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Lst>
  <p:sldSz cx="9144000" cy="5715000" type="screen16x10"/>
  <p:notesSz cx="6858000" cy="9144000"/>
  <p:embeddedFontLst>
    <p:embeddedFont>
      <p:font typeface="Calibri" panose="020F0502020204030204" pitchFamily="34" charset="0"/>
      <p:regular r:id="rId19"/>
      <p:bold r:id="rId20"/>
      <p:italic r:id="rId21"/>
      <p:boldItalic r:id="rId22"/>
    </p:embeddedFont>
    <p:embeddedFont>
      <p:font typeface="Josefin Slab"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EE4CC8-4195-4568-8E7B-3BE80170898F}" v="66" dt="2018-08-26T02:16:22.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690" y="12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47EE4CC8-4195-4568-8E7B-3BE80170898F}"/>
    <pc:docChg chg="undo custSel addSld delSld modSld">
      <pc:chgData name="marcos vinicius" userId="dba7fd706bba3b9c" providerId="LiveId" clId="{47EE4CC8-4195-4568-8E7B-3BE80170898F}" dt="2018-08-26T02:16:22.568" v="62" actId="2696"/>
      <pc:docMkLst>
        <pc:docMk/>
      </pc:docMkLst>
      <pc:sldChg chg="addSp delSp modSp">
        <pc:chgData name="marcos vinicius" userId="dba7fd706bba3b9c" providerId="LiveId" clId="{47EE4CC8-4195-4568-8E7B-3BE80170898F}" dt="2018-08-26T02:13:54.673" v="18" actId="13926"/>
        <pc:sldMkLst>
          <pc:docMk/>
          <pc:sldMk cId="0" sldId="264"/>
        </pc:sldMkLst>
        <pc:graphicFrameChg chg="mod modGraphic">
          <ac:chgData name="marcos vinicius" userId="dba7fd706bba3b9c" providerId="LiveId" clId="{47EE4CC8-4195-4568-8E7B-3BE80170898F}" dt="2018-08-26T02:13:54.673" v="18" actId="13926"/>
          <ac:graphicFrameMkLst>
            <pc:docMk/>
            <pc:sldMk cId="0" sldId="264"/>
            <ac:graphicFrameMk id="2" creationId="{00000000-0000-0000-0000-000000000000}"/>
          </ac:graphicFrameMkLst>
        </pc:graphicFrameChg>
        <pc:picChg chg="add del mod">
          <ac:chgData name="marcos vinicius" userId="dba7fd706bba3b9c" providerId="LiveId" clId="{47EE4CC8-4195-4568-8E7B-3BE80170898F}" dt="2018-08-26T02:13:22.233" v="8" actId="478"/>
          <ac:picMkLst>
            <pc:docMk/>
            <pc:sldMk cId="0" sldId="264"/>
            <ac:picMk id="3" creationId="{2079787A-A586-4F06-8315-A25D64659B4A}"/>
          </ac:picMkLst>
        </pc:picChg>
      </pc:sldChg>
      <pc:sldChg chg="del">
        <pc:chgData name="marcos vinicius" userId="dba7fd706bba3b9c" providerId="LiveId" clId="{47EE4CC8-4195-4568-8E7B-3BE80170898F}" dt="2018-08-26T02:16:22.568" v="62" actId="2696"/>
        <pc:sldMkLst>
          <pc:docMk/>
          <pc:sldMk cId="0" sldId="271"/>
        </pc:sldMkLst>
      </pc:sldChg>
      <pc:sldChg chg="add del">
        <pc:chgData name="marcos vinicius" userId="dba7fd706bba3b9c" providerId="LiveId" clId="{47EE4CC8-4195-4568-8E7B-3BE80170898F}" dt="2018-08-26T02:13:19.888" v="7" actId="2696"/>
        <pc:sldMkLst>
          <pc:docMk/>
          <pc:sldMk cId="37355361" sldId="272"/>
        </pc:sldMkLst>
      </pc:sldChg>
      <pc:sldChg chg="modSp add">
        <pc:chgData name="marcos vinicius" userId="dba7fd706bba3b9c" providerId="LiveId" clId="{47EE4CC8-4195-4568-8E7B-3BE80170898F}" dt="2018-08-26T02:15:26.735" v="61" actId="20577"/>
        <pc:sldMkLst>
          <pc:docMk/>
          <pc:sldMk cId="1390634291" sldId="273"/>
        </pc:sldMkLst>
        <pc:spChg chg="mod">
          <ac:chgData name="marcos vinicius" userId="dba7fd706bba3b9c" providerId="LiveId" clId="{47EE4CC8-4195-4568-8E7B-3BE80170898F}" dt="2018-08-26T02:15:26.735" v="61" actId="20577"/>
          <ac:spMkLst>
            <pc:docMk/>
            <pc:sldMk cId="1390634291" sldId="273"/>
            <ac:spMk id="354" creationId="{00000000-0000-0000-0000-000000000000}"/>
          </ac:spMkLst>
        </pc:spChg>
        <pc:graphicFrameChg chg="modGraphic">
          <ac:chgData name="marcos vinicius" userId="dba7fd706bba3b9c" providerId="LiveId" clId="{47EE4CC8-4195-4568-8E7B-3BE80170898F}" dt="2018-08-26T02:14:09.146" v="23" actId="114"/>
          <ac:graphicFrameMkLst>
            <pc:docMk/>
            <pc:sldMk cId="1390634291" sldId="273"/>
            <ac:graphicFrameMk id="2" creationId="{00000000-0000-0000-0000-000000000000}"/>
          </ac:graphicFrameMkLst>
        </pc:graphicFrameChg>
        <pc:picChg chg="mod">
          <ac:chgData name="marcos vinicius" userId="dba7fd706bba3b9c" providerId="LiveId" clId="{47EE4CC8-4195-4568-8E7B-3BE80170898F}" dt="2018-08-26T02:15:04.669" v="25" actId="14100"/>
          <ac:picMkLst>
            <pc:docMk/>
            <pc:sldMk cId="1390634291" sldId="273"/>
            <ac:picMk id="3" creationId="{2079787A-A586-4F06-8315-A25D64659B4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rtlCol="0"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5" name="Shape 5"/>
          <p:cNvSpPr>
            <a:spLocks noGrp="1" noRot="1" noChangeAspect="1"/>
          </p:cNvSpPr>
          <p:nvPr>
            <p:ph type="sldImg" idx="3"/>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pPr rtl="0"/>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rtlCol="0"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rtlCol="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5503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a:p>
        </p:txBody>
      </p:sp>
      <p:sp>
        <p:nvSpPr>
          <p:cNvPr id="287" name="Shape 28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52" name="Shape 35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88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 </a:t>
            </a:r>
            <a:r>
              <a:rPr lang="pt-BR" sz="1400"/>
              <a:t>μ es la media. σ es el desvio estándar.</a:t>
            </a:r>
            <a:endParaRPr sz="1400"/>
          </a:p>
          <a:p>
            <a:pPr marL="0" lvl="0" indent="0" rtl="0">
              <a:spcBef>
                <a:spcPts val="0"/>
              </a:spcBef>
              <a:spcAft>
                <a:spcPts val="0"/>
              </a:spcAft>
              <a:buNone/>
            </a:pPr>
            <a:endParaRPr sz="1400"/>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Nota al instructor: La </a:t>
            </a:r>
            <a:r>
              <a:rPr lang="pt-BR" i="1">
                <a:solidFill>
                  <a:srgbClr val="999999"/>
                </a:solidFill>
                <a:highlight>
                  <a:srgbClr val="FFFFFF"/>
                </a:highlight>
                <a:latin typeface="Arial"/>
                <a:ea typeface="Arial"/>
                <a:cs typeface="Arial"/>
                <a:sym typeface="Arial"/>
              </a:rPr>
              <a:t>estandarización </a:t>
            </a:r>
            <a:r>
              <a:rPr lang="pt-BR">
                <a:solidFill>
                  <a:srgbClr val="999999"/>
                </a:solidFill>
                <a:highlight>
                  <a:srgbClr val="FFFFFF"/>
                </a:highlight>
                <a:latin typeface="Arial"/>
                <a:ea typeface="Arial"/>
                <a:cs typeface="Arial"/>
                <a:sym typeface="Arial"/>
              </a:rPr>
              <a:t>transforma la variable a una con media 0 y varianza 1. La normalización </a:t>
            </a:r>
            <a:r>
              <a:rPr lang="pt-BR" i="1">
                <a:solidFill>
                  <a:srgbClr val="999999"/>
                </a:solidFill>
                <a:highlight>
                  <a:srgbClr val="FFFFFF"/>
                </a:highlight>
                <a:latin typeface="Arial"/>
                <a:ea typeface="Arial"/>
                <a:cs typeface="Arial"/>
                <a:sym typeface="Arial"/>
              </a:rPr>
              <a:t>min-max</a:t>
            </a:r>
            <a:r>
              <a:rPr lang="pt-BR">
                <a:solidFill>
                  <a:srgbClr val="999999"/>
                </a:solidFill>
                <a:highlight>
                  <a:srgbClr val="FFFFFF"/>
                </a:highlight>
                <a:latin typeface="Arial"/>
                <a:ea typeface="Arial"/>
                <a:cs typeface="Arial"/>
                <a:sym typeface="Arial"/>
              </a:rPr>
              <a:t>, en cambio, cambia la escala de la variable para que varíe entre 0 y 1.</a:t>
            </a:r>
            <a:endParaRPr>
              <a:solidFill>
                <a:srgbClr val="999999"/>
              </a:solidFill>
              <a:highlight>
                <a:srgbClr val="FFFFFF"/>
              </a:highlight>
              <a:latin typeface="Arial"/>
              <a:ea typeface="Arial"/>
              <a:cs typeface="Arial"/>
              <a:sym typeface="Arial"/>
            </a:endParaRPr>
          </a:p>
        </p:txBody>
      </p:sp>
      <p:sp>
        <p:nvSpPr>
          <p:cNvPr id="359" name="Shape 35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 </a:t>
            </a:r>
            <a:r>
              <a:rPr lang="pt-BR" sz="1400"/>
              <a:t>μ es la media. σ es el desvio estándar.</a:t>
            </a:r>
            <a:endParaRPr sz="1400"/>
          </a:p>
          <a:p>
            <a:pPr marL="0" lvl="0" indent="0" rtl="0">
              <a:spcBef>
                <a:spcPts val="0"/>
              </a:spcBef>
              <a:spcAft>
                <a:spcPts val="0"/>
              </a:spcAft>
              <a:buNone/>
            </a:pPr>
            <a:endParaRPr sz="1400"/>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Nota al instructor: La </a:t>
            </a:r>
            <a:r>
              <a:rPr lang="pt-BR" i="1">
                <a:solidFill>
                  <a:srgbClr val="999999"/>
                </a:solidFill>
                <a:highlight>
                  <a:srgbClr val="FFFFFF"/>
                </a:highlight>
                <a:latin typeface="Arial"/>
                <a:ea typeface="Arial"/>
                <a:cs typeface="Arial"/>
                <a:sym typeface="Arial"/>
              </a:rPr>
              <a:t>estandarización </a:t>
            </a:r>
            <a:r>
              <a:rPr lang="pt-BR">
                <a:solidFill>
                  <a:srgbClr val="999999"/>
                </a:solidFill>
                <a:highlight>
                  <a:srgbClr val="FFFFFF"/>
                </a:highlight>
                <a:latin typeface="Arial"/>
                <a:ea typeface="Arial"/>
                <a:cs typeface="Arial"/>
                <a:sym typeface="Arial"/>
              </a:rPr>
              <a:t>transforma la variable a una con media 0 y varianza 1. La normalización </a:t>
            </a:r>
            <a:r>
              <a:rPr lang="pt-BR" i="1">
                <a:solidFill>
                  <a:srgbClr val="999999"/>
                </a:solidFill>
                <a:highlight>
                  <a:srgbClr val="FFFFFF"/>
                </a:highlight>
                <a:latin typeface="Arial"/>
                <a:ea typeface="Arial"/>
                <a:cs typeface="Arial"/>
                <a:sym typeface="Arial"/>
              </a:rPr>
              <a:t>min-max</a:t>
            </a:r>
            <a:r>
              <a:rPr lang="pt-BR">
                <a:solidFill>
                  <a:srgbClr val="999999"/>
                </a:solidFill>
                <a:highlight>
                  <a:srgbClr val="FFFFFF"/>
                </a:highlight>
                <a:latin typeface="Arial"/>
                <a:ea typeface="Arial"/>
                <a:cs typeface="Arial"/>
                <a:sym typeface="Arial"/>
              </a:rPr>
              <a:t>, en cambio, cambia la escala de la variable para que varíe entre 0 y 1.</a:t>
            </a:r>
            <a:endParaRPr>
              <a:solidFill>
                <a:srgbClr val="999999"/>
              </a:solidFill>
              <a:highlight>
                <a:srgbClr val="FFFFFF"/>
              </a:highlight>
              <a:latin typeface="Arial"/>
              <a:ea typeface="Arial"/>
              <a:cs typeface="Arial"/>
              <a:sym typeface="Arial"/>
            </a:endParaRPr>
          </a:p>
        </p:txBody>
      </p:sp>
      <p:sp>
        <p:nvSpPr>
          <p:cNvPr id="366" name="Shape 366"/>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lnSpc>
                <a:spcPct val="115000"/>
              </a:lnSpc>
              <a:spcBef>
                <a:spcPts val="0"/>
              </a:spcBef>
              <a:spcAft>
                <a:spcPts val="0"/>
              </a:spcAft>
              <a:buNone/>
            </a:pPr>
            <a:r>
              <a:rPr lang="pt-BR">
                <a:solidFill>
                  <a:srgbClr val="858585"/>
                </a:solidFill>
                <a:highlight>
                  <a:srgbClr val="FFFFFF"/>
                </a:highlight>
                <a:latin typeface="Arial"/>
                <a:ea typeface="Arial"/>
                <a:cs typeface="Arial"/>
                <a:sym typeface="Arial"/>
              </a:rPr>
              <a:t>En el notebook de clase</a:t>
            </a:r>
            <a:endParaRPr>
              <a:solidFill>
                <a:srgbClr val="858585"/>
              </a:solidFill>
              <a:highlight>
                <a:srgbClr val="FFFFFF"/>
              </a:highlight>
              <a:latin typeface="Arial"/>
              <a:ea typeface="Arial"/>
              <a:cs typeface="Arial"/>
              <a:sym typeface="Arial"/>
            </a:endParaRPr>
          </a:p>
          <a:p>
            <a:pPr marL="0" lvl="0" indent="0" rtl="0">
              <a:lnSpc>
                <a:spcPct val="115000"/>
              </a:lnSpc>
              <a:spcBef>
                <a:spcPts val="1000"/>
              </a:spcBef>
              <a:spcAft>
                <a:spcPts val="1000"/>
              </a:spcAft>
              <a:buNone/>
            </a:pPr>
            <a:endParaRPr>
              <a:solidFill>
                <a:srgbClr val="858585"/>
              </a:solidFill>
              <a:highlight>
                <a:srgbClr val="FFFFFF"/>
              </a:highlight>
              <a:latin typeface="Arial"/>
              <a:ea typeface="Arial"/>
              <a:cs typeface="Arial"/>
              <a:sym typeface="Arial"/>
            </a:endParaRPr>
          </a:p>
        </p:txBody>
      </p:sp>
      <p:sp>
        <p:nvSpPr>
          <p:cNvPr id="373" name="Shape 37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lnSpc>
                <a:spcPct val="115000"/>
              </a:lnSpc>
              <a:spcBef>
                <a:spcPts val="0"/>
              </a:spcBef>
              <a:spcAft>
                <a:spcPts val="0"/>
              </a:spcAft>
              <a:buNone/>
            </a:pPr>
            <a:r>
              <a:rPr lang="pt-BR">
                <a:solidFill>
                  <a:srgbClr val="858585"/>
                </a:solidFill>
                <a:highlight>
                  <a:schemeClr val="lt1"/>
                </a:highlight>
                <a:latin typeface="Arial"/>
                <a:ea typeface="Arial"/>
                <a:cs typeface="Arial"/>
                <a:sym typeface="Arial"/>
              </a:rPr>
              <a:t>En el notebook de clase</a:t>
            </a:r>
            <a:endParaRPr>
              <a:solidFill>
                <a:srgbClr val="858585"/>
              </a:solidFill>
              <a:highlight>
                <a:srgbClr val="FFFFFF"/>
              </a:highlight>
              <a:latin typeface="Arial"/>
              <a:ea typeface="Arial"/>
              <a:cs typeface="Arial"/>
              <a:sym typeface="Arial"/>
            </a:endParaRPr>
          </a:p>
          <a:p>
            <a:pPr marL="0" lvl="0" indent="0" rtl="0">
              <a:lnSpc>
                <a:spcPct val="115000"/>
              </a:lnSpc>
              <a:spcBef>
                <a:spcPts val="1000"/>
              </a:spcBef>
              <a:spcAft>
                <a:spcPts val="0"/>
              </a:spcAft>
              <a:buClr>
                <a:schemeClr val="dk1"/>
              </a:buClr>
              <a:buSzPts val="1100"/>
              <a:buFont typeface="Arial"/>
              <a:buNone/>
            </a:pPr>
            <a:r>
              <a:rPr lang="pt-BR">
                <a:solidFill>
                  <a:srgbClr val="858585"/>
                </a:solidFill>
                <a:highlight>
                  <a:srgbClr val="FFFFFF"/>
                </a:highlight>
                <a:latin typeface="Arial"/>
                <a:ea typeface="Arial"/>
                <a:cs typeface="Arial"/>
                <a:sym typeface="Arial"/>
              </a:rPr>
              <a:t>Aplicar normalización L1 y L2 usando python y usando la librería de scikit-learn</a:t>
            </a:r>
            <a:endParaRPr>
              <a:solidFill>
                <a:srgbClr val="858585"/>
              </a:solidFill>
              <a:highlight>
                <a:srgbClr val="FFFFFF"/>
              </a:highlight>
              <a:latin typeface="Arial"/>
              <a:ea typeface="Arial"/>
              <a:cs typeface="Arial"/>
              <a:sym typeface="Arial"/>
            </a:endParaRPr>
          </a:p>
          <a:p>
            <a:pPr marL="0" lvl="0" indent="0" rtl="0">
              <a:lnSpc>
                <a:spcPct val="115000"/>
              </a:lnSpc>
              <a:spcBef>
                <a:spcPts val="2000"/>
              </a:spcBef>
              <a:spcAft>
                <a:spcPts val="2000"/>
              </a:spcAft>
              <a:buNone/>
            </a:pPr>
            <a:endParaRPr>
              <a:solidFill>
                <a:srgbClr val="858585"/>
              </a:solidFill>
              <a:highlight>
                <a:srgbClr val="FFFFFF"/>
              </a:highlight>
              <a:latin typeface="Arial"/>
              <a:ea typeface="Arial"/>
              <a:cs typeface="Arial"/>
              <a:sym typeface="Arial"/>
            </a:endParaRPr>
          </a:p>
        </p:txBody>
      </p:sp>
      <p:sp>
        <p:nvSpPr>
          <p:cNvPr id="379" name="Shape 37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lnSpc>
                <a:spcPct val="115000"/>
              </a:lnSpc>
              <a:spcBef>
                <a:spcPts val="0"/>
              </a:spcBef>
              <a:spcAft>
                <a:spcPts val="1000"/>
              </a:spcAft>
              <a:buNone/>
            </a:pPr>
            <a:endParaRPr>
              <a:solidFill>
                <a:srgbClr val="858585"/>
              </a:solidFill>
              <a:highlight>
                <a:srgbClr val="FFFFFF"/>
              </a:highlight>
              <a:latin typeface="Arial"/>
              <a:ea typeface="Arial"/>
              <a:cs typeface="Arial"/>
              <a:sym typeface="Arial"/>
            </a:endParaRPr>
          </a:p>
        </p:txBody>
      </p:sp>
      <p:sp>
        <p:nvSpPr>
          <p:cNvPr id="385" name="Shape 38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a:solidFill>
                <a:srgbClr val="999999"/>
              </a:solidFill>
              <a:highlight>
                <a:srgbClr val="FFFFFF"/>
              </a:highlight>
              <a:latin typeface="Arial"/>
              <a:ea typeface="Arial"/>
              <a:cs typeface="Arial"/>
              <a:sym typeface="Arial"/>
            </a:endParaRPr>
          </a:p>
        </p:txBody>
      </p:sp>
      <p:sp>
        <p:nvSpPr>
          <p:cNvPr id="391" name="Shape 39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None/>
            </a:pPr>
            <a:endParaRPr/>
          </a:p>
        </p:txBody>
      </p:sp>
      <p:sp>
        <p:nvSpPr>
          <p:cNvPr id="297" name="Shape 29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lnSpc>
                <a:spcPct val="115000"/>
              </a:lnSpc>
              <a:spcBef>
                <a:spcPts val="0"/>
              </a:spcBef>
              <a:spcAft>
                <a:spcPts val="0"/>
              </a:spcAft>
              <a:buNone/>
            </a:pPr>
            <a:endParaRPr>
              <a:solidFill>
                <a:srgbClr val="333333"/>
              </a:solidFill>
              <a:highlight>
                <a:srgbClr val="FFFFFF"/>
              </a:highlight>
              <a:latin typeface="Arial"/>
              <a:ea typeface="Arial"/>
              <a:cs typeface="Arial"/>
              <a:sym typeface="Arial"/>
            </a:endParaRPr>
          </a:p>
          <a:p>
            <a:pPr marL="0" lvl="0" indent="0" rtl="0">
              <a:spcBef>
                <a:spcPts val="1000"/>
              </a:spcBef>
              <a:spcAft>
                <a:spcPts val="0"/>
              </a:spcAft>
              <a:buNone/>
            </a:pPr>
            <a:endParaRPr>
              <a:solidFill>
                <a:srgbClr val="999999"/>
              </a:solidFill>
              <a:highlight>
                <a:schemeClr val="lt1"/>
              </a:highlight>
              <a:latin typeface="Arial"/>
              <a:ea typeface="Arial"/>
              <a:cs typeface="Arial"/>
              <a:sym typeface="Arial"/>
            </a:endParaRPr>
          </a:p>
        </p:txBody>
      </p:sp>
      <p:sp>
        <p:nvSpPr>
          <p:cNvPr id="303" name="Shape 30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lnSpc>
                <a:spcPct val="115000"/>
              </a:lnSpc>
              <a:spcBef>
                <a:spcPts val="0"/>
              </a:spcBef>
              <a:spcAft>
                <a:spcPts val="1000"/>
              </a:spcAft>
              <a:buClr>
                <a:schemeClr val="dk1"/>
              </a:buClr>
              <a:buSzPts val="1100"/>
              <a:buFont typeface="Arial"/>
              <a:buNone/>
            </a:pPr>
            <a:endParaRPr i="1"/>
          </a:p>
        </p:txBody>
      </p:sp>
      <p:sp>
        <p:nvSpPr>
          <p:cNvPr id="314" name="Shape 31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23" name="Shape 32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30" name="Shape 3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37" name="Shape 33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45" name="Shape 34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a:solidFill>
                  <a:srgbClr val="999999"/>
                </a:solidFill>
                <a:highlight>
                  <a:srgbClr val="FFFFFF"/>
                </a:highlight>
                <a:latin typeface="Arial"/>
                <a:ea typeface="Arial"/>
                <a:cs typeface="Arial"/>
                <a:sym typeface="Arial"/>
              </a:rPr>
              <a:t>Nota al instructor: La razón por la cual normalizamos con respecto al método del gradiente es para prevenir mayores diferencias en el paso en cada eje. Esto haría muy difícil encontrar un valor para alfa único para todas las variables, lo que puede limitar la capacidad de convergencia del algoritmo.</a:t>
            </a:r>
            <a:endParaRPr>
              <a:solidFill>
                <a:srgbClr val="999999"/>
              </a:solidFill>
              <a:highlight>
                <a:srgbClr val="FFFFFF"/>
              </a:highlight>
              <a:latin typeface="Arial"/>
              <a:ea typeface="Arial"/>
              <a:cs typeface="Arial"/>
              <a:sym typeface="Arial"/>
            </a:endParaRPr>
          </a:p>
          <a:p>
            <a:pPr marL="0" lvl="0" indent="0" rtl="0">
              <a:spcBef>
                <a:spcPts val="0"/>
              </a:spcBef>
              <a:spcAft>
                <a:spcPts val="0"/>
              </a:spcAft>
              <a:buNone/>
            </a:pPr>
            <a:r>
              <a:rPr lang="pt-BR">
                <a:solidFill>
                  <a:srgbClr val="999999"/>
                </a:solidFill>
                <a:highlight>
                  <a:srgbClr val="FFFFFF"/>
                </a:highlight>
                <a:latin typeface="Arial"/>
                <a:ea typeface="Arial"/>
                <a:cs typeface="Arial"/>
                <a:sym typeface="Arial"/>
              </a:rPr>
              <a:t>La buena noticias es que raramente es una mala idea normalizar, por lo que es una práctica habitual aplicar la normalización consistentemente.</a:t>
            </a:r>
            <a:endParaRPr>
              <a:solidFill>
                <a:srgbClr val="999999"/>
              </a:solidFill>
              <a:highlight>
                <a:srgbClr val="FFFFFF"/>
              </a:highlight>
              <a:latin typeface="Arial"/>
              <a:ea typeface="Arial"/>
              <a:cs typeface="Arial"/>
              <a:sym typeface="Arial"/>
            </a:endParaRPr>
          </a:p>
        </p:txBody>
      </p:sp>
      <p:sp>
        <p:nvSpPr>
          <p:cNvPr id="352" name="Shape 35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685800" y="1775355"/>
            <a:ext cx="7772400" cy="1225021"/>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26" name="Shape 26"/>
          <p:cNvSpPr txBox="1">
            <a:spLocks noGrp="1"/>
          </p:cNvSpPr>
          <p:nvPr>
            <p:ph type="subTitle" idx="1"/>
          </p:nvPr>
        </p:nvSpPr>
        <p:spPr>
          <a:xfrm>
            <a:off x="1371600" y="3238500"/>
            <a:ext cx="6400800" cy="14605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27" name="Shape 27"/>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28" name="Shape 28"/>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29" name="Shape 29"/>
          <p:cNvSpPr/>
          <p:nvPr/>
        </p:nvSpPr>
        <p:spPr>
          <a:xfrm>
            <a:off x="301037" y="553989"/>
            <a:ext cx="8541926" cy="376296"/>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67" name="Shape 67"/>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8" name="Shape 68"/>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cxnSp>
        <p:nvCxnSpPr>
          <p:cNvPr id="69" name="Shape 69"/>
          <p:cNvCxnSpPr/>
          <p:nvPr/>
        </p:nvCxnSpPr>
        <p:spPr>
          <a:xfrm rot="10800000">
            <a:off x="399804" y="624516"/>
            <a:ext cx="8318131"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72" name="Shape 72"/>
          <p:cNvSpPr txBox="1">
            <a:spLocks noGrp="1"/>
          </p:cNvSpPr>
          <p:nvPr>
            <p:ph type="body" idx="1"/>
          </p:nvPr>
        </p:nvSpPr>
        <p:spPr>
          <a:xfrm>
            <a:off x="457200" y="1124456"/>
            <a:ext cx="4038600" cy="3771636"/>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txBox="1">
            <a:spLocks noGrp="1"/>
          </p:cNvSpPr>
          <p:nvPr>
            <p:ph type="body" idx="2"/>
          </p:nvPr>
        </p:nvSpPr>
        <p:spPr>
          <a:xfrm>
            <a:off x="4648200" y="1124456"/>
            <a:ext cx="4038600" cy="3771636"/>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74" name="Shape 74"/>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5" name="Shape 75"/>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78" name="Shape 78"/>
          <p:cNvSpPr txBox="1">
            <a:spLocks noGrp="1"/>
          </p:cNvSpPr>
          <p:nvPr>
            <p:ph type="body" idx="1"/>
          </p:nvPr>
        </p:nvSpPr>
        <p:spPr>
          <a:xfrm>
            <a:off x="457200" y="1112025"/>
            <a:ext cx="4040188" cy="533136"/>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79" name="Shape 79"/>
          <p:cNvSpPr txBox="1">
            <a:spLocks noGrp="1"/>
          </p:cNvSpPr>
          <p:nvPr>
            <p:ph type="body" idx="2"/>
          </p:nvPr>
        </p:nvSpPr>
        <p:spPr>
          <a:xfrm>
            <a:off x="457200" y="1645160"/>
            <a:ext cx="4040188" cy="329274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80" name="Shape 80"/>
          <p:cNvSpPr txBox="1">
            <a:spLocks noGrp="1"/>
          </p:cNvSpPr>
          <p:nvPr>
            <p:ph type="body" idx="3"/>
          </p:nvPr>
        </p:nvSpPr>
        <p:spPr>
          <a:xfrm>
            <a:off x="4645027" y="1112025"/>
            <a:ext cx="4041775" cy="533136"/>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body" idx="4"/>
          </p:nvPr>
        </p:nvSpPr>
        <p:spPr>
          <a:xfrm>
            <a:off x="4645027" y="1645160"/>
            <a:ext cx="4041775" cy="329274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82" name="Shape 82"/>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3" name="Shape 83"/>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86" name="Shape 86"/>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7" name="Shape 87"/>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88" name="Shape 88"/>
          <p:cNvSpPr/>
          <p:nvPr/>
        </p:nvSpPr>
        <p:spPr>
          <a:xfrm>
            <a:off x="4145936" y="5052688"/>
            <a:ext cx="942259" cy="591757"/>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9" name="Shape 89"/>
          <p:cNvGrpSpPr/>
          <p:nvPr/>
        </p:nvGrpSpPr>
        <p:grpSpPr>
          <a:xfrm>
            <a:off x="2415383" y="1232077"/>
            <a:ext cx="4453731" cy="3254374"/>
            <a:chOff x="2415382" y="1108869"/>
            <a:chExt cx="4453731" cy="2928937"/>
          </a:xfrm>
        </p:grpSpPr>
        <p:sp>
          <p:nvSpPr>
            <p:cNvPr id="90" name="Shape 90"/>
            <p:cNvSpPr/>
            <p:nvPr/>
          </p:nvSpPr>
          <p:spPr>
            <a:xfrm>
              <a:off x="4546600" y="1994694"/>
              <a:ext cx="1246188"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Shape 91"/>
            <p:cNvSpPr/>
            <p:nvPr/>
          </p:nvSpPr>
          <p:spPr>
            <a:xfrm>
              <a:off x="4546600" y="1994694"/>
              <a:ext cx="1246188"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Shape 92"/>
            <p:cNvSpPr/>
            <p:nvPr/>
          </p:nvSpPr>
          <p:spPr>
            <a:xfrm>
              <a:off x="5035550" y="1588294"/>
              <a:ext cx="268288" cy="560388"/>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Shape 93"/>
            <p:cNvSpPr/>
            <p:nvPr/>
          </p:nvSpPr>
          <p:spPr>
            <a:xfrm>
              <a:off x="4859338" y="1553369"/>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Shape 94"/>
            <p:cNvSpPr/>
            <p:nvPr/>
          </p:nvSpPr>
          <p:spPr>
            <a:xfrm>
              <a:off x="5365750" y="1553369"/>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Shape 95"/>
            <p:cNvSpPr/>
            <p:nvPr/>
          </p:nvSpPr>
          <p:spPr>
            <a:xfrm>
              <a:off x="5024438" y="1958182"/>
              <a:ext cx="146050" cy="282575"/>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Shape 96"/>
            <p:cNvSpPr/>
            <p:nvPr/>
          </p:nvSpPr>
          <p:spPr>
            <a:xfrm>
              <a:off x="5024438" y="1958182"/>
              <a:ext cx="146050" cy="282575"/>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Shape 97"/>
            <p:cNvSpPr/>
            <p:nvPr/>
          </p:nvSpPr>
          <p:spPr>
            <a:xfrm>
              <a:off x="5035550" y="1902619"/>
              <a:ext cx="268288" cy="92075"/>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Shape 98"/>
            <p:cNvSpPr/>
            <p:nvPr/>
          </p:nvSpPr>
          <p:spPr>
            <a:xfrm>
              <a:off x="4757738" y="1205707"/>
              <a:ext cx="823913"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Shape 99"/>
            <p:cNvSpPr/>
            <p:nvPr/>
          </p:nvSpPr>
          <p:spPr>
            <a:xfrm>
              <a:off x="4810125" y="1158082"/>
              <a:ext cx="673100" cy="517525"/>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Shape 100"/>
            <p:cNvSpPr/>
            <p:nvPr/>
          </p:nvSpPr>
          <p:spPr>
            <a:xfrm>
              <a:off x="5170488" y="1958182"/>
              <a:ext cx="142875" cy="284163"/>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Shape 101"/>
            <p:cNvSpPr/>
            <p:nvPr/>
          </p:nvSpPr>
          <p:spPr>
            <a:xfrm>
              <a:off x="5170488" y="1958182"/>
              <a:ext cx="142875" cy="284163"/>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Shape 102"/>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Shape 103"/>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Shape 104"/>
            <p:cNvSpPr/>
            <p:nvPr/>
          </p:nvSpPr>
          <p:spPr>
            <a:xfrm>
              <a:off x="5035550" y="195341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Shape 105"/>
            <p:cNvSpPr/>
            <p:nvPr/>
          </p:nvSpPr>
          <p:spPr>
            <a:xfrm>
              <a:off x="5035550" y="195341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Shape 106"/>
            <p:cNvSpPr/>
            <p:nvPr/>
          </p:nvSpPr>
          <p:spPr>
            <a:xfrm>
              <a:off x="5145088" y="2237582"/>
              <a:ext cx="49213" cy="1588"/>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Shape 107"/>
            <p:cNvSpPr/>
            <p:nvPr/>
          </p:nvSpPr>
          <p:spPr>
            <a:xfrm>
              <a:off x="5145088" y="2237582"/>
              <a:ext cx="49213"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Shape 108"/>
            <p:cNvSpPr/>
            <p:nvPr/>
          </p:nvSpPr>
          <p:spPr>
            <a:xfrm>
              <a:off x="5011738" y="1745457"/>
              <a:ext cx="315913" cy="46038"/>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Shape 109"/>
            <p:cNvSpPr/>
            <p:nvPr/>
          </p:nvSpPr>
          <p:spPr>
            <a:xfrm>
              <a:off x="3454400" y="1994694"/>
              <a:ext cx="1247775"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Shape 110"/>
            <p:cNvSpPr/>
            <p:nvPr/>
          </p:nvSpPr>
          <p:spPr>
            <a:xfrm>
              <a:off x="3454400" y="1994694"/>
              <a:ext cx="1247775"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Shape 111"/>
            <p:cNvSpPr/>
            <p:nvPr/>
          </p:nvSpPr>
          <p:spPr>
            <a:xfrm>
              <a:off x="3944938" y="1588294"/>
              <a:ext cx="266700" cy="560388"/>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Shape 112"/>
            <p:cNvSpPr/>
            <p:nvPr/>
          </p:nvSpPr>
          <p:spPr>
            <a:xfrm>
              <a:off x="3767138" y="1553369"/>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Shape 113"/>
            <p:cNvSpPr/>
            <p:nvPr/>
          </p:nvSpPr>
          <p:spPr>
            <a:xfrm>
              <a:off x="4275138" y="1553369"/>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Shape 114"/>
            <p:cNvSpPr/>
            <p:nvPr/>
          </p:nvSpPr>
          <p:spPr>
            <a:xfrm>
              <a:off x="3944938" y="1902619"/>
              <a:ext cx="266700" cy="92075"/>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Shape 115"/>
            <p:cNvSpPr/>
            <p:nvPr/>
          </p:nvSpPr>
          <p:spPr>
            <a:xfrm>
              <a:off x="3667125" y="1205707"/>
              <a:ext cx="822325"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Shape 116"/>
            <p:cNvSpPr/>
            <p:nvPr/>
          </p:nvSpPr>
          <p:spPr>
            <a:xfrm>
              <a:off x="3762375" y="1108869"/>
              <a:ext cx="649288" cy="582613"/>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Shape 117"/>
            <p:cNvSpPr/>
            <p:nvPr/>
          </p:nvSpPr>
          <p:spPr>
            <a:xfrm>
              <a:off x="4052888" y="2237582"/>
              <a:ext cx="50800" cy="1588"/>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Shape 118"/>
            <p:cNvSpPr/>
            <p:nvPr/>
          </p:nvSpPr>
          <p:spPr>
            <a:xfrm>
              <a:off x="4052888" y="2237582"/>
              <a:ext cx="50800"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Shape 119"/>
            <p:cNvSpPr/>
            <p:nvPr/>
          </p:nvSpPr>
          <p:spPr>
            <a:xfrm>
              <a:off x="3640138" y="1173957"/>
              <a:ext cx="609600" cy="360363"/>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Shape 120"/>
            <p:cNvSpPr/>
            <p:nvPr/>
          </p:nvSpPr>
          <p:spPr>
            <a:xfrm>
              <a:off x="2844800" y="2547144"/>
              <a:ext cx="1247775"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Shape 121"/>
            <p:cNvSpPr/>
            <p:nvPr/>
          </p:nvSpPr>
          <p:spPr>
            <a:xfrm>
              <a:off x="2844800" y="2547144"/>
              <a:ext cx="1247775" cy="56515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Shape 122"/>
            <p:cNvSpPr/>
            <p:nvPr/>
          </p:nvSpPr>
          <p:spPr>
            <a:xfrm>
              <a:off x="3335338" y="2140744"/>
              <a:ext cx="266700" cy="560388"/>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Shape 123"/>
            <p:cNvSpPr/>
            <p:nvPr/>
          </p:nvSpPr>
          <p:spPr>
            <a:xfrm>
              <a:off x="3157538" y="2105819"/>
              <a:ext cx="112713" cy="163513"/>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Shape 124"/>
            <p:cNvSpPr/>
            <p:nvPr/>
          </p:nvSpPr>
          <p:spPr>
            <a:xfrm>
              <a:off x="3665538" y="2105819"/>
              <a:ext cx="112713" cy="163513"/>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Shape 125"/>
            <p:cNvSpPr/>
            <p:nvPr/>
          </p:nvSpPr>
          <p:spPr>
            <a:xfrm>
              <a:off x="3543300" y="2550319"/>
              <a:ext cx="234950" cy="561975"/>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Shape 126"/>
            <p:cNvSpPr/>
            <p:nvPr/>
          </p:nvSpPr>
          <p:spPr>
            <a:xfrm>
              <a:off x="3057525" y="1758157"/>
              <a:ext cx="822325" cy="758825"/>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Shape 127"/>
            <p:cNvSpPr/>
            <p:nvPr/>
          </p:nvSpPr>
          <p:spPr>
            <a:xfrm>
              <a:off x="3194050" y="2169319"/>
              <a:ext cx="547688" cy="347663"/>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Shape 128"/>
            <p:cNvSpPr/>
            <p:nvPr/>
          </p:nvSpPr>
          <p:spPr>
            <a:xfrm>
              <a:off x="3222625" y="2077244"/>
              <a:ext cx="504825" cy="18415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Shape 129"/>
            <p:cNvSpPr/>
            <p:nvPr/>
          </p:nvSpPr>
          <p:spPr>
            <a:xfrm>
              <a:off x="2670970" y="2516189"/>
              <a:ext cx="690563" cy="960438"/>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Shape 130"/>
            <p:cNvSpPr/>
            <p:nvPr/>
          </p:nvSpPr>
          <p:spPr>
            <a:xfrm>
              <a:off x="2415382" y="3375027"/>
              <a:ext cx="1184275" cy="442913"/>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Shape 131"/>
            <p:cNvSpPr/>
            <p:nvPr/>
          </p:nvSpPr>
          <p:spPr>
            <a:xfrm>
              <a:off x="2888457" y="3375027"/>
              <a:ext cx="238125" cy="442913"/>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Shape 132"/>
            <p:cNvSpPr/>
            <p:nvPr/>
          </p:nvSpPr>
          <p:spPr>
            <a:xfrm>
              <a:off x="2890045" y="2976564"/>
              <a:ext cx="23495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33" name="Shape 133"/>
            <p:cNvGrpSpPr/>
            <p:nvPr/>
          </p:nvGrpSpPr>
          <p:grpSpPr>
            <a:xfrm>
              <a:off x="3186172" y="2302670"/>
              <a:ext cx="468254" cy="828676"/>
              <a:chOff x="2548790" y="2218532"/>
              <a:chExt cx="468254" cy="828676"/>
            </a:xfrm>
          </p:grpSpPr>
          <p:grpSp>
            <p:nvGrpSpPr>
              <p:cNvPr id="134" name="Shape 134"/>
              <p:cNvGrpSpPr/>
              <p:nvPr/>
            </p:nvGrpSpPr>
            <p:grpSpPr>
              <a:xfrm>
                <a:off x="2663031" y="2218532"/>
                <a:ext cx="354013" cy="827088"/>
                <a:chOff x="2291616" y="2152651"/>
                <a:chExt cx="354013" cy="827088"/>
              </a:xfrm>
            </p:grpSpPr>
            <p:sp>
              <p:nvSpPr>
                <p:cNvPr id="135" name="Shape 135"/>
                <p:cNvSpPr/>
                <p:nvPr/>
              </p:nvSpPr>
              <p:spPr>
                <a:xfrm>
                  <a:off x="2291616" y="2544763"/>
                  <a:ext cx="354013" cy="434975"/>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Shape 136"/>
                <p:cNvSpPr/>
                <p:nvPr/>
              </p:nvSpPr>
              <p:spPr>
                <a:xfrm>
                  <a:off x="2420204" y="2544763"/>
                  <a:ext cx="114300" cy="112713"/>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Shape 137"/>
                <p:cNvSpPr/>
                <p:nvPr/>
              </p:nvSpPr>
              <p:spPr>
                <a:xfrm>
                  <a:off x="2405916" y="2657476"/>
                  <a:ext cx="142875" cy="322263"/>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Shape 138"/>
                <p:cNvSpPr/>
                <p:nvPr/>
              </p:nvSpPr>
              <p:spPr>
                <a:xfrm>
                  <a:off x="2405916" y="2657476"/>
                  <a:ext cx="142875" cy="322263"/>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Shape 139"/>
                <p:cNvSpPr/>
                <p:nvPr/>
              </p:nvSpPr>
              <p:spPr>
                <a:xfrm>
                  <a:off x="2331304" y="2378076"/>
                  <a:ext cx="146050" cy="282575"/>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Shape 140"/>
                <p:cNvSpPr/>
                <p:nvPr/>
              </p:nvSpPr>
              <p:spPr>
                <a:xfrm>
                  <a:off x="2331304" y="2378076"/>
                  <a:ext cx="146050" cy="282575"/>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Shape 141"/>
                <p:cNvSpPr/>
                <p:nvPr/>
              </p:nvSpPr>
              <p:spPr>
                <a:xfrm>
                  <a:off x="2344004" y="2322513"/>
                  <a:ext cx="266700" cy="92075"/>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Shape 142"/>
                <p:cNvSpPr/>
                <p:nvPr/>
              </p:nvSpPr>
              <p:spPr>
                <a:xfrm>
                  <a:off x="2477354" y="2378076"/>
                  <a:ext cx="142875" cy="284163"/>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Shape 143"/>
                <p:cNvSpPr/>
                <p:nvPr/>
              </p:nvSpPr>
              <p:spPr>
                <a:xfrm>
                  <a:off x="2477354" y="2378076"/>
                  <a:ext cx="142875" cy="284163"/>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Shape 145"/>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Shape 146"/>
                <p:cNvSpPr/>
                <p:nvPr/>
              </p:nvSpPr>
              <p:spPr>
                <a:xfrm>
                  <a:off x="2344004" y="2373313"/>
                  <a:ext cx="266700" cy="17145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Shape 147"/>
                <p:cNvSpPr/>
                <p:nvPr/>
              </p:nvSpPr>
              <p:spPr>
                <a:xfrm>
                  <a:off x="2344004" y="2373313"/>
                  <a:ext cx="266700" cy="17145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Shape 148"/>
                <p:cNvSpPr/>
                <p:nvPr/>
              </p:nvSpPr>
              <p:spPr>
                <a:xfrm>
                  <a:off x="2451954" y="2657476"/>
                  <a:ext cx="50800" cy="1588"/>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Shape 149"/>
                <p:cNvSpPr/>
                <p:nvPr/>
              </p:nvSpPr>
              <p:spPr>
                <a:xfrm>
                  <a:off x="2451954" y="2657476"/>
                  <a:ext cx="50800" cy="1588"/>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Shape 150"/>
                <p:cNvSpPr/>
                <p:nvPr/>
              </p:nvSpPr>
              <p:spPr>
                <a:xfrm>
                  <a:off x="2451954" y="2657476"/>
                  <a:ext cx="50800" cy="1588"/>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Shape 151"/>
                <p:cNvSpPr/>
                <p:nvPr/>
              </p:nvSpPr>
              <p:spPr>
                <a:xfrm>
                  <a:off x="2451954" y="2657476"/>
                  <a:ext cx="50800"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Shape 152"/>
                <p:cNvSpPr/>
                <p:nvPr/>
              </p:nvSpPr>
              <p:spPr>
                <a:xfrm>
                  <a:off x="2340829" y="2152651"/>
                  <a:ext cx="276225" cy="169863"/>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3" name="Shape 153"/>
              <p:cNvSpPr/>
              <p:nvPr/>
            </p:nvSpPr>
            <p:spPr>
              <a:xfrm>
                <a:off x="2548790" y="2485233"/>
                <a:ext cx="233363" cy="561975"/>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4" name="Shape 154"/>
            <p:cNvGrpSpPr/>
            <p:nvPr/>
          </p:nvGrpSpPr>
          <p:grpSpPr>
            <a:xfrm>
              <a:off x="2639220" y="2590802"/>
              <a:ext cx="709612" cy="769937"/>
              <a:chOff x="2668588" y="2424907"/>
              <a:chExt cx="709612" cy="769937"/>
            </a:xfrm>
          </p:grpSpPr>
          <p:sp>
            <p:nvSpPr>
              <p:cNvPr id="155" name="Shape 155"/>
              <p:cNvSpPr/>
              <p:nvPr/>
            </p:nvSpPr>
            <p:spPr>
              <a:xfrm>
                <a:off x="3257550" y="2820194"/>
                <a:ext cx="120650" cy="1778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Shape 156"/>
              <p:cNvSpPr/>
              <p:nvPr/>
            </p:nvSpPr>
            <p:spPr>
              <a:xfrm>
                <a:off x="2695575" y="2820194"/>
                <a:ext cx="122238" cy="1778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Shape 157"/>
              <p:cNvSpPr/>
              <p:nvPr/>
            </p:nvSpPr>
            <p:spPr>
              <a:xfrm>
                <a:off x="2919413" y="3112294"/>
                <a:ext cx="234950" cy="8255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Shape 158"/>
              <p:cNvSpPr/>
              <p:nvPr/>
            </p:nvSpPr>
            <p:spPr>
              <a:xfrm>
                <a:off x="2711450" y="2445544"/>
                <a:ext cx="652463"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Shape 159"/>
              <p:cNvSpPr/>
              <p:nvPr/>
            </p:nvSpPr>
            <p:spPr>
              <a:xfrm>
                <a:off x="2668588" y="2424907"/>
                <a:ext cx="690563" cy="498475"/>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0" name="Shape 160"/>
            <p:cNvSpPr/>
            <p:nvPr/>
          </p:nvSpPr>
          <p:spPr>
            <a:xfrm>
              <a:off x="2712245" y="3384552"/>
              <a:ext cx="234950" cy="433388"/>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Shape 161"/>
            <p:cNvSpPr/>
            <p:nvPr/>
          </p:nvSpPr>
          <p:spPr>
            <a:xfrm>
              <a:off x="3067845" y="3381377"/>
              <a:ext cx="231775" cy="436563"/>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a:off x="5316538" y="1786732"/>
              <a:ext cx="379413" cy="960438"/>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5702300" y="1786732"/>
              <a:ext cx="379413" cy="960438"/>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Shape 164"/>
            <p:cNvSpPr/>
            <p:nvPr/>
          </p:nvSpPr>
          <p:spPr>
            <a:xfrm>
              <a:off x="5116513" y="2553494"/>
              <a:ext cx="1182688" cy="442913"/>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Shape 165"/>
            <p:cNvSpPr/>
            <p:nvPr/>
          </p:nvSpPr>
          <p:spPr>
            <a:xfrm>
              <a:off x="5588000" y="2553494"/>
              <a:ext cx="238125" cy="442913"/>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Shape 166"/>
            <p:cNvSpPr/>
            <p:nvPr/>
          </p:nvSpPr>
          <p:spPr>
            <a:xfrm>
              <a:off x="5589588" y="2155032"/>
              <a:ext cx="23495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Shape 167"/>
            <p:cNvSpPr/>
            <p:nvPr/>
          </p:nvSpPr>
          <p:spPr>
            <a:xfrm>
              <a:off x="5927725" y="2164557"/>
              <a:ext cx="120650" cy="179388"/>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Shape 168"/>
            <p:cNvSpPr/>
            <p:nvPr/>
          </p:nvSpPr>
          <p:spPr>
            <a:xfrm>
              <a:off x="5365750" y="2164557"/>
              <a:ext cx="122238" cy="179388"/>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a:off x="5589588" y="2458244"/>
              <a:ext cx="234950" cy="80963"/>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Shape 170"/>
            <p:cNvSpPr/>
            <p:nvPr/>
          </p:nvSpPr>
          <p:spPr>
            <a:xfrm>
              <a:off x="5381625" y="1791494"/>
              <a:ext cx="652463" cy="722313"/>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Shape 171"/>
            <p:cNvSpPr/>
            <p:nvPr/>
          </p:nvSpPr>
          <p:spPr>
            <a:xfrm>
              <a:off x="5368925" y="1774032"/>
              <a:ext cx="657225" cy="493713"/>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Shape 172"/>
            <p:cNvSpPr/>
            <p:nvPr/>
          </p:nvSpPr>
          <p:spPr>
            <a:xfrm>
              <a:off x="5413375" y="2563019"/>
              <a:ext cx="233363" cy="433388"/>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Shape 173"/>
            <p:cNvSpPr/>
            <p:nvPr/>
          </p:nvSpPr>
          <p:spPr>
            <a:xfrm>
              <a:off x="5767388" y="2559844"/>
              <a:ext cx="233363" cy="436563"/>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Shape 174"/>
            <p:cNvSpPr/>
            <p:nvPr/>
          </p:nvSpPr>
          <p:spPr>
            <a:xfrm>
              <a:off x="5621338" y="3086894"/>
              <a:ext cx="1247775" cy="56515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Shape 175"/>
            <p:cNvSpPr/>
            <p:nvPr/>
          </p:nvSpPr>
          <p:spPr>
            <a:xfrm>
              <a:off x="5621338" y="3086894"/>
              <a:ext cx="1247775" cy="56515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Shape 176"/>
            <p:cNvSpPr/>
            <p:nvPr/>
          </p:nvSpPr>
          <p:spPr>
            <a:xfrm>
              <a:off x="6110288" y="2680494"/>
              <a:ext cx="268288" cy="560388"/>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Shape 177"/>
            <p:cNvSpPr/>
            <p:nvPr/>
          </p:nvSpPr>
          <p:spPr>
            <a:xfrm>
              <a:off x="5934075" y="2645569"/>
              <a:ext cx="112713" cy="163513"/>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Shape 178"/>
            <p:cNvSpPr/>
            <p:nvPr/>
          </p:nvSpPr>
          <p:spPr>
            <a:xfrm>
              <a:off x="6442075" y="2645569"/>
              <a:ext cx="111125" cy="163513"/>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Shape 179"/>
            <p:cNvSpPr/>
            <p:nvPr/>
          </p:nvSpPr>
          <p:spPr>
            <a:xfrm>
              <a:off x="6186488" y="3217069"/>
              <a:ext cx="115888" cy="112713"/>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Shape 180"/>
            <p:cNvSpPr/>
            <p:nvPr/>
          </p:nvSpPr>
          <p:spPr>
            <a:xfrm>
              <a:off x="6173788" y="3329782"/>
              <a:ext cx="142875" cy="322263"/>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Shape 181"/>
            <p:cNvSpPr/>
            <p:nvPr/>
          </p:nvSpPr>
          <p:spPr>
            <a:xfrm>
              <a:off x="6173788" y="3329782"/>
              <a:ext cx="142875" cy="322263"/>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Shape 182"/>
            <p:cNvSpPr/>
            <p:nvPr/>
          </p:nvSpPr>
          <p:spPr>
            <a:xfrm>
              <a:off x="6099175" y="3050382"/>
              <a:ext cx="146050" cy="282575"/>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Shape 183"/>
            <p:cNvSpPr/>
            <p:nvPr/>
          </p:nvSpPr>
          <p:spPr>
            <a:xfrm>
              <a:off x="6099175" y="3050382"/>
              <a:ext cx="146050" cy="282575"/>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Shape 184"/>
            <p:cNvSpPr/>
            <p:nvPr/>
          </p:nvSpPr>
          <p:spPr>
            <a:xfrm>
              <a:off x="6110288" y="2993232"/>
              <a:ext cx="268288" cy="93663"/>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Shape 185"/>
            <p:cNvSpPr/>
            <p:nvPr/>
          </p:nvSpPr>
          <p:spPr>
            <a:xfrm>
              <a:off x="5834063" y="2296319"/>
              <a:ext cx="822325" cy="760413"/>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Shape 186"/>
            <p:cNvSpPr/>
            <p:nvPr/>
          </p:nvSpPr>
          <p:spPr>
            <a:xfrm>
              <a:off x="5916613" y="2201069"/>
              <a:ext cx="625475" cy="582613"/>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Shape 187"/>
            <p:cNvSpPr/>
            <p:nvPr/>
          </p:nvSpPr>
          <p:spPr>
            <a:xfrm>
              <a:off x="6245225" y="3050382"/>
              <a:ext cx="141288" cy="284163"/>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Shape 188"/>
            <p:cNvSpPr/>
            <p:nvPr/>
          </p:nvSpPr>
          <p:spPr>
            <a:xfrm>
              <a:off x="6245225" y="3050382"/>
              <a:ext cx="141288" cy="284163"/>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Shape 189"/>
            <p:cNvSpPr/>
            <p:nvPr/>
          </p:nvSpPr>
          <p:spPr>
            <a:xfrm>
              <a:off x="6110288" y="304561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Shape 190"/>
            <p:cNvSpPr/>
            <p:nvPr/>
          </p:nvSpPr>
          <p:spPr>
            <a:xfrm>
              <a:off x="6110288" y="304561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Shape 191"/>
            <p:cNvSpPr/>
            <p:nvPr/>
          </p:nvSpPr>
          <p:spPr>
            <a:xfrm>
              <a:off x="6219825" y="3329782"/>
              <a:ext cx="49213" cy="1588"/>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Shape 192"/>
            <p:cNvSpPr/>
            <p:nvPr/>
          </p:nvSpPr>
          <p:spPr>
            <a:xfrm>
              <a:off x="6219825" y="3329782"/>
              <a:ext cx="49213" cy="1588"/>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Shape 193"/>
            <p:cNvSpPr/>
            <p:nvPr/>
          </p:nvSpPr>
          <p:spPr>
            <a:xfrm>
              <a:off x="6219825" y="3329782"/>
              <a:ext cx="49213" cy="1588"/>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Shape 194"/>
            <p:cNvSpPr/>
            <p:nvPr/>
          </p:nvSpPr>
          <p:spPr>
            <a:xfrm>
              <a:off x="6219825" y="3329782"/>
              <a:ext cx="49213"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Shape 195"/>
            <p:cNvSpPr/>
            <p:nvPr/>
          </p:nvSpPr>
          <p:spPr>
            <a:xfrm>
              <a:off x="3990975" y="2572544"/>
              <a:ext cx="1246188" cy="56515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Shape 196"/>
            <p:cNvSpPr/>
            <p:nvPr/>
          </p:nvSpPr>
          <p:spPr>
            <a:xfrm>
              <a:off x="3990975" y="2572544"/>
              <a:ext cx="1246188" cy="56515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Shape 197"/>
            <p:cNvSpPr/>
            <p:nvPr/>
          </p:nvSpPr>
          <p:spPr>
            <a:xfrm>
              <a:off x="4479925" y="2167732"/>
              <a:ext cx="268288" cy="5588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Shape 198"/>
            <p:cNvSpPr/>
            <p:nvPr/>
          </p:nvSpPr>
          <p:spPr>
            <a:xfrm>
              <a:off x="4303713" y="2131219"/>
              <a:ext cx="112713" cy="163513"/>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Shape 199"/>
            <p:cNvSpPr/>
            <p:nvPr/>
          </p:nvSpPr>
          <p:spPr>
            <a:xfrm>
              <a:off x="4811713" y="2131219"/>
              <a:ext cx="111125" cy="163513"/>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Shape 200"/>
            <p:cNvSpPr/>
            <p:nvPr/>
          </p:nvSpPr>
          <p:spPr>
            <a:xfrm>
              <a:off x="4556125" y="2702719"/>
              <a:ext cx="115888" cy="112713"/>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Shape 201"/>
            <p:cNvSpPr/>
            <p:nvPr/>
          </p:nvSpPr>
          <p:spPr>
            <a:xfrm>
              <a:off x="4543425" y="2815432"/>
              <a:ext cx="142875" cy="322263"/>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Shape 202"/>
            <p:cNvSpPr/>
            <p:nvPr/>
          </p:nvSpPr>
          <p:spPr>
            <a:xfrm>
              <a:off x="4543425" y="2815432"/>
              <a:ext cx="142875" cy="322263"/>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Shape 203"/>
            <p:cNvSpPr/>
            <p:nvPr/>
          </p:nvSpPr>
          <p:spPr>
            <a:xfrm>
              <a:off x="4468813" y="2536032"/>
              <a:ext cx="146050" cy="282575"/>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Shape 204"/>
            <p:cNvSpPr/>
            <p:nvPr/>
          </p:nvSpPr>
          <p:spPr>
            <a:xfrm>
              <a:off x="4468813" y="2536032"/>
              <a:ext cx="146050" cy="282575"/>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Shape 205"/>
            <p:cNvSpPr/>
            <p:nvPr/>
          </p:nvSpPr>
          <p:spPr>
            <a:xfrm>
              <a:off x="4479925" y="2480469"/>
              <a:ext cx="268288" cy="92075"/>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Shape 206"/>
            <p:cNvSpPr/>
            <p:nvPr/>
          </p:nvSpPr>
          <p:spPr>
            <a:xfrm>
              <a:off x="4202113" y="1783557"/>
              <a:ext cx="823913" cy="758825"/>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Shape 207"/>
            <p:cNvSpPr/>
            <p:nvPr/>
          </p:nvSpPr>
          <p:spPr>
            <a:xfrm>
              <a:off x="4319588" y="1670844"/>
              <a:ext cx="633413" cy="598488"/>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Shape 208"/>
            <p:cNvSpPr/>
            <p:nvPr/>
          </p:nvSpPr>
          <p:spPr>
            <a:xfrm>
              <a:off x="3124200" y="1610519"/>
              <a:ext cx="647700" cy="598488"/>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Shape 209"/>
            <p:cNvSpPr/>
            <p:nvPr/>
          </p:nvSpPr>
          <p:spPr>
            <a:xfrm>
              <a:off x="4614863" y="2536032"/>
              <a:ext cx="141288" cy="284163"/>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Shape 210"/>
            <p:cNvSpPr/>
            <p:nvPr/>
          </p:nvSpPr>
          <p:spPr>
            <a:xfrm>
              <a:off x="4614863" y="2536032"/>
              <a:ext cx="141288" cy="284163"/>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Shape 211"/>
            <p:cNvSpPr/>
            <p:nvPr/>
          </p:nvSpPr>
          <p:spPr>
            <a:xfrm>
              <a:off x="4479925" y="253126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Shape 212"/>
            <p:cNvSpPr/>
            <p:nvPr/>
          </p:nvSpPr>
          <p:spPr>
            <a:xfrm>
              <a:off x="4479925" y="2531269"/>
              <a:ext cx="268288" cy="17145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Shape 213"/>
            <p:cNvSpPr/>
            <p:nvPr/>
          </p:nvSpPr>
          <p:spPr>
            <a:xfrm>
              <a:off x="4589463" y="2815432"/>
              <a:ext cx="49213" cy="1588"/>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Shape 214"/>
            <p:cNvSpPr/>
            <p:nvPr/>
          </p:nvSpPr>
          <p:spPr>
            <a:xfrm>
              <a:off x="4589463" y="2815432"/>
              <a:ext cx="49213" cy="1588"/>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Shape 215"/>
            <p:cNvSpPr/>
            <p:nvPr/>
          </p:nvSpPr>
          <p:spPr>
            <a:xfrm>
              <a:off x="4589463" y="2815432"/>
              <a:ext cx="49213" cy="1588"/>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Shape 216"/>
            <p:cNvSpPr/>
            <p:nvPr/>
          </p:nvSpPr>
          <p:spPr>
            <a:xfrm>
              <a:off x="4589463" y="2815432"/>
              <a:ext cx="49213"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Shape 217"/>
            <p:cNvSpPr/>
            <p:nvPr/>
          </p:nvSpPr>
          <p:spPr>
            <a:xfrm>
              <a:off x="5054600" y="2539207"/>
              <a:ext cx="796925" cy="1042988"/>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Shape 218"/>
            <p:cNvSpPr/>
            <p:nvPr/>
          </p:nvSpPr>
          <p:spPr>
            <a:xfrm>
              <a:off x="4859338" y="3375819"/>
              <a:ext cx="1182688" cy="468313"/>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Shape 219"/>
            <p:cNvSpPr/>
            <p:nvPr/>
          </p:nvSpPr>
          <p:spPr>
            <a:xfrm>
              <a:off x="5332413" y="3002757"/>
              <a:ext cx="236538"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Shape 220"/>
            <p:cNvSpPr/>
            <p:nvPr/>
          </p:nvSpPr>
          <p:spPr>
            <a:xfrm>
              <a:off x="5670550" y="3012282"/>
              <a:ext cx="120650" cy="179388"/>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Shape 221"/>
            <p:cNvSpPr/>
            <p:nvPr/>
          </p:nvSpPr>
          <p:spPr>
            <a:xfrm>
              <a:off x="5110163" y="3012282"/>
              <a:ext cx="120650" cy="179388"/>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Shape 222"/>
            <p:cNvSpPr/>
            <p:nvPr/>
          </p:nvSpPr>
          <p:spPr>
            <a:xfrm>
              <a:off x="5332413" y="3304382"/>
              <a:ext cx="236538" cy="8255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Shape 223"/>
            <p:cNvSpPr/>
            <p:nvPr/>
          </p:nvSpPr>
          <p:spPr>
            <a:xfrm>
              <a:off x="5126038" y="2639219"/>
              <a:ext cx="650875" cy="722313"/>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Shape 224"/>
            <p:cNvSpPr/>
            <p:nvPr/>
          </p:nvSpPr>
          <p:spPr>
            <a:xfrm>
              <a:off x="5122863" y="2618582"/>
              <a:ext cx="688975" cy="496888"/>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Shape 225"/>
            <p:cNvSpPr/>
            <p:nvPr/>
          </p:nvSpPr>
          <p:spPr>
            <a:xfrm>
              <a:off x="5435600" y="3544094"/>
              <a:ext cx="23813" cy="300038"/>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Shape 226"/>
            <p:cNvSpPr/>
            <p:nvPr/>
          </p:nvSpPr>
          <p:spPr>
            <a:xfrm>
              <a:off x="5248275" y="3386932"/>
              <a:ext cx="200025" cy="244475"/>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Shape 227"/>
            <p:cNvSpPr/>
            <p:nvPr/>
          </p:nvSpPr>
          <p:spPr>
            <a:xfrm>
              <a:off x="5248275" y="3386932"/>
              <a:ext cx="200025" cy="244475"/>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Shape 228"/>
            <p:cNvSpPr/>
            <p:nvPr/>
          </p:nvSpPr>
          <p:spPr>
            <a:xfrm>
              <a:off x="5448300" y="3385344"/>
              <a:ext cx="204788" cy="246063"/>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Shape 229"/>
            <p:cNvSpPr/>
            <p:nvPr/>
          </p:nvSpPr>
          <p:spPr>
            <a:xfrm>
              <a:off x="5448300" y="3385344"/>
              <a:ext cx="204788" cy="246063"/>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Shape 230"/>
            <p:cNvSpPr/>
            <p:nvPr/>
          </p:nvSpPr>
          <p:spPr>
            <a:xfrm>
              <a:off x="5200650" y="2972594"/>
              <a:ext cx="508000" cy="18415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Shape 231"/>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Shape 232"/>
            <p:cNvSpPr/>
            <p:nvPr/>
          </p:nvSpPr>
          <p:spPr>
            <a:xfrm>
              <a:off x="5332413" y="3382169"/>
              <a:ext cx="236538" cy="160338"/>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Shape 233"/>
            <p:cNvSpPr/>
            <p:nvPr/>
          </p:nvSpPr>
          <p:spPr>
            <a:xfrm>
              <a:off x="3284538" y="3305969"/>
              <a:ext cx="1247775" cy="566738"/>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Shape 234"/>
            <p:cNvSpPr/>
            <p:nvPr/>
          </p:nvSpPr>
          <p:spPr>
            <a:xfrm>
              <a:off x="3284538" y="3305969"/>
              <a:ext cx="1247775" cy="566738"/>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Shape 235"/>
            <p:cNvSpPr/>
            <p:nvPr/>
          </p:nvSpPr>
          <p:spPr>
            <a:xfrm>
              <a:off x="3775075" y="2902744"/>
              <a:ext cx="266700" cy="560388"/>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Shape 236"/>
            <p:cNvSpPr/>
            <p:nvPr/>
          </p:nvSpPr>
          <p:spPr>
            <a:xfrm>
              <a:off x="3597275" y="2866232"/>
              <a:ext cx="112713" cy="1651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Shape 237"/>
            <p:cNvSpPr/>
            <p:nvPr/>
          </p:nvSpPr>
          <p:spPr>
            <a:xfrm>
              <a:off x="4106863" y="2866232"/>
              <a:ext cx="112713" cy="1651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Shape 238"/>
            <p:cNvSpPr/>
            <p:nvPr/>
          </p:nvSpPr>
          <p:spPr>
            <a:xfrm>
              <a:off x="3722688" y="3437732"/>
              <a:ext cx="354013" cy="434975"/>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Shape 239"/>
            <p:cNvSpPr/>
            <p:nvPr/>
          </p:nvSpPr>
          <p:spPr>
            <a:xfrm>
              <a:off x="3598863" y="3312319"/>
              <a:ext cx="234950" cy="560388"/>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Shape 240"/>
            <p:cNvSpPr/>
            <p:nvPr/>
          </p:nvSpPr>
          <p:spPr>
            <a:xfrm>
              <a:off x="3984625" y="3312319"/>
              <a:ext cx="233363" cy="560388"/>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Shape 241"/>
            <p:cNvSpPr/>
            <p:nvPr/>
          </p:nvSpPr>
          <p:spPr>
            <a:xfrm>
              <a:off x="3851275" y="3437732"/>
              <a:ext cx="115888" cy="112713"/>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Shape 242"/>
            <p:cNvSpPr/>
            <p:nvPr/>
          </p:nvSpPr>
          <p:spPr>
            <a:xfrm>
              <a:off x="3836988" y="3550444"/>
              <a:ext cx="142875" cy="322263"/>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Shape 243"/>
            <p:cNvSpPr/>
            <p:nvPr/>
          </p:nvSpPr>
          <p:spPr>
            <a:xfrm>
              <a:off x="3836988" y="3550444"/>
              <a:ext cx="142875" cy="322263"/>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Shape 244"/>
            <p:cNvSpPr/>
            <p:nvPr/>
          </p:nvSpPr>
          <p:spPr>
            <a:xfrm>
              <a:off x="3762375" y="3271044"/>
              <a:ext cx="146050" cy="282575"/>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Shape 245"/>
            <p:cNvSpPr/>
            <p:nvPr/>
          </p:nvSpPr>
          <p:spPr>
            <a:xfrm>
              <a:off x="3762375" y="3271044"/>
              <a:ext cx="146050" cy="282575"/>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Shape 246"/>
            <p:cNvSpPr/>
            <p:nvPr/>
          </p:nvSpPr>
          <p:spPr>
            <a:xfrm>
              <a:off x="3775075" y="3215482"/>
              <a:ext cx="266700" cy="92075"/>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Shape 247"/>
            <p:cNvSpPr/>
            <p:nvPr/>
          </p:nvSpPr>
          <p:spPr>
            <a:xfrm>
              <a:off x="3582988" y="2442369"/>
              <a:ext cx="685800" cy="682625"/>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Shape 248"/>
            <p:cNvSpPr/>
            <p:nvPr/>
          </p:nvSpPr>
          <p:spPr>
            <a:xfrm>
              <a:off x="3497263" y="2518569"/>
              <a:ext cx="822325" cy="758825"/>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Shape 249"/>
            <p:cNvSpPr/>
            <p:nvPr/>
          </p:nvSpPr>
          <p:spPr>
            <a:xfrm>
              <a:off x="3560763" y="2497932"/>
              <a:ext cx="692150" cy="449263"/>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Shape 250"/>
            <p:cNvSpPr/>
            <p:nvPr/>
          </p:nvSpPr>
          <p:spPr>
            <a:xfrm>
              <a:off x="3703638" y="2658269"/>
              <a:ext cx="261938" cy="635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Shape 251"/>
            <p:cNvSpPr/>
            <p:nvPr/>
          </p:nvSpPr>
          <p:spPr>
            <a:xfrm>
              <a:off x="3659188" y="2859882"/>
              <a:ext cx="504825" cy="185738"/>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Shape 252"/>
            <p:cNvSpPr/>
            <p:nvPr/>
          </p:nvSpPr>
          <p:spPr>
            <a:xfrm>
              <a:off x="3908425" y="3271044"/>
              <a:ext cx="142875" cy="284163"/>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Shape 253"/>
            <p:cNvSpPr/>
            <p:nvPr/>
          </p:nvSpPr>
          <p:spPr>
            <a:xfrm>
              <a:off x="3908425" y="3271044"/>
              <a:ext cx="142875" cy="284163"/>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Shape 254"/>
            <p:cNvSpPr/>
            <p:nvPr/>
          </p:nvSpPr>
          <p:spPr>
            <a:xfrm>
              <a:off x="3775075" y="3266282"/>
              <a:ext cx="266700" cy="17145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Shape 255"/>
            <p:cNvSpPr/>
            <p:nvPr/>
          </p:nvSpPr>
          <p:spPr>
            <a:xfrm>
              <a:off x="3775075" y="3266282"/>
              <a:ext cx="266700" cy="17145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Shape 256"/>
            <p:cNvSpPr/>
            <p:nvPr/>
          </p:nvSpPr>
          <p:spPr>
            <a:xfrm>
              <a:off x="3933825" y="3550444"/>
              <a:ext cx="1588" cy="15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Shape 257"/>
            <p:cNvSpPr/>
            <p:nvPr/>
          </p:nvSpPr>
          <p:spPr>
            <a:xfrm>
              <a:off x="3933825" y="3550444"/>
              <a:ext cx="1588" cy="15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Shape 258"/>
            <p:cNvSpPr/>
            <p:nvPr/>
          </p:nvSpPr>
          <p:spPr>
            <a:xfrm>
              <a:off x="3883025" y="3550444"/>
              <a:ext cx="52388" cy="1588"/>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Shape 259"/>
            <p:cNvSpPr/>
            <p:nvPr/>
          </p:nvSpPr>
          <p:spPr>
            <a:xfrm>
              <a:off x="3883025" y="3550444"/>
              <a:ext cx="52388" cy="1588"/>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Shape 260"/>
            <p:cNvSpPr/>
            <p:nvPr/>
          </p:nvSpPr>
          <p:spPr>
            <a:xfrm>
              <a:off x="3971925" y="3472656"/>
              <a:ext cx="1246188" cy="56515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Shape 261"/>
            <p:cNvSpPr/>
            <p:nvPr/>
          </p:nvSpPr>
          <p:spPr>
            <a:xfrm>
              <a:off x="3971925" y="3472656"/>
              <a:ext cx="1246188" cy="56515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Shape 262"/>
            <p:cNvSpPr/>
            <p:nvPr/>
          </p:nvSpPr>
          <p:spPr>
            <a:xfrm>
              <a:off x="4460875" y="3066256"/>
              <a:ext cx="268288" cy="560388"/>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Shape 263"/>
            <p:cNvSpPr/>
            <p:nvPr/>
          </p:nvSpPr>
          <p:spPr>
            <a:xfrm>
              <a:off x="4283075" y="3031331"/>
              <a:ext cx="112713" cy="163513"/>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Shape 264"/>
            <p:cNvSpPr/>
            <p:nvPr/>
          </p:nvSpPr>
          <p:spPr>
            <a:xfrm>
              <a:off x="4791075" y="3031331"/>
              <a:ext cx="112713" cy="163513"/>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Shape 265"/>
            <p:cNvSpPr/>
            <p:nvPr/>
          </p:nvSpPr>
          <p:spPr>
            <a:xfrm>
              <a:off x="4408488" y="3602831"/>
              <a:ext cx="354013" cy="434975"/>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Shape 266"/>
            <p:cNvSpPr/>
            <p:nvPr/>
          </p:nvSpPr>
          <p:spPr>
            <a:xfrm>
              <a:off x="4286250" y="3475831"/>
              <a:ext cx="233363" cy="561975"/>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Shape 267"/>
            <p:cNvSpPr/>
            <p:nvPr/>
          </p:nvSpPr>
          <p:spPr>
            <a:xfrm>
              <a:off x="4670425" y="3475831"/>
              <a:ext cx="231775" cy="561975"/>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Shape 268"/>
            <p:cNvSpPr/>
            <p:nvPr/>
          </p:nvSpPr>
          <p:spPr>
            <a:xfrm>
              <a:off x="4537075" y="3602831"/>
              <a:ext cx="114300" cy="111125"/>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Shape 269"/>
            <p:cNvSpPr/>
            <p:nvPr/>
          </p:nvSpPr>
          <p:spPr>
            <a:xfrm>
              <a:off x="4524375" y="3713956"/>
              <a:ext cx="142875" cy="32385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Shape 270"/>
            <p:cNvSpPr/>
            <p:nvPr/>
          </p:nvSpPr>
          <p:spPr>
            <a:xfrm>
              <a:off x="4524375" y="3713956"/>
              <a:ext cx="142875" cy="32385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Shape 271"/>
            <p:cNvSpPr/>
            <p:nvPr/>
          </p:nvSpPr>
          <p:spPr>
            <a:xfrm>
              <a:off x="4448175" y="3434556"/>
              <a:ext cx="147638" cy="282575"/>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Shape 272"/>
            <p:cNvSpPr/>
            <p:nvPr/>
          </p:nvSpPr>
          <p:spPr>
            <a:xfrm>
              <a:off x="4448175" y="3434556"/>
              <a:ext cx="147638" cy="282575"/>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Shape 273"/>
            <p:cNvSpPr/>
            <p:nvPr/>
          </p:nvSpPr>
          <p:spPr>
            <a:xfrm>
              <a:off x="4460875" y="3378994"/>
              <a:ext cx="268288" cy="93663"/>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Shape 274"/>
            <p:cNvSpPr/>
            <p:nvPr/>
          </p:nvSpPr>
          <p:spPr>
            <a:xfrm>
              <a:off x="4183063" y="2682081"/>
              <a:ext cx="823913" cy="758825"/>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Shape 275"/>
            <p:cNvSpPr/>
            <p:nvPr/>
          </p:nvSpPr>
          <p:spPr>
            <a:xfrm>
              <a:off x="4279900" y="2585244"/>
              <a:ext cx="647700" cy="5842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Shape 276"/>
            <p:cNvSpPr/>
            <p:nvPr/>
          </p:nvSpPr>
          <p:spPr>
            <a:xfrm>
              <a:off x="4595813" y="3434556"/>
              <a:ext cx="141288" cy="28575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Shape 277"/>
            <p:cNvSpPr/>
            <p:nvPr/>
          </p:nvSpPr>
          <p:spPr>
            <a:xfrm>
              <a:off x="4595813" y="3434556"/>
              <a:ext cx="141288" cy="28575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Shape 278"/>
            <p:cNvSpPr/>
            <p:nvPr/>
          </p:nvSpPr>
          <p:spPr>
            <a:xfrm>
              <a:off x="4460875" y="3431381"/>
              <a:ext cx="268288" cy="17145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Shape 279"/>
            <p:cNvSpPr/>
            <p:nvPr/>
          </p:nvSpPr>
          <p:spPr>
            <a:xfrm>
              <a:off x="4460875" y="3431381"/>
              <a:ext cx="268288" cy="17145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Shape 280"/>
            <p:cNvSpPr/>
            <p:nvPr/>
          </p:nvSpPr>
          <p:spPr>
            <a:xfrm>
              <a:off x="4568825" y="3713956"/>
              <a:ext cx="50800" cy="1588"/>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Shape 281"/>
            <p:cNvSpPr/>
            <p:nvPr/>
          </p:nvSpPr>
          <p:spPr>
            <a:xfrm>
              <a:off x="4568825" y="3713956"/>
              <a:ext cx="50800" cy="1588"/>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Shape 282"/>
            <p:cNvSpPr/>
            <p:nvPr/>
          </p:nvSpPr>
          <p:spPr>
            <a:xfrm>
              <a:off x="4568825" y="3713956"/>
              <a:ext cx="50800" cy="1588"/>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Shape 283"/>
            <p:cNvSpPr/>
            <p:nvPr/>
          </p:nvSpPr>
          <p:spPr>
            <a:xfrm>
              <a:off x="4568825" y="3713956"/>
              <a:ext cx="50800" cy="1588"/>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4" name="Shape 284"/>
          <p:cNvSpPr/>
          <p:nvPr/>
        </p:nvSpPr>
        <p:spPr>
          <a:xfrm>
            <a:off x="0" y="1100667"/>
            <a:ext cx="9144000" cy="4614333"/>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0"/>
        <p:cNvGrpSpPr/>
        <p:nvPr/>
      </p:nvGrpSpPr>
      <p:grpSpPr>
        <a:xfrm>
          <a:off x="0" y="0"/>
          <a:ext cx="0" cy="0"/>
          <a:chOff x="0" y="0"/>
          <a:chExt cx="0" cy="0"/>
        </a:xfrm>
      </p:grpSpPr>
      <p:sp>
        <p:nvSpPr>
          <p:cNvPr id="31" name="Shape 31"/>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2" name="Shape 32"/>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35" name="Shape 35"/>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36" name="Shape 36"/>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39" name="Shape 39"/>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0" name="Shape 40"/>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41" name="Shape 41"/>
          <p:cNvSpPr/>
          <p:nvPr/>
        </p:nvSpPr>
        <p:spPr>
          <a:xfrm>
            <a:off x="0" y="-94497"/>
            <a:ext cx="9144000" cy="1863811"/>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42"/>
        <p:cNvGrpSpPr/>
        <p:nvPr/>
      </p:nvGrpSpPr>
      <p:grpSpPr>
        <a:xfrm>
          <a:off x="0" y="0"/>
          <a:ext cx="0" cy="0"/>
          <a:chOff x="0" y="0"/>
          <a:chExt cx="0" cy="0"/>
        </a:xfrm>
      </p:grpSpPr>
      <p:sp>
        <p:nvSpPr>
          <p:cNvPr id="43" name="Shape 43"/>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4" name="Shape 44"/>
          <p:cNvSpPr/>
          <p:nvPr/>
        </p:nvSpPr>
        <p:spPr>
          <a:xfrm>
            <a:off x="0" y="0"/>
            <a:ext cx="9144000" cy="57150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5"/>
          <p:cNvSpPr>
            <a:spLocks noGrp="1"/>
          </p:cNvSpPr>
          <p:nvPr>
            <p:ph type="pic" idx="2"/>
          </p:nvPr>
        </p:nvSpPr>
        <p:spPr>
          <a:xfrm>
            <a:off x="0" y="0"/>
            <a:ext cx="9144000" cy="57150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48" name="Shape 48"/>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49" name="Shape 49"/>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50" name="Shape 50"/>
          <p:cNvSpPr/>
          <p:nvPr/>
        </p:nvSpPr>
        <p:spPr>
          <a:xfrm>
            <a:off x="4145936" y="5052688"/>
            <a:ext cx="942259" cy="591757"/>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Shape 51"/>
          <p:cNvSpPr/>
          <p:nvPr/>
        </p:nvSpPr>
        <p:spPr>
          <a:xfrm>
            <a:off x="0" y="3851189"/>
            <a:ext cx="9144000" cy="1863811"/>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54" name="Shape 54"/>
          <p:cNvSpPr txBox="1">
            <a:spLocks noGrp="1"/>
          </p:cNvSpPr>
          <p:nvPr>
            <p:ph type="dt" idx="10"/>
          </p:nvPr>
        </p:nvSpPr>
        <p:spPr>
          <a:xfrm>
            <a:off x="457200" y="5243835"/>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55" name="Shape 55"/>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56" name="Shape 56"/>
          <p:cNvSpPr/>
          <p:nvPr/>
        </p:nvSpPr>
        <p:spPr>
          <a:xfrm>
            <a:off x="3722146" y="4900705"/>
            <a:ext cx="1699708" cy="814294"/>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57"/>
        <p:cNvGrpSpPr/>
        <p:nvPr/>
      </p:nvGrpSpPr>
      <p:grpSpPr>
        <a:xfrm>
          <a:off x="0" y="0"/>
          <a:ext cx="0" cy="0"/>
          <a:chOff x="0" y="0"/>
          <a:chExt cx="0" cy="0"/>
        </a:xfrm>
      </p:grpSpPr>
      <p:sp>
        <p:nvSpPr>
          <p:cNvPr id="58" name="Shape 58"/>
          <p:cNvSpPr txBox="1">
            <a:spLocks noGrp="1"/>
          </p:cNvSpPr>
          <p:nvPr>
            <p:ph type="dt" idx="10"/>
          </p:nvPr>
        </p:nvSpPr>
        <p:spPr>
          <a:xfrm>
            <a:off x="457200" y="5243835"/>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59" name="Shape 59"/>
          <p:cNvSpPr/>
          <p:nvPr/>
        </p:nvSpPr>
        <p:spPr>
          <a:xfrm>
            <a:off x="0" y="0"/>
            <a:ext cx="9144000" cy="57150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47793" y="145248"/>
            <a:ext cx="6096000" cy="39565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sp>
        <p:nvSpPr>
          <p:cNvPr id="62" name="Shape 62"/>
          <p:cNvSpPr txBox="1">
            <a:spLocks noGrp="1"/>
          </p:cNvSpPr>
          <p:nvPr>
            <p:ph type="body" idx="1"/>
          </p:nvPr>
        </p:nvSpPr>
        <p:spPr>
          <a:xfrm>
            <a:off x="457200" y="1155813"/>
            <a:ext cx="8229600" cy="3771636"/>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63" name="Shape 63"/>
          <p:cNvSpPr txBox="1">
            <a:spLocks noGrp="1"/>
          </p:cNvSpPr>
          <p:nvPr>
            <p:ph type="dt" idx="10"/>
          </p:nvPr>
        </p:nvSpPr>
        <p:spPr>
          <a:xfrm>
            <a:off x="457200" y="6944778"/>
            <a:ext cx="2133600" cy="304271"/>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4" name="Shape 64"/>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457200" y="1155813"/>
            <a:ext cx="8229600" cy="3771636"/>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1" name="Shape 11"/>
          <p:cNvSpPr txBox="1">
            <a:spLocks noGrp="1"/>
          </p:cNvSpPr>
          <p:nvPr>
            <p:ph type="title"/>
          </p:nvPr>
        </p:nvSpPr>
        <p:spPr>
          <a:xfrm>
            <a:off x="447793" y="130723"/>
            <a:ext cx="6096000" cy="356085"/>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pPr rtl="0"/>
            <a:endParaRPr/>
          </a:p>
        </p:txBody>
      </p:sp>
      <p:cxnSp>
        <p:nvCxnSpPr>
          <p:cNvPr id="12" name="Shape 12"/>
          <p:cNvCxnSpPr/>
          <p:nvPr/>
        </p:nvCxnSpPr>
        <p:spPr>
          <a:xfrm rot="10800000">
            <a:off x="399804" y="562064"/>
            <a:ext cx="8390131" cy="0"/>
          </a:xfrm>
          <a:prstGeom prst="straightConnector1">
            <a:avLst/>
          </a:prstGeom>
          <a:noFill/>
          <a:ln w="9525" cap="flat" cmpd="sng">
            <a:solidFill>
              <a:srgbClr val="304884"/>
            </a:solidFill>
            <a:prstDash val="solid"/>
            <a:round/>
            <a:headEnd type="none" w="sm" len="sm"/>
            <a:tailEnd type="none" w="sm" len="sm"/>
          </a:ln>
        </p:spPr>
      </p:cxnSp>
      <p:sp>
        <p:nvSpPr>
          <p:cNvPr id="13" name="Shape 13"/>
          <p:cNvSpPr txBox="1">
            <a:spLocks noGrp="1"/>
          </p:cNvSpPr>
          <p:nvPr>
            <p:ph type="sldNum" idx="12"/>
          </p:nvPr>
        </p:nvSpPr>
        <p:spPr>
          <a:xfrm>
            <a:off x="6543793" y="5299105"/>
            <a:ext cx="2133600" cy="273844"/>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US"/>
              <a:t>‹nº›</a:t>
            </a:fld>
            <a:endParaRPr/>
          </a:p>
        </p:txBody>
      </p:sp>
      <p:sp>
        <p:nvSpPr>
          <p:cNvPr id="14" name="Shape 14"/>
          <p:cNvSpPr txBox="1"/>
          <p:nvPr/>
        </p:nvSpPr>
        <p:spPr>
          <a:xfrm>
            <a:off x="447793" y="5299105"/>
            <a:ext cx="2133600" cy="273844"/>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15" name="Shape 15"/>
          <p:cNvSpPr/>
          <p:nvPr/>
        </p:nvSpPr>
        <p:spPr>
          <a:xfrm>
            <a:off x="4248324" y="5295650"/>
            <a:ext cx="276847" cy="276847"/>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Shape 16"/>
          <p:cNvSpPr/>
          <p:nvPr/>
        </p:nvSpPr>
        <p:spPr>
          <a:xfrm>
            <a:off x="4600016" y="5299558"/>
            <a:ext cx="276847" cy="276847"/>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7" name="Shape 17"/>
          <p:cNvGrpSpPr/>
          <p:nvPr/>
        </p:nvGrpSpPr>
        <p:grpSpPr>
          <a:xfrm>
            <a:off x="4357711" y="5400614"/>
            <a:ext cx="45719" cy="73401"/>
            <a:chOff x="3345327" y="4804130"/>
            <a:chExt cx="74098" cy="118964"/>
          </a:xfrm>
        </p:grpSpPr>
        <p:cxnSp>
          <p:nvCxnSpPr>
            <p:cNvPr id="18" name="Shape 18"/>
            <p:cNvCxnSpPr/>
            <p:nvPr/>
          </p:nvCxnSpPr>
          <p:spPr>
            <a:xfrm rot="-5400000">
              <a:off x="3350846" y="4798611"/>
              <a:ext cx="63061" cy="74098"/>
            </a:xfrm>
            <a:prstGeom prst="straightConnector1">
              <a:avLst/>
            </a:prstGeom>
            <a:noFill/>
            <a:ln w="9525" cap="flat" cmpd="sng">
              <a:solidFill>
                <a:srgbClr val="7F7F7F"/>
              </a:solidFill>
              <a:prstDash val="solid"/>
              <a:round/>
              <a:headEnd type="none" w="sm" len="sm"/>
              <a:tailEnd type="none" w="sm" len="sm"/>
            </a:ln>
          </p:spPr>
        </p:cxnSp>
        <p:cxnSp>
          <p:nvCxnSpPr>
            <p:cNvPr id="19" name="Shape 19"/>
            <p:cNvCxnSpPr/>
            <p:nvPr/>
          </p:nvCxnSpPr>
          <p:spPr>
            <a:xfrm>
              <a:off x="3345327" y="4861369"/>
              <a:ext cx="74097" cy="61724"/>
            </a:xfrm>
            <a:prstGeom prst="straightConnector1">
              <a:avLst/>
            </a:prstGeom>
            <a:noFill/>
            <a:ln w="9525" cap="flat" cmpd="sng">
              <a:solidFill>
                <a:srgbClr val="7F7F7F"/>
              </a:solidFill>
              <a:prstDash val="solid"/>
              <a:round/>
              <a:headEnd type="none" w="sm" len="sm"/>
              <a:tailEnd type="none" w="sm" len="sm"/>
            </a:ln>
          </p:spPr>
        </p:cxnSp>
      </p:grpSp>
      <p:grpSp>
        <p:nvGrpSpPr>
          <p:cNvPr id="20" name="Shape 20"/>
          <p:cNvGrpSpPr/>
          <p:nvPr/>
        </p:nvGrpSpPr>
        <p:grpSpPr>
          <a:xfrm rot="10800000">
            <a:off x="4719487" y="5398285"/>
            <a:ext cx="45719" cy="73401"/>
            <a:chOff x="3345327" y="4804130"/>
            <a:chExt cx="74098" cy="118964"/>
          </a:xfrm>
        </p:grpSpPr>
        <p:cxnSp>
          <p:nvCxnSpPr>
            <p:cNvPr id="21" name="Shape 21"/>
            <p:cNvCxnSpPr/>
            <p:nvPr/>
          </p:nvCxnSpPr>
          <p:spPr>
            <a:xfrm rot="-5400000">
              <a:off x="3350846" y="4798611"/>
              <a:ext cx="63061" cy="74098"/>
            </a:xfrm>
            <a:prstGeom prst="straightConnector1">
              <a:avLst/>
            </a:prstGeom>
            <a:noFill/>
            <a:ln w="9525" cap="flat" cmpd="sng">
              <a:solidFill>
                <a:srgbClr val="7F7F7F"/>
              </a:solidFill>
              <a:prstDash val="solid"/>
              <a:round/>
              <a:headEnd type="none" w="sm" len="sm"/>
              <a:tailEnd type="none" w="sm" len="sm"/>
            </a:ln>
          </p:spPr>
        </p:cxnSp>
        <p:cxnSp>
          <p:nvCxnSpPr>
            <p:cNvPr id="22" name="Shape 22"/>
            <p:cNvCxnSpPr/>
            <p:nvPr/>
          </p:nvCxnSpPr>
          <p:spPr>
            <a:xfrm>
              <a:off x="3345327" y="4861369"/>
              <a:ext cx="74097" cy="61724"/>
            </a:xfrm>
            <a:prstGeom prst="straightConnector1">
              <a:avLst/>
            </a:prstGeom>
            <a:noFill/>
            <a:ln w="9525" cap="flat" cmpd="sng">
              <a:solidFill>
                <a:srgbClr val="7F7F7F"/>
              </a:solidFill>
              <a:prstDash val="solid"/>
              <a:round/>
              <a:headEnd type="none" w="sm" len="sm"/>
              <a:tailEnd type="none" w="sm" len="sm"/>
            </a:ln>
          </p:spPr>
        </p:cxnSp>
      </p:grpSp>
      <p:pic>
        <p:nvPicPr>
          <p:cNvPr id="23" name="Shape 23" descr="logo_bajada.jpg"/>
          <p:cNvPicPr preferRelativeResize="0"/>
          <p:nvPr/>
        </p:nvPicPr>
        <p:blipFill rotWithShape="1">
          <a:blip r:embed="rId15">
            <a:alphaModFix/>
          </a:blip>
          <a:srcRect/>
          <a:stretch/>
        </p:blipFill>
        <p:spPr>
          <a:xfrm>
            <a:off x="7257784" y="144054"/>
            <a:ext cx="1460150" cy="3427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push dir="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ideo" Target="https://www.youtube.com/embed/tqIrfYMZsfQ"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Shape 290"/>
          <p:cNvSpPr/>
          <p:nvPr/>
        </p:nvSpPr>
        <p:spPr>
          <a:xfrm>
            <a:off x="5994042" y="0"/>
            <a:ext cx="3150000" cy="57150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Josefin Slab"/>
              <a:ea typeface="Josefin Slab"/>
              <a:cs typeface="Josefin Slab"/>
              <a:sym typeface="Josefin Slab"/>
            </a:endParaRPr>
          </a:p>
        </p:txBody>
      </p:sp>
      <p:sp>
        <p:nvSpPr>
          <p:cNvPr id="291" name="Shape 291"/>
          <p:cNvSpPr/>
          <p:nvPr/>
        </p:nvSpPr>
        <p:spPr>
          <a:xfrm>
            <a:off x="5994050" y="2015200"/>
            <a:ext cx="3096300" cy="11694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a:solidFill>
                  <a:schemeClr val="dk1"/>
                </a:solidFill>
                <a:latin typeface="Raleway"/>
                <a:ea typeface="Raleway"/>
                <a:cs typeface="Raleway"/>
                <a:sym typeface="Raleway"/>
              </a:rPr>
              <a:t>DATA SCIENCE</a:t>
            </a:r>
            <a:endParaRPr sz="2600" b="1"/>
          </a:p>
          <a:p>
            <a:pPr marL="457200" marR="0" lvl="1" indent="0" algn="l" rtl="0">
              <a:spcBef>
                <a:spcPts val="0"/>
              </a:spcBef>
              <a:spcAft>
                <a:spcPts val="0"/>
              </a:spcAft>
              <a:buNone/>
            </a:pPr>
            <a:r>
              <a:rPr lang="pt-BR" sz="600" b="1" i="0" u="none" strike="noStrike" cap="none">
                <a:solidFill>
                  <a:schemeClr val="dk1"/>
                </a:solidFill>
                <a:latin typeface="Raleway"/>
                <a:ea typeface="Raleway"/>
                <a:cs typeface="Raleway"/>
                <a:sym typeface="Raleway"/>
              </a:rPr>
              <a:t> </a:t>
            </a:r>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UNIDADE 2</a:t>
            </a: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MÓDULO 3</a:t>
            </a: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endParaRPr sz="160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a:solidFill>
                  <a:schemeClr val="dk1"/>
                </a:solidFill>
                <a:latin typeface="Raleway"/>
                <a:ea typeface="Raleway"/>
                <a:cs typeface="Raleway"/>
                <a:sym typeface="Raleway"/>
              </a:rPr>
              <a:t>Normalização</a:t>
            </a:r>
            <a:endParaRPr sz="1600">
              <a:solidFill>
                <a:schemeClr val="dk1"/>
              </a:solidFill>
              <a:latin typeface="Raleway"/>
              <a:ea typeface="Raleway"/>
              <a:cs typeface="Raleway"/>
              <a:sym typeface="Raleway"/>
            </a:endParaRPr>
          </a:p>
        </p:txBody>
      </p:sp>
      <p:sp>
        <p:nvSpPr>
          <p:cNvPr id="292" name="Shape 292"/>
          <p:cNvSpPr/>
          <p:nvPr/>
        </p:nvSpPr>
        <p:spPr>
          <a:xfrm>
            <a:off x="6117252" y="3926121"/>
            <a:ext cx="2257500" cy="5847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a:solidFill>
                  <a:schemeClr val="dk1"/>
                </a:solidFill>
                <a:latin typeface="Calibri"/>
                <a:ea typeface="Calibri"/>
                <a:cs typeface="Calibri"/>
                <a:sym typeface="Calibri"/>
              </a:rPr>
              <a:t>Setembro</a:t>
            </a:r>
            <a:r>
              <a:rPr lang="pt-BR" sz="1600" b="0" i="0" u="none" strike="noStrike" cap="none">
                <a:solidFill>
                  <a:schemeClr val="dk1"/>
                </a:solidFill>
                <a:latin typeface="Calibri"/>
                <a:ea typeface="Calibri"/>
                <a:cs typeface="Calibri"/>
                <a:sym typeface="Calibri"/>
              </a:rPr>
              <a:t> 201</a:t>
            </a:r>
            <a:r>
              <a:rPr lang="pt-BR" sz="1600">
                <a:solidFill>
                  <a:schemeClr val="dk1"/>
                </a:solidFill>
                <a:latin typeface="Calibri"/>
                <a:ea typeface="Calibri"/>
                <a:cs typeface="Calibri"/>
                <a:sym typeface="Calibri"/>
              </a:rPr>
              <a:t>7</a:t>
            </a:r>
            <a:endParaRPr/>
          </a:p>
        </p:txBody>
      </p:sp>
      <p:pic>
        <p:nvPicPr>
          <p:cNvPr id="293" name="Shape 293" descr="logo_bajada.jpg"/>
          <p:cNvPicPr preferRelativeResize="0"/>
          <p:nvPr/>
        </p:nvPicPr>
        <p:blipFill rotWithShape="1">
          <a:blip r:embed="rId3">
            <a:alphaModFix/>
          </a:blip>
          <a:srcRect/>
          <a:stretch/>
        </p:blipFill>
        <p:spPr>
          <a:xfrm>
            <a:off x="6692961" y="1620450"/>
            <a:ext cx="1681800" cy="394800"/>
          </a:xfrm>
          <a:prstGeom prst="rect">
            <a:avLst/>
          </a:prstGeom>
          <a:noFill/>
          <a:ln>
            <a:noFill/>
          </a:ln>
        </p:spPr>
      </p:pic>
      <p:pic>
        <p:nvPicPr>
          <p:cNvPr id="294" name="Shape 294"/>
          <p:cNvPicPr preferRelativeResize="0"/>
          <p:nvPr/>
        </p:nvPicPr>
        <p:blipFill>
          <a:blip r:embed="rId4">
            <a:alphaModFix/>
          </a:blip>
          <a:stretch>
            <a:fillRect/>
          </a:stretch>
        </p:blipFill>
        <p:spPr>
          <a:xfrm>
            <a:off x="1359525" y="952500"/>
            <a:ext cx="3371850" cy="381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dirty="0"/>
              <a:t>XGBOOST É O MEGAZORD DOS ALGORITMOS!</a:t>
            </a:r>
            <a:endParaRPr sz="1400" b="1" i="0" u="none" strike="noStrike" cap="none" dirty="0">
              <a:solidFill>
                <a:schemeClr val="dk1"/>
              </a:solidFill>
              <a:latin typeface="Raleway"/>
              <a:ea typeface="Raleway"/>
              <a:cs typeface="Raleway"/>
              <a:sym typeface="Raleway"/>
            </a:endParaRPr>
          </a:p>
        </p:txBody>
      </p:sp>
      <p:sp>
        <p:nvSpPr>
          <p:cNvPr id="355" name="Shape 35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438690972"/>
              </p:ext>
            </p:extLst>
          </p:nvPr>
        </p:nvGraphicFramePr>
        <p:xfrm>
          <a:off x="1551598" y="769268"/>
          <a:ext cx="6044738" cy="4402461"/>
        </p:xfrm>
        <a:graphic>
          <a:graphicData uri="http://schemas.openxmlformats.org/drawingml/2006/table">
            <a:tbl>
              <a:tblPr firstRow="1" bandRow="1">
                <a:tableStyleId>{5940675A-B579-460E-94D1-54222C63F5DA}</a:tableStyleId>
              </a:tblPr>
              <a:tblGrid>
                <a:gridCol w="100811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2228314">
                  <a:extLst>
                    <a:ext uri="{9D8B030D-6E8A-4147-A177-3AD203B41FA5}">
                      <a16:colId xmlns:a16="http://schemas.microsoft.com/office/drawing/2014/main" val="20003"/>
                    </a:ext>
                  </a:extLst>
                </a:gridCol>
              </a:tblGrid>
              <a:tr h="1371600">
                <a:tc>
                  <a:txBody>
                    <a:bodyPr/>
                    <a:lstStyle/>
                    <a:p>
                      <a:pPr rtl="0"/>
                      <a:r>
                        <a:rPr lang="pt-BR" sz="1200">
                          <a:latin typeface="Calibri" panose="020F0502020204030204" pitchFamily="34" charset="0"/>
                        </a:rPr>
                        <a:t>KNN,</a:t>
                      </a:r>
                    </a:p>
                    <a:p>
                      <a:pPr rtl="0"/>
                      <a:r>
                        <a:rPr lang="pt-BR" sz="1200">
                          <a:latin typeface="Calibri" panose="020F0502020204030204" pitchFamily="34" charset="0"/>
                        </a:rPr>
                        <a:t>GMM,</a:t>
                      </a:r>
                    </a:p>
                    <a:p>
                      <a:pPr rtl="0"/>
                      <a:r>
                        <a:rPr lang="pt-BR" sz="1200">
                          <a:latin typeface="Calibri" panose="020F0502020204030204" pitchFamily="34" charset="0"/>
                        </a:rPr>
                        <a:t>Clustering</a:t>
                      </a:r>
                      <a:endParaRPr lang="es-ES" sz="1200" dirty="0">
                        <a:latin typeface="Calibri" panose="020F0502020204030204" pitchFamily="34" charset="0"/>
                      </a:endParaRPr>
                    </a:p>
                    <a:p>
                      <a:pPr rtl="0"/>
                      <a:r>
                        <a:rPr lang="pt-BR" sz="1200">
                          <a:latin typeface="Calibri" panose="020F0502020204030204" pitchFamily="34" charset="0"/>
                        </a:rPr>
                        <a:t>(kmeans,</a:t>
                      </a:r>
                    </a:p>
                    <a:p>
                      <a:pPr rtl="0"/>
                      <a:r>
                        <a:rPr lang="pt-BR" sz="1200">
                          <a:latin typeface="Calibri" panose="020F0502020204030204" pitchFamily="34" charset="0"/>
                        </a:rPr>
                        <a:t>DBScan e</a:t>
                      </a:r>
                    </a:p>
                    <a:p>
                      <a:pPr rtl="0"/>
                      <a:r>
                        <a:rPr lang="pt-BR" sz="1200">
                          <a:latin typeface="Calibri" panose="020F0502020204030204" pitchFamily="34" charset="0"/>
                        </a:rPr>
                        <a:t>clustering</a:t>
                      </a:r>
                      <a:endParaRPr lang="es-ES" sz="1200" dirty="0">
                        <a:latin typeface="Calibri" panose="020F0502020204030204" pitchFamily="34" charset="0"/>
                      </a:endParaRPr>
                    </a:p>
                    <a:p>
                      <a:pPr rtl="0"/>
                      <a:r>
                        <a:rPr lang="pt-BR" sz="1200">
                          <a:latin typeface="Calibri" panose="020F0502020204030204" pitchFamily="34" charset="0"/>
                        </a:rPr>
                        <a:t>hierárquico)</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É necessário implementar o algoritmo com alguma medida de distância </a:t>
                      </a:r>
                      <a:br>
                        <a:rPr lang="es-ES" sz="1200" baseline="0" dirty="0">
                          <a:latin typeface="Calibri" panose="020F0502020204030204" pitchFamily="34" charset="0"/>
                        </a:rPr>
                      </a:br>
                      <a:r>
                        <a:rPr lang="pt-BR" sz="1200">
                          <a:latin typeface="Calibri" panose="020F0502020204030204" pitchFamily="34" charset="0"/>
                        </a:rPr>
                        <a:t>diferente da euclideana e que funcione para variáveis categóricas.</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Em todos os algoritmos </a:t>
                      </a:r>
                      <a:br>
                        <a:rPr lang="es-ES" sz="1200" dirty="0">
                          <a:latin typeface="Calibri" panose="020F0502020204030204" pitchFamily="34" charset="0"/>
                        </a:rPr>
                      </a:br>
                      <a:r>
                        <a:rPr lang="pt-BR" sz="1200">
                          <a:latin typeface="Calibri" panose="020F0502020204030204" pitchFamily="34" charset="0"/>
                        </a:rPr>
                        <a:t>baseados em medidas de distância, é necessário modificar </a:t>
                      </a:r>
                      <a:br>
                        <a:rPr lang="es-ES" sz="1200" baseline="0" dirty="0">
                          <a:latin typeface="Calibri" panose="020F0502020204030204" pitchFamily="34" charset="0"/>
                        </a:rPr>
                      </a:br>
                      <a:r>
                        <a:rPr lang="pt-BR" sz="1200">
                          <a:latin typeface="Calibri" panose="020F0502020204030204" pitchFamily="34" charset="0"/>
                        </a:rPr>
                        <a:t>a implementação nativa de </a:t>
                      </a:r>
                      <a:br>
                        <a:rPr lang="es-ES" sz="1200" baseline="0" dirty="0">
                          <a:latin typeface="Calibri" panose="020F0502020204030204" pitchFamily="34" charset="0"/>
                        </a:rPr>
                      </a:br>
                      <a:r>
                        <a:rPr lang="pt-BR" sz="1200">
                          <a:latin typeface="Calibri" panose="020F0502020204030204" pitchFamily="34" charset="0"/>
                        </a:rPr>
                        <a:t>Scikit Learn.</a:t>
                      </a:r>
                      <a:endParaRPr lang="es-AR" sz="1200" dirty="0">
                        <a:latin typeface="Calibri" panose="020F0502020204030204" pitchFamily="34" charset="0"/>
                      </a:endParaRPr>
                    </a:p>
                  </a:txBody>
                  <a:tcPr/>
                </a:tc>
                <a:extLst>
                  <a:ext uri="{0D108BD9-81ED-4DB2-BD59-A6C34878D82A}">
                    <a16:rowId xmlns:a16="http://schemas.microsoft.com/office/drawing/2014/main" val="10000"/>
                  </a:ext>
                </a:extLst>
              </a:tr>
              <a:tr h="470541">
                <a:tc>
                  <a:txBody>
                    <a:bodyPr/>
                    <a:lstStyle/>
                    <a:p>
                      <a:pPr rtl="0"/>
                      <a:r>
                        <a:rPr lang="pt-BR" sz="1200">
                          <a:latin typeface="Calibri" panose="020F0502020204030204" pitchFamily="34" charset="0"/>
                        </a:rPr>
                        <a:t>PCA</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Não é possível aplicar PCA </a:t>
                      </a:r>
                      <a:br>
                        <a:rPr lang="es-ES" sz="1200" baseline="0" dirty="0">
                          <a:latin typeface="Calibri" panose="020F0502020204030204" pitchFamily="34" charset="0"/>
                        </a:rPr>
                      </a:br>
                      <a:r>
                        <a:rPr lang="pt-BR" sz="1200">
                          <a:latin typeface="Calibri" panose="020F0502020204030204" pitchFamily="34" charset="0"/>
                        </a:rPr>
                        <a:t>a variáveis categóricas.</a:t>
                      </a:r>
                      <a:endParaRPr lang="es-AR" sz="1200" dirty="0">
                        <a:latin typeface="Calibri" panose="020F0502020204030204" pitchFamily="34" charset="0"/>
                      </a:endParaRPr>
                    </a:p>
                  </a:txBody>
                  <a:tcPr/>
                </a:tc>
                <a:tc>
                  <a:txBody>
                    <a:bodyPr/>
                    <a:lstStyle/>
                    <a:p>
                      <a:pPr rtl="0"/>
                      <a:endParaRPr lang="es-AR" sz="1200">
                        <a:latin typeface="Calibri" panose="020F0502020204030204" pitchFamily="34" charset="0"/>
                      </a:endParaRPr>
                    </a:p>
                  </a:txBody>
                  <a:tcPr/>
                </a:tc>
                <a:extLst>
                  <a:ext uri="{0D108BD9-81ED-4DB2-BD59-A6C34878D82A}">
                    <a16:rowId xmlns:a16="http://schemas.microsoft.com/office/drawing/2014/main" val="10001"/>
                  </a:ext>
                </a:extLst>
              </a:tr>
              <a:tr h="1344960">
                <a:tc>
                  <a:txBody>
                    <a:bodyPr/>
                    <a:lstStyle/>
                    <a:p>
                      <a:pPr rtl="0"/>
                      <a:r>
                        <a:rPr lang="pt-BR" sz="1200" dirty="0">
                          <a:latin typeface="Calibri" panose="020F0502020204030204" pitchFamily="34" charset="0"/>
                        </a:rPr>
                        <a:t>Redes</a:t>
                      </a:r>
                    </a:p>
                    <a:p>
                      <a:pPr rtl="0"/>
                      <a:r>
                        <a:rPr lang="pt-BR" sz="1200" dirty="0">
                          <a:latin typeface="Calibri" panose="020F0502020204030204" pitchFamily="34" charset="0"/>
                        </a:rPr>
                        <a:t>neuronais</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Os inputs devem estar entre 0 e 1, portanto usamos a padronização </a:t>
                      </a:r>
                      <a:br>
                        <a:rPr lang="es-ES" sz="1200" baseline="0" dirty="0">
                          <a:latin typeface="Calibri" panose="020F0502020204030204" pitchFamily="34" charset="0"/>
                        </a:rPr>
                      </a:br>
                      <a:r>
                        <a:rPr lang="pt-BR" sz="1200">
                          <a:latin typeface="Calibri" panose="020F0502020204030204" pitchFamily="34" charset="0"/>
                        </a:rPr>
                        <a:t>mín.-máx.</a:t>
                      </a:r>
                    </a:p>
                    <a:p>
                      <a:pPr rtl="0"/>
                      <a:r>
                        <a:rPr lang="pt-BR" sz="1200">
                          <a:latin typeface="Calibri" panose="020F0502020204030204" pitchFamily="34" charset="0"/>
                        </a:rPr>
                        <a:t>As variáveis dummy já estão codificadas assim e podem ser utilizadas. </a:t>
                      </a:r>
                      <a:endParaRPr lang="es-AR" sz="1200" dirty="0">
                        <a:latin typeface="Calibri" panose="020F0502020204030204" pitchFamily="34" charset="0"/>
                      </a:endParaRPr>
                    </a:p>
                  </a:txBody>
                  <a:tcPr/>
                </a:tc>
                <a:tc>
                  <a:txBody>
                    <a:bodyPr/>
                    <a:lstStyle/>
                    <a:p>
                      <a:pPr rtl="0"/>
                      <a:endParaRPr lang="es-AR" sz="1200" dirty="0">
                        <a:latin typeface="Calibri" panose="020F0502020204030204" pitchFamily="34" charset="0"/>
                      </a:endParaRPr>
                    </a:p>
                  </a:txBody>
                  <a:tcPr/>
                </a:tc>
                <a:extLst>
                  <a:ext uri="{0D108BD9-81ED-4DB2-BD59-A6C34878D82A}">
                    <a16:rowId xmlns:a16="http://schemas.microsoft.com/office/drawing/2014/main" val="10002"/>
                  </a:ext>
                </a:extLst>
              </a:tr>
              <a:tr h="1167639">
                <a:tc>
                  <a:txBody>
                    <a:bodyPr/>
                    <a:lstStyle/>
                    <a:p>
                      <a:pPr rtl="0"/>
                      <a:r>
                        <a:rPr lang="pt-BR" sz="1200" dirty="0">
                          <a:latin typeface="Calibri" panose="020F0502020204030204" pitchFamily="34" charset="0"/>
                        </a:rPr>
                        <a:t>Conjuntos</a:t>
                      </a:r>
                      <a:endParaRPr lang="es-ES" sz="1200" baseline="0" dirty="0">
                        <a:latin typeface="Calibri" panose="020F0502020204030204" pitchFamily="34" charset="0"/>
                      </a:endParaRPr>
                    </a:p>
                    <a:p>
                      <a:pPr rtl="0"/>
                      <a:r>
                        <a:rPr lang="pt-BR" sz="1200" dirty="0">
                          <a:latin typeface="Calibri" panose="020F0502020204030204" pitchFamily="34" charset="0"/>
                        </a:rPr>
                        <a:t>de árvores</a:t>
                      </a:r>
                    </a:p>
                    <a:p>
                      <a:pPr rtl="0"/>
                      <a:r>
                        <a:rPr lang="pt-BR" sz="1200" dirty="0">
                          <a:latin typeface="Calibri" panose="020F0502020204030204" pitchFamily="34" charset="0"/>
                        </a:rPr>
                        <a:t>(</a:t>
                      </a:r>
                      <a:r>
                        <a:rPr lang="pt-BR" sz="1200" dirty="0" err="1">
                          <a:latin typeface="Calibri" panose="020F0502020204030204" pitchFamily="34" charset="0"/>
                        </a:rPr>
                        <a:t>Random</a:t>
                      </a:r>
                      <a:endParaRPr lang="es-ES" sz="1200" baseline="0" dirty="0">
                        <a:latin typeface="Calibri" panose="020F0502020204030204" pitchFamily="34" charset="0"/>
                      </a:endParaRPr>
                    </a:p>
                    <a:p>
                      <a:pPr rtl="0"/>
                      <a:r>
                        <a:rPr lang="pt-BR" sz="1200" dirty="0">
                          <a:latin typeface="Calibri" panose="020F0502020204030204" pitchFamily="34" charset="0"/>
                        </a:rPr>
                        <a:t>Forest,</a:t>
                      </a:r>
                    </a:p>
                    <a:p>
                      <a:pPr rtl="0"/>
                      <a:r>
                        <a:rPr lang="pt-BR" sz="1200" dirty="0" err="1">
                          <a:latin typeface="Calibri" panose="020F0502020204030204" pitchFamily="34" charset="0"/>
                        </a:rPr>
                        <a:t>XTrees</a:t>
                      </a:r>
                      <a:r>
                        <a:rPr lang="pt-BR" sz="1200" dirty="0">
                          <a:latin typeface="Calibri" panose="020F0502020204030204" pitchFamily="34" charset="0"/>
                        </a:rPr>
                        <a:t>,</a:t>
                      </a:r>
                    </a:p>
                    <a:p>
                      <a:pPr rtl="0"/>
                      <a:r>
                        <a:rPr lang="pt-BR" sz="1200" b="1" i="1" u="sng" dirty="0">
                          <a:highlight>
                            <a:srgbClr val="FFFF00"/>
                          </a:highlight>
                          <a:latin typeface="Calibri" panose="020F0502020204030204" pitchFamily="34" charset="0"/>
                        </a:rPr>
                        <a:t>XGBoost</a:t>
                      </a:r>
                      <a:endParaRPr lang="es-AR" sz="1200" b="1" i="1" u="sng" dirty="0">
                        <a:highlight>
                          <a:srgbClr val="FFFF00"/>
                        </a:highlight>
                        <a:latin typeface="Calibri" panose="020F0502020204030204" pitchFamily="34" charset="0"/>
                      </a:endParaRPr>
                    </a:p>
                  </a:txBody>
                  <a:tcPr/>
                </a:tc>
                <a:tc>
                  <a:txBody>
                    <a:bodyPr/>
                    <a:lstStyle/>
                    <a:p>
                      <a:pPr rtl="0"/>
                      <a:r>
                        <a:rPr lang="pt-BR" sz="1200">
                          <a:latin typeface="Calibri" panose="020F0502020204030204" pitchFamily="34" charset="0"/>
                        </a:rPr>
                        <a:t>Não</a:t>
                      </a:r>
                      <a:endParaRPr lang="es-AR" sz="1200" dirty="0">
                        <a:latin typeface="Calibri" panose="020F0502020204030204" pitchFamily="34" charset="0"/>
                      </a:endParaRPr>
                    </a:p>
                  </a:txBody>
                  <a:tcPr/>
                </a:tc>
                <a:tc>
                  <a:txBody>
                    <a:bodyPr/>
                    <a:lstStyle/>
                    <a:p>
                      <a:pPr rtl="0"/>
                      <a:r>
                        <a:rPr lang="pt-BR" sz="1200" i="0">
                          <a:latin typeface="Calibri" panose="020F0502020204030204" pitchFamily="34" charset="0"/>
                        </a:rPr>
                        <a:t>Aceita. Dependendo da </a:t>
                      </a:r>
                      <a:br>
                        <a:rPr lang="es-ES" sz="1200" i="0" baseline="0" dirty="0">
                          <a:latin typeface="Calibri" panose="020F0502020204030204" pitchFamily="34" charset="0"/>
                        </a:rPr>
                      </a:br>
                      <a:r>
                        <a:rPr lang="pt-BR" sz="1200" i="0">
                          <a:latin typeface="Calibri" panose="020F0502020204030204" pitchFamily="34" charset="0"/>
                        </a:rPr>
                        <a:t>implementação, será necessário ou não fazer One Hot Encoding.</a:t>
                      </a:r>
                      <a:endParaRPr lang="es-AR" sz="1200" i="0" dirty="0">
                        <a:latin typeface="Calibri" panose="020F0502020204030204" pitchFamily="34" charset="0"/>
                      </a:endParaRPr>
                    </a:p>
                  </a:txBody>
                  <a:tcPr/>
                </a:tc>
                <a:tc>
                  <a:txBody>
                    <a:bodyPr/>
                    <a:lstStyle/>
                    <a:p>
                      <a:pPr rtl="0"/>
                      <a:r>
                        <a:rPr lang="pt-BR" sz="1200" dirty="0">
                          <a:latin typeface="Calibri" panose="020F0502020204030204" pitchFamily="34" charset="0"/>
                        </a:rPr>
                        <a:t>O valor escolhido para fazer o split da conta das </a:t>
                      </a:r>
                      <a:br>
                        <a:rPr lang="es-ES" sz="1200" baseline="0" dirty="0">
                          <a:latin typeface="Calibri" panose="020F0502020204030204" pitchFamily="34" charset="0"/>
                        </a:rPr>
                      </a:br>
                      <a:r>
                        <a:rPr lang="pt-BR" sz="1200" dirty="0">
                          <a:latin typeface="Calibri" panose="020F0502020204030204" pitchFamily="34" charset="0"/>
                        </a:rPr>
                        <a:t>unidades de cada coluna.</a:t>
                      </a:r>
                      <a:endParaRPr lang="es-AR" sz="1200" dirty="0">
                        <a:latin typeface="Calibri" panose="020F0502020204030204" pitchFamily="34" charset="0"/>
                      </a:endParaRPr>
                    </a:p>
                  </a:txBody>
                  <a:tcPr/>
                </a:tc>
                <a:extLst>
                  <a:ext uri="{0D108BD9-81ED-4DB2-BD59-A6C34878D82A}">
                    <a16:rowId xmlns:a16="http://schemas.microsoft.com/office/drawing/2014/main" val="10003"/>
                  </a:ext>
                </a:extLst>
              </a:tr>
            </a:tbl>
          </a:graphicData>
        </a:graphic>
      </p:graphicFrame>
      <p:pic>
        <p:nvPicPr>
          <p:cNvPr id="3" name="Mídia Online 2" title="Top 10 Best Power Rangers Megazords">
            <a:hlinkClick r:id="" action="ppaction://media"/>
            <a:extLst>
              <a:ext uri="{FF2B5EF4-FFF2-40B4-BE49-F238E27FC236}">
                <a16:creationId xmlns:a16="http://schemas.microsoft.com/office/drawing/2014/main" id="{2079787A-A586-4F06-8315-A25D64659B4A}"/>
              </a:ext>
            </a:extLst>
          </p:cNvPr>
          <p:cNvPicPr>
            <a:picLocks noRot="1" noChangeAspect="1"/>
          </p:cNvPicPr>
          <p:nvPr>
            <a:videoFile r:link="rId1"/>
          </p:nvPr>
        </p:nvPicPr>
        <p:blipFill>
          <a:blip r:embed="rId4"/>
          <a:stretch>
            <a:fillRect/>
          </a:stretch>
        </p:blipFill>
        <p:spPr>
          <a:xfrm>
            <a:off x="2483768" y="2281436"/>
            <a:ext cx="5135876" cy="2888930"/>
          </a:xfrm>
          <a:prstGeom prst="rect">
            <a:avLst/>
          </a:prstGeom>
        </p:spPr>
      </p:pic>
    </p:spTree>
    <p:extLst>
      <p:ext uri="{BB962C8B-B14F-4D97-AF65-F5344CB8AC3E}">
        <p14:creationId xmlns:p14="http://schemas.microsoft.com/office/powerpoint/2010/main" val="139063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447800" y="743700"/>
            <a:ext cx="7926300" cy="38790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r>
              <a:rPr lang="pt-BR" sz="2000" dirty="0">
                <a:solidFill>
                  <a:schemeClr val="dk1"/>
                </a:solidFill>
                <a:latin typeface="Calibri"/>
                <a:ea typeface="Calibri"/>
                <a:cs typeface="Calibri"/>
                <a:sym typeface="Calibri"/>
              </a:rPr>
              <a:t>Como normalizar?</a:t>
            </a:r>
            <a:endParaRPr sz="2000" dirty="0">
              <a:solidFill>
                <a:schemeClr val="dk1"/>
              </a:solidFill>
              <a:latin typeface="Calibri"/>
              <a:ea typeface="Calibri"/>
              <a:cs typeface="Calibri"/>
              <a:sym typeface="Calibri"/>
            </a:endParaRPr>
          </a:p>
          <a:p>
            <a:pPr marL="0" lvl="0" indent="0" rtl="0">
              <a:spcBef>
                <a:spcPts val="0"/>
              </a:spcBef>
              <a:spcAft>
                <a:spcPts val="0"/>
              </a:spcAft>
              <a:buNone/>
            </a:pPr>
            <a:endParaRPr sz="1800" dirty="0">
              <a:solidFill>
                <a:schemeClr val="dk1"/>
              </a:solidFill>
              <a:latin typeface="Calibri"/>
              <a:ea typeface="Calibri"/>
              <a:cs typeface="Calibri"/>
              <a:sym typeface="Calibri"/>
            </a:endParaRPr>
          </a:p>
          <a:p>
            <a:pPr marL="285750" lvl="0" indent="-330200" rtl="0">
              <a:spcBef>
                <a:spcPts val="0"/>
              </a:spcBef>
              <a:spcAft>
                <a:spcPts val="0"/>
              </a:spcAft>
              <a:buClr>
                <a:schemeClr val="accent2"/>
              </a:buClr>
              <a:buSzPts val="1800"/>
              <a:buFont typeface="Raleway"/>
              <a:buChar char="—"/>
            </a:pPr>
            <a:r>
              <a:rPr lang="pt-BR" sz="1800" dirty="0">
                <a:solidFill>
                  <a:schemeClr val="dk1"/>
                </a:solidFill>
                <a:latin typeface="Calibri"/>
                <a:ea typeface="Calibri"/>
                <a:cs typeface="Calibri"/>
                <a:sym typeface="Calibri"/>
              </a:rPr>
              <a:t>Existem algumas formas típicas de normalizar</a:t>
            </a:r>
            <a:endParaRPr sz="1800" b="1" dirty="0">
              <a:solidFill>
                <a:schemeClr val="dk1"/>
              </a:solidFill>
              <a:latin typeface="Calibri"/>
              <a:ea typeface="Calibri"/>
              <a:cs typeface="Calibri"/>
              <a:sym typeface="Calibri"/>
            </a:endParaRPr>
          </a:p>
          <a:p>
            <a:pPr marL="0" lvl="0" indent="0" rtl="0">
              <a:spcBef>
                <a:spcPts val="0"/>
              </a:spcBef>
              <a:spcAft>
                <a:spcPts val="0"/>
              </a:spcAft>
              <a:buNone/>
            </a:pPr>
            <a:endParaRPr sz="1800" dirty="0">
              <a:solidFill>
                <a:schemeClr val="dk1"/>
              </a:solidFill>
              <a:latin typeface="Calibri"/>
              <a:ea typeface="Calibri"/>
              <a:cs typeface="Calibri"/>
              <a:sym typeface="Calibri"/>
            </a:endParaRPr>
          </a:p>
          <a:p>
            <a:pPr marL="285750" lvl="0" indent="-330200" rtl="0">
              <a:spcBef>
                <a:spcPts val="0"/>
              </a:spcBef>
              <a:spcAft>
                <a:spcPts val="0"/>
              </a:spcAft>
              <a:buClr>
                <a:schemeClr val="accent2"/>
              </a:buClr>
              <a:buSzPts val="1800"/>
              <a:buFont typeface="Raleway"/>
              <a:buChar char="—"/>
            </a:pPr>
            <a:r>
              <a:rPr lang="pt-BR" sz="1800" dirty="0">
                <a:solidFill>
                  <a:schemeClr val="dk1"/>
                </a:solidFill>
                <a:latin typeface="Calibri"/>
                <a:ea typeface="Calibri"/>
                <a:cs typeface="Calibri"/>
                <a:sym typeface="Calibri"/>
              </a:rPr>
              <a:t>A </a:t>
            </a:r>
            <a:r>
              <a:rPr lang="pt-BR" sz="1800" b="1" i="1" dirty="0">
                <a:solidFill>
                  <a:schemeClr val="dk1"/>
                </a:solidFill>
                <a:latin typeface="Calibri"/>
                <a:ea typeface="Calibri"/>
                <a:cs typeface="Calibri"/>
                <a:sym typeface="Calibri"/>
              </a:rPr>
              <a:t>padronização</a:t>
            </a:r>
            <a:r>
              <a:rPr lang="pt-BR" sz="1800" dirty="0">
                <a:solidFill>
                  <a:schemeClr val="dk1"/>
                </a:solidFill>
                <a:latin typeface="Calibri"/>
                <a:ea typeface="Calibri"/>
                <a:cs typeface="Calibri"/>
                <a:sym typeface="Calibri"/>
              </a:rPr>
              <a:t>: </a:t>
            </a:r>
            <a:r>
              <a:rPr lang="pt-BR" sz="1800" dirty="0" err="1">
                <a:solidFill>
                  <a:schemeClr val="dk1"/>
                </a:solidFill>
                <a:latin typeface="Calibri"/>
                <a:ea typeface="Calibri"/>
                <a:cs typeface="Calibri"/>
                <a:sym typeface="Calibri"/>
              </a:rPr>
              <a:t>x</a:t>
            </a:r>
            <a:r>
              <a:rPr lang="pt-BR" sz="1800" baseline="-25000" dirty="0" err="1">
                <a:solidFill>
                  <a:schemeClr val="dk1"/>
                </a:solidFill>
                <a:latin typeface="Calibri"/>
                <a:ea typeface="Calibri"/>
                <a:cs typeface="Calibri"/>
                <a:sym typeface="Calibri"/>
              </a:rPr>
              <a:t>norm</a:t>
            </a:r>
            <a:r>
              <a:rPr lang="pt-BR" sz="1800" baseline="-25000" dirty="0">
                <a:solidFill>
                  <a:schemeClr val="dk1"/>
                </a:solidFill>
                <a:latin typeface="Calibri"/>
                <a:ea typeface="Calibri"/>
                <a:cs typeface="Calibri"/>
                <a:sym typeface="Calibri"/>
              </a:rPr>
              <a:t> </a:t>
            </a:r>
            <a:r>
              <a:rPr lang="pt-BR" sz="1800" dirty="0">
                <a:solidFill>
                  <a:schemeClr val="dk1"/>
                </a:solidFill>
                <a:latin typeface="Calibri"/>
                <a:ea typeface="Calibri"/>
                <a:cs typeface="Calibri"/>
                <a:sym typeface="Calibri"/>
              </a:rPr>
              <a:t>= (x - μ )/σ</a:t>
            </a:r>
            <a:endParaRPr sz="1800" b="1" dirty="0">
              <a:solidFill>
                <a:schemeClr val="dk1"/>
              </a:solidFill>
              <a:latin typeface="Calibri"/>
              <a:ea typeface="Calibri"/>
              <a:cs typeface="Calibri"/>
              <a:sym typeface="Calibri"/>
            </a:endParaRPr>
          </a:p>
          <a:p>
            <a:pPr marL="0" lvl="0" indent="0" rtl="0">
              <a:spcBef>
                <a:spcPts val="0"/>
              </a:spcBef>
              <a:spcAft>
                <a:spcPts val="0"/>
              </a:spcAft>
              <a:buNone/>
            </a:pPr>
            <a:endParaRPr sz="1800" dirty="0">
              <a:solidFill>
                <a:schemeClr val="dk1"/>
              </a:solidFill>
              <a:latin typeface="Calibri"/>
              <a:ea typeface="Calibri"/>
              <a:cs typeface="Calibri"/>
              <a:sym typeface="Calibri"/>
            </a:endParaRPr>
          </a:p>
          <a:p>
            <a:pPr marL="285750" lvl="0" indent="-330200" rtl="0">
              <a:spcBef>
                <a:spcPts val="0"/>
              </a:spcBef>
              <a:spcAft>
                <a:spcPts val="0"/>
              </a:spcAft>
              <a:buClr>
                <a:schemeClr val="accent2"/>
              </a:buClr>
              <a:buSzPts val="1800"/>
              <a:buFont typeface="Raleway"/>
              <a:buChar char="—"/>
            </a:pPr>
            <a:r>
              <a:rPr lang="pt-BR" sz="1800" dirty="0">
                <a:solidFill>
                  <a:schemeClr val="dk1"/>
                </a:solidFill>
                <a:latin typeface="Calibri"/>
                <a:ea typeface="Calibri"/>
                <a:cs typeface="Calibri"/>
                <a:sym typeface="Calibri"/>
              </a:rPr>
              <a:t>A normalização </a:t>
            </a:r>
            <a:r>
              <a:rPr lang="pt-BR" sz="1800" b="1" i="1" dirty="0" err="1">
                <a:solidFill>
                  <a:schemeClr val="dk1"/>
                </a:solidFill>
                <a:latin typeface="Calibri"/>
                <a:ea typeface="Calibri"/>
                <a:cs typeface="Calibri"/>
                <a:sym typeface="Calibri"/>
              </a:rPr>
              <a:t>mín-máx</a:t>
            </a:r>
            <a:r>
              <a:rPr lang="pt-BR" sz="1800" b="1" i="1" dirty="0">
                <a:solidFill>
                  <a:schemeClr val="dk1"/>
                </a:solidFill>
                <a:latin typeface="Calibri"/>
                <a:ea typeface="Calibri"/>
                <a:cs typeface="Calibri"/>
                <a:sym typeface="Calibri"/>
              </a:rPr>
              <a:t>: </a:t>
            </a:r>
            <a:r>
              <a:rPr lang="pt-BR" sz="1800" dirty="0" err="1">
                <a:solidFill>
                  <a:schemeClr val="dk1"/>
                </a:solidFill>
                <a:latin typeface="Calibri"/>
                <a:ea typeface="Calibri"/>
                <a:cs typeface="Calibri"/>
                <a:sym typeface="Calibri"/>
              </a:rPr>
              <a:t>x</a:t>
            </a:r>
            <a:r>
              <a:rPr lang="pt-BR" sz="1800" baseline="-25000" dirty="0" err="1">
                <a:solidFill>
                  <a:schemeClr val="dk1"/>
                </a:solidFill>
                <a:latin typeface="Calibri"/>
                <a:ea typeface="Calibri"/>
                <a:cs typeface="Calibri"/>
                <a:sym typeface="Calibri"/>
              </a:rPr>
              <a:t>norm</a:t>
            </a:r>
            <a:r>
              <a:rPr lang="pt-BR" sz="1800" dirty="0">
                <a:solidFill>
                  <a:schemeClr val="dk1"/>
                </a:solidFill>
                <a:latin typeface="Calibri"/>
                <a:ea typeface="Calibri"/>
                <a:cs typeface="Calibri"/>
                <a:sym typeface="Calibri"/>
              </a:rPr>
              <a:t>= (x - </a:t>
            </a:r>
            <a:r>
              <a:rPr lang="pt-BR" sz="1800" dirty="0" err="1">
                <a:solidFill>
                  <a:schemeClr val="dk1"/>
                </a:solidFill>
                <a:latin typeface="Calibri"/>
                <a:ea typeface="Calibri"/>
                <a:cs typeface="Calibri"/>
                <a:sym typeface="Calibri"/>
              </a:rPr>
              <a:t>mín</a:t>
            </a:r>
            <a:r>
              <a:rPr lang="pt-BR" sz="1800" dirty="0">
                <a:solidFill>
                  <a:schemeClr val="dk1"/>
                </a:solidFill>
                <a:latin typeface="Calibri"/>
                <a:ea typeface="Calibri"/>
                <a:cs typeface="Calibri"/>
                <a:sym typeface="Calibri"/>
              </a:rPr>
              <a:t>) / (</a:t>
            </a:r>
            <a:r>
              <a:rPr lang="pt-BR" sz="1800" dirty="0" err="1">
                <a:solidFill>
                  <a:schemeClr val="dk1"/>
                </a:solidFill>
                <a:latin typeface="Calibri"/>
                <a:ea typeface="Calibri"/>
                <a:cs typeface="Calibri"/>
                <a:sym typeface="Calibri"/>
              </a:rPr>
              <a:t>máx</a:t>
            </a:r>
            <a:r>
              <a:rPr lang="pt-BR" sz="1800" dirty="0">
                <a:solidFill>
                  <a:schemeClr val="dk1"/>
                </a:solidFill>
                <a:latin typeface="Calibri"/>
                <a:ea typeface="Calibri"/>
                <a:cs typeface="Calibri"/>
                <a:sym typeface="Calibri"/>
              </a:rPr>
              <a:t> - </a:t>
            </a:r>
            <a:r>
              <a:rPr lang="pt-BR" sz="1800" dirty="0" err="1">
                <a:solidFill>
                  <a:schemeClr val="dk1"/>
                </a:solidFill>
                <a:latin typeface="Calibri"/>
                <a:ea typeface="Calibri"/>
                <a:cs typeface="Calibri"/>
                <a:sym typeface="Calibri"/>
              </a:rPr>
              <a:t>mín</a:t>
            </a:r>
            <a:r>
              <a:rPr lang="pt-BR"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362" name="Shape 362"/>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a:t>
            </a:r>
            <a:endParaRPr sz="1400" b="1" i="0" u="none" strike="noStrike" cap="none">
              <a:solidFill>
                <a:schemeClr val="dk1"/>
              </a:solidFill>
              <a:latin typeface="Raleway"/>
              <a:ea typeface="Raleway"/>
              <a:cs typeface="Raleway"/>
              <a:sym typeface="Raleway"/>
            </a:endParaRPr>
          </a:p>
        </p:txBody>
      </p:sp>
      <p:sp>
        <p:nvSpPr>
          <p:cNvPr id="363" name="Shape 363"/>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p:nvPr/>
        </p:nvSpPr>
        <p:spPr>
          <a:xfrm>
            <a:off x="395536" y="743700"/>
            <a:ext cx="8300664" cy="3879000"/>
          </a:xfrm>
          <a:prstGeom prst="rect">
            <a:avLst/>
          </a:prstGeom>
          <a:noFill/>
          <a:ln>
            <a:noFill/>
          </a:ln>
        </p:spPr>
        <p:txBody>
          <a:bodyPr spcFirstLastPara="1" wrap="square" lIns="91425" tIns="45700" rIns="91425" bIns="45700" rtlCol="0" anchor="t" anchorCtr="0">
            <a:noAutofit/>
          </a:bodyPr>
          <a:lstStyle/>
          <a:p>
            <a:pPr marL="285750" lvl="0" indent="-330200" algn="just" rtl="0">
              <a:spcBef>
                <a:spcPts val="0"/>
              </a:spcBef>
              <a:spcAft>
                <a:spcPts val="0"/>
              </a:spcAft>
              <a:buClr>
                <a:schemeClr val="accent2"/>
              </a:buClr>
              <a:buSzPts val="1800"/>
              <a:buFont typeface="Raleway"/>
              <a:buChar char="—"/>
            </a:pPr>
            <a:r>
              <a:rPr lang="pt-BR" sz="2000" dirty="0">
                <a:solidFill>
                  <a:schemeClr val="dk1"/>
                </a:solidFill>
                <a:latin typeface="Calibri"/>
                <a:ea typeface="Calibri"/>
                <a:cs typeface="Calibri"/>
                <a:sym typeface="Calibri"/>
              </a:rPr>
              <a:t>A escolha entre mínimo - máximo e padronização depende do objetivo do método. </a:t>
            </a:r>
            <a:endParaRPr sz="2000" dirty="0">
              <a:solidFill>
                <a:schemeClr val="dk1"/>
              </a:solidFill>
              <a:latin typeface="Calibri"/>
              <a:ea typeface="Calibri"/>
              <a:cs typeface="Calibri"/>
              <a:sym typeface="Calibri"/>
            </a:endParaRPr>
          </a:p>
          <a:p>
            <a:pPr marL="0" lvl="0" indent="0" algn="just" rtl="0">
              <a:spcBef>
                <a:spcPts val="0"/>
              </a:spcBef>
              <a:spcAft>
                <a:spcPts val="0"/>
              </a:spcAft>
              <a:buNone/>
            </a:pPr>
            <a:endParaRPr sz="2000" dirty="0">
              <a:solidFill>
                <a:schemeClr val="dk1"/>
              </a:solidFill>
              <a:latin typeface="Calibri"/>
              <a:ea typeface="Calibri"/>
              <a:cs typeface="Calibri"/>
              <a:sym typeface="Calibri"/>
            </a:endParaRPr>
          </a:p>
          <a:p>
            <a:pPr marL="914400" lvl="0" indent="-355600" algn="just" rtl="0">
              <a:spcBef>
                <a:spcPts val="0"/>
              </a:spcBef>
              <a:spcAft>
                <a:spcPts val="0"/>
              </a:spcAft>
              <a:buClr>
                <a:schemeClr val="dk1"/>
              </a:buClr>
              <a:buSzPts val="2000"/>
              <a:buFont typeface="Calibri"/>
              <a:buChar char="-"/>
            </a:pPr>
            <a:r>
              <a:rPr lang="pt-BR" sz="2000" b="1" dirty="0">
                <a:solidFill>
                  <a:schemeClr val="dk1"/>
                </a:solidFill>
                <a:latin typeface="Calibri"/>
                <a:ea typeface="Calibri"/>
                <a:cs typeface="Calibri"/>
                <a:sym typeface="Calibri"/>
              </a:rPr>
              <a:t>mín-máx</a:t>
            </a:r>
            <a:r>
              <a:rPr lang="pt-BR" sz="2000" dirty="0">
                <a:solidFill>
                  <a:schemeClr val="dk1"/>
                </a:solidFill>
                <a:latin typeface="Calibri"/>
                <a:ea typeface="Calibri"/>
                <a:cs typeface="Calibri"/>
                <a:sym typeface="Calibri"/>
              </a:rPr>
              <a:t>: Tem sentido nos casos em que é importante que as features tenham as mesmas unidades, mas não necessariamente a mesma variância</a:t>
            </a:r>
            <a:endParaRPr sz="2000" dirty="0">
              <a:solidFill>
                <a:schemeClr val="dk1"/>
              </a:solidFill>
              <a:latin typeface="Calibri"/>
              <a:ea typeface="Calibri"/>
              <a:cs typeface="Calibri"/>
              <a:sym typeface="Calibri"/>
            </a:endParaRPr>
          </a:p>
          <a:p>
            <a:pPr marL="0" lvl="0" indent="0" algn="just" rtl="0">
              <a:spcBef>
                <a:spcPts val="0"/>
              </a:spcBef>
              <a:spcAft>
                <a:spcPts val="0"/>
              </a:spcAft>
              <a:buNone/>
            </a:pPr>
            <a:endParaRPr sz="2000" dirty="0">
              <a:solidFill>
                <a:schemeClr val="dk1"/>
              </a:solidFill>
              <a:latin typeface="Calibri"/>
              <a:ea typeface="Calibri"/>
              <a:cs typeface="Calibri"/>
              <a:sym typeface="Calibri"/>
            </a:endParaRPr>
          </a:p>
          <a:p>
            <a:pPr marL="914400" lvl="0" indent="-355600" algn="just" rtl="0">
              <a:spcBef>
                <a:spcPts val="0"/>
              </a:spcBef>
              <a:spcAft>
                <a:spcPts val="0"/>
              </a:spcAft>
              <a:buClr>
                <a:schemeClr val="dk1"/>
              </a:buClr>
              <a:buSzPts val="2000"/>
              <a:buFont typeface="Calibri"/>
              <a:buChar char="-"/>
            </a:pPr>
            <a:r>
              <a:rPr lang="pt-BR" sz="2000" b="1" dirty="0">
                <a:solidFill>
                  <a:schemeClr val="dk1"/>
                </a:solidFill>
                <a:latin typeface="Calibri"/>
                <a:ea typeface="Calibri"/>
                <a:cs typeface="Calibri"/>
                <a:sym typeface="Calibri"/>
              </a:rPr>
              <a:t>padronização: </a:t>
            </a:r>
            <a:r>
              <a:rPr lang="pt-BR" sz="2000" dirty="0">
                <a:solidFill>
                  <a:schemeClr val="dk1"/>
                </a:solidFill>
                <a:latin typeface="Calibri"/>
                <a:ea typeface="Calibri"/>
                <a:cs typeface="Calibri"/>
                <a:sym typeface="Calibri"/>
              </a:rPr>
              <a:t>Tem sentido nos casos em que é necessário que as features tenham as mesmas unidades e também a mesma variância, como por exemplo em componentes principais. </a:t>
            </a:r>
            <a:endParaRPr sz="2000" dirty="0">
              <a:solidFill>
                <a:schemeClr val="dk1"/>
              </a:solidFill>
              <a:latin typeface="Calibri"/>
              <a:ea typeface="Calibri"/>
              <a:cs typeface="Calibri"/>
              <a:sym typeface="Calibri"/>
            </a:endParaRPr>
          </a:p>
          <a:p>
            <a:pPr marL="0" lvl="0" indent="0" algn="just" rtl="0">
              <a:spcBef>
                <a:spcPts val="0"/>
              </a:spcBef>
              <a:spcAft>
                <a:spcPts val="0"/>
              </a:spcAft>
              <a:buNone/>
            </a:pPr>
            <a:endParaRPr sz="2000" dirty="0">
              <a:solidFill>
                <a:schemeClr val="dk1"/>
              </a:solidFill>
              <a:latin typeface="Calibri"/>
              <a:ea typeface="Calibri"/>
              <a:cs typeface="Calibri"/>
              <a:sym typeface="Calibri"/>
            </a:endParaRPr>
          </a:p>
          <a:p>
            <a:pPr marL="0" lvl="0" indent="0" rtl="0">
              <a:spcBef>
                <a:spcPts val="0"/>
              </a:spcBef>
              <a:spcAft>
                <a:spcPts val="0"/>
              </a:spcAft>
              <a:buNone/>
            </a:pPr>
            <a:endParaRPr sz="2000" dirty="0">
              <a:solidFill>
                <a:schemeClr val="dk1"/>
              </a:solidFill>
              <a:latin typeface="Calibri"/>
              <a:ea typeface="Calibri"/>
              <a:cs typeface="Calibri"/>
              <a:sym typeface="Calibri"/>
            </a:endParaRPr>
          </a:p>
        </p:txBody>
      </p:sp>
      <p:sp>
        <p:nvSpPr>
          <p:cNvPr id="369" name="Shape 369"/>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a:t>
            </a:r>
            <a:endParaRPr sz="1400" b="1" i="0" u="none" strike="noStrike" cap="none">
              <a:solidFill>
                <a:schemeClr val="dk1"/>
              </a:solidFill>
              <a:latin typeface="Raleway"/>
              <a:ea typeface="Raleway"/>
              <a:cs typeface="Raleway"/>
              <a:sym typeface="Raleway"/>
            </a:endParaRPr>
          </a:p>
        </p:txBody>
      </p:sp>
      <p:sp>
        <p:nvSpPr>
          <p:cNvPr id="370" name="Shape 370"/>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ctrTitle"/>
          </p:nvPr>
        </p:nvSpPr>
        <p:spPr>
          <a:xfrm>
            <a:off x="685800" y="2203118"/>
            <a:ext cx="7772400" cy="1102500"/>
          </a:xfrm>
          <a:prstGeom prst="rect">
            <a:avLst/>
          </a:prstGeom>
          <a:noFill/>
          <a:ln>
            <a:noFill/>
          </a:ln>
        </p:spPr>
        <p:txBody>
          <a:bodyPr spcFirstLastPara="1" wrap="square" lIns="0" tIns="0" rIns="0" bIns="0" rtlCol="0" anchor="ctr" anchorCtr="0">
            <a:noAutofit/>
          </a:bodyPr>
          <a:lstStyle/>
          <a:p>
            <a:pPr marL="0" marR="0" lvl="0" indent="0" algn="ctr" rtl="0">
              <a:spcBef>
                <a:spcPts val="0"/>
              </a:spcBef>
              <a:spcAft>
                <a:spcPts val="0"/>
              </a:spcAft>
              <a:buClr>
                <a:schemeClr val="dk1"/>
              </a:buClr>
              <a:buFont typeface="Raleway"/>
              <a:buNone/>
            </a:pPr>
            <a:r>
              <a:rPr lang="pt-BR"/>
              <a:t>Demonstração</a:t>
            </a:r>
            <a:br>
              <a:rPr lang="en-US" sz="3200" b="1" i="0" u="none" strike="noStrike" cap="none">
                <a:solidFill>
                  <a:schemeClr val="dk1"/>
                </a:solidFill>
                <a:latin typeface="Raleway"/>
                <a:ea typeface="Raleway"/>
                <a:cs typeface="Raleway"/>
                <a:sym typeface="Raleway"/>
              </a:rPr>
            </a:br>
            <a:r>
              <a:rPr lang="pt-BR" sz="2000" b="0"/>
              <a:t>Normalização com Python</a:t>
            </a:r>
            <a:endParaRPr sz="3200" b="0" i="0" u="none" strike="noStrike" cap="none">
              <a:solidFill>
                <a:schemeClr val="dk1"/>
              </a:solidFill>
              <a:latin typeface="Raleway"/>
              <a:ea typeface="Raleway"/>
              <a:cs typeface="Raleway"/>
              <a:sym typeface="Raleway"/>
            </a:endParaRPr>
          </a:p>
        </p:txBody>
      </p:sp>
      <p:sp>
        <p:nvSpPr>
          <p:cNvPr id="376" name="Shape 37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ctrTitle"/>
          </p:nvPr>
        </p:nvSpPr>
        <p:spPr>
          <a:xfrm>
            <a:off x="685800" y="2203118"/>
            <a:ext cx="7772400" cy="1102500"/>
          </a:xfrm>
          <a:prstGeom prst="rect">
            <a:avLst/>
          </a:prstGeom>
          <a:noFill/>
          <a:ln>
            <a:noFill/>
          </a:ln>
        </p:spPr>
        <p:txBody>
          <a:bodyPr spcFirstLastPara="1" wrap="square" lIns="0" tIns="0" rIns="0" bIns="0" rtlCol="0" anchor="ctr" anchorCtr="0">
            <a:noAutofit/>
          </a:bodyPr>
          <a:lstStyle/>
          <a:p>
            <a:pPr marL="0" marR="0" lvl="0" indent="0" algn="ctr" rtl="0">
              <a:spcBef>
                <a:spcPts val="0"/>
              </a:spcBef>
              <a:spcAft>
                <a:spcPts val="0"/>
              </a:spcAft>
              <a:buClr>
                <a:schemeClr val="dk1"/>
              </a:buClr>
              <a:buFont typeface="Raleway"/>
              <a:buNone/>
            </a:pPr>
            <a:r>
              <a:rPr lang="pt-BR"/>
              <a:t>Prática Guiada</a:t>
            </a:r>
            <a:br>
              <a:rPr lang="en-US" sz="3200" b="1" i="0" u="none" strike="noStrike" cap="none">
                <a:solidFill>
                  <a:schemeClr val="dk1"/>
                </a:solidFill>
                <a:latin typeface="Raleway"/>
                <a:ea typeface="Raleway"/>
                <a:cs typeface="Raleway"/>
                <a:sym typeface="Raleway"/>
              </a:rPr>
            </a:br>
            <a:r>
              <a:rPr lang="pt-BR" sz="2000" b="0"/>
              <a:t>Normalização L1 e L2</a:t>
            </a:r>
            <a:endParaRPr sz="3200" b="0" i="0" u="none" strike="noStrike" cap="none">
              <a:solidFill>
                <a:schemeClr val="dk1"/>
              </a:solidFill>
              <a:latin typeface="Raleway"/>
              <a:ea typeface="Raleway"/>
              <a:cs typeface="Raleway"/>
              <a:sym typeface="Raleway"/>
            </a:endParaRPr>
          </a:p>
        </p:txBody>
      </p:sp>
      <p:sp>
        <p:nvSpPr>
          <p:cNvPr id="382" name="Shape 382"/>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ctrTitle"/>
          </p:nvPr>
        </p:nvSpPr>
        <p:spPr>
          <a:xfrm>
            <a:off x="685800" y="2203118"/>
            <a:ext cx="7772400" cy="1102500"/>
          </a:xfrm>
          <a:prstGeom prst="rect">
            <a:avLst/>
          </a:prstGeom>
          <a:noFill/>
          <a:ln>
            <a:noFill/>
          </a:ln>
        </p:spPr>
        <p:txBody>
          <a:bodyPr spcFirstLastPara="1" wrap="square" lIns="0" tIns="0" rIns="0" bIns="0" rtlCol="0" anchor="ctr" anchorCtr="0">
            <a:noAutofit/>
          </a:bodyPr>
          <a:lstStyle/>
          <a:p>
            <a:pPr marL="0" marR="0" lvl="0" indent="0" algn="ctr" rtl="0">
              <a:spcBef>
                <a:spcPts val="0"/>
              </a:spcBef>
              <a:spcAft>
                <a:spcPts val="0"/>
              </a:spcAft>
              <a:buClr>
                <a:schemeClr val="dk1"/>
              </a:buClr>
              <a:buFont typeface="Raleway"/>
              <a:buNone/>
            </a:pPr>
            <a:r>
              <a:rPr lang="pt-BR"/>
              <a:t>Conclusão</a:t>
            </a:r>
            <a:endParaRPr sz="3200" b="0" i="0" u="none" strike="noStrike" cap="none">
              <a:solidFill>
                <a:schemeClr val="dk1"/>
              </a:solidFill>
              <a:latin typeface="Raleway"/>
              <a:ea typeface="Raleway"/>
              <a:cs typeface="Raleway"/>
              <a:sym typeface="Raleway"/>
            </a:endParaRPr>
          </a:p>
        </p:txBody>
      </p:sp>
      <p:sp>
        <p:nvSpPr>
          <p:cNvPr id="388" name="Shape 38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p:nvPr/>
        </p:nvSpPr>
        <p:spPr>
          <a:xfrm>
            <a:off x="608854" y="1033724"/>
            <a:ext cx="8283626" cy="34959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r>
              <a:rPr lang="pt-BR" sz="1600" b="1" dirty="0">
                <a:solidFill>
                  <a:schemeClr val="dk1"/>
                </a:solidFill>
                <a:latin typeface="Raleway"/>
                <a:ea typeface="Raleway"/>
                <a:cs typeface="Raleway"/>
                <a:sym typeface="Raleway"/>
              </a:rPr>
              <a:t>Usamos a normalização para:</a:t>
            </a:r>
            <a:endParaRPr sz="1600" b="1" dirty="0">
              <a:solidFill>
                <a:schemeClr val="dk1"/>
              </a:solidFill>
              <a:latin typeface="Raleway"/>
              <a:ea typeface="Raleway"/>
              <a:cs typeface="Raleway"/>
              <a:sym typeface="Raleway"/>
            </a:endParaRPr>
          </a:p>
          <a:p>
            <a:pPr marL="0" marR="0" lvl="0" indent="0" algn="l" rtl="0">
              <a:lnSpc>
                <a:spcPct val="100000"/>
              </a:lnSpc>
              <a:spcBef>
                <a:spcPts val="0"/>
              </a:spcBef>
              <a:spcAft>
                <a:spcPts val="0"/>
              </a:spcAft>
              <a:buNone/>
            </a:pPr>
            <a:endParaRPr sz="1600" dirty="0">
              <a:solidFill>
                <a:schemeClr val="dk1"/>
              </a:solidFill>
              <a:latin typeface="Raleway"/>
              <a:ea typeface="Raleway"/>
              <a:cs typeface="Raleway"/>
              <a:sym typeface="Raleway"/>
            </a:endParaRPr>
          </a:p>
          <a:p>
            <a:pPr marL="285750" lvl="0" indent="-317500" rtl="0">
              <a:spcBef>
                <a:spcPts val="0"/>
              </a:spcBef>
              <a:spcAft>
                <a:spcPts val="0"/>
              </a:spcAft>
              <a:buClr>
                <a:schemeClr val="accent2"/>
              </a:buClr>
              <a:buSzPts val="1600"/>
              <a:buFont typeface="Raleway"/>
              <a:buChar char="—"/>
            </a:pPr>
            <a:r>
              <a:rPr lang="pt-BR" sz="1600" dirty="0">
                <a:solidFill>
                  <a:schemeClr val="dk1"/>
                </a:solidFill>
                <a:latin typeface="Raleway"/>
                <a:ea typeface="Raleway"/>
                <a:cs typeface="Raleway"/>
                <a:sym typeface="Raleway"/>
              </a:rPr>
              <a:t>Gerenciamento de quantidades em </a:t>
            </a:r>
            <a:r>
              <a:rPr lang="pt-BR" sz="1600" b="1" dirty="0">
                <a:solidFill>
                  <a:schemeClr val="dk1"/>
                </a:solidFill>
                <a:latin typeface="Raleway"/>
                <a:ea typeface="Raleway"/>
                <a:cs typeface="Raleway"/>
                <a:sym typeface="Raleway"/>
              </a:rPr>
              <a:t>diferentes unidades ou escalas</a:t>
            </a:r>
            <a:endParaRPr sz="1600" b="1" dirty="0">
              <a:solidFill>
                <a:schemeClr val="dk1"/>
              </a:solidFill>
              <a:latin typeface="Raleway"/>
              <a:ea typeface="Raleway"/>
              <a:cs typeface="Raleway"/>
              <a:sym typeface="Raleway"/>
            </a:endParaRPr>
          </a:p>
          <a:p>
            <a:pPr marL="0" lvl="0" indent="0" rtl="0">
              <a:spcBef>
                <a:spcPts val="0"/>
              </a:spcBef>
              <a:spcAft>
                <a:spcPts val="0"/>
              </a:spcAft>
              <a:buClr>
                <a:srgbClr val="000000"/>
              </a:buClr>
              <a:buFont typeface="Arial"/>
              <a:buNone/>
            </a:pPr>
            <a:endParaRPr sz="1600" dirty="0">
              <a:solidFill>
                <a:schemeClr val="dk1"/>
              </a:solidFill>
              <a:latin typeface="Raleway"/>
              <a:ea typeface="Raleway"/>
              <a:cs typeface="Raleway"/>
              <a:sym typeface="Raleway"/>
            </a:endParaRPr>
          </a:p>
          <a:p>
            <a:pPr marL="285750" lvl="0" indent="-317500" rtl="0">
              <a:spcBef>
                <a:spcPts val="0"/>
              </a:spcBef>
              <a:spcAft>
                <a:spcPts val="0"/>
              </a:spcAft>
              <a:buClr>
                <a:schemeClr val="accent2"/>
              </a:buClr>
              <a:buSzPts val="1600"/>
              <a:buFont typeface="Raleway"/>
              <a:buChar char="—"/>
            </a:pPr>
            <a:r>
              <a:rPr lang="pt-BR" sz="1600" dirty="0">
                <a:solidFill>
                  <a:schemeClr val="dk1"/>
                </a:solidFill>
                <a:latin typeface="Raleway"/>
                <a:ea typeface="Raleway"/>
                <a:cs typeface="Raleway"/>
                <a:sym typeface="Raleway"/>
              </a:rPr>
              <a:t>Muitos </a:t>
            </a:r>
            <a:r>
              <a:rPr lang="pt-BR" sz="1600" b="1" dirty="0">
                <a:solidFill>
                  <a:schemeClr val="dk1"/>
                </a:solidFill>
                <a:latin typeface="Raleway"/>
                <a:ea typeface="Raleway"/>
                <a:cs typeface="Raleway"/>
                <a:sym typeface="Raleway"/>
              </a:rPr>
              <a:t>algoritmos</a:t>
            </a:r>
            <a:r>
              <a:rPr lang="pt-BR" sz="1600" dirty="0">
                <a:solidFill>
                  <a:schemeClr val="dk1"/>
                </a:solidFill>
                <a:latin typeface="Raleway"/>
                <a:ea typeface="Raleway"/>
                <a:cs typeface="Raleway"/>
                <a:sym typeface="Raleway"/>
              </a:rPr>
              <a:t> de machine learning </a:t>
            </a:r>
            <a:r>
              <a:rPr lang="pt-BR" sz="1600" b="1" dirty="0">
                <a:solidFill>
                  <a:schemeClr val="dk1"/>
                </a:solidFill>
                <a:latin typeface="Raleway"/>
                <a:ea typeface="Raleway"/>
                <a:cs typeface="Raleway"/>
                <a:sym typeface="Raleway"/>
              </a:rPr>
              <a:t>exigem</a:t>
            </a:r>
            <a:r>
              <a:rPr lang="pt-BR" sz="1600" dirty="0">
                <a:solidFill>
                  <a:schemeClr val="dk1"/>
                </a:solidFill>
                <a:latin typeface="Raleway"/>
                <a:ea typeface="Raleway"/>
                <a:cs typeface="Raleway"/>
                <a:sym typeface="Raleway"/>
              </a:rPr>
              <a:t> a normalização</a:t>
            </a:r>
            <a:endParaRPr sz="1600" b="1" dirty="0">
              <a:solidFill>
                <a:schemeClr val="dk1"/>
              </a:solidFill>
              <a:latin typeface="Raleway"/>
              <a:ea typeface="Raleway"/>
              <a:cs typeface="Raleway"/>
              <a:sym typeface="Raleway"/>
            </a:endParaRPr>
          </a:p>
          <a:p>
            <a:pPr marL="0" lvl="0" indent="0" rtl="0">
              <a:spcBef>
                <a:spcPts val="0"/>
              </a:spcBef>
              <a:spcAft>
                <a:spcPts val="0"/>
              </a:spcAft>
              <a:buClr>
                <a:srgbClr val="000000"/>
              </a:buClr>
              <a:buFont typeface="Arial"/>
              <a:buNone/>
            </a:pPr>
            <a:endParaRPr sz="1600" dirty="0">
              <a:solidFill>
                <a:schemeClr val="dk1"/>
              </a:solidFill>
              <a:latin typeface="Raleway"/>
              <a:ea typeface="Raleway"/>
              <a:cs typeface="Raleway"/>
              <a:sym typeface="Raleway"/>
            </a:endParaRPr>
          </a:p>
          <a:p>
            <a:pPr marL="285750" lvl="0" indent="-317500" rtl="0">
              <a:spcBef>
                <a:spcPts val="0"/>
              </a:spcBef>
              <a:spcAft>
                <a:spcPts val="0"/>
              </a:spcAft>
              <a:buClr>
                <a:schemeClr val="accent2"/>
              </a:buClr>
              <a:buSzPts val="1600"/>
              <a:buFont typeface="Raleway"/>
              <a:buChar char="—"/>
            </a:pPr>
            <a:r>
              <a:rPr lang="pt-BR" sz="1600" dirty="0">
                <a:solidFill>
                  <a:schemeClr val="dk1"/>
                </a:solidFill>
                <a:latin typeface="Raleway"/>
                <a:ea typeface="Raleway"/>
                <a:cs typeface="Raleway"/>
                <a:sym typeface="Raleway"/>
              </a:rPr>
              <a:t>Pode </a:t>
            </a:r>
            <a:r>
              <a:rPr lang="pt-BR" sz="1600" b="1" dirty="0">
                <a:solidFill>
                  <a:schemeClr val="dk1"/>
                </a:solidFill>
                <a:latin typeface="Raleway"/>
                <a:ea typeface="Raleway"/>
                <a:cs typeface="Raleway"/>
                <a:sym typeface="Raleway"/>
              </a:rPr>
              <a:t>aumentar a velocidade de convergência</a:t>
            </a:r>
            <a:r>
              <a:rPr lang="pt-BR" sz="1600" dirty="0">
                <a:solidFill>
                  <a:schemeClr val="dk1"/>
                </a:solidFill>
                <a:latin typeface="Raleway"/>
                <a:ea typeface="Raleway"/>
                <a:cs typeface="Raleway"/>
                <a:sym typeface="Raleway"/>
              </a:rPr>
              <a:t> usando o método de gradiente</a:t>
            </a:r>
            <a:endParaRPr sz="1600" dirty="0">
              <a:solidFill>
                <a:schemeClr val="dk1"/>
              </a:solidFill>
              <a:latin typeface="Raleway"/>
              <a:ea typeface="Raleway"/>
              <a:cs typeface="Raleway"/>
              <a:sym typeface="Raleway"/>
            </a:endParaRPr>
          </a:p>
          <a:p>
            <a:pPr marL="0" lvl="0" indent="0" rtl="0">
              <a:spcBef>
                <a:spcPts val="0"/>
              </a:spcBef>
              <a:spcAft>
                <a:spcPts val="0"/>
              </a:spcAft>
              <a:buNone/>
            </a:pPr>
            <a:endParaRPr sz="1600" dirty="0">
              <a:solidFill>
                <a:schemeClr val="dk1"/>
              </a:solidFill>
              <a:latin typeface="Raleway"/>
              <a:ea typeface="Raleway"/>
              <a:cs typeface="Raleway"/>
              <a:sym typeface="Raleway"/>
            </a:endParaRPr>
          </a:p>
          <a:p>
            <a:pPr marL="0" lvl="0" indent="0" rtl="0">
              <a:spcBef>
                <a:spcPts val="0"/>
              </a:spcBef>
              <a:spcAft>
                <a:spcPts val="0"/>
              </a:spcAft>
              <a:buNone/>
            </a:pPr>
            <a:endParaRPr sz="1600" dirty="0">
              <a:solidFill>
                <a:schemeClr val="dk1"/>
              </a:solidFill>
              <a:latin typeface="Raleway"/>
              <a:ea typeface="Raleway"/>
              <a:cs typeface="Raleway"/>
              <a:sym typeface="Raleway"/>
            </a:endParaRPr>
          </a:p>
          <a:p>
            <a:pPr marL="0" lvl="0" indent="0" rtl="0">
              <a:spcBef>
                <a:spcPts val="0"/>
              </a:spcBef>
              <a:spcAft>
                <a:spcPts val="0"/>
              </a:spcAft>
              <a:buNone/>
            </a:pPr>
            <a:endParaRPr sz="1600" dirty="0">
              <a:solidFill>
                <a:schemeClr val="dk1"/>
              </a:solidFill>
              <a:latin typeface="Raleway"/>
              <a:ea typeface="Raleway"/>
              <a:cs typeface="Raleway"/>
              <a:sym typeface="Raleway"/>
            </a:endParaRPr>
          </a:p>
          <a:p>
            <a:pPr marL="0" lvl="0" indent="0" rtl="0">
              <a:spcBef>
                <a:spcPts val="0"/>
              </a:spcBef>
              <a:spcAft>
                <a:spcPts val="0"/>
              </a:spcAft>
              <a:buNone/>
            </a:pPr>
            <a:r>
              <a:rPr lang="pt-BR" sz="1600" b="1" dirty="0">
                <a:solidFill>
                  <a:schemeClr val="dk1"/>
                </a:solidFill>
                <a:latin typeface="Raleway"/>
                <a:ea typeface="Raleway"/>
                <a:cs typeface="Raleway"/>
                <a:sym typeface="Raleway"/>
              </a:rPr>
              <a:t>Existem diferentes métodos de normalização</a:t>
            </a:r>
            <a:r>
              <a:rPr lang="pt-BR" sz="1600" dirty="0">
                <a:solidFill>
                  <a:schemeClr val="dk1"/>
                </a:solidFill>
                <a:latin typeface="Raleway"/>
                <a:ea typeface="Raleway"/>
                <a:cs typeface="Raleway"/>
                <a:sym typeface="Raleway"/>
              </a:rPr>
              <a:t>, como a padronização, mín - máx e </a:t>
            </a:r>
            <a:br>
              <a:rPr lang="pt-BR" sz="1600" dirty="0">
                <a:solidFill>
                  <a:schemeClr val="dk1"/>
                </a:solidFill>
                <a:latin typeface="Raleway"/>
                <a:ea typeface="Raleway"/>
                <a:cs typeface="Raleway"/>
                <a:sym typeface="Raleway"/>
              </a:rPr>
            </a:br>
            <a:r>
              <a:rPr lang="pt-BR" sz="1600" dirty="0">
                <a:solidFill>
                  <a:schemeClr val="dk1"/>
                </a:solidFill>
                <a:latin typeface="Raleway"/>
                <a:ea typeface="Raleway"/>
                <a:cs typeface="Raleway"/>
                <a:sym typeface="Raleway"/>
              </a:rPr>
              <a:t>L1 e L2</a:t>
            </a:r>
            <a:endParaRPr sz="1600" dirty="0">
              <a:solidFill>
                <a:schemeClr val="dk1"/>
              </a:solidFill>
              <a:latin typeface="Raleway"/>
              <a:ea typeface="Raleway"/>
              <a:cs typeface="Raleway"/>
              <a:sym typeface="Raleway"/>
            </a:endParaRPr>
          </a:p>
          <a:p>
            <a:pPr marL="0" lvl="0" indent="0" rtl="0">
              <a:spcBef>
                <a:spcPts val="0"/>
              </a:spcBef>
              <a:spcAft>
                <a:spcPts val="0"/>
              </a:spcAft>
              <a:buNone/>
            </a:pPr>
            <a:endParaRPr sz="1600" dirty="0">
              <a:solidFill>
                <a:schemeClr val="dk1"/>
              </a:solidFill>
              <a:latin typeface="Raleway"/>
              <a:ea typeface="Raleway"/>
              <a:cs typeface="Raleway"/>
              <a:sym typeface="Raleway"/>
            </a:endParaRPr>
          </a:p>
          <a:p>
            <a:pPr marL="0" lvl="0" indent="0" rtl="0">
              <a:spcBef>
                <a:spcPts val="0"/>
              </a:spcBef>
              <a:spcAft>
                <a:spcPts val="0"/>
              </a:spcAft>
              <a:buNone/>
            </a:pPr>
            <a:endParaRPr sz="1600" dirty="0">
              <a:solidFill>
                <a:schemeClr val="dk1"/>
              </a:solidFill>
              <a:latin typeface="Raleway"/>
              <a:ea typeface="Raleway"/>
              <a:cs typeface="Raleway"/>
              <a:sym typeface="Raleway"/>
            </a:endParaRPr>
          </a:p>
        </p:txBody>
      </p:sp>
      <p:sp>
        <p:nvSpPr>
          <p:cNvPr id="394" name="Shape 39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Conclusão</a:t>
            </a:r>
            <a:endParaRPr sz="1400" b="1" i="0" u="none" strike="noStrike" cap="none">
              <a:solidFill>
                <a:schemeClr val="dk1"/>
              </a:solidFill>
              <a:latin typeface="Raleway"/>
              <a:ea typeface="Raleway"/>
              <a:cs typeface="Raleway"/>
              <a:sym typeface="Raleway"/>
            </a:endParaRPr>
          </a:p>
        </p:txBody>
      </p:sp>
      <p:sp>
        <p:nvSpPr>
          <p:cNvPr id="395" name="Shape 39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16</a:t>
            </a:fld>
            <a:endParaRPr sz="12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ctrTitle"/>
          </p:nvPr>
        </p:nvSpPr>
        <p:spPr>
          <a:xfrm>
            <a:off x="685800" y="1708500"/>
            <a:ext cx="7772400" cy="1890600"/>
          </a:xfrm>
          <a:prstGeom prst="rect">
            <a:avLst/>
          </a:prstGeom>
          <a:noFill/>
          <a:ln>
            <a:noFill/>
          </a:ln>
        </p:spPr>
        <p:txBody>
          <a:bodyPr spcFirstLastPara="1" wrap="square" lIns="0" tIns="0" rIns="0" bIns="0" rtlCol="0" anchor="ctr" anchorCtr="0">
            <a:noAutofit/>
          </a:bodyPr>
          <a:lstStyle/>
          <a:p>
            <a:pPr marL="0" marR="0" lvl="0" indent="0" algn="ctr" rtl="0">
              <a:spcBef>
                <a:spcPts val="0"/>
              </a:spcBef>
              <a:spcAft>
                <a:spcPts val="0"/>
              </a:spcAft>
              <a:buClr>
                <a:schemeClr val="dk1"/>
              </a:buClr>
              <a:buFont typeface="Raleway"/>
              <a:buNone/>
            </a:pPr>
            <a:r>
              <a:rPr lang="pt-BR"/>
              <a:t>NORMALIZAÇÃO</a:t>
            </a:r>
            <a:endParaRPr sz="2000" b="0"/>
          </a:p>
        </p:txBody>
      </p:sp>
      <p:sp>
        <p:nvSpPr>
          <p:cNvPr id="300" name="Shape 300"/>
          <p:cNvSpPr txBox="1">
            <a:spLocks noGrp="1"/>
          </p:cNvSpPr>
          <p:nvPr>
            <p:ph type="sldNum" idx="12"/>
          </p:nvPr>
        </p:nvSpPr>
        <p:spPr>
          <a:xfrm>
            <a:off x="6553200" y="5248689"/>
            <a:ext cx="2133600" cy="304271"/>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OBJETIVOS DA AULA</a:t>
            </a:r>
            <a:endParaRPr sz="1400" b="1" i="0" u="none" strike="noStrike" cap="none">
              <a:solidFill>
                <a:schemeClr val="dk1"/>
              </a:solidFill>
              <a:latin typeface="Raleway"/>
              <a:ea typeface="Raleway"/>
              <a:cs typeface="Raleway"/>
              <a:sym typeface="Raleway"/>
            </a:endParaRPr>
          </a:p>
        </p:txBody>
      </p:sp>
      <p:sp>
        <p:nvSpPr>
          <p:cNvPr id="306" name="Shape 306"/>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307" name="Shape 307"/>
          <p:cNvSpPr/>
          <p:nvPr/>
        </p:nvSpPr>
        <p:spPr>
          <a:xfrm>
            <a:off x="782919" y="1354869"/>
            <a:ext cx="498900" cy="4989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1</a:t>
            </a:r>
            <a:endParaRPr/>
          </a:p>
        </p:txBody>
      </p:sp>
      <p:sp>
        <p:nvSpPr>
          <p:cNvPr id="308" name="Shape 308"/>
          <p:cNvSpPr/>
          <p:nvPr/>
        </p:nvSpPr>
        <p:spPr>
          <a:xfrm>
            <a:off x="1371500" y="2196715"/>
            <a:ext cx="4248600" cy="5613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Usar o módulo de pré-processamento de scikit-learn para normalizar dados</a:t>
            </a:r>
            <a:endParaRPr b="1">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sp>
        <p:nvSpPr>
          <p:cNvPr id="309" name="Shape 309"/>
          <p:cNvSpPr/>
          <p:nvPr/>
        </p:nvSpPr>
        <p:spPr>
          <a:xfrm>
            <a:off x="782919" y="2227916"/>
            <a:ext cx="498900" cy="4989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2</a:t>
            </a:r>
            <a:endParaRPr/>
          </a:p>
        </p:txBody>
      </p:sp>
      <p:sp>
        <p:nvSpPr>
          <p:cNvPr id="310" name="Shape 310"/>
          <p:cNvSpPr/>
          <p:nvPr/>
        </p:nvSpPr>
        <p:spPr>
          <a:xfrm>
            <a:off x="1332350" y="1354875"/>
            <a:ext cx="4326900" cy="4989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r>
              <a:rPr lang="pt-BR" b="1">
                <a:solidFill>
                  <a:schemeClr val="dk1"/>
                </a:solidFill>
                <a:latin typeface="Raleway"/>
                <a:ea typeface="Raleway"/>
                <a:cs typeface="Raleway"/>
                <a:sym typeface="Raleway"/>
              </a:rPr>
              <a:t>Entender o conceito e a utilidade da normalização dos dados</a:t>
            </a:r>
            <a:endParaRPr sz="1000" b="1">
              <a:solidFill>
                <a:schemeClr val="dk1"/>
              </a:solidFill>
              <a:latin typeface="Raleway"/>
              <a:ea typeface="Raleway"/>
              <a:cs typeface="Raleway"/>
              <a:sym typeface="Raleway"/>
            </a:endParaRPr>
          </a:p>
        </p:txBody>
      </p:sp>
      <p:pic>
        <p:nvPicPr>
          <p:cNvPr id="311" name="Shape 311"/>
          <p:cNvPicPr preferRelativeResize="0"/>
          <p:nvPr/>
        </p:nvPicPr>
        <p:blipFill>
          <a:blip r:embed="rId3">
            <a:alphaModFix/>
          </a:blip>
          <a:stretch>
            <a:fillRect/>
          </a:stretch>
        </p:blipFill>
        <p:spPr>
          <a:xfrm>
            <a:off x="5990225" y="1581478"/>
            <a:ext cx="2543175" cy="191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p:nvPr/>
        </p:nvSpPr>
        <p:spPr>
          <a:xfrm>
            <a:off x="0" y="0"/>
            <a:ext cx="9144000" cy="57150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Shape 317"/>
          <p:cNvSpPr/>
          <p:nvPr/>
        </p:nvSpPr>
        <p:spPr>
          <a:xfrm>
            <a:off x="0" y="0"/>
            <a:ext cx="9144000" cy="5715000"/>
          </a:xfrm>
          <a:prstGeom prst="rect">
            <a:avLst/>
          </a:prstGeom>
          <a:solidFill>
            <a:srgbClr val="5B0D0E">
              <a:alpha val="65882"/>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318" name="Shape 318"/>
          <p:cNvSpPr/>
          <p:nvPr/>
        </p:nvSpPr>
        <p:spPr>
          <a:xfrm>
            <a:off x="1050575" y="1808602"/>
            <a:ext cx="7221900" cy="11229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NORMALIZAÇÃO</a:t>
            </a:r>
            <a:endParaRPr/>
          </a:p>
        </p:txBody>
      </p:sp>
      <p:sp>
        <p:nvSpPr>
          <p:cNvPr id="319" name="Shape 319"/>
          <p:cNvSpPr/>
          <p:nvPr/>
        </p:nvSpPr>
        <p:spPr>
          <a:xfrm>
            <a:off x="4009262" y="2726668"/>
            <a:ext cx="1122900" cy="11229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0" name="Shape 320"/>
          <p:cNvSpPr/>
          <p:nvPr/>
        </p:nvSpPr>
        <p:spPr>
          <a:xfrm>
            <a:off x="4373767" y="3071751"/>
            <a:ext cx="393900" cy="4329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p:nvPr/>
        </p:nvSpPr>
        <p:spPr>
          <a:xfrm>
            <a:off x="447804" y="743699"/>
            <a:ext cx="7926300" cy="34959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r>
              <a:rPr lang="pt-BR" sz="2000">
                <a:solidFill>
                  <a:schemeClr val="dk1"/>
                </a:solidFill>
                <a:latin typeface="Raleway"/>
                <a:ea typeface="Raleway"/>
                <a:cs typeface="Raleway"/>
                <a:sym typeface="Raleway"/>
              </a:rPr>
              <a:t>Por que normalizar?</a:t>
            </a:r>
            <a:endParaRPr sz="2000" dirty="0">
              <a:solidFill>
                <a:schemeClr val="dk1"/>
              </a:solidFill>
              <a:latin typeface="Raleway"/>
              <a:ea typeface="Raleway"/>
              <a:cs typeface="Raleway"/>
              <a:sym typeface="Raleway"/>
            </a:endParaRPr>
          </a:p>
          <a:p>
            <a:pPr marL="0" lvl="0" indent="0" rtl="0">
              <a:spcBef>
                <a:spcPts val="0"/>
              </a:spcBef>
              <a:spcAft>
                <a:spcPts val="0"/>
              </a:spcAft>
              <a:buNone/>
            </a:pPr>
            <a:endParaRPr dirty="0">
              <a:solidFill>
                <a:schemeClr val="dk1"/>
              </a:solidFill>
              <a:latin typeface="Raleway"/>
              <a:ea typeface="Raleway"/>
              <a:cs typeface="Raleway"/>
              <a:sym typeface="Raleway"/>
            </a:endParaRPr>
          </a:p>
          <a:p>
            <a:pPr marL="285750" lvl="0" indent="-330200" rtl="0">
              <a:spcBef>
                <a:spcPts val="0"/>
              </a:spcBef>
              <a:spcAft>
                <a:spcPts val="0"/>
              </a:spcAft>
              <a:buClr>
                <a:schemeClr val="accent2"/>
              </a:buClr>
              <a:buSzPts val="1800"/>
              <a:buFont typeface="Raleway"/>
              <a:buChar char="—"/>
            </a:pPr>
            <a:r>
              <a:rPr lang="pt-BR" sz="1800">
                <a:solidFill>
                  <a:schemeClr val="dk1"/>
                </a:solidFill>
                <a:latin typeface="Raleway"/>
                <a:ea typeface="Raleway"/>
                <a:cs typeface="Raleway"/>
                <a:sym typeface="Raleway"/>
              </a:rPr>
              <a:t>Gerenciamento de quantidades em </a:t>
            </a:r>
            <a:r>
              <a:rPr lang="pt-BR" sz="1800" b="1">
                <a:solidFill>
                  <a:schemeClr val="dk1"/>
                </a:solidFill>
                <a:latin typeface="Raleway"/>
                <a:ea typeface="Raleway"/>
                <a:cs typeface="Raleway"/>
                <a:sym typeface="Raleway"/>
              </a:rPr>
              <a:t>diferentes unidades ou escalas</a:t>
            </a:r>
            <a:endParaRPr sz="1800" b="1" dirty="0">
              <a:solidFill>
                <a:schemeClr val="dk1"/>
              </a:solidFill>
              <a:latin typeface="Raleway"/>
              <a:ea typeface="Raleway"/>
              <a:cs typeface="Raleway"/>
              <a:sym typeface="Raleway"/>
            </a:endParaRPr>
          </a:p>
          <a:p>
            <a:pPr marL="0" lvl="0" indent="0" rtl="0">
              <a:spcBef>
                <a:spcPts val="0"/>
              </a:spcBef>
              <a:spcAft>
                <a:spcPts val="0"/>
              </a:spcAft>
              <a:buNone/>
            </a:pPr>
            <a:endParaRPr sz="1800" dirty="0">
              <a:solidFill>
                <a:schemeClr val="dk1"/>
              </a:solidFill>
              <a:latin typeface="Raleway"/>
              <a:ea typeface="Raleway"/>
              <a:cs typeface="Raleway"/>
              <a:sym typeface="Raleway"/>
            </a:endParaRPr>
          </a:p>
          <a:p>
            <a:pPr marL="285750" lvl="0" indent="-330200" rtl="0">
              <a:spcBef>
                <a:spcPts val="0"/>
              </a:spcBef>
              <a:spcAft>
                <a:spcPts val="0"/>
              </a:spcAft>
              <a:buClr>
                <a:schemeClr val="accent2"/>
              </a:buClr>
              <a:buSzPts val="1800"/>
              <a:buFont typeface="Raleway"/>
              <a:buChar char="—"/>
            </a:pPr>
            <a:r>
              <a:rPr lang="pt-BR" sz="1800">
                <a:solidFill>
                  <a:schemeClr val="dk1"/>
                </a:solidFill>
                <a:latin typeface="Raleway"/>
                <a:ea typeface="Raleway"/>
                <a:cs typeface="Raleway"/>
                <a:sym typeface="Raleway"/>
              </a:rPr>
              <a:t>Muitos </a:t>
            </a:r>
            <a:r>
              <a:rPr lang="pt-BR" sz="1800" b="1">
                <a:solidFill>
                  <a:schemeClr val="dk1"/>
                </a:solidFill>
                <a:latin typeface="Raleway"/>
                <a:ea typeface="Raleway"/>
                <a:cs typeface="Raleway"/>
                <a:sym typeface="Raleway"/>
              </a:rPr>
              <a:t>algoritmos</a:t>
            </a:r>
            <a:r>
              <a:rPr lang="pt-BR" sz="1800">
                <a:solidFill>
                  <a:schemeClr val="dk1"/>
                </a:solidFill>
                <a:latin typeface="Raleway"/>
                <a:ea typeface="Raleway"/>
                <a:cs typeface="Raleway"/>
                <a:sym typeface="Raleway"/>
              </a:rPr>
              <a:t> de machine learning </a:t>
            </a:r>
            <a:r>
              <a:rPr lang="pt-BR" sz="1800" b="1">
                <a:solidFill>
                  <a:schemeClr val="dk1"/>
                </a:solidFill>
                <a:latin typeface="Raleway"/>
                <a:ea typeface="Raleway"/>
                <a:cs typeface="Raleway"/>
                <a:sym typeface="Raleway"/>
              </a:rPr>
              <a:t>exigem</a:t>
            </a:r>
            <a:r>
              <a:rPr lang="pt-BR" sz="1800">
                <a:solidFill>
                  <a:schemeClr val="dk1"/>
                </a:solidFill>
                <a:latin typeface="Raleway"/>
                <a:ea typeface="Raleway"/>
                <a:cs typeface="Raleway"/>
                <a:sym typeface="Raleway"/>
              </a:rPr>
              <a:t> a normalização</a:t>
            </a:r>
            <a:endParaRPr sz="1800" b="1" dirty="0">
              <a:solidFill>
                <a:schemeClr val="dk1"/>
              </a:solidFill>
              <a:latin typeface="Raleway"/>
              <a:ea typeface="Raleway"/>
              <a:cs typeface="Raleway"/>
              <a:sym typeface="Raleway"/>
            </a:endParaRPr>
          </a:p>
          <a:p>
            <a:pPr marL="0" lvl="0" indent="0" rtl="0">
              <a:spcBef>
                <a:spcPts val="0"/>
              </a:spcBef>
              <a:spcAft>
                <a:spcPts val="0"/>
              </a:spcAft>
              <a:buNone/>
            </a:pPr>
            <a:endParaRPr sz="1800" b="1" dirty="0">
              <a:solidFill>
                <a:schemeClr val="dk1"/>
              </a:solidFill>
              <a:latin typeface="Raleway"/>
              <a:ea typeface="Raleway"/>
              <a:cs typeface="Raleway"/>
              <a:sym typeface="Raleway"/>
            </a:endParaRPr>
          </a:p>
          <a:p>
            <a:pPr marL="285750" lvl="0" indent="-330200" rtl="0">
              <a:spcBef>
                <a:spcPts val="0"/>
              </a:spcBef>
              <a:spcAft>
                <a:spcPts val="0"/>
              </a:spcAft>
              <a:buClr>
                <a:schemeClr val="dk2"/>
              </a:buClr>
              <a:buSzPts val="1800"/>
              <a:buFont typeface="Raleway"/>
              <a:buChar char="—"/>
            </a:pPr>
            <a:r>
              <a:rPr lang="pt-BR" sz="1800">
                <a:solidFill>
                  <a:schemeClr val="dk1"/>
                </a:solidFill>
                <a:latin typeface="Raleway"/>
                <a:ea typeface="Raleway"/>
                <a:cs typeface="Raleway"/>
                <a:sym typeface="Raleway"/>
              </a:rPr>
              <a:t>Existem diferentes motivos pelos quais um algoritmo de ML exige a padronização dos dados. Depende </a:t>
            </a:r>
            <a:endParaRPr sz="1800" dirty="0">
              <a:solidFill>
                <a:schemeClr val="dk1"/>
              </a:solidFill>
              <a:latin typeface="Raleway"/>
              <a:ea typeface="Raleway"/>
              <a:cs typeface="Raleway"/>
              <a:sym typeface="Raleway"/>
            </a:endParaRPr>
          </a:p>
          <a:p>
            <a:pPr marL="0" lvl="0" indent="0" rtl="0">
              <a:spcBef>
                <a:spcPts val="0"/>
              </a:spcBef>
              <a:spcAft>
                <a:spcPts val="0"/>
              </a:spcAft>
              <a:buNone/>
            </a:pPr>
            <a:endParaRPr sz="1800" b="1" dirty="0">
              <a:solidFill>
                <a:schemeClr val="dk1"/>
              </a:solidFill>
              <a:latin typeface="Raleway"/>
              <a:ea typeface="Raleway"/>
              <a:cs typeface="Raleway"/>
              <a:sym typeface="Raleway"/>
            </a:endParaRPr>
          </a:p>
          <a:p>
            <a:pPr marL="0" lvl="0" indent="0" rtl="0">
              <a:spcBef>
                <a:spcPts val="0"/>
              </a:spcBef>
              <a:spcAft>
                <a:spcPts val="0"/>
              </a:spcAft>
              <a:buNone/>
            </a:pPr>
            <a:endParaRPr sz="1800" b="1" dirty="0">
              <a:solidFill>
                <a:schemeClr val="dk1"/>
              </a:solidFill>
              <a:latin typeface="Raleway"/>
              <a:ea typeface="Raleway"/>
              <a:cs typeface="Raleway"/>
              <a:sym typeface="Raleway"/>
            </a:endParaRPr>
          </a:p>
          <a:p>
            <a:pPr marL="0" lvl="0" indent="0" rtl="0">
              <a:spcBef>
                <a:spcPts val="0"/>
              </a:spcBef>
              <a:spcAft>
                <a:spcPts val="0"/>
              </a:spcAft>
              <a:buNone/>
            </a:pPr>
            <a:endParaRPr sz="1800" dirty="0">
              <a:solidFill>
                <a:schemeClr val="dk1"/>
              </a:solidFill>
              <a:latin typeface="Raleway"/>
              <a:ea typeface="Raleway"/>
              <a:cs typeface="Raleway"/>
              <a:sym typeface="Raleway"/>
            </a:endParaRPr>
          </a:p>
          <a:p>
            <a:pPr marL="0" lvl="0" indent="0" rtl="0">
              <a:spcBef>
                <a:spcPts val="0"/>
              </a:spcBef>
              <a:spcAft>
                <a:spcPts val="0"/>
              </a:spcAft>
              <a:buNone/>
            </a:pPr>
            <a:endParaRPr sz="1800" dirty="0">
              <a:solidFill>
                <a:schemeClr val="dk1"/>
              </a:solidFill>
              <a:latin typeface="Calibri"/>
              <a:ea typeface="Calibri"/>
              <a:cs typeface="Calibri"/>
              <a:sym typeface="Calibri"/>
            </a:endParaRPr>
          </a:p>
        </p:txBody>
      </p:sp>
      <p:sp>
        <p:nvSpPr>
          <p:cNvPr id="326" name="Shape 326"/>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a:t>
            </a:r>
            <a:endParaRPr sz="1400" b="1" i="0" u="none" strike="noStrike" cap="none">
              <a:solidFill>
                <a:schemeClr val="dk1"/>
              </a:solidFill>
              <a:latin typeface="Raleway"/>
              <a:ea typeface="Raleway"/>
              <a:cs typeface="Raleway"/>
              <a:sym typeface="Raleway"/>
            </a:endParaRPr>
          </a:p>
        </p:txBody>
      </p:sp>
      <p:sp>
        <p:nvSpPr>
          <p:cNvPr id="327" name="Shape 327"/>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447804" y="743699"/>
            <a:ext cx="7926300" cy="3495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600">
                <a:solidFill>
                  <a:schemeClr val="dk1"/>
                </a:solidFill>
                <a:latin typeface="Raleway"/>
                <a:ea typeface="Raleway"/>
                <a:cs typeface="Raleway"/>
                <a:sym typeface="Raleway"/>
              </a:rPr>
              <a:t>Muitos algoritmos de ML se baseiam no cálculo de </a:t>
            </a:r>
            <a:r>
              <a:rPr lang="pt-BR" sz="1600" u="sng">
                <a:solidFill>
                  <a:schemeClr val="dk1"/>
                </a:solidFill>
                <a:latin typeface="Raleway"/>
                <a:ea typeface="Raleway"/>
                <a:cs typeface="Raleway"/>
                <a:sym typeface="Raleway"/>
              </a:rPr>
              <a:t>medidas de distância</a:t>
            </a:r>
            <a:r>
              <a:rPr lang="pt-BR" sz="1600">
                <a:solidFill>
                  <a:schemeClr val="dk1"/>
                </a:solidFill>
                <a:latin typeface="Raleway"/>
                <a:ea typeface="Raleway"/>
                <a:cs typeface="Raleway"/>
                <a:sym typeface="Raleway"/>
              </a:rPr>
              <a:t> entre todos os pontos com base em diferentes features. </a:t>
            </a:r>
            <a:endParaRPr sz="1600">
              <a:solidFill>
                <a:schemeClr val="dk1"/>
              </a:solidFill>
              <a:latin typeface="Raleway"/>
              <a:ea typeface="Raleway"/>
              <a:cs typeface="Raleway"/>
              <a:sym typeface="Raleway"/>
            </a:endParaRPr>
          </a:p>
          <a:p>
            <a:pPr marL="0" lvl="0" indent="0" algn="just" rtl="0">
              <a:spcBef>
                <a:spcPts val="0"/>
              </a:spcBef>
              <a:spcAft>
                <a:spcPts val="0"/>
              </a:spcAft>
              <a:buNone/>
            </a:pPr>
            <a:endParaRPr sz="1600">
              <a:solidFill>
                <a:schemeClr val="dk1"/>
              </a:solidFill>
              <a:latin typeface="Raleway"/>
              <a:ea typeface="Raleway"/>
              <a:cs typeface="Raleway"/>
              <a:sym typeface="Raleway"/>
            </a:endParaRPr>
          </a:p>
          <a:p>
            <a:pPr marL="0" lvl="0" indent="0" algn="just" rtl="0">
              <a:spcBef>
                <a:spcPts val="0"/>
              </a:spcBef>
              <a:spcAft>
                <a:spcPts val="0"/>
              </a:spcAft>
              <a:buNone/>
            </a:pPr>
            <a:r>
              <a:rPr lang="pt-BR" sz="1600">
                <a:solidFill>
                  <a:schemeClr val="dk1"/>
                </a:solidFill>
                <a:latin typeface="Raleway"/>
                <a:ea typeface="Raleway"/>
                <a:cs typeface="Raleway"/>
                <a:sym typeface="Raleway"/>
              </a:rPr>
              <a:t>A medida de distância que vem implementada por padrão é a distância euclídea que exige matematicamente que todas as features sejam numéricas. </a:t>
            </a:r>
            <a:endParaRPr sz="1600">
              <a:solidFill>
                <a:schemeClr val="dk1"/>
              </a:solidFill>
              <a:latin typeface="Raleway"/>
              <a:ea typeface="Raleway"/>
              <a:cs typeface="Raleway"/>
              <a:sym typeface="Raleway"/>
            </a:endParaRPr>
          </a:p>
          <a:p>
            <a:pPr marL="0" lvl="0" indent="0" algn="just" rtl="0">
              <a:spcBef>
                <a:spcPts val="0"/>
              </a:spcBef>
              <a:spcAft>
                <a:spcPts val="0"/>
              </a:spcAft>
              <a:buNone/>
            </a:pPr>
            <a:endParaRPr sz="1600">
              <a:solidFill>
                <a:schemeClr val="dk1"/>
              </a:solidFill>
              <a:latin typeface="Raleway"/>
              <a:ea typeface="Raleway"/>
              <a:cs typeface="Raleway"/>
              <a:sym typeface="Raleway"/>
            </a:endParaRPr>
          </a:p>
          <a:p>
            <a:pPr marL="0" lvl="0" indent="0" algn="just" rtl="0">
              <a:spcBef>
                <a:spcPts val="0"/>
              </a:spcBef>
              <a:spcAft>
                <a:spcPts val="0"/>
              </a:spcAft>
              <a:buNone/>
            </a:pPr>
            <a:r>
              <a:rPr lang="pt-BR" sz="1600">
                <a:solidFill>
                  <a:schemeClr val="dk1"/>
                </a:solidFill>
                <a:latin typeface="Raleway"/>
                <a:ea typeface="Raleway"/>
                <a:cs typeface="Raleway"/>
                <a:sym typeface="Raleway"/>
              </a:rPr>
              <a:t>Além disso, para não favorecer uma feature específica na hora de explicar a distância, temos que padronizar e eliminar as unidades.</a:t>
            </a:r>
            <a:endParaRPr sz="1600">
              <a:solidFill>
                <a:schemeClr val="dk1"/>
              </a:solidFill>
              <a:latin typeface="Raleway"/>
              <a:ea typeface="Raleway"/>
              <a:cs typeface="Raleway"/>
              <a:sym typeface="Raleway"/>
            </a:endParaRPr>
          </a:p>
        </p:txBody>
      </p:sp>
      <p:sp>
        <p:nvSpPr>
          <p:cNvPr id="333" name="Shape 333"/>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 e medidas de distância</a:t>
            </a:r>
            <a:endParaRPr sz="1400" b="1" i="0" u="none" strike="noStrike" cap="none">
              <a:solidFill>
                <a:schemeClr val="dk1"/>
              </a:solidFill>
              <a:latin typeface="Raleway"/>
              <a:ea typeface="Raleway"/>
              <a:cs typeface="Raleway"/>
              <a:sym typeface="Raleway"/>
            </a:endParaRPr>
          </a:p>
        </p:txBody>
      </p:sp>
      <p:sp>
        <p:nvSpPr>
          <p:cNvPr id="334" name="Shape 334"/>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p:nvPr/>
        </p:nvSpPr>
        <p:spPr>
          <a:xfrm>
            <a:off x="447804" y="743699"/>
            <a:ext cx="7926300" cy="3495900"/>
          </a:xfrm>
          <a:prstGeom prst="rect">
            <a:avLst/>
          </a:prstGeom>
          <a:noFill/>
          <a:ln>
            <a:noFill/>
          </a:ln>
        </p:spPr>
        <p:txBody>
          <a:bodyPr spcFirstLastPara="1" wrap="square" lIns="91425" tIns="45700" rIns="91425" bIns="45700" rtlCol="0" anchor="t" anchorCtr="0">
            <a:noAutofit/>
          </a:bodyPr>
          <a:lstStyle/>
          <a:p>
            <a:pPr marL="0" lvl="0" indent="0" algn="just" rtl="0">
              <a:spcBef>
                <a:spcPts val="0"/>
              </a:spcBef>
              <a:spcAft>
                <a:spcPts val="0"/>
              </a:spcAft>
              <a:buNone/>
            </a:pPr>
            <a:r>
              <a:rPr lang="pt-BR" sz="1600">
                <a:solidFill>
                  <a:schemeClr val="dk1"/>
                </a:solidFill>
                <a:latin typeface="Raleway"/>
                <a:ea typeface="Raleway"/>
                <a:cs typeface="Raleway"/>
                <a:sym typeface="Raleway"/>
              </a:rPr>
              <a:t>Normalizar com eficácia é um dos maiores desafios na hora de implementar modelos de ML e também um dos erros mais comuns na hora de trabalhar.</a:t>
            </a:r>
            <a:endParaRPr sz="1600">
              <a:solidFill>
                <a:schemeClr val="dk1"/>
              </a:solidFill>
              <a:latin typeface="Raleway"/>
              <a:ea typeface="Raleway"/>
              <a:cs typeface="Raleway"/>
              <a:sym typeface="Raleway"/>
            </a:endParaRPr>
          </a:p>
          <a:p>
            <a:pPr marL="0" lvl="0" indent="0" algn="just" rtl="0">
              <a:spcBef>
                <a:spcPts val="0"/>
              </a:spcBef>
              <a:spcAft>
                <a:spcPts val="0"/>
              </a:spcAft>
              <a:buNone/>
            </a:pPr>
            <a:endParaRPr sz="1600">
              <a:solidFill>
                <a:schemeClr val="dk1"/>
              </a:solidFill>
              <a:latin typeface="Raleway"/>
              <a:ea typeface="Raleway"/>
              <a:cs typeface="Raleway"/>
              <a:sym typeface="Raleway"/>
            </a:endParaRPr>
          </a:p>
          <a:p>
            <a:pPr marL="0" lvl="0" indent="0" algn="just" rtl="0">
              <a:spcBef>
                <a:spcPts val="0"/>
              </a:spcBef>
              <a:spcAft>
                <a:spcPts val="0"/>
              </a:spcAft>
              <a:buNone/>
            </a:pPr>
            <a:r>
              <a:rPr lang="pt-BR" sz="1600">
                <a:solidFill>
                  <a:schemeClr val="dk1"/>
                </a:solidFill>
                <a:latin typeface="Raleway"/>
                <a:ea typeface="Raleway"/>
                <a:cs typeface="Raleway"/>
                <a:sym typeface="Raleway"/>
              </a:rPr>
              <a:t>Para não cometer erros nesse campo, é importante entender bem como funciona cada algoritmo.</a:t>
            </a:r>
            <a:endParaRPr sz="1600">
              <a:solidFill>
                <a:schemeClr val="dk1"/>
              </a:solidFill>
              <a:latin typeface="Raleway"/>
              <a:ea typeface="Raleway"/>
              <a:cs typeface="Raleway"/>
              <a:sym typeface="Raleway"/>
            </a:endParaRPr>
          </a:p>
          <a:p>
            <a:pPr marL="0" lvl="0" indent="0" algn="just" rtl="0">
              <a:spcBef>
                <a:spcPts val="0"/>
              </a:spcBef>
              <a:spcAft>
                <a:spcPts val="0"/>
              </a:spcAft>
              <a:buNone/>
            </a:pPr>
            <a:endParaRPr sz="1600">
              <a:solidFill>
                <a:schemeClr val="dk1"/>
              </a:solidFill>
              <a:latin typeface="Raleway"/>
              <a:ea typeface="Raleway"/>
              <a:cs typeface="Raleway"/>
              <a:sym typeface="Raleway"/>
            </a:endParaRPr>
          </a:p>
          <a:p>
            <a:pPr marL="0" lvl="0" indent="0" algn="just" rtl="0">
              <a:spcBef>
                <a:spcPts val="0"/>
              </a:spcBef>
              <a:spcAft>
                <a:spcPts val="0"/>
              </a:spcAft>
              <a:buNone/>
            </a:pPr>
            <a:r>
              <a:rPr lang="pt-BR" sz="1600">
                <a:solidFill>
                  <a:schemeClr val="dk1"/>
                </a:solidFill>
                <a:latin typeface="Raleway"/>
                <a:ea typeface="Raleway"/>
                <a:cs typeface="Raleway"/>
                <a:sym typeface="Raleway"/>
              </a:rPr>
              <a:t>A seguir, temos um resumo com as técnicas que vamos ver durante o curso e a relação delas com a normalização.  </a:t>
            </a:r>
            <a:endParaRPr sz="1600">
              <a:solidFill>
                <a:schemeClr val="dk1"/>
              </a:solidFill>
              <a:latin typeface="Raleway"/>
              <a:ea typeface="Raleway"/>
              <a:cs typeface="Raleway"/>
              <a:sym typeface="Raleway"/>
            </a:endParaRPr>
          </a:p>
        </p:txBody>
      </p:sp>
      <p:sp>
        <p:nvSpPr>
          <p:cNvPr id="340" name="Shape 340"/>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 em ML</a:t>
            </a:r>
            <a:endParaRPr sz="1400" b="1" i="0" u="none" strike="noStrike" cap="none">
              <a:solidFill>
                <a:schemeClr val="dk1"/>
              </a:solidFill>
              <a:latin typeface="Raleway"/>
              <a:ea typeface="Raleway"/>
              <a:cs typeface="Raleway"/>
              <a:sym typeface="Raleway"/>
            </a:endParaRPr>
          </a:p>
        </p:txBody>
      </p:sp>
      <p:sp>
        <p:nvSpPr>
          <p:cNvPr id="341" name="Shape 341"/>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342" name="Shape 342"/>
          <p:cNvSpPr txBox="1"/>
          <p:nvPr/>
        </p:nvSpPr>
        <p:spPr>
          <a:xfrm>
            <a:off x="791550" y="3308675"/>
            <a:ext cx="7582500" cy="930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rtlCol="0" anchor="t" anchorCtr="0">
            <a:noAutofit/>
          </a:bodyPr>
          <a:lstStyle/>
          <a:p>
            <a:pPr marL="0" lvl="0" indent="0" algn="just" rtl="0">
              <a:spcBef>
                <a:spcPts val="0"/>
              </a:spcBef>
              <a:spcAft>
                <a:spcPts val="0"/>
              </a:spcAft>
              <a:buNone/>
            </a:pPr>
            <a:r>
              <a:rPr lang="pt-BR" sz="1600">
                <a:latin typeface="Raleway"/>
                <a:ea typeface="Raleway"/>
                <a:cs typeface="Raleway"/>
                <a:sym typeface="Raleway"/>
              </a:rPr>
              <a:t>Você não precisa entender todos os detalhes de cada algoritmo agora, mas sim saber que é necessário pensar no problema da normalização a cada novo método que aprendemos.</a:t>
            </a:r>
            <a:endParaRPr sz="1600" dirty="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 em ML</a:t>
            </a:r>
            <a:endParaRPr sz="1400" b="1" i="0" u="none" strike="noStrike" cap="none">
              <a:solidFill>
                <a:schemeClr val="dk1"/>
              </a:solidFill>
              <a:latin typeface="Raleway"/>
              <a:ea typeface="Raleway"/>
              <a:cs typeface="Raleway"/>
              <a:sym typeface="Raleway"/>
            </a:endParaRPr>
          </a:p>
        </p:txBody>
      </p:sp>
      <p:sp>
        <p:nvSpPr>
          <p:cNvPr id="348" name="Shape 348"/>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775880510"/>
              </p:ext>
            </p:extLst>
          </p:nvPr>
        </p:nvGraphicFramePr>
        <p:xfrm>
          <a:off x="652106" y="1129309"/>
          <a:ext cx="7592302" cy="3979879"/>
        </p:xfrm>
        <a:graphic>
          <a:graphicData uri="http://schemas.openxmlformats.org/drawingml/2006/table">
            <a:tbl>
              <a:tblPr firstRow="1" bandRow="1">
                <a:tableStyleId>{5940675A-B579-460E-94D1-54222C63F5DA}</a:tableStyleId>
              </a:tblPr>
              <a:tblGrid>
                <a:gridCol w="1255599">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2808311">
                  <a:extLst>
                    <a:ext uri="{9D8B030D-6E8A-4147-A177-3AD203B41FA5}">
                      <a16:colId xmlns:a16="http://schemas.microsoft.com/office/drawing/2014/main" val="20003"/>
                    </a:ext>
                  </a:extLst>
                </a:gridCol>
              </a:tblGrid>
              <a:tr h="371951">
                <a:tc>
                  <a:txBody>
                    <a:bodyPr/>
                    <a:lstStyle/>
                    <a:p>
                      <a:pPr rtl="0"/>
                      <a:r>
                        <a:rPr lang="pt-BR" sz="1400" b="1">
                          <a:latin typeface="Calibri" panose="020F0502020204030204" pitchFamily="34" charset="0"/>
                        </a:rPr>
                        <a:t>Algoritmo</a:t>
                      </a:r>
                      <a:endParaRPr lang="es-AR" sz="1400" b="1" dirty="0">
                        <a:latin typeface="Calibri" panose="020F0502020204030204" pitchFamily="34" charset="0"/>
                      </a:endParaRPr>
                    </a:p>
                  </a:txBody>
                  <a:tcPr/>
                </a:tc>
                <a:tc>
                  <a:txBody>
                    <a:bodyPr/>
                    <a:lstStyle/>
                    <a:p>
                      <a:pPr rtl="0"/>
                      <a:r>
                        <a:rPr lang="pt-BR" sz="1400" b="1">
                          <a:latin typeface="Calibri" panose="020F0502020204030204" pitchFamily="34" charset="0"/>
                        </a:rPr>
                        <a:t>Exige</a:t>
                      </a:r>
                      <a:endParaRPr lang="es-AR" sz="1400" b="1" dirty="0">
                        <a:latin typeface="Calibri" panose="020F0502020204030204" pitchFamily="34" charset="0"/>
                      </a:endParaRPr>
                    </a:p>
                  </a:txBody>
                  <a:tcPr/>
                </a:tc>
                <a:tc>
                  <a:txBody>
                    <a:bodyPr/>
                    <a:lstStyle/>
                    <a:p>
                      <a:pPr rtl="0"/>
                      <a:r>
                        <a:rPr lang="pt-BR" sz="1400" b="1">
                          <a:latin typeface="Calibri" panose="020F0502020204030204" pitchFamily="34" charset="0"/>
                        </a:rPr>
                        <a:t>Var. Categóricas</a:t>
                      </a:r>
                      <a:endParaRPr lang="es-AR" sz="1400" b="1" dirty="0">
                        <a:latin typeface="Calibri" panose="020F0502020204030204" pitchFamily="34" charset="0"/>
                      </a:endParaRPr>
                    </a:p>
                  </a:txBody>
                  <a:tcPr/>
                </a:tc>
                <a:tc>
                  <a:txBody>
                    <a:bodyPr/>
                    <a:lstStyle/>
                    <a:p>
                      <a:pPr rtl="0"/>
                      <a:r>
                        <a:rPr lang="pt-BR" sz="1400" b="1">
                          <a:latin typeface="Calibri" panose="020F0502020204030204" pitchFamily="34" charset="0"/>
                        </a:rPr>
                        <a:t>Observações</a:t>
                      </a:r>
                      <a:endParaRPr lang="es-AR" sz="1400" b="1" dirty="0">
                        <a:latin typeface="Calibri" panose="020F0502020204030204" pitchFamily="34" charset="0"/>
                      </a:endParaRPr>
                    </a:p>
                  </a:txBody>
                  <a:tcPr/>
                </a:tc>
                <a:extLst>
                  <a:ext uri="{0D108BD9-81ED-4DB2-BD59-A6C34878D82A}">
                    <a16:rowId xmlns:a16="http://schemas.microsoft.com/office/drawing/2014/main" val="10000"/>
                  </a:ext>
                </a:extLst>
              </a:tr>
              <a:tr h="1413415">
                <a:tc>
                  <a:txBody>
                    <a:bodyPr/>
                    <a:lstStyle/>
                    <a:p>
                      <a:pPr rtl="0"/>
                      <a:r>
                        <a:rPr lang="pt-BR" sz="1400">
                          <a:latin typeface="Calibri" panose="020F0502020204030204" pitchFamily="34" charset="0"/>
                        </a:rPr>
                        <a:t>Reg. Linear</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Não</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Aceita, mas não é necessário padronizar</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A padronização não é necessária porque o valor dos coeficientes levam em conta as unidades. Os resultados não mudam pela padronização.</a:t>
                      </a:r>
                      <a:endParaRPr lang="es-AR" sz="1400" dirty="0">
                        <a:latin typeface="Calibri" panose="020F0502020204030204" pitchFamily="34" charset="0"/>
                      </a:endParaRPr>
                    </a:p>
                  </a:txBody>
                  <a:tcPr/>
                </a:tc>
                <a:extLst>
                  <a:ext uri="{0D108BD9-81ED-4DB2-BD59-A6C34878D82A}">
                    <a16:rowId xmlns:a16="http://schemas.microsoft.com/office/drawing/2014/main" val="10001"/>
                  </a:ext>
                </a:extLst>
              </a:tr>
              <a:tr h="2194513">
                <a:tc>
                  <a:txBody>
                    <a:bodyPr/>
                    <a:lstStyle/>
                    <a:p>
                      <a:pPr rtl="0"/>
                      <a:r>
                        <a:rPr lang="pt-BR" sz="1400">
                          <a:latin typeface="Calibri" panose="020F0502020204030204" pitchFamily="34" charset="0"/>
                        </a:rPr>
                        <a:t>Reg. Ridge,</a:t>
                      </a:r>
                    </a:p>
                    <a:p>
                      <a:pPr rtl="0"/>
                      <a:r>
                        <a:rPr lang="pt-BR" sz="1400">
                          <a:latin typeface="Calibri" panose="020F0502020204030204" pitchFamily="34" charset="0"/>
                        </a:rPr>
                        <a:t>Lasso</a:t>
                      </a:r>
                    </a:p>
                    <a:p>
                      <a:pPr rtl="0"/>
                      <a:r>
                        <a:rPr lang="pt-BR" sz="1400">
                          <a:latin typeface="Calibri" panose="020F0502020204030204" pitchFamily="34" charset="0"/>
                        </a:rPr>
                        <a:t>Elastic Net</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Sim</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Aceita, é necessário padronizar</a:t>
                      </a:r>
                      <a:endParaRPr lang="es-AR" sz="1400" dirty="0">
                        <a:latin typeface="Calibri" panose="020F0502020204030204" pitchFamily="34" charset="0"/>
                      </a:endParaRPr>
                    </a:p>
                  </a:txBody>
                  <a:tcPr/>
                </a:tc>
                <a:tc>
                  <a:txBody>
                    <a:bodyPr/>
                    <a:lstStyle/>
                    <a:p>
                      <a:pPr rtl="0"/>
                      <a:r>
                        <a:rPr lang="pt-BR" sz="1400">
                          <a:latin typeface="Calibri" panose="020F0502020204030204" pitchFamily="34" charset="0"/>
                        </a:rPr>
                        <a:t>A padronização serve para que o termo de penalização não favoreça uma variável específica. É o único caso em que padronizamos variáveis dummy, para que seja possível compará-las com variáveis em todas as outras unidades.</a:t>
                      </a:r>
                      <a:endParaRPr lang="es-AR" sz="1400" dirty="0">
                        <a:latin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738858" y="821531"/>
            <a:ext cx="7416824" cy="307777"/>
          </a:xfrm>
          <a:prstGeom prst="rect">
            <a:avLst/>
          </a:prstGeom>
          <a:solidFill>
            <a:srgbClr val="CCECFF"/>
          </a:solidFill>
          <a:ln>
            <a:solidFill>
              <a:schemeClr val="tx1"/>
            </a:solidFill>
          </a:ln>
        </p:spPr>
        <p:txBody>
          <a:bodyPr wrap="square" rtlCol="0">
            <a:spAutoFit/>
          </a:bodyPr>
          <a:lstStyle/>
          <a:p>
            <a:pPr rtl="0"/>
            <a:r>
              <a:rPr lang="pt-BR">
                <a:latin typeface="Calibri" panose="020F0502020204030204" pitchFamily="34" charset="0"/>
              </a:rPr>
              <a:t>Padronização</a:t>
            </a:r>
            <a:endParaRPr lang="es-AR"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447793" y="145248"/>
            <a:ext cx="6096000" cy="3957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Normalização em ML</a:t>
            </a:r>
            <a:endParaRPr sz="1400" b="1" i="0" u="none" strike="noStrike" cap="none">
              <a:solidFill>
                <a:schemeClr val="dk1"/>
              </a:solidFill>
              <a:latin typeface="Raleway"/>
              <a:ea typeface="Raleway"/>
              <a:cs typeface="Raleway"/>
              <a:sym typeface="Raleway"/>
            </a:endParaRPr>
          </a:p>
        </p:txBody>
      </p:sp>
      <p:sp>
        <p:nvSpPr>
          <p:cNvPr id="355" name="Shape 355"/>
          <p:cNvSpPr txBox="1">
            <a:spLocks noGrp="1"/>
          </p:cNvSpPr>
          <p:nvPr>
            <p:ph type="sldNum" idx="12"/>
          </p:nvPr>
        </p:nvSpPr>
        <p:spPr>
          <a:xfrm>
            <a:off x="6553200" y="5248689"/>
            <a:ext cx="2133600" cy="3042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529517632"/>
              </p:ext>
            </p:extLst>
          </p:nvPr>
        </p:nvGraphicFramePr>
        <p:xfrm>
          <a:off x="1551598" y="769268"/>
          <a:ext cx="6008494" cy="4402461"/>
        </p:xfrm>
        <a:graphic>
          <a:graphicData uri="http://schemas.openxmlformats.org/drawingml/2006/table">
            <a:tbl>
              <a:tblPr firstRow="1" bandRow="1">
                <a:tableStyleId>{5940675A-B579-460E-94D1-54222C63F5DA}</a:tableStyleId>
              </a:tblPr>
              <a:tblGrid>
                <a:gridCol w="971868">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2228314">
                  <a:extLst>
                    <a:ext uri="{9D8B030D-6E8A-4147-A177-3AD203B41FA5}">
                      <a16:colId xmlns:a16="http://schemas.microsoft.com/office/drawing/2014/main" val="20003"/>
                    </a:ext>
                  </a:extLst>
                </a:gridCol>
              </a:tblGrid>
              <a:tr h="1371600">
                <a:tc>
                  <a:txBody>
                    <a:bodyPr/>
                    <a:lstStyle/>
                    <a:p>
                      <a:pPr rtl="0"/>
                      <a:r>
                        <a:rPr lang="pt-BR" sz="1200">
                          <a:latin typeface="Calibri" panose="020F0502020204030204" pitchFamily="34" charset="0"/>
                        </a:rPr>
                        <a:t>KNN,</a:t>
                      </a:r>
                    </a:p>
                    <a:p>
                      <a:pPr rtl="0"/>
                      <a:r>
                        <a:rPr lang="pt-BR" sz="1200">
                          <a:latin typeface="Calibri" panose="020F0502020204030204" pitchFamily="34" charset="0"/>
                        </a:rPr>
                        <a:t>GMM,</a:t>
                      </a:r>
                    </a:p>
                    <a:p>
                      <a:pPr rtl="0"/>
                      <a:r>
                        <a:rPr lang="pt-BR" sz="1200">
                          <a:latin typeface="Calibri" panose="020F0502020204030204" pitchFamily="34" charset="0"/>
                        </a:rPr>
                        <a:t>Clustering</a:t>
                      </a:r>
                      <a:endParaRPr lang="es-ES" sz="1200" dirty="0">
                        <a:latin typeface="Calibri" panose="020F0502020204030204" pitchFamily="34" charset="0"/>
                      </a:endParaRPr>
                    </a:p>
                    <a:p>
                      <a:pPr rtl="0"/>
                      <a:r>
                        <a:rPr lang="pt-BR" sz="1200">
                          <a:latin typeface="Calibri" panose="020F0502020204030204" pitchFamily="34" charset="0"/>
                        </a:rPr>
                        <a:t>(kmeans,</a:t>
                      </a:r>
                    </a:p>
                    <a:p>
                      <a:pPr rtl="0"/>
                      <a:r>
                        <a:rPr lang="pt-BR" sz="1200">
                          <a:latin typeface="Calibri" panose="020F0502020204030204" pitchFamily="34" charset="0"/>
                        </a:rPr>
                        <a:t>DBScan e</a:t>
                      </a:r>
                    </a:p>
                    <a:p>
                      <a:pPr rtl="0"/>
                      <a:r>
                        <a:rPr lang="pt-BR" sz="1200">
                          <a:latin typeface="Calibri" panose="020F0502020204030204" pitchFamily="34" charset="0"/>
                        </a:rPr>
                        <a:t>clustering</a:t>
                      </a:r>
                      <a:endParaRPr lang="es-ES" sz="1200" dirty="0">
                        <a:latin typeface="Calibri" panose="020F0502020204030204" pitchFamily="34" charset="0"/>
                      </a:endParaRPr>
                    </a:p>
                    <a:p>
                      <a:pPr rtl="0"/>
                      <a:r>
                        <a:rPr lang="pt-BR" sz="1200">
                          <a:latin typeface="Calibri" panose="020F0502020204030204" pitchFamily="34" charset="0"/>
                        </a:rPr>
                        <a:t>hierárquico)</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É necessário implementar o algoritmo com alguma medida de distância </a:t>
                      </a:r>
                      <a:br>
                        <a:rPr lang="es-ES" sz="1200" baseline="0" dirty="0">
                          <a:latin typeface="Calibri" panose="020F0502020204030204" pitchFamily="34" charset="0"/>
                        </a:rPr>
                      </a:br>
                      <a:r>
                        <a:rPr lang="pt-BR" sz="1200">
                          <a:latin typeface="Calibri" panose="020F0502020204030204" pitchFamily="34" charset="0"/>
                        </a:rPr>
                        <a:t>diferente da euclideana e que funcione para variáveis categóricas.</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Em todos os algoritmos </a:t>
                      </a:r>
                      <a:br>
                        <a:rPr lang="es-ES" sz="1200" dirty="0">
                          <a:latin typeface="Calibri" panose="020F0502020204030204" pitchFamily="34" charset="0"/>
                        </a:rPr>
                      </a:br>
                      <a:r>
                        <a:rPr lang="pt-BR" sz="1200">
                          <a:latin typeface="Calibri" panose="020F0502020204030204" pitchFamily="34" charset="0"/>
                        </a:rPr>
                        <a:t>baseados em medidas de distância, é necessário modificar </a:t>
                      </a:r>
                      <a:br>
                        <a:rPr lang="es-ES" sz="1200" baseline="0" dirty="0">
                          <a:latin typeface="Calibri" panose="020F0502020204030204" pitchFamily="34" charset="0"/>
                        </a:rPr>
                      </a:br>
                      <a:r>
                        <a:rPr lang="pt-BR" sz="1200">
                          <a:latin typeface="Calibri" panose="020F0502020204030204" pitchFamily="34" charset="0"/>
                        </a:rPr>
                        <a:t>a implementação nativa de </a:t>
                      </a:r>
                      <a:br>
                        <a:rPr lang="es-ES" sz="1200" baseline="0" dirty="0">
                          <a:latin typeface="Calibri" panose="020F0502020204030204" pitchFamily="34" charset="0"/>
                        </a:rPr>
                      </a:br>
                      <a:r>
                        <a:rPr lang="pt-BR" sz="1200">
                          <a:latin typeface="Calibri" panose="020F0502020204030204" pitchFamily="34" charset="0"/>
                        </a:rPr>
                        <a:t>Scikit Learn.</a:t>
                      </a:r>
                      <a:endParaRPr lang="es-AR" sz="1200" dirty="0">
                        <a:latin typeface="Calibri" panose="020F0502020204030204" pitchFamily="34" charset="0"/>
                      </a:endParaRPr>
                    </a:p>
                  </a:txBody>
                  <a:tcPr/>
                </a:tc>
                <a:extLst>
                  <a:ext uri="{0D108BD9-81ED-4DB2-BD59-A6C34878D82A}">
                    <a16:rowId xmlns:a16="http://schemas.microsoft.com/office/drawing/2014/main" val="10000"/>
                  </a:ext>
                </a:extLst>
              </a:tr>
              <a:tr h="470541">
                <a:tc>
                  <a:txBody>
                    <a:bodyPr/>
                    <a:lstStyle/>
                    <a:p>
                      <a:pPr rtl="0"/>
                      <a:r>
                        <a:rPr lang="pt-BR" sz="1200">
                          <a:latin typeface="Calibri" panose="020F0502020204030204" pitchFamily="34" charset="0"/>
                        </a:rPr>
                        <a:t>PCA</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Não é possível aplicar PCA </a:t>
                      </a:r>
                      <a:br>
                        <a:rPr lang="es-ES" sz="1200" baseline="0" dirty="0">
                          <a:latin typeface="Calibri" panose="020F0502020204030204" pitchFamily="34" charset="0"/>
                        </a:rPr>
                      </a:br>
                      <a:r>
                        <a:rPr lang="pt-BR" sz="1200">
                          <a:latin typeface="Calibri" panose="020F0502020204030204" pitchFamily="34" charset="0"/>
                        </a:rPr>
                        <a:t>a variáveis categóricas.</a:t>
                      </a:r>
                      <a:endParaRPr lang="es-AR" sz="1200" dirty="0">
                        <a:latin typeface="Calibri" panose="020F0502020204030204" pitchFamily="34" charset="0"/>
                      </a:endParaRPr>
                    </a:p>
                  </a:txBody>
                  <a:tcPr/>
                </a:tc>
                <a:tc>
                  <a:txBody>
                    <a:bodyPr/>
                    <a:lstStyle/>
                    <a:p>
                      <a:pPr rtl="0"/>
                      <a:endParaRPr lang="es-AR" sz="1200">
                        <a:latin typeface="Calibri" panose="020F0502020204030204" pitchFamily="34" charset="0"/>
                      </a:endParaRPr>
                    </a:p>
                  </a:txBody>
                  <a:tcPr/>
                </a:tc>
                <a:extLst>
                  <a:ext uri="{0D108BD9-81ED-4DB2-BD59-A6C34878D82A}">
                    <a16:rowId xmlns:a16="http://schemas.microsoft.com/office/drawing/2014/main" val="10001"/>
                  </a:ext>
                </a:extLst>
              </a:tr>
              <a:tr h="1344960">
                <a:tc>
                  <a:txBody>
                    <a:bodyPr/>
                    <a:lstStyle/>
                    <a:p>
                      <a:pPr rtl="0"/>
                      <a:r>
                        <a:rPr lang="pt-BR" sz="1200">
                          <a:latin typeface="Calibri" panose="020F0502020204030204" pitchFamily="34" charset="0"/>
                        </a:rPr>
                        <a:t>Redes</a:t>
                      </a:r>
                    </a:p>
                    <a:p>
                      <a:pPr rtl="0"/>
                      <a:r>
                        <a:rPr lang="pt-BR" sz="1200">
                          <a:latin typeface="Calibri" panose="020F0502020204030204" pitchFamily="34" charset="0"/>
                        </a:rPr>
                        <a:t>neuronais</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Sim</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Os inputs devem estar entre 0 e 1, portanto usamos a padronização </a:t>
                      </a:r>
                      <a:br>
                        <a:rPr lang="es-ES" sz="1200" baseline="0" dirty="0">
                          <a:latin typeface="Calibri" panose="020F0502020204030204" pitchFamily="34" charset="0"/>
                        </a:rPr>
                      </a:br>
                      <a:r>
                        <a:rPr lang="pt-BR" sz="1200">
                          <a:latin typeface="Calibri" panose="020F0502020204030204" pitchFamily="34" charset="0"/>
                        </a:rPr>
                        <a:t>mín.-máx.</a:t>
                      </a:r>
                    </a:p>
                    <a:p>
                      <a:pPr rtl="0"/>
                      <a:r>
                        <a:rPr lang="pt-BR" sz="1200">
                          <a:latin typeface="Calibri" panose="020F0502020204030204" pitchFamily="34" charset="0"/>
                        </a:rPr>
                        <a:t>As variáveis dummy já estão codificadas assim e podem ser utilizadas. </a:t>
                      </a:r>
                      <a:endParaRPr lang="es-AR" sz="1200" dirty="0">
                        <a:latin typeface="Calibri" panose="020F0502020204030204" pitchFamily="34" charset="0"/>
                      </a:endParaRPr>
                    </a:p>
                  </a:txBody>
                  <a:tcPr/>
                </a:tc>
                <a:tc>
                  <a:txBody>
                    <a:bodyPr/>
                    <a:lstStyle/>
                    <a:p>
                      <a:pPr rtl="0"/>
                      <a:endParaRPr lang="es-AR" sz="1200" dirty="0">
                        <a:latin typeface="Calibri" panose="020F0502020204030204" pitchFamily="34" charset="0"/>
                      </a:endParaRPr>
                    </a:p>
                  </a:txBody>
                  <a:tcPr/>
                </a:tc>
                <a:extLst>
                  <a:ext uri="{0D108BD9-81ED-4DB2-BD59-A6C34878D82A}">
                    <a16:rowId xmlns:a16="http://schemas.microsoft.com/office/drawing/2014/main" val="10002"/>
                  </a:ext>
                </a:extLst>
              </a:tr>
              <a:tr h="1167639">
                <a:tc>
                  <a:txBody>
                    <a:bodyPr/>
                    <a:lstStyle/>
                    <a:p>
                      <a:pPr rtl="0"/>
                      <a:r>
                        <a:rPr lang="pt-BR" sz="1200" dirty="0">
                          <a:latin typeface="Calibri" panose="020F0502020204030204" pitchFamily="34" charset="0"/>
                        </a:rPr>
                        <a:t>Conjuntos</a:t>
                      </a:r>
                      <a:endParaRPr lang="es-ES" sz="1200" baseline="0" dirty="0">
                        <a:latin typeface="Calibri" panose="020F0502020204030204" pitchFamily="34" charset="0"/>
                      </a:endParaRPr>
                    </a:p>
                    <a:p>
                      <a:pPr rtl="0"/>
                      <a:r>
                        <a:rPr lang="pt-BR" sz="1200" dirty="0">
                          <a:latin typeface="Calibri" panose="020F0502020204030204" pitchFamily="34" charset="0"/>
                        </a:rPr>
                        <a:t>de árvores</a:t>
                      </a:r>
                    </a:p>
                    <a:p>
                      <a:pPr rtl="0"/>
                      <a:r>
                        <a:rPr lang="pt-BR" sz="1200" dirty="0">
                          <a:latin typeface="Calibri" panose="020F0502020204030204" pitchFamily="34" charset="0"/>
                        </a:rPr>
                        <a:t>(</a:t>
                      </a:r>
                      <a:r>
                        <a:rPr lang="pt-BR" sz="1200" b="0" i="0" u="none" strike="noStrike" cap="none" dirty="0" err="1">
                          <a:solidFill>
                            <a:schemeClr val="tx1"/>
                          </a:solidFill>
                          <a:latin typeface="Calibri" panose="020F0502020204030204" pitchFamily="34" charset="0"/>
                          <a:ea typeface="+mn-ea"/>
                          <a:cs typeface="+mn-cs"/>
                          <a:sym typeface="Arial"/>
                        </a:rPr>
                        <a:t>Random</a:t>
                      </a:r>
                      <a:endParaRPr lang="es-ES" sz="1200" b="0" i="0" u="none" strike="noStrike" cap="none" dirty="0">
                        <a:solidFill>
                          <a:schemeClr val="tx1"/>
                        </a:solidFill>
                        <a:latin typeface="Calibri" panose="020F0502020204030204" pitchFamily="34" charset="0"/>
                        <a:ea typeface="+mn-ea"/>
                        <a:cs typeface="+mn-cs"/>
                        <a:sym typeface="Arial"/>
                      </a:endParaRPr>
                    </a:p>
                    <a:p>
                      <a:pPr rtl="0"/>
                      <a:r>
                        <a:rPr lang="pt-BR" sz="1200" dirty="0">
                          <a:latin typeface="Calibri" panose="020F0502020204030204" pitchFamily="34" charset="0"/>
                        </a:rPr>
                        <a:t>Forest,</a:t>
                      </a:r>
                    </a:p>
                    <a:p>
                      <a:pPr rtl="0"/>
                      <a:r>
                        <a:rPr lang="pt-BR" sz="1200" dirty="0" err="1">
                          <a:latin typeface="Calibri" panose="020F0502020204030204" pitchFamily="34" charset="0"/>
                        </a:rPr>
                        <a:t>XTrees</a:t>
                      </a:r>
                      <a:r>
                        <a:rPr lang="pt-BR" sz="1200" dirty="0">
                          <a:latin typeface="Calibri" panose="020F0502020204030204" pitchFamily="34" charset="0"/>
                        </a:rPr>
                        <a:t>,</a:t>
                      </a:r>
                    </a:p>
                    <a:p>
                      <a:pPr rtl="0"/>
                      <a:r>
                        <a:rPr lang="pt-BR" sz="1200" dirty="0">
                          <a:latin typeface="Calibri" panose="020F0502020204030204" pitchFamily="34" charset="0"/>
                        </a:rPr>
                        <a:t>XGBoost</a:t>
                      </a:r>
                      <a:endParaRPr lang="es-AR" sz="1200" dirty="0">
                        <a:latin typeface="Calibri" panose="020F0502020204030204" pitchFamily="34" charset="0"/>
                      </a:endParaRPr>
                    </a:p>
                  </a:txBody>
                  <a:tcPr/>
                </a:tc>
                <a:tc>
                  <a:txBody>
                    <a:bodyPr/>
                    <a:lstStyle/>
                    <a:p>
                      <a:pPr rtl="0"/>
                      <a:r>
                        <a:rPr lang="pt-BR" sz="1200">
                          <a:latin typeface="Calibri" panose="020F0502020204030204" pitchFamily="34" charset="0"/>
                        </a:rPr>
                        <a:t>Não</a:t>
                      </a:r>
                      <a:endParaRPr lang="es-AR" sz="1200" dirty="0">
                        <a:latin typeface="Calibri" panose="020F0502020204030204" pitchFamily="34" charset="0"/>
                      </a:endParaRPr>
                    </a:p>
                  </a:txBody>
                  <a:tcPr/>
                </a:tc>
                <a:tc>
                  <a:txBody>
                    <a:bodyPr/>
                    <a:lstStyle/>
                    <a:p>
                      <a:pPr rtl="0"/>
                      <a:r>
                        <a:rPr lang="pt-BR" sz="1200" i="0">
                          <a:latin typeface="Calibri" panose="020F0502020204030204" pitchFamily="34" charset="0"/>
                        </a:rPr>
                        <a:t>Aceita. Dependendo da </a:t>
                      </a:r>
                      <a:br>
                        <a:rPr lang="es-ES" sz="1200" i="0" baseline="0" dirty="0">
                          <a:latin typeface="Calibri" panose="020F0502020204030204" pitchFamily="34" charset="0"/>
                        </a:rPr>
                      </a:br>
                      <a:r>
                        <a:rPr lang="pt-BR" sz="1200" i="0">
                          <a:latin typeface="Calibri" panose="020F0502020204030204" pitchFamily="34" charset="0"/>
                        </a:rPr>
                        <a:t>implementação, será necessário ou não fazer One Hot Encoding.</a:t>
                      </a:r>
                      <a:endParaRPr lang="es-AR" sz="1200" i="0" dirty="0">
                        <a:latin typeface="Calibri" panose="020F0502020204030204" pitchFamily="34" charset="0"/>
                      </a:endParaRPr>
                    </a:p>
                  </a:txBody>
                  <a:tcPr/>
                </a:tc>
                <a:tc>
                  <a:txBody>
                    <a:bodyPr/>
                    <a:lstStyle/>
                    <a:p>
                      <a:pPr rtl="0"/>
                      <a:r>
                        <a:rPr lang="pt-BR" sz="1200" dirty="0">
                          <a:latin typeface="Calibri" panose="020F0502020204030204" pitchFamily="34" charset="0"/>
                        </a:rPr>
                        <a:t>O valor escolhido para fazer o split da conta das </a:t>
                      </a:r>
                      <a:br>
                        <a:rPr lang="es-ES" sz="1200" baseline="0" dirty="0">
                          <a:latin typeface="Calibri" panose="020F0502020204030204" pitchFamily="34" charset="0"/>
                        </a:rPr>
                      </a:br>
                      <a:r>
                        <a:rPr lang="pt-BR" sz="1200" dirty="0">
                          <a:latin typeface="Calibri" panose="020F0502020204030204" pitchFamily="34" charset="0"/>
                        </a:rPr>
                        <a:t>unidades de cada coluna.</a:t>
                      </a:r>
                      <a:endParaRPr lang="es-AR" sz="1200" dirty="0">
                        <a:latin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1269</Words>
  <Application>Microsoft Office PowerPoint</Application>
  <PresentationFormat>Apresentação na tela (16:10)</PresentationFormat>
  <Paragraphs>173</Paragraphs>
  <Slides>16</Slides>
  <Notes>16</Notes>
  <HiddenSlides>0</HiddenSlides>
  <MMClips>1</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Josefin Slab</vt:lpstr>
      <vt:lpstr>Raleway</vt:lpstr>
      <vt:lpstr>Calibri</vt:lpstr>
      <vt:lpstr>Arial</vt:lpstr>
      <vt:lpstr>Office Theme</vt:lpstr>
      <vt:lpstr>Apresentação do PowerPoint</vt:lpstr>
      <vt:lpstr>NORMALIZAÇÃO</vt:lpstr>
      <vt:lpstr>OBJETIVOS DA AULA</vt:lpstr>
      <vt:lpstr>Apresentação do PowerPoint</vt:lpstr>
      <vt:lpstr>Normalização</vt:lpstr>
      <vt:lpstr>Normalização e medidas de distância</vt:lpstr>
      <vt:lpstr>Normalização em ML</vt:lpstr>
      <vt:lpstr>Normalização em ML</vt:lpstr>
      <vt:lpstr>Normalização em ML</vt:lpstr>
      <vt:lpstr>XGBOOST É O MEGAZORD DOS ALGORITMOS!</vt:lpstr>
      <vt:lpstr>Normalização</vt:lpstr>
      <vt:lpstr>Normalização</vt:lpstr>
      <vt:lpstr>Demonstração Normalização com Python</vt:lpstr>
      <vt:lpstr>Prática Guiada Normalização L1 e L2</vt:lpstr>
      <vt:lpstr>Conclusão</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marcos vinicius</cp:lastModifiedBy>
  <cp:revision>7</cp:revision>
  <dcterms:modified xsi:type="dcterms:W3CDTF">2018-08-26T02:16:25Z</dcterms:modified>
</cp:coreProperties>
</file>