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  <p:sldMasterId id="2147483712" r:id="rId3"/>
    <p:sldMasterId id="2147483713" r:id="rId4"/>
    <p:sldMasterId id="2147483714" r:id="rId5"/>
  </p:sldMasterIdLst>
  <p:notesMasterIdLst>
    <p:notesMasterId r:id="rId4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aleway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vinicius" initials="mv" lastIdx="1" clrIdx="0">
    <p:extLst>
      <p:ext uri="{19B8F6BF-5375-455C-9EA6-DF929625EA0E}">
        <p15:presenceInfo xmlns:p15="http://schemas.microsoft.com/office/powerpoint/2012/main" userId="dba7fd706bba3b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67359-E897-4EA2-8FE6-92201293D68D}" v="5" dt="2018-08-27T20:35:2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6532" autoAdjust="0"/>
  </p:normalViewPr>
  <p:slideViewPr>
    <p:cSldViewPr snapToGrid="0">
      <p:cViewPr varScale="1">
        <p:scale>
          <a:sx n="153" d="100"/>
          <a:sy n="153" d="100"/>
        </p:scale>
        <p:origin x="43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microsoft.com/office/2015/10/relationships/revisionInfo" Target="revisionInfo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52067359-E897-4EA2-8FE6-92201293D68D}"/>
    <pc:docChg chg="undo custSel modSld">
      <pc:chgData name="marcos vinicius" userId="dba7fd706bba3b9c" providerId="LiveId" clId="{52067359-E897-4EA2-8FE6-92201293D68D}" dt="2018-08-27T20:35:22.379" v="4" actId="478"/>
      <pc:docMkLst>
        <pc:docMk/>
      </pc:docMkLst>
      <pc:sldChg chg="delSp modSp">
        <pc:chgData name="marcos vinicius" userId="dba7fd706bba3b9c" providerId="LiveId" clId="{52067359-E897-4EA2-8FE6-92201293D68D}" dt="2018-08-27T20:35:22.379" v="4" actId="478"/>
        <pc:sldMkLst>
          <pc:docMk/>
          <pc:sldMk cId="0" sldId="274"/>
        </pc:sldMkLst>
        <pc:picChg chg="del mod">
          <ac:chgData name="marcos vinicius" userId="dba7fd706bba3b9c" providerId="LiveId" clId="{52067359-E897-4EA2-8FE6-92201293D68D}" dt="2018-08-27T20:35:22.379" v="4" actId="478"/>
          <ac:picMkLst>
            <pc:docMk/>
            <pc:sldMk cId="0" sldId="274"/>
            <ac:picMk id="1113" creationId="{00000000-0000-0000-0000-000000000000}"/>
          </ac:picMkLst>
        </pc:picChg>
      </pc:sldChg>
    </pc:docChg>
  </pc:docChgLst>
  <pc:docChgLst>
    <pc:chgData name="marcos vinicius" userId="dba7fd706bba3b9c" providerId="LiveId" clId="{397A6409-1C7A-451B-8B6A-49B69F457050}"/>
    <pc:docChg chg="modSld">
      <pc:chgData name="marcos vinicius" userId="dba7fd706bba3b9c" providerId="LiveId" clId="{397A6409-1C7A-451B-8B6A-49B69F457050}" dt="2018-08-25T19:40:55.183" v="20" actId="14100"/>
      <pc:docMkLst>
        <pc:docMk/>
      </pc:docMkLst>
      <pc:sldChg chg="modSp">
        <pc:chgData name="marcos vinicius" userId="dba7fd706bba3b9c" providerId="LiveId" clId="{397A6409-1C7A-451B-8B6A-49B69F457050}" dt="2018-08-25T19:22:02.614" v="1" actId="20577"/>
        <pc:sldMkLst>
          <pc:docMk/>
          <pc:sldMk cId="0" sldId="256"/>
        </pc:sldMkLst>
        <pc:spChg chg="mod">
          <ac:chgData name="marcos vinicius" userId="dba7fd706bba3b9c" providerId="LiveId" clId="{397A6409-1C7A-451B-8B6A-49B69F457050}" dt="2018-08-25T19:22:02.614" v="1" actId="20577"/>
          <ac:spMkLst>
            <pc:docMk/>
            <pc:sldMk cId="0" sldId="256"/>
            <ac:spMk id="944" creationId="{00000000-0000-0000-0000-000000000000}"/>
          </ac:spMkLst>
        </pc:spChg>
      </pc:sldChg>
      <pc:sldChg chg="addCm modNotesTx">
        <pc:chgData name="marcos vinicius" userId="dba7fd706bba3b9c" providerId="LiveId" clId="{397A6409-1C7A-451B-8B6A-49B69F457050}" dt="2018-08-25T19:36:06.574" v="17" actId="5793"/>
        <pc:sldMkLst>
          <pc:docMk/>
          <pc:sldMk cId="0" sldId="282"/>
        </pc:sldMkLst>
      </pc:sldChg>
      <pc:sldChg chg="modSp">
        <pc:chgData name="marcos vinicius" userId="dba7fd706bba3b9c" providerId="LiveId" clId="{397A6409-1C7A-451B-8B6A-49B69F457050}" dt="2018-08-25T19:40:55.183" v="20" actId="14100"/>
        <pc:sldMkLst>
          <pc:docMk/>
          <pc:sldMk cId="0" sldId="293"/>
        </pc:sldMkLst>
        <pc:picChg chg="mod">
          <ac:chgData name="marcos vinicius" userId="dba7fd706bba3b9c" providerId="LiveId" clId="{397A6409-1C7A-451B-8B6A-49B69F457050}" dt="2018-08-25T19:40:55.183" v="20" actId="14100"/>
          <ac:picMkLst>
            <pc:docMk/>
            <pc:sldMk cId="0" sldId="293"/>
            <ac:picMk id="1282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5T16:35:15.90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4218945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lummer48/multiple-linear-regression-3981767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lideshare.net/plummer48/null-hypothesis-for-multiple-linear-regression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dshift" TargetMode="External"/><Relationship Id="rId3" Type="http://schemas.openxmlformats.org/officeDocument/2006/relationships/hyperlink" Target="https://en.wikipedia.org/wiki/Galaxy" TargetMode="External"/><Relationship Id="rId7" Type="http://schemas.openxmlformats.org/officeDocument/2006/relationships/hyperlink" Target="https://en.wikipedia.org/wiki/Passband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ilter_(optics)" TargetMode="External"/><Relationship Id="rId5" Type="http://schemas.openxmlformats.org/officeDocument/2006/relationships/hyperlink" Target="https://en.wikipedia.org/wiki/Photometry_(astronomy)" TargetMode="External"/><Relationship Id="rId4" Type="http://schemas.openxmlformats.org/officeDocument/2006/relationships/hyperlink" Target="https://en.wikipedia.org/wiki/Quasar" TargetMode="External"/><Relationship Id="rId9" Type="http://schemas.openxmlformats.org/officeDocument/2006/relationships/hyperlink" Target="https://en.wikipedia.org/wiki/Hubble's_law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anaaron100/the-connection-between-data-science-machine-learning-and-artificial-intelligence-and-the-order-to-31179fe2a89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Shape 10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Shape 10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32" name="Shape 10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We will first take a look at a simple </a:t>
            </a:r>
            <a:r>
              <a:rPr lang="pt-BR" sz="1050" i="1">
                <a:solidFill>
                  <a:schemeClr val="dk1"/>
                </a:solidFill>
                <a:highlight>
                  <a:schemeClr val="lt1"/>
                </a:highlight>
              </a:rPr>
              <a:t>classification</a:t>
            </a: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 task, in which you are given a set of labeled points and want to use these to classify some unlabeled points. Imagine that we have the data shown in this figure: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56" name="Shape 10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Shape 10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We will first take a look at a simple </a:t>
            </a:r>
            <a:r>
              <a:rPr lang="pt-BR" sz="1050" i="1">
                <a:solidFill>
                  <a:schemeClr val="dk1"/>
                </a:solidFill>
                <a:highlight>
                  <a:schemeClr val="lt1"/>
                </a:highlight>
              </a:rPr>
              <a:t>classification</a:t>
            </a: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 task, in which you are given a set of labeled points and want to use these to classify some unlabeled points. Imagine that we have the data shown in this figure: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Shape 10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Shape 10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Shape 10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Shape 10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This is the basic idea of a classification task in machine learning, where "classification" indicates that the data has discrete class labels. At first glance this may look fairly trivial: it would be relatively easy to simply look at this data and draw such a discriminatory line to accomplish this classification. A benefit of the machine learning approach, however, is that it can generalize to much larger datasets in many more dimensions.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Shape 10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Shape 1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Shape 11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17" name="Shape 1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Shape 1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Shape 11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Shape 1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u="sng" dirty="0">
                <a:solidFill>
                  <a:srgbClr val="0097A7"/>
                </a:solidFill>
                <a:highlight>
                  <a:schemeClr val="lt1"/>
                </a:highlight>
                <a:hlinkClick r:id="rId3"/>
              </a:rPr>
              <a:t>https://www.slideshare.net/plummer48/multiple-linear-regression-39817674</a:t>
            </a:r>
            <a:endParaRPr sz="105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u="sng" dirty="0">
                <a:solidFill>
                  <a:srgbClr val="0097A7"/>
                </a:solidFill>
                <a:highlight>
                  <a:schemeClr val="lt1"/>
                </a:highlight>
                <a:hlinkClick r:id="rId4"/>
              </a:rPr>
              <a:t>https://www.slideshare.net/plummer48/null-hypothesis-for-multiple-linear-regression</a:t>
            </a:r>
            <a:endParaRPr dirty="0"/>
          </a:p>
        </p:txBody>
      </p:sp>
      <p:sp>
        <p:nvSpPr>
          <p:cNvPr id="1135" name="Shape 1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Shape 1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As with the classification example, we have two-dimensional data: that is, there are two features describing each data point. The color of each point represents the continuous label for that point.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There are a number of possible regression models we might use for this type of data, but here we will use a simple linear regression to predict the points. This simple linear regression model assumes that if we treat the label as a third spatial dimension, we can fit a plane to the data. This is a higher-level generalization of the well-known problem of fitting a line to data with two coordinates.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We can visualize this setup as shown in the following figure: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Shape 11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Shape 1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As with the classification example, we have two-dimensional data: that is, there are two features describing each data point. The color of each point represents the continuous label for that point.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There are a number of possible regression models we might use for this type of data, but here we will use a simple linear regression to predict the points. This simple linear regression model assumes that if we treat the label as a third spatial dimension, we can fit a plane to the data. This is a higher-level generalization of the well-known problem of fitting a line to data with two coordinates.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We can visualize this setup as shown in the following figure: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Shape 1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Shape 1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Shape 1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Shape 1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Shape 11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Shape 1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58750" indent="0"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 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redshift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fotométrico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é uma estimativa para a velocidade de recessão de um objeto astronômico, como uma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Galáxia"/>
              </a:rPr>
              <a:t>galáxia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Quasar"/>
              </a:rPr>
              <a:t>quasar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sem medir seu espectro. A técnica usa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Fotometria (astronomia)"/>
              </a:rPr>
              <a:t>fotometria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(ou seja, o brilho do objeto visto através de vários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Filtro (ótica)"/>
              </a:rPr>
              <a:t>filtros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padrão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cada um dos quais deixa passar uma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Faixa de passagem"/>
              </a:rPr>
              <a:t>faixa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de cores relativamente ampla , como luz vermelha, luz verde ou luz azul) para determinar o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Redshift"/>
              </a:rPr>
              <a:t>redshift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e, portanto, , através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 tooltip="Lei do Hubble"/>
              </a:rPr>
              <a:t>da lei de Hubble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a distância do objeto observado. A técnica baseia-se no espectro de radiação emitida pelo objeto com características fortes que podem ser detectadas pelos filtros relativamente brutos.</a:t>
            </a:r>
          </a:p>
        </p:txBody>
      </p:sp>
      <p:sp>
        <p:nvSpPr>
          <p:cNvPr id="1183" name="Shape 11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90" name="Shape 1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Shape 1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Las tareas de clasificación y regresión que vimos recién son ejemplos de algoritmos de aprendizaje supervisado, en los cuales intentamos construir un modelo que predice etiquetas para nuevos datos.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10" name="Shape 1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Shape 1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Shape 12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Shape 1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Shape 12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Shape 12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3" name="Shape 1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Shape 1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Shape 1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Shape 12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Shape 1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Shape 12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Shape 1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Shape 1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Shape 1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Shape 12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Shape 1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Shape 12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Shape 9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https://medium.com/@seanaaron100/the-connection-between-data-science-machine-learning-and-artificial-intelligence-and-the-order-to-31179fe2a891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Shape 9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5" name="Shape 9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Shape 10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457200" y="205092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67424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7424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57200" y="2761452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761452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7424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5720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4800" y="1203336"/>
            <a:ext cx="4153800" cy="29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4800" y="1203336"/>
            <a:ext cx="4153800" cy="2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90" name="Shape 190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Shape 233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234" name="Shape 234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235" name="Shape 235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3" name="Shape 253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Shape 260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Shape 384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Shape 465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466" name="Shape 466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9" name="Shape 509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510" name="Shape 510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511" name="Shape 511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9" name="Shape 529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Shape 530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6" name="Shape 536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Shape 660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87" name="Shape 68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07" name="Shape 7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(correct)" type="obj">
  <p:cSld name="OBJECT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447800" y="776835"/>
            <a:ext cx="8538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aleway"/>
              <a:buChar char="–"/>
              <a:defRPr sz="2000" b="0" i="0" u="none" strike="noStrike" cap="none">
                <a:solidFill>
                  <a:srgbClr val="434343"/>
                </a:solidFill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rgbClr val="434343"/>
                </a:solidFill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rgbClr val="434343"/>
                </a:solidFill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rgbClr val="434343"/>
                </a:solidFill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»"/>
              <a:defRPr sz="1600" b="0" i="0" u="none" strike="noStrike" cap="none">
                <a:solidFill>
                  <a:srgbClr val="434343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rtl="0"/>
            <a:endParaRPr/>
          </a:p>
        </p:txBody>
      </p:sp>
      <p:sp>
        <p:nvSpPr>
          <p:cNvPr id="715" name="Shape 7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16" name="Shape 7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19" name="Shape 71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721" name="Shape 721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25" name="Shape 725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26" name="Shape 72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2" name="Shape 732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3" name="Shape 733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38" name="Shape 73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1" name="Shape 741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742" name="Shape 74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5" name="Shape 785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786" name="Shape 786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787" name="Shape 787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5" name="Shape 805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Shape 806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807" name="Shape 807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Shape 811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2" name="Shape 812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Shape 936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>
            <a:off x="33958200" y="506760"/>
            <a:ext cx="8388600" cy="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/>
          <p:nvPr/>
        </p:nvSpPr>
        <p:spPr>
          <a:xfrm>
            <a:off x="447840" y="4769280"/>
            <a:ext cx="21324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248360" y="4766040"/>
            <a:ext cx="275400" cy="247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600080" y="4769604"/>
            <a:ext cx="275400" cy="247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-5400000">
            <a:off x="4362870" y="4856328"/>
            <a:ext cx="33900" cy="4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Shape 56"/>
          <p:cNvSpPr/>
          <p:nvPr/>
        </p:nvSpPr>
        <p:spPr>
          <a:xfrm>
            <a:off x="4357800" y="4892400"/>
            <a:ext cx="444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/>
          <p:nvPr/>
        </p:nvSpPr>
        <p:spPr>
          <a:xfrm rot="5400000">
            <a:off x="4725990" y="4884072"/>
            <a:ext cx="33900" cy="4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/>
          <p:nvPr/>
        </p:nvSpPr>
        <p:spPr>
          <a:xfrm rot="10800000">
            <a:off x="4900200" y="4993860"/>
            <a:ext cx="444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59" name="Shape 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960" y="129600"/>
            <a:ext cx="1458600" cy="3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0" y="0"/>
            <a:ext cx="9142500" cy="51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118" name="Shape 118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" name="Shape 120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121" name="Shape 12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3" name="Shape 12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388" name="Shape 388"/>
          <p:cNvCxnSpPr/>
          <p:nvPr/>
        </p:nvCxnSpPr>
        <p:spPr>
          <a:xfrm rot="10800000">
            <a:off x="399833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6543792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4357731" y="4860593"/>
            <a:ext cx="45720" cy="66069"/>
            <a:chOff x="3345326" y="4804191"/>
            <a:chExt cx="74100" cy="118979"/>
          </a:xfrm>
        </p:grpSpPr>
        <p:cxnSp>
          <p:nvCxnSpPr>
            <p:cNvPr id="394" name="Shape 39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Shape 395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96" name="Shape 396"/>
          <p:cNvGrpSpPr/>
          <p:nvPr/>
        </p:nvGrpSpPr>
        <p:grpSpPr>
          <a:xfrm rot="10800000">
            <a:off x="4719464" y="4858407"/>
            <a:ext cx="45720" cy="66069"/>
            <a:chOff x="3345326" y="4804191"/>
            <a:chExt cx="74100" cy="118979"/>
          </a:xfrm>
        </p:grpSpPr>
        <p:cxnSp>
          <p:nvCxnSpPr>
            <p:cNvPr id="397" name="Shape 39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Shape 398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99" name="Shape 399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664" name="Shape 664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Shape 669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670" name="Shape 670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1" name="Shape 671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2" name="Shape 672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73" name="Shape 67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Shape 674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75" name="Shape 675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/>
        </p:nvSpPr>
        <p:spPr>
          <a:xfrm>
            <a:off x="0" y="0"/>
            <a:ext cx="9142500" cy="514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5967150" y="-84700"/>
            <a:ext cx="3148500" cy="514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5994000" y="1813750"/>
            <a:ext cx="30948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rtlCol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MÓDULO 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Introdução a Machine Learning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5994000" y="4038984"/>
            <a:ext cx="2256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rtlCol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Agosto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Shape 9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3120" y="1458324"/>
            <a:ext cx="1680600" cy="3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Shape 9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450" y="666150"/>
            <a:ext cx="3371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Exemplos qualitativos de aplicações de Machine Learning</a:t>
            </a:r>
            <a:endParaRPr sz="1400"/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447800" y="740138"/>
            <a:ext cx="66630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Shape 1028"/>
          <p:cNvSpPr txBox="1"/>
          <p:nvPr/>
        </p:nvSpPr>
        <p:spPr>
          <a:xfrm>
            <a:off x="501800" y="829827"/>
            <a:ext cx="7750200" cy="2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Aprendizagem Supervisionada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Classificação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:  Prever labels discretos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Regressão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: Prever labels quantitativos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Aprendizagem não supervisionada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Clustering: Inferir labels em dados não rotulados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Redução de dimensionalidade: Inferir estrutura em dados não rotulados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9" name="Shape 1029"/>
          <p:cNvSpPr txBox="1"/>
          <p:nvPr/>
        </p:nvSpPr>
        <p:spPr>
          <a:xfrm>
            <a:off x="705800" y="3018802"/>
            <a:ext cx="7272600" cy="939881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IMPORTANTE: Esta é apenas uma primeira aproximação para nos ajudar a ter ideias sobre o tema.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Se alguma coisa parecer muito complexa ou pouco intuitiva, não se preocupe!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Vamos passar o resto do curso estudando e trabalhando com essas técnicas.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Shape 10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961101" y="7800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Shape 1037"/>
          <p:cNvGrpSpPr/>
          <p:nvPr/>
        </p:nvGrpSpPr>
        <p:grpSpPr>
          <a:xfrm>
            <a:off x="4009262" y="2339701"/>
            <a:ext cx="1122900" cy="1010700"/>
            <a:chOff x="4009262" y="2796901"/>
            <a:chExt cx="1122900" cy="1010700"/>
          </a:xfrm>
        </p:grpSpPr>
        <p:sp>
          <p:nvSpPr>
            <p:cNvPr id="1038" name="Shape 1038"/>
            <p:cNvSpPr/>
            <p:nvPr/>
          </p:nvSpPr>
          <p:spPr>
            <a:xfrm>
              <a:off x="4009262" y="2796901"/>
              <a:ext cx="1122900" cy="101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352142" y="3102211"/>
              <a:ext cx="439800" cy="40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322" y="43870"/>
                  </a:moveTo>
                  <a:cubicBezTo>
                    <a:pt x="94838" y="43870"/>
                    <a:pt x="98064" y="40000"/>
                    <a:pt x="98064" y="35483"/>
                  </a:cubicBezTo>
                  <a:cubicBezTo>
                    <a:pt x="98064" y="30967"/>
                    <a:pt x="94838" y="27741"/>
                    <a:pt x="90322" y="27741"/>
                  </a:cubicBezTo>
                  <a:cubicBezTo>
                    <a:pt x="85806" y="27741"/>
                    <a:pt x="81935" y="30967"/>
                    <a:pt x="81935" y="35483"/>
                  </a:cubicBezTo>
                  <a:cubicBezTo>
                    <a:pt x="81935" y="40000"/>
                    <a:pt x="85806" y="43870"/>
                    <a:pt x="90322" y="43870"/>
                  </a:cubicBezTo>
                  <a:close/>
                  <a:moveTo>
                    <a:pt x="90322" y="32903"/>
                  </a:moveTo>
                  <a:cubicBezTo>
                    <a:pt x="91612" y="32903"/>
                    <a:pt x="92903" y="34193"/>
                    <a:pt x="92903" y="35483"/>
                  </a:cubicBezTo>
                  <a:cubicBezTo>
                    <a:pt x="92903" y="37419"/>
                    <a:pt x="91612" y="38709"/>
                    <a:pt x="90322" y="38709"/>
                  </a:cubicBezTo>
                  <a:cubicBezTo>
                    <a:pt x="88387" y="38709"/>
                    <a:pt x="87096" y="37419"/>
                    <a:pt x="87096" y="35483"/>
                  </a:cubicBezTo>
                  <a:cubicBezTo>
                    <a:pt x="87096" y="34193"/>
                    <a:pt x="88387" y="32903"/>
                    <a:pt x="90322" y="32903"/>
                  </a:cubicBezTo>
                  <a:close/>
                  <a:moveTo>
                    <a:pt x="114838" y="5806"/>
                  </a:moveTo>
                  <a:cubicBezTo>
                    <a:pt x="65806" y="5806"/>
                    <a:pt x="65806" y="5806"/>
                    <a:pt x="65806" y="5806"/>
                  </a:cubicBezTo>
                  <a:cubicBezTo>
                    <a:pt x="65806" y="2580"/>
                    <a:pt x="63225" y="0"/>
                    <a:pt x="60000" y="0"/>
                  </a:cubicBezTo>
                  <a:cubicBezTo>
                    <a:pt x="57419" y="0"/>
                    <a:pt x="54838" y="2580"/>
                    <a:pt x="54838" y="5806"/>
                  </a:cubicBezTo>
                  <a:cubicBezTo>
                    <a:pt x="5806" y="5806"/>
                    <a:pt x="5806" y="5806"/>
                    <a:pt x="5806" y="5806"/>
                  </a:cubicBezTo>
                  <a:cubicBezTo>
                    <a:pt x="2580" y="5806"/>
                    <a:pt x="0" y="8387"/>
                    <a:pt x="0" y="10967"/>
                  </a:cubicBezTo>
                  <a:cubicBezTo>
                    <a:pt x="0" y="16774"/>
                    <a:pt x="0" y="16774"/>
                    <a:pt x="0" y="16774"/>
                  </a:cubicBezTo>
                  <a:cubicBezTo>
                    <a:pt x="0" y="19354"/>
                    <a:pt x="2580" y="21935"/>
                    <a:pt x="5806" y="21935"/>
                  </a:cubicBezTo>
                  <a:cubicBezTo>
                    <a:pt x="5806" y="87096"/>
                    <a:pt x="5806" y="87096"/>
                    <a:pt x="5806" y="87096"/>
                  </a:cubicBezTo>
                  <a:cubicBezTo>
                    <a:pt x="5806" y="90322"/>
                    <a:pt x="8387" y="92903"/>
                    <a:pt x="10967" y="92903"/>
                  </a:cubicBezTo>
                  <a:cubicBezTo>
                    <a:pt x="57419" y="92903"/>
                    <a:pt x="57419" y="92903"/>
                    <a:pt x="57419" y="92903"/>
                  </a:cubicBezTo>
                  <a:cubicBezTo>
                    <a:pt x="57419" y="100000"/>
                    <a:pt x="57419" y="100000"/>
                    <a:pt x="57419" y="100000"/>
                  </a:cubicBezTo>
                  <a:cubicBezTo>
                    <a:pt x="41935" y="115483"/>
                    <a:pt x="41935" y="115483"/>
                    <a:pt x="41935" y="115483"/>
                  </a:cubicBezTo>
                  <a:cubicBezTo>
                    <a:pt x="41290" y="116129"/>
                    <a:pt x="41290" y="116774"/>
                    <a:pt x="41290" y="117419"/>
                  </a:cubicBezTo>
                  <a:cubicBezTo>
                    <a:pt x="41290" y="118709"/>
                    <a:pt x="42580" y="120000"/>
                    <a:pt x="43870" y="120000"/>
                  </a:cubicBezTo>
                  <a:cubicBezTo>
                    <a:pt x="44516" y="120000"/>
                    <a:pt x="45161" y="120000"/>
                    <a:pt x="45806" y="119354"/>
                  </a:cubicBezTo>
                  <a:cubicBezTo>
                    <a:pt x="60000" y="105161"/>
                    <a:pt x="60000" y="105161"/>
                    <a:pt x="60000" y="105161"/>
                  </a:cubicBezTo>
                  <a:cubicBezTo>
                    <a:pt x="74838" y="119354"/>
                    <a:pt x="74838" y="119354"/>
                    <a:pt x="74838" y="119354"/>
                  </a:cubicBezTo>
                  <a:cubicBezTo>
                    <a:pt x="74838" y="120000"/>
                    <a:pt x="75483" y="120000"/>
                    <a:pt x="76774" y="120000"/>
                  </a:cubicBezTo>
                  <a:cubicBezTo>
                    <a:pt x="78064" y="120000"/>
                    <a:pt x="79354" y="118709"/>
                    <a:pt x="79354" y="117419"/>
                  </a:cubicBezTo>
                  <a:cubicBezTo>
                    <a:pt x="79354" y="116774"/>
                    <a:pt x="78709" y="116129"/>
                    <a:pt x="78709" y="115483"/>
                  </a:cubicBezTo>
                  <a:cubicBezTo>
                    <a:pt x="62580" y="100000"/>
                    <a:pt x="62580" y="100000"/>
                    <a:pt x="62580" y="100000"/>
                  </a:cubicBezTo>
                  <a:cubicBezTo>
                    <a:pt x="62580" y="92903"/>
                    <a:pt x="62580" y="92903"/>
                    <a:pt x="62580" y="92903"/>
                  </a:cubicBezTo>
                  <a:cubicBezTo>
                    <a:pt x="109032" y="92903"/>
                    <a:pt x="109032" y="92903"/>
                    <a:pt x="109032" y="92903"/>
                  </a:cubicBezTo>
                  <a:cubicBezTo>
                    <a:pt x="112258" y="92903"/>
                    <a:pt x="114838" y="90322"/>
                    <a:pt x="114838" y="87096"/>
                  </a:cubicBezTo>
                  <a:cubicBezTo>
                    <a:pt x="114838" y="21935"/>
                    <a:pt x="114838" y="21935"/>
                    <a:pt x="114838" y="21935"/>
                  </a:cubicBezTo>
                  <a:cubicBezTo>
                    <a:pt x="117419" y="21935"/>
                    <a:pt x="120000" y="19354"/>
                    <a:pt x="120000" y="16774"/>
                  </a:cubicBezTo>
                  <a:cubicBezTo>
                    <a:pt x="120000" y="10967"/>
                    <a:pt x="120000" y="10967"/>
                    <a:pt x="120000" y="10967"/>
                  </a:cubicBezTo>
                  <a:cubicBezTo>
                    <a:pt x="120000" y="8387"/>
                    <a:pt x="117419" y="5806"/>
                    <a:pt x="114838" y="5806"/>
                  </a:cubicBezTo>
                  <a:close/>
                  <a:moveTo>
                    <a:pt x="109032" y="87096"/>
                  </a:moveTo>
                  <a:cubicBezTo>
                    <a:pt x="10967" y="87096"/>
                    <a:pt x="10967" y="87096"/>
                    <a:pt x="10967" y="87096"/>
                  </a:cubicBezTo>
                  <a:cubicBezTo>
                    <a:pt x="10967" y="21935"/>
                    <a:pt x="10967" y="21935"/>
                    <a:pt x="10967" y="21935"/>
                  </a:cubicBezTo>
                  <a:cubicBezTo>
                    <a:pt x="109032" y="21935"/>
                    <a:pt x="109032" y="21935"/>
                    <a:pt x="109032" y="21935"/>
                  </a:cubicBezTo>
                  <a:lnTo>
                    <a:pt x="109032" y="87096"/>
                  </a:lnTo>
                  <a:close/>
                  <a:moveTo>
                    <a:pt x="114838" y="16774"/>
                  </a:moveTo>
                  <a:cubicBezTo>
                    <a:pt x="5806" y="16774"/>
                    <a:pt x="5806" y="16774"/>
                    <a:pt x="5806" y="16774"/>
                  </a:cubicBezTo>
                  <a:cubicBezTo>
                    <a:pt x="5806" y="10967"/>
                    <a:pt x="5806" y="10967"/>
                    <a:pt x="5806" y="10967"/>
                  </a:cubicBezTo>
                  <a:cubicBezTo>
                    <a:pt x="114838" y="10967"/>
                    <a:pt x="114838" y="10967"/>
                    <a:pt x="114838" y="10967"/>
                  </a:cubicBezTo>
                  <a:lnTo>
                    <a:pt x="114838" y="16774"/>
                  </a:lnTo>
                  <a:close/>
                  <a:moveTo>
                    <a:pt x="24516" y="76774"/>
                  </a:moveTo>
                  <a:cubicBezTo>
                    <a:pt x="95483" y="76774"/>
                    <a:pt x="95483" y="76774"/>
                    <a:pt x="95483" y="76774"/>
                  </a:cubicBezTo>
                  <a:cubicBezTo>
                    <a:pt x="96774" y="76774"/>
                    <a:pt x="98064" y="75483"/>
                    <a:pt x="98064" y="73548"/>
                  </a:cubicBezTo>
                  <a:cubicBezTo>
                    <a:pt x="98064" y="72903"/>
                    <a:pt x="98064" y="72903"/>
                    <a:pt x="97419" y="72258"/>
                  </a:cubicBezTo>
                  <a:cubicBezTo>
                    <a:pt x="97419" y="72258"/>
                    <a:pt x="97419" y="72258"/>
                    <a:pt x="97419" y="72258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0645" y="49677"/>
                    <a:pt x="80000" y="49032"/>
                    <a:pt x="79354" y="49032"/>
                  </a:cubicBezTo>
                  <a:cubicBezTo>
                    <a:pt x="78709" y="49032"/>
                    <a:pt x="78064" y="49677"/>
                    <a:pt x="77419" y="50322"/>
                  </a:cubicBezTo>
                  <a:cubicBezTo>
                    <a:pt x="68387" y="59354"/>
                    <a:pt x="68387" y="59354"/>
                    <a:pt x="68387" y="59354"/>
                  </a:cubicBezTo>
                  <a:cubicBezTo>
                    <a:pt x="48387" y="39354"/>
                    <a:pt x="48387" y="39354"/>
                    <a:pt x="48387" y="39354"/>
                  </a:cubicBezTo>
                  <a:cubicBezTo>
                    <a:pt x="47741" y="38709"/>
                    <a:pt x="47096" y="38709"/>
                    <a:pt x="46451" y="38709"/>
                  </a:cubicBezTo>
                  <a:cubicBezTo>
                    <a:pt x="45806" y="38709"/>
                    <a:pt x="44516" y="38709"/>
                    <a:pt x="44516" y="39354"/>
                  </a:cubicBezTo>
                  <a:cubicBezTo>
                    <a:pt x="44516" y="39354"/>
                    <a:pt x="44516" y="39354"/>
                    <a:pt x="44516" y="39354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1935" y="72903"/>
                    <a:pt x="21935" y="73548"/>
                    <a:pt x="21935" y="73548"/>
                  </a:cubicBezTo>
                  <a:cubicBezTo>
                    <a:pt x="21935" y="75483"/>
                    <a:pt x="23225" y="76774"/>
                    <a:pt x="24516" y="76774"/>
                  </a:cubicBezTo>
                  <a:close/>
                  <a:moveTo>
                    <a:pt x="47096" y="45161"/>
                  </a:moveTo>
                  <a:cubicBezTo>
                    <a:pt x="66451" y="65161"/>
                    <a:pt x="66451" y="65161"/>
                    <a:pt x="66451" y="65161"/>
                  </a:cubicBezTo>
                  <a:cubicBezTo>
                    <a:pt x="67096" y="65161"/>
                    <a:pt x="67741" y="65806"/>
                    <a:pt x="68387" y="65806"/>
                  </a:cubicBezTo>
                  <a:cubicBezTo>
                    <a:pt x="69032" y="65806"/>
                    <a:pt x="69677" y="65161"/>
                    <a:pt x="70322" y="65161"/>
                  </a:cubicBezTo>
                  <a:cubicBezTo>
                    <a:pt x="78709" y="56129"/>
                    <a:pt x="78709" y="56129"/>
                    <a:pt x="78709" y="56129"/>
                  </a:cubicBezTo>
                  <a:cubicBezTo>
                    <a:pt x="90322" y="70967"/>
                    <a:pt x="90322" y="70967"/>
                    <a:pt x="90322" y="70967"/>
                  </a:cubicBezTo>
                  <a:cubicBezTo>
                    <a:pt x="29677" y="70967"/>
                    <a:pt x="29677" y="70967"/>
                    <a:pt x="29677" y="70967"/>
                  </a:cubicBezTo>
                  <a:lnTo>
                    <a:pt x="47096" y="45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0" name="Shape 1040"/>
          <p:cNvSpPr txBox="1"/>
          <p:nvPr/>
        </p:nvSpPr>
        <p:spPr>
          <a:xfrm>
            <a:off x="941918" y="1226125"/>
            <a:ext cx="7260265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Aprendizagem Supervisionada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321418" y="14327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Aprendizagem supervisionada: conceitos básicos</a:t>
            </a:r>
            <a:endParaRPr sz="1400"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1048" name="Shape 10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0" y="651773"/>
            <a:ext cx="8759888" cy="3919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Shape 1049"/>
          <p:cNvSpPr txBox="1"/>
          <p:nvPr/>
        </p:nvSpPr>
        <p:spPr>
          <a:xfrm>
            <a:off x="3311900" y="3638075"/>
            <a:ext cx="18441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Shape 1050"/>
          <p:cNvSpPr txBox="1"/>
          <p:nvPr/>
        </p:nvSpPr>
        <p:spPr>
          <a:xfrm>
            <a:off x="3311900" y="3725625"/>
            <a:ext cx="1781400" cy="10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Os modelos de ML são </a:t>
            </a: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funções matemáticas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1" name="Shape 1051"/>
          <p:cNvSpPr txBox="1"/>
          <p:nvPr/>
        </p:nvSpPr>
        <p:spPr>
          <a:xfrm>
            <a:off x="955275" y="4157125"/>
            <a:ext cx="964200" cy="3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2" name="Shape 1052"/>
          <p:cNvSpPr txBox="1"/>
          <p:nvPr/>
        </p:nvSpPr>
        <p:spPr>
          <a:xfrm>
            <a:off x="227500" y="4157125"/>
            <a:ext cx="652500" cy="3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label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5695500" y="748050"/>
            <a:ext cx="3274200" cy="16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aleway"/>
                <a:ea typeface="Raleway"/>
                <a:cs typeface="Raleway"/>
                <a:sym typeface="Raleway"/>
              </a:rPr>
              <a:t>O processo de ajuste consiste em fazer modificações na função do modelo de forma que o output de cada input seja mais próximo ao label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961101" y="19992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Classificação: 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Prever rótulos discretos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Shape 1066"/>
          <p:cNvPicPr preferRelativeResize="0"/>
          <p:nvPr/>
        </p:nvPicPr>
        <p:blipFill rotWithShape="1">
          <a:blip r:embed="rId3">
            <a:alphaModFix/>
          </a:blip>
          <a:srcRect l="4348" t="4085" r="3908" b="4715"/>
          <a:stretch/>
        </p:blipFill>
        <p:spPr>
          <a:xfrm>
            <a:off x="219200" y="590200"/>
            <a:ext cx="5258154" cy="39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Shape 1067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Classificação: escolher um modelo</a:t>
            </a:r>
            <a:endParaRPr sz="1400"/>
          </a:p>
        </p:txBody>
      </p:sp>
      <p:sp>
        <p:nvSpPr>
          <p:cNvPr id="1068" name="Shape 10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1069" name="Shape 1069"/>
          <p:cNvSpPr txBox="1"/>
          <p:nvPr/>
        </p:nvSpPr>
        <p:spPr>
          <a:xfrm>
            <a:off x="5338000" y="611675"/>
            <a:ext cx="35163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imaginar um dataset bidimensional. Temos duas features por ponto, representadas pelas coordenadas (x, y) no plano.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Além disso, temos um de dois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rótulos de classe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por ponto, representado pela cor do ponto.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 essas informações, queremos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criar um modelo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que permita decidir se um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novo ponto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deveria ser rotulado como azul ou vermelho.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Existem vários modelos para essa tarefa de classificação, mas escolhemos um extremamente simples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Presumimos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que os dois grupos podem ser separados com o desenho de uma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linha reta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no plano, de forma que os pontos de um lado da linha pertençam ao mesmo grupo.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Shape 1075"/>
          <p:cNvPicPr preferRelativeResize="0"/>
          <p:nvPr/>
        </p:nvPicPr>
        <p:blipFill rotWithShape="1">
          <a:blip r:embed="rId3">
            <a:alphaModFix/>
          </a:blip>
          <a:srcRect l="5453" t="3082" r="5578" b="4904"/>
          <a:stretch/>
        </p:blipFill>
        <p:spPr>
          <a:xfrm>
            <a:off x="315900" y="530850"/>
            <a:ext cx="5077976" cy="39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Shape 1076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Classificação: treinar o modelo</a:t>
            </a:r>
            <a:endParaRPr sz="1400"/>
          </a:p>
        </p:txBody>
      </p:sp>
      <p:sp>
        <p:nvSpPr>
          <p:cNvPr id="1077" name="Shape 10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1078" name="Shape 1078"/>
          <p:cNvSpPr txBox="1"/>
          <p:nvPr/>
        </p:nvSpPr>
        <p:spPr>
          <a:xfrm>
            <a:off x="5325600" y="607050"/>
            <a:ext cx="3436800" cy="4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Portanto, o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modelo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é uma versão quantitativa da afirmação “uma linha separa as classes”, e os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parâmetros do modelo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são os números que descrevem a localização e a orientação dessa linha para os dados.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sz="1200" u="sng" dirty="0">
                <a:latin typeface="Raleway" panose="020B0604020202020204" charset="0"/>
              </a:rPr>
              <a:t>Os </a:t>
            </a:r>
            <a:r>
              <a:rPr lang="pt-BR" sz="1200" b="1" u="sng" dirty="0">
                <a:solidFill>
                  <a:schemeClr val="dk1"/>
                </a:solidFill>
                <a:highlight>
                  <a:schemeClr val="lt1"/>
                </a:highlight>
                <a:latin typeface="Raleway" panose="020B0604020202020204" charset="0"/>
                <a:ea typeface="Raleway"/>
                <a:cs typeface="Raleway"/>
                <a:sym typeface="Raleway"/>
              </a:rPr>
              <a:t>valores ideais</a:t>
            </a:r>
            <a:r>
              <a:rPr sz="1200" u="sng" dirty="0">
                <a:latin typeface="Raleway" panose="020B0604020202020204" charset="0"/>
              </a:rPr>
              <a:t> para esses </a:t>
            </a:r>
            <a:r>
              <a:rPr lang="pt-BR" sz="1200" b="1" u="sng" dirty="0">
                <a:solidFill>
                  <a:schemeClr val="dk1"/>
                </a:solidFill>
                <a:highlight>
                  <a:schemeClr val="lt1"/>
                </a:highlight>
                <a:latin typeface="Raleway" panose="020B0604020202020204" charset="0"/>
                <a:ea typeface="Raleway"/>
                <a:cs typeface="Raleway"/>
                <a:sym typeface="Raleway"/>
              </a:rPr>
              <a:t>parâmetros</a:t>
            </a:r>
            <a:r>
              <a:rPr sz="1200" u="sng" dirty="0">
                <a:latin typeface="Raleway" panose="020B0604020202020204" charset="0"/>
              </a:rPr>
              <a:t> do modelo são </a:t>
            </a:r>
            <a:r>
              <a:rPr lang="pt-BR" sz="1200" b="1" u="sng" dirty="0">
                <a:solidFill>
                  <a:schemeClr val="dk1"/>
                </a:solidFill>
                <a:highlight>
                  <a:schemeClr val="lt1"/>
                </a:highlight>
                <a:latin typeface="Raleway" panose="020B0604020202020204" charset="0"/>
                <a:ea typeface="Raleway"/>
                <a:cs typeface="Raleway"/>
                <a:sym typeface="Raleway"/>
              </a:rPr>
              <a:t>aprendidos dos dados</a:t>
            </a:r>
            <a:r>
              <a:rPr sz="1200" u="sng" dirty="0">
                <a:latin typeface="Raleway" panose="020B0604020202020204" charset="0"/>
              </a:rPr>
              <a:t>, processo conhecido como </a:t>
            </a:r>
            <a:r>
              <a:rPr lang="pt-BR" sz="1200" b="1" u="sng" dirty="0">
                <a:solidFill>
                  <a:schemeClr val="dk1"/>
                </a:solidFill>
                <a:highlight>
                  <a:schemeClr val="lt1"/>
                </a:highlight>
                <a:latin typeface="Raleway" panose="020B0604020202020204" charset="0"/>
                <a:ea typeface="Raleway"/>
                <a:cs typeface="Raleway"/>
                <a:sym typeface="Raleway"/>
              </a:rPr>
              <a:t>treinar o modelo.</a:t>
            </a:r>
            <a:endParaRPr sz="1200" b="1" u="sng" dirty="0">
              <a:solidFill>
                <a:schemeClr val="dk1"/>
              </a:solidFill>
              <a:highlight>
                <a:schemeClr val="lt1"/>
              </a:highlight>
              <a:latin typeface="Raleway" panose="020B0604020202020204" charset="0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figura mostra uma representação visual de como fica o modelo treinado para esses dados.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Classificação: novos dados</a:t>
            </a:r>
            <a:endParaRPr sz="1400"/>
          </a:p>
        </p:txBody>
      </p:sp>
      <p:sp>
        <p:nvSpPr>
          <p:cNvPr id="1085" name="Shape 10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1086" name="Shape 1086"/>
          <p:cNvSpPr txBox="1"/>
          <p:nvPr/>
        </p:nvSpPr>
        <p:spPr>
          <a:xfrm>
            <a:off x="5325600" y="1353225"/>
            <a:ext cx="3436800" cy="3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Agora que foi treinado, esse modelo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pode ser generalizado para novos dados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sem rótulos.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Podemos pegar um novo dataset, desenhar a linha do modelo 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atribuir etiquetas aos novos pontos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com base no lado da linha em que ficaram. 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7" name="Shape 1087"/>
          <p:cNvPicPr preferRelativeResize="0"/>
          <p:nvPr/>
        </p:nvPicPr>
        <p:blipFill rotWithShape="1">
          <a:blip r:embed="rId3">
            <a:alphaModFix/>
          </a:blip>
          <a:srcRect l="2097" t="3284" r="49785" b="3134"/>
          <a:stretch/>
        </p:blipFill>
        <p:spPr>
          <a:xfrm>
            <a:off x="247125" y="535700"/>
            <a:ext cx="5081075" cy="3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Classificação: PREVISÃO</a:t>
            </a:r>
            <a:endParaRPr sz="1400"/>
          </a:p>
        </p:txBody>
      </p:sp>
      <p:sp>
        <p:nvSpPr>
          <p:cNvPr id="1094" name="Shape 109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pic>
        <p:nvPicPr>
          <p:cNvPr id="1095" name="Shape 1095"/>
          <p:cNvPicPr preferRelativeResize="0"/>
          <p:nvPr/>
        </p:nvPicPr>
        <p:blipFill rotWithShape="1">
          <a:blip r:embed="rId3">
            <a:alphaModFix/>
          </a:blip>
          <a:srcRect l="2608" t="1960" r="2189"/>
          <a:stretch/>
        </p:blipFill>
        <p:spPr>
          <a:xfrm>
            <a:off x="273150" y="728775"/>
            <a:ext cx="8705275" cy="33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Classificador automático de SPAM</a:t>
            </a:r>
            <a:endParaRPr sz="1400"/>
          </a:p>
        </p:txBody>
      </p:sp>
      <p:sp>
        <p:nvSpPr>
          <p:cNvPr id="1102" name="Shape 110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1103" name="Shape 1103"/>
          <p:cNvSpPr txBox="1"/>
          <p:nvPr/>
        </p:nvSpPr>
        <p:spPr>
          <a:xfrm>
            <a:off x="456350" y="791625"/>
            <a:ext cx="8306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exemplo, o que mencionamos antes é similar à tarefa de detecção automática de spams dos e-mails. Nesse caso, poderíamos usar a seguinte lista de features e labels: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feature 1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pt-BR" sz="1200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feature 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etc.  → contagens normalizadas de palavras ou frases importantes ("Viagra", "Nigerian prince", etc.)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label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 --&gt;  "spam" ou "not spam"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Para 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set de treinamento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esses rótulos poderiam ser definidos pela inspeção individual de uma amostra representativa de e-mails. Para o restante dos e-mails, os labels seriam definidos usando o modelo.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 um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algoritmo de classificação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treinado corretamente, com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suficientes features bem construídos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(normalmente milhares ou milhões de palavras ou frases), esse tipo de aproximação pode ser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muito eficaz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ver um exemplo de classificação baseada em texto quando estudarmos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Classificação com Naive Bayes.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Classificação: Alguns algoritmos que vamos ver </a:t>
            </a:r>
            <a:endParaRPr sz="1400"/>
          </a:p>
        </p:txBody>
      </p:sp>
      <p:sp>
        <p:nvSpPr>
          <p:cNvPr id="1110" name="Shape 111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1111" name="Shape 1111"/>
          <p:cNvSpPr txBox="1"/>
          <p:nvPr/>
        </p:nvSpPr>
        <p:spPr>
          <a:xfrm>
            <a:off x="447800" y="740138"/>
            <a:ext cx="66630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Shape 1112"/>
          <p:cNvSpPr txBox="1"/>
          <p:nvPr/>
        </p:nvSpPr>
        <p:spPr>
          <a:xfrm>
            <a:off x="501800" y="829827"/>
            <a:ext cx="7750200" cy="2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Alguns algoritmos de classificação de vamos discutir detalhadamente são: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Gaussian Naive Bayes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Support Vector Machines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Árvores de Decisão e Random Forest </a:t>
            </a:r>
            <a:br>
              <a:rPr lang="es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4" name="Shape 1114"/>
          <p:cNvPicPr preferRelativeResize="0"/>
          <p:nvPr/>
        </p:nvPicPr>
        <p:blipFill rotWithShape="1">
          <a:blip r:embed="rId3">
            <a:alphaModFix/>
          </a:blip>
          <a:srcRect l="2830" t="11092" r="4353" b="25374"/>
          <a:stretch/>
        </p:blipFill>
        <p:spPr>
          <a:xfrm rot="5">
            <a:off x="2301812" y="2347378"/>
            <a:ext cx="4150176" cy="213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Introdução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242950" y="1162125"/>
            <a:ext cx="4813200" cy="3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Machine Learning (ML) é a disciplina em que as </a:t>
            </a: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habilidades computacionais e algorítmicas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da ciência de dados se encontram com o </a:t>
            </a: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pensamento estatístico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resultado é um </a:t>
            </a: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conjunto de aproximações à inferência e à exploração de dados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que não são tanto uma proposta teórica, mas sim </a:t>
            </a: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uma forma efetiva de computação.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4" name="Shape 954"/>
          <p:cNvPicPr preferRelativeResize="0"/>
          <p:nvPr/>
        </p:nvPicPr>
        <p:blipFill rotWithShape="1">
          <a:blip r:embed="rId3">
            <a:alphaModFix/>
          </a:blip>
          <a:srcRect l="16231" t="16464" r="12639"/>
          <a:stretch/>
        </p:blipFill>
        <p:spPr>
          <a:xfrm>
            <a:off x="5056150" y="1103400"/>
            <a:ext cx="3630776" cy="31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961101" y="19992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Regressão: 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Prever rótulos quantitativos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Um exemplo simples</a:t>
            </a:r>
            <a:endParaRPr sz="1400"/>
          </a:p>
        </p:txBody>
      </p:sp>
      <p:sp>
        <p:nvSpPr>
          <p:cNvPr id="1128" name="Shape 1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sp>
        <p:nvSpPr>
          <p:cNvPr id="1129" name="Shape 1129"/>
          <p:cNvSpPr txBox="1"/>
          <p:nvPr/>
        </p:nvSpPr>
        <p:spPr>
          <a:xfrm>
            <a:off x="448800" y="683250"/>
            <a:ext cx="3436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Já vimos algumas regressões.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exemplo simples com o dataset “dicas”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incluído em Seaborn: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0" name="Shape 1130"/>
          <p:cNvSpPr txBox="1"/>
          <p:nvPr/>
        </p:nvSpPr>
        <p:spPr>
          <a:xfrm>
            <a:off x="386250" y="2031125"/>
            <a:ext cx="37785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01600" marR="101600" lvl="0" indent="0" rtl="0">
              <a:lnSpc>
                <a:spcPct val="184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rtl="0">
              <a:lnSpc>
                <a:spcPct val="1846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tips </a:t>
            </a:r>
            <a:r>
              <a:rPr lang="pt-BR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r>
              <a:rPr lang="pt-BR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load_dataset(</a:t>
            </a:r>
            <a:r>
              <a:rPr lang="pt-BR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"tips"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s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lang="pt-BR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lmplot(x</a:t>
            </a:r>
            <a:r>
              <a:rPr lang="pt-BR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"total_bill"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y</a:t>
            </a:r>
            <a:r>
              <a:rPr lang="pt-BR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"tip"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data</a:t>
            </a:r>
            <a:r>
              <a:rPr lang="pt-BR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chemeClr val="accent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tips);</a:t>
            </a:r>
            <a:endParaRPr sz="900">
              <a:solidFill>
                <a:schemeClr val="accent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900">
              <a:solidFill>
                <a:schemeClr val="accent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1" name="Shape 1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465" y="712925"/>
            <a:ext cx="4049575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Um exemplo com duas features</a:t>
            </a:r>
            <a:endParaRPr sz="1400"/>
          </a:p>
        </p:txBody>
      </p:sp>
      <p:sp>
        <p:nvSpPr>
          <p:cNvPr id="1138" name="Shape 113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sp>
        <p:nvSpPr>
          <p:cNvPr id="1139" name="Shape 1139"/>
          <p:cNvSpPr txBox="1"/>
          <p:nvPr/>
        </p:nvSpPr>
        <p:spPr>
          <a:xfrm>
            <a:off x="372600" y="530850"/>
            <a:ext cx="3585000" cy="2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considerar o dataset mostrado na figura. Consiste em um conjunto de pontos, cada um com um </a:t>
            </a: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rótulo quantitativo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Dados bidimensionais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: temos duas features descrevendo cada ponto. A cor de cada ponto representa o valor contínuo do rótulo para essa observação.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0" name="Shape 1140"/>
          <p:cNvPicPr preferRelativeResize="0"/>
          <p:nvPr/>
        </p:nvPicPr>
        <p:blipFill rotWithShape="1">
          <a:blip r:embed="rId3">
            <a:alphaModFix/>
          </a:blip>
          <a:srcRect l="6923" t="4376" r="8330" b="5019"/>
          <a:stretch/>
        </p:blipFill>
        <p:spPr>
          <a:xfrm>
            <a:off x="4113600" y="639225"/>
            <a:ext cx="4649400" cy="34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Shape 1141"/>
          <p:cNvSpPr txBox="1"/>
          <p:nvPr/>
        </p:nvSpPr>
        <p:spPr>
          <a:xfrm>
            <a:off x="433875" y="2597150"/>
            <a:ext cx="3523800" cy="15430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exemplo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quando queremos prever o desempenho dos alunos: as </a:t>
            </a: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variáveis independentes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poderiam ser horas de sono e horas de estudo.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variável dependente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poderia ser as pontuações de uma prova.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Um exemplo com duas features</a:t>
            </a:r>
            <a:endParaRPr sz="1400"/>
          </a:p>
        </p:txBody>
      </p:sp>
      <p:sp>
        <p:nvSpPr>
          <p:cNvPr id="1148" name="Shape 114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1149" name="Shape 1149"/>
          <p:cNvSpPr txBox="1"/>
          <p:nvPr/>
        </p:nvSpPr>
        <p:spPr>
          <a:xfrm>
            <a:off x="372600" y="607050"/>
            <a:ext cx="3585000" cy="1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Existem vários modelos de regressão possíveis que poderiam ser usados para esse tipo de dados, mas aqui vamos usar uma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regressão linear para prever o valor dos rótulos dos novos pontos.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imaginar que o rótulo é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interpretado como uma terceira dimensão espacial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Então, podemos ajustar um plano aos dados.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0" name="Shape 1150"/>
          <p:cNvSpPr txBox="1"/>
          <p:nvPr/>
        </p:nvSpPr>
        <p:spPr>
          <a:xfrm>
            <a:off x="429000" y="3015025"/>
            <a:ext cx="3523800" cy="148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Observem que aqui o plano feature 1 - feature 2 é igual ao do slide anterior. Nesse caso, no entanto, representamos o valor contínuo do rótulo com uma cor e sua posição no eixo da terceira dimensão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1" name="Shape 1151"/>
          <p:cNvPicPr preferRelativeResize="0"/>
          <p:nvPr/>
        </p:nvPicPr>
        <p:blipFill rotWithShape="1">
          <a:blip r:embed="rId3">
            <a:alphaModFix/>
          </a:blip>
          <a:srcRect l="20715" t="17377" r="10758" b="11865"/>
          <a:stretch/>
        </p:blipFill>
        <p:spPr>
          <a:xfrm>
            <a:off x="4029000" y="816825"/>
            <a:ext cx="4851750" cy="3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O plano de regressão</a:t>
            </a:r>
            <a:endParaRPr sz="1400"/>
          </a:p>
        </p:txBody>
      </p:sp>
      <p:sp>
        <p:nvSpPr>
          <p:cNvPr id="1158" name="Shape 115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sp>
        <p:nvSpPr>
          <p:cNvPr id="1159" name="Shape 1159"/>
          <p:cNvSpPr txBox="1"/>
          <p:nvPr/>
        </p:nvSpPr>
        <p:spPr>
          <a:xfrm>
            <a:off x="372600" y="759450"/>
            <a:ext cx="3585000" cy="2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Parece óbvio que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ajustar um plano a esses dados em três dimensões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permite prever um rótulo para cada conjunto de dados novos.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Essa é uma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generalização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de alto nível do problema conhecido de ajustar uma linha a dados com uma feature e um rótulo.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0" name="Shape 1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325" y="712925"/>
            <a:ext cx="4038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Modelo treinado em 2D</a:t>
            </a:r>
            <a:endParaRPr sz="1400"/>
          </a:p>
        </p:txBody>
      </p:sp>
      <p:sp>
        <p:nvSpPr>
          <p:cNvPr id="1167" name="Shape 116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  <p:pic>
        <p:nvPicPr>
          <p:cNvPr id="1168" name="Shape 1168"/>
          <p:cNvPicPr preferRelativeResize="0"/>
          <p:nvPr/>
        </p:nvPicPr>
        <p:blipFill rotWithShape="1">
          <a:blip r:embed="rId3">
            <a:alphaModFix/>
          </a:blip>
          <a:srcRect r="7227"/>
          <a:stretch/>
        </p:blipFill>
        <p:spPr>
          <a:xfrm>
            <a:off x="4233575" y="558425"/>
            <a:ext cx="4666200" cy="34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Shape 1169"/>
          <p:cNvPicPr preferRelativeResize="0"/>
          <p:nvPr/>
        </p:nvPicPr>
        <p:blipFill rotWithShape="1">
          <a:blip r:embed="rId4">
            <a:alphaModFix/>
          </a:blip>
          <a:srcRect l="7540" r="8206"/>
          <a:stretch/>
        </p:blipFill>
        <p:spPr>
          <a:xfrm>
            <a:off x="414200" y="558425"/>
            <a:ext cx="4157925" cy="33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Shape 1170"/>
          <p:cNvSpPr txBox="1">
            <a:spLocks noGrp="1"/>
          </p:cNvSpPr>
          <p:nvPr>
            <p:ph type="body" idx="4294967295"/>
          </p:nvPr>
        </p:nvSpPr>
        <p:spPr>
          <a:xfrm>
            <a:off x="2351775" y="3798725"/>
            <a:ext cx="4026300" cy="771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</a:rPr>
              <a:t>Voltando à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</a:rPr>
              <a:t>projeção em duas d</a:t>
            </a:r>
            <a:r>
              <a:rPr lang="es" sz="1200" b="1" dirty="0">
                <a:solidFill>
                  <a:schemeClr val="dk1"/>
                </a:solidFill>
                <a:highlight>
                  <a:schemeClr val="lt1"/>
                </a:highlight>
              </a:rPr>
              <a:t>imensões</a:t>
            </a:r>
            <a:r>
              <a:rPr lang="es" sz="1200" dirty="0">
                <a:solidFill>
                  <a:schemeClr val="dk1"/>
                </a:solidFill>
                <a:highlight>
                  <a:schemeClr val="lt1"/>
                </a:highlight>
              </a:rPr>
              <a:t>, vemos os dados e o ajuste linear, programando com muitas cores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Previsão</a:t>
            </a:r>
            <a:endParaRPr sz="1400"/>
          </a:p>
        </p:txBody>
      </p:sp>
      <p:sp>
        <p:nvSpPr>
          <p:cNvPr id="1177" name="Shape 11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pic>
        <p:nvPicPr>
          <p:cNvPr id="1178" name="Shape 1178"/>
          <p:cNvPicPr preferRelativeResize="0"/>
          <p:nvPr/>
        </p:nvPicPr>
        <p:blipFill rotWithShape="1">
          <a:blip r:embed="rId3">
            <a:alphaModFix/>
          </a:blip>
          <a:srcRect l="3692" r="3766" b="4915"/>
          <a:stretch/>
        </p:blipFill>
        <p:spPr>
          <a:xfrm>
            <a:off x="285625" y="1036800"/>
            <a:ext cx="8682399" cy="33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Shape 1179"/>
          <p:cNvSpPr txBox="1"/>
          <p:nvPr/>
        </p:nvSpPr>
        <p:spPr>
          <a:xfrm>
            <a:off x="413150" y="641200"/>
            <a:ext cx="81975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plano de ajuste nos dá o que precisamos para </a:t>
            </a:r>
            <a:r>
              <a:rPr lang="pt-BR" sz="11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prever os rótulos dos novos pontos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Regressão:  Previsão</a:t>
            </a:r>
            <a:endParaRPr sz="1400"/>
          </a:p>
        </p:txBody>
      </p:sp>
      <p:sp>
        <p:nvSpPr>
          <p:cNvPr id="1186" name="Shape 118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  <p:sp>
        <p:nvSpPr>
          <p:cNvPr id="1187" name="Shape 1187"/>
          <p:cNvSpPr txBox="1"/>
          <p:nvPr/>
        </p:nvSpPr>
        <p:spPr>
          <a:xfrm>
            <a:off x="336950" y="717400"/>
            <a:ext cx="8349900" cy="3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Como no exemplo de classificação, isso pode parecer fácil com um número baixo de dimensões. No entanto, o poder desses métodos é que eles podem ser avaliados e aplicados diretamente a </a:t>
            </a: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casos de </a:t>
            </a:r>
            <a:r>
              <a:rPr lang="pt-BR" sz="1200" u="sng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datasets</a:t>
            </a: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com um grande número de dimensões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exemplo, podemos calcular a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distância até galáxias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observadas através de um telescópio. Neste caso, podemos usar as seguintes </a:t>
            </a:r>
            <a:r>
              <a:rPr lang="pt-BR" sz="1200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features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: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 i="1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feature</a:t>
            </a:r>
            <a:r>
              <a:rPr lang="pt-BR" sz="1200" i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1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pt-BR" sz="1200" i="1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feature</a:t>
            </a:r>
            <a:r>
              <a:rPr lang="pt-BR" sz="1200" i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etc.  --&gt; brilho de cada galáxia em uma de várias longitudes de ondas ou cores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 i="1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label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 &lt;-- distância da galáxia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As distâncias até um pequeno número de galáxias poderiam ser determinadas através de </a:t>
            </a:r>
            <a:r>
              <a:rPr lang="pt-BR" sz="1200" u="sng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observações independentes, normalmente muito caras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seguida, as distâncias até o restante das galáxias poderiam ser estimadas usando um modelo de regressão apropriado, sem necessidade de usar os métodos de observação mais caros.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terminologia astronômica, isso é conhecido como o problema "</a:t>
            </a:r>
            <a:r>
              <a:rPr lang="pt-BR" sz="1200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photometric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redshift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"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961101" y="7800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Shape 1195"/>
          <p:cNvGrpSpPr/>
          <p:nvPr/>
        </p:nvGrpSpPr>
        <p:grpSpPr>
          <a:xfrm>
            <a:off x="4009262" y="2339701"/>
            <a:ext cx="1122900" cy="1010700"/>
            <a:chOff x="4009262" y="2796901"/>
            <a:chExt cx="1122900" cy="1010700"/>
          </a:xfrm>
        </p:grpSpPr>
        <p:sp>
          <p:nvSpPr>
            <p:cNvPr id="1196" name="Shape 1196"/>
            <p:cNvSpPr/>
            <p:nvPr/>
          </p:nvSpPr>
          <p:spPr>
            <a:xfrm>
              <a:off x="4009262" y="2796901"/>
              <a:ext cx="1122900" cy="101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52142" y="3102211"/>
              <a:ext cx="439800" cy="40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322" y="43870"/>
                  </a:moveTo>
                  <a:cubicBezTo>
                    <a:pt x="94838" y="43870"/>
                    <a:pt x="98064" y="40000"/>
                    <a:pt x="98064" y="35483"/>
                  </a:cubicBezTo>
                  <a:cubicBezTo>
                    <a:pt x="98064" y="30967"/>
                    <a:pt x="94838" y="27741"/>
                    <a:pt x="90322" y="27741"/>
                  </a:cubicBezTo>
                  <a:cubicBezTo>
                    <a:pt x="85806" y="27741"/>
                    <a:pt x="81935" y="30967"/>
                    <a:pt x="81935" y="35483"/>
                  </a:cubicBezTo>
                  <a:cubicBezTo>
                    <a:pt x="81935" y="40000"/>
                    <a:pt x="85806" y="43870"/>
                    <a:pt x="90322" y="43870"/>
                  </a:cubicBezTo>
                  <a:close/>
                  <a:moveTo>
                    <a:pt x="90322" y="32903"/>
                  </a:moveTo>
                  <a:cubicBezTo>
                    <a:pt x="91612" y="32903"/>
                    <a:pt x="92903" y="34193"/>
                    <a:pt x="92903" y="35483"/>
                  </a:cubicBezTo>
                  <a:cubicBezTo>
                    <a:pt x="92903" y="37419"/>
                    <a:pt x="91612" y="38709"/>
                    <a:pt x="90322" y="38709"/>
                  </a:cubicBezTo>
                  <a:cubicBezTo>
                    <a:pt x="88387" y="38709"/>
                    <a:pt x="87096" y="37419"/>
                    <a:pt x="87096" y="35483"/>
                  </a:cubicBezTo>
                  <a:cubicBezTo>
                    <a:pt x="87096" y="34193"/>
                    <a:pt x="88387" y="32903"/>
                    <a:pt x="90322" y="32903"/>
                  </a:cubicBezTo>
                  <a:close/>
                  <a:moveTo>
                    <a:pt x="114838" y="5806"/>
                  </a:moveTo>
                  <a:cubicBezTo>
                    <a:pt x="65806" y="5806"/>
                    <a:pt x="65806" y="5806"/>
                    <a:pt x="65806" y="5806"/>
                  </a:cubicBezTo>
                  <a:cubicBezTo>
                    <a:pt x="65806" y="2580"/>
                    <a:pt x="63225" y="0"/>
                    <a:pt x="60000" y="0"/>
                  </a:cubicBezTo>
                  <a:cubicBezTo>
                    <a:pt x="57419" y="0"/>
                    <a:pt x="54838" y="2580"/>
                    <a:pt x="54838" y="5806"/>
                  </a:cubicBezTo>
                  <a:cubicBezTo>
                    <a:pt x="5806" y="5806"/>
                    <a:pt x="5806" y="5806"/>
                    <a:pt x="5806" y="5806"/>
                  </a:cubicBezTo>
                  <a:cubicBezTo>
                    <a:pt x="2580" y="5806"/>
                    <a:pt x="0" y="8387"/>
                    <a:pt x="0" y="10967"/>
                  </a:cubicBezTo>
                  <a:cubicBezTo>
                    <a:pt x="0" y="16774"/>
                    <a:pt x="0" y="16774"/>
                    <a:pt x="0" y="16774"/>
                  </a:cubicBezTo>
                  <a:cubicBezTo>
                    <a:pt x="0" y="19354"/>
                    <a:pt x="2580" y="21935"/>
                    <a:pt x="5806" y="21935"/>
                  </a:cubicBezTo>
                  <a:cubicBezTo>
                    <a:pt x="5806" y="87096"/>
                    <a:pt x="5806" y="87096"/>
                    <a:pt x="5806" y="87096"/>
                  </a:cubicBezTo>
                  <a:cubicBezTo>
                    <a:pt x="5806" y="90322"/>
                    <a:pt x="8387" y="92903"/>
                    <a:pt x="10967" y="92903"/>
                  </a:cubicBezTo>
                  <a:cubicBezTo>
                    <a:pt x="57419" y="92903"/>
                    <a:pt x="57419" y="92903"/>
                    <a:pt x="57419" y="92903"/>
                  </a:cubicBezTo>
                  <a:cubicBezTo>
                    <a:pt x="57419" y="100000"/>
                    <a:pt x="57419" y="100000"/>
                    <a:pt x="57419" y="100000"/>
                  </a:cubicBezTo>
                  <a:cubicBezTo>
                    <a:pt x="41935" y="115483"/>
                    <a:pt x="41935" y="115483"/>
                    <a:pt x="41935" y="115483"/>
                  </a:cubicBezTo>
                  <a:cubicBezTo>
                    <a:pt x="41290" y="116129"/>
                    <a:pt x="41290" y="116774"/>
                    <a:pt x="41290" y="117419"/>
                  </a:cubicBezTo>
                  <a:cubicBezTo>
                    <a:pt x="41290" y="118709"/>
                    <a:pt x="42580" y="120000"/>
                    <a:pt x="43870" y="120000"/>
                  </a:cubicBezTo>
                  <a:cubicBezTo>
                    <a:pt x="44516" y="120000"/>
                    <a:pt x="45161" y="120000"/>
                    <a:pt x="45806" y="119354"/>
                  </a:cubicBezTo>
                  <a:cubicBezTo>
                    <a:pt x="60000" y="105161"/>
                    <a:pt x="60000" y="105161"/>
                    <a:pt x="60000" y="105161"/>
                  </a:cubicBezTo>
                  <a:cubicBezTo>
                    <a:pt x="74838" y="119354"/>
                    <a:pt x="74838" y="119354"/>
                    <a:pt x="74838" y="119354"/>
                  </a:cubicBezTo>
                  <a:cubicBezTo>
                    <a:pt x="74838" y="120000"/>
                    <a:pt x="75483" y="120000"/>
                    <a:pt x="76774" y="120000"/>
                  </a:cubicBezTo>
                  <a:cubicBezTo>
                    <a:pt x="78064" y="120000"/>
                    <a:pt x="79354" y="118709"/>
                    <a:pt x="79354" y="117419"/>
                  </a:cubicBezTo>
                  <a:cubicBezTo>
                    <a:pt x="79354" y="116774"/>
                    <a:pt x="78709" y="116129"/>
                    <a:pt x="78709" y="115483"/>
                  </a:cubicBezTo>
                  <a:cubicBezTo>
                    <a:pt x="62580" y="100000"/>
                    <a:pt x="62580" y="100000"/>
                    <a:pt x="62580" y="100000"/>
                  </a:cubicBezTo>
                  <a:cubicBezTo>
                    <a:pt x="62580" y="92903"/>
                    <a:pt x="62580" y="92903"/>
                    <a:pt x="62580" y="92903"/>
                  </a:cubicBezTo>
                  <a:cubicBezTo>
                    <a:pt x="109032" y="92903"/>
                    <a:pt x="109032" y="92903"/>
                    <a:pt x="109032" y="92903"/>
                  </a:cubicBezTo>
                  <a:cubicBezTo>
                    <a:pt x="112258" y="92903"/>
                    <a:pt x="114838" y="90322"/>
                    <a:pt x="114838" y="87096"/>
                  </a:cubicBezTo>
                  <a:cubicBezTo>
                    <a:pt x="114838" y="21935"/>
                    <a:pt x="114838" y="21935"/>
                    <a:pt x="114838" y="21935"/>
                  </a:cubicBezTo>
                  <a:cubicBezTo>
                    <a:pt x="117419" y="21935"/>
                    <a:pt x="120000" y="19354"/>
                    <a:pt x="120000" y="16774"/>
                  </a:cubicBezTo>
                  <a:cubicBezTo>
                    <a:pt x="120000" y="10967"/>
                    <a:pt x="120000" y="10967"/>
                    <a:pt x="120000" y="10967"/>
                  </a:cubicBezTo>
                  <a:cubicBezTo>
                    <a:pt x="120000" y="8387"/>
                    <a:pt x="117419" y="5806"/>
                    <a:pt x="114838" y="5806"/>
                  </a:cubicBezTo>
                  <a:close/>
                  <a:moveTo>
                    <a:pt x="109032" y="87096"/>
                  </a:moveTo>
                  <a:cubicBezTo>
                    <a:pt x="10967" y="87096"/>
                    <a:pt x="10967" y="87096"/>
                    <a:pt x="10967" y="87096"/>
                  </a:cubicBezTo>
                  <a:cubicBezTo>
                    <a:pt x="10967" y="21935"/>
                    <a:pt x="10967" y="21935"/>
                    <a:pt x="10967" y="21935"/>
                  </a:cubicBezTo>
                  <a:cubicBezTo>
                    <a:pt x="109032" y="21935"/>
                    <a:pt x="109032" y="21935"/>
                    <a:pt x="109032" y="21935"/>
                  </a:cubicBezTo>
                  <a:lnTo>
                    <a:pt x="109032" y="87096"/>
                  </a:lnTo>
                  <a:close/>
                  <a:moveTo>
                    <a:pt x="114838" y="16774"/>
                  </a:moveTo>
                  <a:cubicBezTo>
                    <a:pt x="5806" y="16774"/>
                    <a:pt x="5806" y="16774"/>
                    <a:pt x="5806" y="16774"/>
                  </a:cubicBezTo>
                  <a:cubicBezTo>
                    <a:pt x="5806" y="10967"/>
                    <a:pt x="5806" y="10967"/>
                    <a:pt x="5806" y="10967"/>
                  </a:cubicBezTo>
                  <a:cubicBezTo>
                    <a:pt x="114838" y="10967"/>
                    <a:pt x="114838" y="10967"/>
                    <a:pt x="114838" y="10967"/>
                  </a:cubicBezTo>
                  <a:lnTo>
                    <a:pt x="114838" y="16774"/>
                  </a:lnTo>
                  <a:close/>
                  <a:moveTo>
                    <a:pt x="24516" y="76774"/>
                  </a:moveTo>
                  <a:cubicBezTo>
                    <a:pt x="95483" y="76774"/>
                    <a:pt x="95483" y="76774"/>
                    <a:pt x="95483" y="76774"/>
                  </a:cubicBezTo>
                  <a:cubicBezTo>
                    <a:pt x="96774" y="76774"/>
                    <a:pt x="98064" y="75483"/>
                    <a:pt x="98064" y="73548"/>
                  </a:cubicBezTo>
                  <a:cubicBezTo>
                    <a:pt x="98064" y="72903"/>
                    <a:pt x="98064" y="72903"/>
                    <a:pt x="97419" y="72258"/>
                  </a:cubicBezTo>
                  <a:cubicBezTo>
                    <a:pt x="97419" y="72258"/>
                    <a:pt x="97419" y="72258"/>
                    <a:pt x="97419" y="72258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0645" y="49677"/>
                    <a:pt x="80000" y="49032"/>
                    <a:pt x="79354" y="49032"/>
                  </a:cubicBezTo>
                  <a:cubicBezTo>
                    <a:pt x="78709" y="49032"/>
                    <a:pt x="78064" y="49677"/>
                    <a:pt x="77419" y="50322"/>
                  </a:cubicBezTo>
                  <a:cubicBezTo>
                    <a:pt x="68387" y="59354"/>
                    <a:pt x="68387" y="59354"/>
                    <a:pt x="68387" y="59354"/>
                  </a:cubicBezTo>
                  <a:cubicBezTo>
                    <a:pt x="48387" y="39354"/>
                    <a:pt x="48387" y="39354"/>
                    <a:pt x="48387" y="39354"/>
                  </a:cubicBezTo>
                  <a:cubicBezTo>
                    <a:pt x="47741" y="38709"/>
                    <a:pt x="47096" y="38709"/>
                    <a:pt x="46451" y="38709"/>
                  </a:cubicBezTo>
                  <a:cubicBezTo>
                    <a:pt x="45806" y="38709"/>
                    <a:pt x="44516" y="38709"/>
                    <a:pt x="44516" y="39354"/>
                  </a:cubicBezTo>
                  <a:cubicBezTo>
                    <a:pt x="44516" y="39354"/>
                    <a:pt x="44516" y="39354"/>
                    <a:pt x="44516" y="39354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1935" y="72903"/>
                    <a:pt x="21935" y="73548"/>
                    <a:pt x="21935" y="73548"/>
                  </a:cubicBezTo>
                  <a:cubicBezTo>
                    <a:pt x="21935" y="75483"/>
                    <a:pt x="23225" y="76774"/>
                    <a:pt x="24516" y="76774"/>
                  </a:cubicBezTo>
                  <a:close/>
                  <a:moveTo>
                    <a:pt x="47096" y="45161"/>
                  </a:moveTo>
                  <a:cubicBezTo>
                    <a:pt x="66451" y="65161"/>
                    <a:pt x="66451" y="65161"/>
                    <a:pt x="66451" y="65161"/>
                  </a:cubicBezTo>
                  <a:cubicBezTo>
                    <a:pt x="67096" y="65161"/>
                    <a:pt x="67741" y="65806"/>
                    <a:pt x="68387" y="65806"/>
                  </a:cubicBezTo>
                  <a:cubicBezTo>
                    <a:pt x="69032" y="65806"/>
                    <a:pt x="69677" y="65161"/>
                    <a:pt x="70322" y="65161"/>
                  </a:cubicBezTo>
                  <a:cubicBezTo>
                    <a:pt x="78709" y="56129"/>
                    <a:pt x="78709" y="56129"/>
                    <a:pt x="78709" y="56129"/>
                  </a:cubicBezTo>
                  <a:cubicBezTo>
                    <a:pt x="90322" y="70967"/>
                    <a:pt x="90322" y="70967"/>
                    <a:pt x="90322" y="70967"/>
                  </a:cubicBezTo>
                  <a:cubicBezTo>
                    <a:pt x="29677" y="70967"/>
                    <a:pt x="29677" y="70967"/>
                    <a:pt x="29677" y="70967"/>
                  </a:cubicBezTo>
                  <a:lnTo>
                    <a:pt x="47096" y="45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8" name="Shape 1198"/>
          <p:cNvSpPr txBox="1"/>
          <p:nvPr/>
        </p:nvSpPr>
        <p:spPr>
          <a:xfrm>
            <a:off x="571551" y="1226125"/>
            <a:ext cx="80010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Aprendizagem não supervisionada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Aprendizagem não supervisionada</a:t>
            </a:r>
            <a:endParaRPr sz="1400"/>
          </a:p>
        </p:txBody>
      </p:sp>
      <p:sp>
        <p:nvSpPr>
          <p:cNvPr id="1205" name="Shape 12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  <p:sp>
        <p:nvSpPr>
          <p:cNvPr id="1206" name="Shape 1206"/>
          <p:cNvSpPr txBox="1"/>
          <p:nvPr/>
        </p:nvSpPr>
        <p:spPr>
          <a:xfrm>
            <a:off x="413150" y="641200"/>
            <a:ext cx="81975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aprendizagem não supervisionada envolve modelos que descrevem os dados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sem referência a nenhum rótulo conhecido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7" name="Shape 1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950" y="1978000"/>
            <a:ext cx="4978300" cy="22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Introdução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0" name="Shape 96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Shape 961"/>
          <p:cNvSpPr txBox="1"/>
          <p:nvPr/>
        </p:nvSpPr>
        <p:spPr>
          <a:xfrm>
            <a:off x="319150" y="628725"/>
            <a:ext cx="82500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Esses métodos podem ser muito poderosos, mas, para que funcionem, você deve usá-los com </a:t>
            </a: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sólidos conhecimentos dos pontos fortes e fracos de cada um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além de entender alguns conceitos gerais, por exemplo: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371600" lvl="0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–"/>
            </a:pP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viés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3716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–"/>
            </a:pP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variância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3716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–"/>
            </a:pP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superajuste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3716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–"/>
            </a:pPr>
            <a:r>
              <a:rPr lang="pt-BR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subajuste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075" y="628725"/>
            <a:ext cx="4566500" cy="27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500" y="1511350"/>
            <a:ext cx="3114238" cy="30725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Shape 12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961101" y="19992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Clustering: Inferir rótulos em dados não rotulados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Clustering: Inferir rótulos em dados não rotulados</a:t>
            </a:r>
            <a:endParaRPr sz="1400"/>
          </a:p>
        </p:txBody>
      </p:sp>
      <p:sp>
        <p:nvSpPr>
          <p:cNvPr id="1221" name="Shape 122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  <p:sp>
        <p:nvSpPr>
          <p:cNvPr id="1222" name="Shape 1222"/>
          <p:cNvSpPr txBox="1"/>
          <p:nvPr/>
        </p:nvSpPr>
        <p:spPr>
          <a:xfrm>
            <a:off x="5173200" y="835650"/>
            <a:ext cx="35850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Em clustering, os dados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são atribuídos automaticamente a algum número de grupos discretos.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exemplo, poderíamos ter um dataset bidimensional como o que aparece na figura.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Visualmente, é evidente que cada um desses pontos faz parte de um grupo discreto.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3" name="Shape 1223"/>
          <p:cNvPicPr preferRelativeResize="0"/>
          <p:nvPr/>
        </p:nvPicPr>
        <p:blipFill rotWithShape="1">
          <a:blip r:embed="rId3">
            <a:alphaModFix/>
          </a:blip>
          <a:srcRect l="11173" t="3349" r="5748" b="4628"/>
          <a:stretch/>
        </p:blipFill>
        <p:spPr>
          <a:xfrm>
            <a:off x="384800" y="622425"/>
            <a:ext cx="4557725" cy="37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Clustering: k-means, um algoritmo simples de clustering</a:t>
            </a:r>
            <a:endParaRPr sz="1400"/>
          </a:p>
        </p:txBody>
      </p:sp>
      <p:sp>
        <p:nvSpPr>
          <p:cNvPr id="1230" name="Shape 123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  <p:sp>
        <p:nvSpPr>
          <p:cNvPr id="1231" name="Shape 1231"/>
          <p:cNvSpPr txBox="1"/>
          <p:nvPr/>
        </p:nvSpPr>
        <p:spPr>
          <a:xfrm>
            <a:off x="5173200" y="1140450"/>
            <a:ext cx="35850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 esse input, um modelo de clustering usa 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estrutura intrínseca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dos dados para definir quais pontos estão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relacionados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Usando o algoritmo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k-means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(muito rápido e intuitivo), encontramos os clusters mostrados na figura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k-means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ajusta um modelo que consiste em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k centros de clusters,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presumindo que os centros ideais são aqueles que minimizam a distância de cada ponto até o centro atribuído.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2" name="Shape 1232"/>
          <p:cNvPicPr preferRelativeResize="0"/>
          <p:nvPr/>
        </p:nvPicPr>
        <p:blipFill rotWithShape="1">
          <a:blip r:embed="rId3">
            <a:alphaModFix/>
          </a:blip>
          <a:srcRect l="7208" t="3666" r="7079" b="5589"/>
          <a:stretch/>
        </p:blipFill>
        <p:spPr>
          <a:xfrm>
            <a:off x="166750" y="646250"/>
            <a:ext cx="4912475" cy="39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Clustering: Inferir rótulos em dados não rotulados</a:t>
            </a:r>
            <a:endParaRPr sz="1400"/>
          </a:p>
        </p:txBody>
      </p:sp>
      <p:sp>
        <p:nvSpPr>
          <p:cNvPr id="1239" name="Shape 123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  <p:sp>
        <p:nvSpPr>
          <p:cNvPr id="1240" name="Shape 1240"/>
          <p:cNvSpPr txBox="1"/>
          <p:nvPr/>
        </p:nvSpPr>
        <p:spPr>
          <a:xfrm>
            <a:off x="371600" y="890400"/>
            <a:ext cx="83865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Mais uma vez, isso poderia parecer fácil em duas dimensões, mas conforme os dados vão ficando maiores e mais complexos, esses algoritmos de clustering podem ser utilizados para extrair informações úteis dos datasets.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conversar sobre o algoritmo k-means com mais detalhes mais adiante. Outros algoritmos importantes que vamos estudar são: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Clustering hierárquico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DBSCAN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961101" y="19992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Redução de dimensionalidade: Inferir estrutura em dados não rotulados</a:t>
            </a:r>
            <a:endParaRPr sz="3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>
            <a:spLocks noGrp="1"/>
          </p:cNvSpPr>
          <p:nvPr>
            <p:ph type="title"/>
          </p:nvPr>
        </p:nvSpPr>
        <p:spPr>
          <a:xfrm>
            <a:off x="371601" y="130725"/>
            <a:ext cx="67155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Redução de dimensionalidade: Inferir estrutura em dados não rotulados</a:t>
            </a:r>
            <a:endParaRPr sz="1400"/>
          </a:p>
        </p:txBody>
      </p:sp>
      <p:sp>
        <p:nvSpPr>
          <p:cNvPr id="1254" name="Shape 125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  <p:sp>
        <p:nvSpPr>
          <p:cNvPr id="1255" name="Shape 1255"/>
          <p:cNvSpPr txBox="1"/>
          <p:nvPr/>
        </p:nvSpPr>
        <p:spPr>
          <a:xfrm>
            <a:off x="371600" y="890400"/>
            <a:ext cx="83865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redução da dimensionalidade é outro exemplo de algoritmo não supervisionado, no qual os rótulos ou outras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informações são inferidas da estrutura do próprio dataset.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É uma técnica um pouco mais abstrata que os exemplos que vimos antes, mas, em termos gerais,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procura obter, a partir de um dataset complexo, uma representação de baixa dimensionalidade que, de alguma forma, preserve qualidades relevantes do dataset original.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>
            <a:spLocks noGrp="1"/>
          </p:cNvSpPr>
          <p:nvPr>
            <p:ph type="title"/>
          </p:nvPr>
        </p:nvSpPr>
        <p:spPr>
          <a:xfrm>
            <a:off x="371601" y="130725"/>
            <a:ext cx="67155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Redução de dimensionalidade: Inferir estrutura em dados não rotulados</a:t>
            </a:r>
            <a:endParaRPr sz="1400"/>
          </a:p>
        </p:txBody>
      </p:sp>
      <p:sp>
        <p:nvSpPr>
          <p:cNvPr id="1262" name="Shape 126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  <p:sp>
        <p:nvSpPr>
          <p:cNvPr id="1263" name="Shape 1263"/>
          <p:cNvSpPr txBox="1"/>
          <p:nvPr/>
        </p:nvSpPr>
        <p:spPr>
          <a:xfrm>
            <a:off x="302550" y="544725"/>
            <a:ext cx="38316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50800" marR="63500" lvl="0" indent="0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considerar um dataset bidimensional.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Visualmente, é evidente que existe uma estrutura nesses dados: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parece ser uma linha unidimensional disposta em forma de espiral dentro do espaço bidimensional. </a:t>
            </a:r>
            <a:endParaRPr sz="1200" u="sng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certo sentido, poderíamos dizer que esse dataset é </a:t>
            </a:r>
            <a:r>
              <a:rPr lang="pt-BR" sz="1200" b="1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intrinsecamente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unidimensional.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No entanto, esses dados unidimensionais fazem parte de um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espaço de maior dimensionalidade.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Um modelo apropriado de redução da dimensionalidade neste caso seria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sensível a essa estrutura integrada não linear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 seria capaz de extrair uma representação de baixa dimensionalidade.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 l="5798" r="5674"/>
          <a:stretch/>
        </p:blipFill>
        <p:spPr>
          <a:xfrm>
            <a:off x="4316825" y="549125"/>
            <a:ext cx="4591675" cy="4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 txBox="1">
            <a:spLocks noGrp="1"/>
          </p:cNvSpPr>
          <p:nvPr>
            <p:ph type="title"/>
          </p:nvPr>
        </p:nvSpPr>
        <p:spPr>
          <a:xfrm>
            <a:off x="371601" y="130725"/>
            <a:ext cx="67155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Redução de dimensionalidade: O algoritmo Isomap em ação</a:t>
            </a:r>
            <a:endParaRPr sz="1400"/>
          </a:p>
        </p:txBody>
      </p:sp>
      <p:sp>
        <p:nvSpPr>
          <p:cNvPr id="1271" name="Shape 127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  <p:sp>
        <p:nvSpPr>
          <p:cNvPr id="1272" name="Shape 1272"/>
          <p:cNvSpPr txBox="1"/>
          <p:nvPr/>
        </p:nvSpPr>
        <p:spPr>
          <a:xfrm>
            <a:off x="368025" y="955850"/>
            <a:ext cx="38853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figura mostra uma visualização dos resultados do algoritmo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Isomap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um exemplo do tipo de técnica conhecida como manifold learning.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Observar que as cores (que representam a variável latente unidimensional extraída) mudam de maneira uniforme ao longo da espiral, o que indica que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o algoritmo detectou efetivamente a estrutura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observada a olho nu.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3" name="Shape 1273"/>
          <p:cNvPicPr preferRelativeResize="0"/>
          <p:nvPr/>
        </p:nvPicPr>
        <p:blipFill rotWithShape="1">
          <a:blip r:embed="rId3">
            <a:alphaModFix/>
          </a:blip>
          <a:srcRect l="7424" t="4310" r="13424" b="4747"/>
          <a:stretch/>
        </p:blipFill>
        <p:spPr>
          <a:xfrm>
            <a:off x="4295350" y="638200"/>
            <a:ext cx="4594425" cy="36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 txBox="1">
            <a:spLocks noGrp="1"/>
          </p:cNvSpPr>
          <p:nvPr>
            <p:ph type="title"/>
          </p:nvPr>
        </p:nvSpPr>
        <p:spPr>
          <a:xfrm>
            <a:off x="371601" y="130725"/>
            <a:ext cx="67155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Redução de dimensionalidade: Dados mais complexos e algoritmos que serão usados</a:t>
            </a:r>
            <a:endParaRPr sz="1400"/>
          </a:p>
        </p:txBody>
      </p:sp>
      <p:sp>
        <p:nvSpPr>
          <p:cNvPr id="1280" name="Shape 12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  <p:sp>
        <p:nvSpPr>
          <p:cNvPr id="1281" name="Shape 1281"/>
          <p:cNvSpPr txBox="1"/>
          <p:nvPr/>
        </p:nvSpPr>
        <p:spPr>
          <a:xfrm>
            <a:off x="371600" y="738000"/>
            <a:ext cx="8386500" cy="18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Como nos exemplos anteriores, o poder dos algoritmos de redução da dimensionalidade fica evidente em casos de alta dimensionalidade.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exemplo, poderíamos querer visualizar relações importantes ocultas em datasets com 100 ou 1000 features.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2" name="Shape 1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24" y="1658850"/>
            <a:ext cx="3905057" cy="300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Shape 1283"/>
          <p:cNvSpPr txBox="1"/>
          <p:nvPr/>
        </p:nvSpPr>
        <p:spPr>
          <a:xfrm>
            <a:off x="934150" y="2151350"/>
            <a:ext cx="3000000" cy="21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Visualizar um dataset com 1000 dimensões é um desafio, e uma forma mais fácil de fazer isso é através de uma técnica de redução da dimensionalidade para reduzir os dados a duas ou três dimensões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Redução de dimensionalidade: Dados mais complexos e algoritmos que serão usados</a:t>
            </a:r>
            <a:endParaRPr sz="1400"/>
          </a:p>
        </p:txBody>
      </p:sp>
      <p:sp>
        <p:nvSpPr>
          <p:cNvPr id="1290" name="Shape 12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  <p:sp>
        <p:nvSpPr>
          <p:cNvPr id="1291" name="Shape 1291"/>
          <p:cNvSpPr txBox="1"/>
          <p:nvPr/>
        </p:nvSpPr>
        <p:spPr>
          <a:xfrm>
            <a:off x="447800" y="740138"/>
            <a:ext cx="66630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Shape 1292"/>
          <p:cNvSpPr txBox="1"/>
          <p:nvPr/>
        </p:nvSpPr>
        <p:spPr>
          <a:xfrm>
            <a:off x="349400" y="1134627"/>
            <a:ext cx="7750200" cy="2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Alguns algoritmos importantes dessa categoria que vamos estudar no curso são: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Principal Component Analysis (PCA)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Manifold Learning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Isomap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Locally Linear Embedding</a:t>
            </a:r>
            <a:br>
              <a:rPr lang="es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r>
              <a:rPr lang="pt-BR"/>
              <a:t> DESTA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9" name="Shape 9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907268" y="2215910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1490025" y="2284766"/>
            <a:ext cx="64821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Apresentar o vocabulário e os conceitos fundamentais de machine learning. </a:t>
            </a:r>
            <a:br>
              <a:rPr lang="es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907268" y="2849253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1490025" y="2925798"/>
            <a:ext cx="674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Apresentar a API de Scikit-Learn e mostrar alguns exemplos de uso.</a:t>
            </a: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907268" y="3482598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1490025" y="3482600"/>
            <a:ext cx="4825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Estudar alguns dos algoritmos mais importantes e desenvolver </a:t>
            </a:r>
            <a:r>
              <a:rPr lang="pt-BR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ideias sobre como funcionam, quando e onde podem ser aplicados</a:t>
            </a:r>
            <a:endParaRPr sz="1000"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6" name="Shape 976"/>
          <p:cNvSpPr txBox="1"/>
          <p:nvPr/>
        </p:nvSpPr>
        <p:spPr>
          <a:xfrm>
            <a:off x="372075" y="1406525"/>
            <a:ext cx="8250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ideia deste material não é ser uma introdução completa à área de machine learning nem um manual completo sobre o uso do pacote Scikit-Learn. Os objetivos das próximas aulas são: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>
            <a:spLocks noGrp="1"/>
          </p:cNvSpPr>
          <p:nvPr>
            <p:ph type="title"/>
          </p:nvPr>
        </p:nvSpPr>
        <p:spPr>
          <a:xfrm>
            <a:off x="3715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Revisão</a:t>
            </a:r>
            <a:endParaRPr sz="1400"/>
          </a:p>
        </p:txBody>
      </p:sp>
      <p:sp>
        <p:nvSpPr>
          <p:cNvPr id="1299" name="Shape 129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  <p:sp>
        <p:nvSpPr>
          <p:cNvPr id="1300" name="Shape 1300"/>
          <p:cNvSpPr txBox="1"/>
          <p:nvPr/>
        </p:nvSpPr>
        <p:spPr>
          <a:xfrm>
            <a:off x="447800" y="740138"/>
            <a:ext cx="66630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Shape 1301"/>
          <p:cNvSpPr txBox="1"/>
          <p:nvPr/>
        </p:nvSpPr>
        <p:spPr>
          <a:xfrm>
            <a:off x="349400" y="601223"/>
            <a:ext cx="77502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Vimos alguns exemplos simples dos tipos básicos de algoritmos de machine learning e que problemas eles podem resolver.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Deve ficar claro que ignoramos muitos detalhes técnicos, que serão estudados ao longo do curso.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Resumindo, apresentamos: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Aprendizagem Supervisionada: Modelos que podem prever rótulos com base nos dados de treinamento rotulados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Classificação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: Modelos que preveem rótulos para duas ou mais categorias discretas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Regressão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: Modelos que preveem rótulos quantitativos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Aprendizagem Não Supervisionada: Modelos que identificam uma estrutura em dados sem rotular.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Clustering: Modelos que identificam grupos nos dados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Redução da dimensionalidade: Modelos que detectam e identificam estruturas de menor dimensão em dados de maior dimensão.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 que é Machine Learning?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2" name="Shape 98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Shape 983"/>
          <p:cNvSpPr txBox="1"/>
          <p:nvPr/>
        </p:nvSpPr>
        <p:spPr>
          <a:xfrm>
            <a:off x="372075" y="1177925"/>
            <a:ext cx="3858600" cy="28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machine learning costuma ser categorizada como um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subcampo da inteligência artificial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mas no contexto da aplicação em data science, é mais útil pensar em machine learning como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uma forma de construir modelos a partir de dados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Basicamente, a machine learning envolve 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construção de modelos matemáticos para ajudar a entender os dados.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4" name="Shape 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425" y="796872"/>
            <a:ext cx="4608525" cy="361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 que é Machine Learning?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0" name="Shape 9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Shape 991"/>
          <p:cNvSpPr txBox="1"/>
          <p:nvPr/>
        </p:nvSpPr>
        <p:spPr>
          <a:xfrm>
            <a:off x="372075" y="644525"/>
            <a:ext cx="8250000" cy="3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 panose="020B0604020202020204" charset="0"/>
                <a:ea typeface="Raleway"/>
                <a:cs typeface="Raleway"/>
                <a:sym typeface="Raleway"/>
              </a:rPr>
              <a:t>A aprendizagem</a:t>
            </a:r>
            <a:r>
              <a:rPr sz="1200" dirty="0">
                <a:latin typeface="Raleway" panose="020B0604020202020204" charset="0"/>
              </a:rPr>
              <a:t> entra em jogo quando esses modelos recebem parâmetros que podem ser modificados e que se adaptam de forma automática aos dados observados. Dessa forma, podemos considerar que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 panose="020B0604020202020204" charset="0"/>
                <a:ea typeface="Raleway"/>
                <a:cs typeface="Raleway"/>
                <a:sym typeface="Raleway"/>
              </a:rPr>
              <a:t>o algoritmo aprende com os dados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Uma vez que são ajustados a dados observados anteriormente, esses modelos podem ser usados para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prever e entender aspectos de dados novos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2" name="Shape 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75" y="2476199"/>
            <a:ext cx="5227850" cy="1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961101" y="780066"/>
            <a:ext cx="72219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Shape 1000"/>
          <p:cNvGrpSpPr/>
          <p:nvPr/>
        </p:nvGrpSpPr>
        <p:grpSpPr>
          <a:xfrm>
            <a:off x="4009262" y="2339701"/>
            <a:ext cx="1122900" cy="1010700"/>
            <a:chOff x="4009262" y="2796901"/>
            <a:chExt cx="1122900" cy="1010700"/>
          </a:xfrm>
        </p:grpSpPr>
        <p:sp>
          <p:nvSpPr>
            <p:cNvPr id="1001" name="Shape 1001"/>
            <p:cNvSpPr/>
            <p:nvPr/>
          </p:nvSpPr>
          <p:spPr>
            <a:xfrm>
              <a:off x="4009262" y="2796901"/>
              <a:ext cx="1122900" cy="101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352142" y="3102211"/>
              <a:ext cx="439800" cy="40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322" y="43870"/>
                  </a:moveTo>
                  <a:cubicBezTo>
                    <a:pt x="94838" y="43870"/>
                    <a:pt x="98064" y="40000"/>
                    <a:pt x="98064" y="35483"/>
                  </a:cubicBezTo>
                  <a:cubicBezTo>
                    <a:pt x="98064" y="30967"/>
                    <a:pt x="94838" y="27741"/>
                    <a:pt x="90322" y="27741"/>
                  </a:cubicBezTo>
                  <a:cubicBezTo>
                    <a:pt x="85806" y="27741"/>
                    <a:pt x="81935" y="30967"/>
                    <a:pt x="81935" y="35483"/>
                  </a:cubicBezTo>
                  <a:cubicBezTo>
                    <a:pt x="81935" y="40000"/>
                    <a:pt x="85806" y="43870"/>
                    <a:pt x="90322" y="43870"/>
                  </a:cubicBezTo>
                  <a:close/>
                  <a:moveTo>
                    <a:pt x="90322" y="32903"/>
                  </a:moveTo>
                  <a:cubicBezTo>
                    <a:pt x="91612" y="32903"/>
                    <a:pt x="92903" y="34193"/>
                    <a:pt x="92903" y="35483"/>
                  </a:cubicBezTo>
                  <a:cubicBezTo>
                    <a:pt x="92903" y="37419"/>
                    <a:pt x="91612" y="38709"/>
                    <a:pt x="90322" y="38709"/>
                  </a:cubicBezTo>
                  <a:cubicBezTo>
                    <a:pt x="88387" y="38709"/>
                    <a:pt x="87096" y="37419"/>
                    <a:pt x="87096" y="35483"/>
                  </a:cubicBezTo>
                  <a:cubicBezTo>
                    <a:pt x="87096" y="34193"/>
                    <a:pt x="88387" y="32903"/>
                    <a:pt x="90322" y="32903"/>
                  </a:cubicBezTo>
                  <a:close/>
                  <a:moveTo>
                    <a:pt x="114838" y="5806"/>
                  </a:moveTo>
                  <a:cubicBezTo>
                    <a:pt x="65806" y="5806"/>
                    <a:pt x="65806" y="5806"/>
                    <a:pt x="65806" y="5806"/>
                  </a:cubicBezTo>
                  <a:cubicBezTo>
                    <a:pt x="65806" y="2580"/>
                    <a:pt x="63225" y="0"/>
                    <a:pt x="60000" y="0"/>
                  </a:cubicBezTo>
                  <a:cubicBezTo>
                    <a:pt x="57419" y="0"/>
                    <a:pt x="54838" y="2580"/>
                    <a:pt x="54838" y="5806"/>
                  </a:cubicBezTo>
                  <a:cubicBezTo>
                    <a:pt x="5806" y="5806"/>
                    <a:pt x="5806" y="5806"/>
                    <a:pt x="5806" y="5806"/>
                  </a:cubicBezTo>
                  <a:cubicBezTo>
                    <a:pt x="2580" y="5806"/>
                    <a:pt x="0" y="8387"/>
                    <a:pt x="0" y="10967"/>
                  </a:cubicBezTo>
                  <a:cubicBezTo>
                    <a:pt x="0" y="16774"/>
                    <a:pt x="0" y="16774"/>
                    <a:pt x="0" y="16774"/>
                  </a:cubicBezTo>
                  <a:cubicBezTo>
                    <a:pt x="0" y="19354"/>
                    <a:pt x="2580" y="21935"/>
                    <a:pt x="5806" y="21935"/>
                  </a:cubicBezTo>
                  <a:cubicBezTo>
                    <a:pt x="5806" y="87096"/>
                    <a:pt x="5806" y="87096"/>
                    <a:pt x="5806" y="87096"/>
                  </a:cubicBezTo>
                  <a:cubicBezTo>
                    <a:pt x="5806" y="90322"/>
                    <a:pt x="8387" y="92903"/>
                    <a:pt x="10967" y="92903"/>
                  </a:cubicBezTo>
                  <a:cubicBezTo>
                    <a:pt x="57419" y="92903"/>
                    <a:pt x="57419" y="92903"/>
                    <a:pt x="57419" y="92903"/>
                  </a:cubicBezTo>
                  <a:cubicBezTo>
                    <a:pt x="57419" y="100000"/>
                    <a:pt x="57419" y="100000"/>
                    <a:pt x="57419" y="100000"/>
                  </a:cubicBezTo>
                  <a:cubicBezTo>
                    <a:pt x="41935" y="115483"/>
                    <a:pt x="41935" y="115483"/>
                    <a:pt x="41935" y="115483"/>
                  </a:cubicBezTo>
                  <a:cubicBezTo>
                    <a:pt x="41290" y="116129"/>
                    <a:pt x="41290" y="116774"/>
                    <a:pt x="41290" y="117419"/>
                  </a:cubicBezTo>
                  <a:cubicBezTo>
                    <a:pt x="41290" y="118709"/>
                    <a:pt x="42580" y="120000"/>
                    <a:pt x="43870" y="120000"/>
                  </a:cubicBezTo>
                  <a:cubicBezTo>
                    <a:pt x="44516" y="120000"/>
                    <a:pt x="45161" y="120000"/>
                    <a:pt x="45806" y="119354"/>
                  </a:cubicBezTo>
                  <a:cubicBezTo>
                    <a:pt x="60000" y="105161"/>
                    <a:pt x="60000" y="105161"/>
                    <a:pt x="60000" y="105161"/>
                  </a:cubicBezTo>
                  <a:cubicBezTo>
                    <a:pt x="74838" y="119354"/>
                    <a:pt x="74838" y="119354"/>
                    <a:pt x="74838" y="119354"/>
                  </a:cubicBezTo>
                  <a:cubicBezTo>
                    <a:pt x="74838" y="120000"/>
                    <a:pt x="75483" y="120000"/>
                    <a:pt x="76774" y="120000"/>
                  </a:cubicBezTo>
                  <a:cubicBezTo>
                    <a:pt x="78064" y="120000"/>
                    <a:pt x="79354" y="118709"/>
                    <a:pt x="79354" y="117419"/>
                  </a:cubicBezTo>
                  <a:cubicBezTo>
                    <a:pt x="79354" y="116774"/>
                    <a:pt x="78709" y="116129"/>
                    <a:pt x="78709" y="115483"/>
                  </a:cubicBezTo>
                  <a:cubicBezTo>
                    <a:pt x="62580" y="100000"/>
                    <a:pt x="62580" y="100000"/>
                    <a:pt x="62580" y="100000"/>
                  </a:cubicBezTo>
                  <a:cubicBezTo>
                    <a:pt x="62580" y="92903"/>
                    <a:pt x="62580" y="92903"/>
                    <a:pt x="62580" y="92903"/>
                  </a:cubicBezTo>
                  <a:cubicBezTo>
                    <a:pt x="109032" y="92903"/>
                    <a:pt x="109032" y="92903"/>
                    <a:pt x="109032" y="92903"/>
                  </a:cubicBezTo>
                  <a:cubicBezTo>
                    <a:pt x="112258" y="92903"/>
                    <a:pt x="114838" y="90322"/>
                    <a:pt x="114838" y="87096"/>
                  </a:cubicBezTo>
                  <a:cubicBezTo>
                    <a:pt x="114838" y="21935"/>
                    <a:pt x="114838" y="21935"/>
                    <a:pt x="114838" y="21935"/>
                  </a:cubicBezTo>
                  <a:cubicBezTo>
                    <a:pt x="117419" y="21935"/>
                    <a:pt x="120000" y="19354"/>
                    <a:pt x="120000" y="16774"/>
                  </a:cubicBezTo>
                  <a:cubicBezTo>
                    <a:pt x="120000" y="10967"/>
                    <a:pt x="120000" y="10967"/>
                    <a:pt x="120000" y="10967"/>
                  </a:cubicBezTo>
                  <a:cubicBezTo>
                    <a:pt x="120000" y="8387"/>
                    <a:pt x="117419" y="5806"/>
                    <a:pt x="114838" y="5806"/>
                  </a:cubicBezTo>
                  <a:close/>
                  <a:moveTo>
                    <a:pt x="109032" y="87096"/>
                  </a:moveTo>
                  <a:cubicBezTo>
                    <a:pt x="10967" y="87096"/>
                    <a:pt x="10967" y="87096"/>
                    <a:pt x="10967" y="87096"/>
                  </a:cubicBezTo>
                  <a:cubicBezTo>
                    <a:pt x="10967" y="21935"/>
                    <a:pt x="10967" y="21935"/>
                    <a:pt x="10967" y="21935"/>
                  </a:cubicBezTo>
                  <a:cubicBezTo>
                    <a:pt x="109032" y="21935"/>
                    <a:pt x="109032" y="21935"/>
                    <a:pt x="109032" y="21935"/>
                  </a:cubicBezTo>
                  <a:lnTo>
                    <a:pt x="109032" y="87096"/>
                  </a:lnTo>
                  <a:close/>
                  <a:moveTo>
                    <a:pt x="114838" y="16774"/>
                  </a:moveTo>
                  <a:cubicBezTo>
                    <a:pt x="5806" y="16774"/>
                    <a:pt x="5806" y="16774"/>
                    <a:pt x="5806" y="16774"/>
                  </a:cubicBezTo>
                  <a:cubicBezTo>
                    <a:pt x="5806" y="10967"/>
                    <a:pt x="5806" y="10967"/>
                    <a:pt x="5806" y="10967"/>
                  </a:cubicBezTo>
                  <a:cubicBezTo>
                    <a:pt x="114838" y="10967"/>
                    <a:pt x="114838" y="10967"/>
                    <a:pt x="114838" y="10967"/>
                  </a:cubicBezTo>
                  <a:lnTo>
                    <a:pt x="114838" y="16774"/>
                  </a:lnTo>
                  <a:close/>
                  <a:moveTo>
                    <a:pt x="24516" y="76774"/>
                  </a:moveTo>
                  <a:cubicBezTo>
                    <a:pt x="95483" y="76774"/>
                    <a:pt x="95483" y="76774"/>
                    <a:pt x="95483" y="76774"/>
                  </a:cubicBezTo>
                  <a:cubicBezTo>
                    <a:pt x="96774" y="76774"/>
                    <a:pt x="98064" y="75483"/>
                    <a:pt x="98064" y="73548"/>
                  </a:cubicBezTo>
                  <a:cubicBezTo>
                    <a:pt x="98064" y="72903"/>
                    <a:pt x="98064" y="72903"/>
                    <a:pt x="97419" y="72258"/>
                  </a:cubicBezTo>
                  <a:cubicBezTo>
                    <a:pt x="97419" y="72258"/>
                    <a:pt x="97419" y="72258"/>
                    <a:pt x="97419" y="72258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0645" y="49677"/>
                    <a:pt x="80000" y="49032"/>
                    <a:pt x="79354" y="49032"/>
                  </a:cubicBezTo>
                  <a:cubicBezTo>
                    <a:pt x="78709" y="49032"/>
                    <a:pt x="78064" y="49677"/>
                    <a:pt x="77419" y="50322"/>
                  </a:cubicBezTo>
                  <a:cubicBezTo>
                    <a:pt x="68387" y="59354"/>
                    <a:pt x="68387" y="59354"/>
                    <a:pt x="68387" y="59354"/>
                  </a:cubicBezTo>
                  <a:cubicBezTo>
                    <a:pt x="48387" y="39354"/>
                    <a:pt x="48387" y="39354"/>
                    <a:pt x="48387" y="39354"/>
                  </a:cubicBezTo>
                  <a:cubicBezTo>
                    <a:pt x="47741" y="38709"/>
                    <a:pt x="47096" y="38709"/>
                    <a:pt x="46451" y="38709"/>
                  </a:cubicBezTo>
                  <a:cubicBezTo>
                    <a:pt x="45806" y="38709"/>
                    <a:pt x="44516" y="38709"/>
                    <a:pt x="44516" y="39354"/>
                  </a:cubicBezTo>
                  <a:cubicBezTo>
                    <a:pt x="44516" y="39354"/>
                    <a:pt x="44516" y="39354"/>
                    <a:pt x="44516" y="39354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1935" y="72903"/>
                    <a:pt x="21935" y="73548"/>
                    <a:pt x="21935" y="73548"/>
                  </a:cubicBezTo>
                  <a:cubicBezTo>
                    <a:pt x="21935" y="75483"/>
                    <a:pt x="23225" y="76774"/>
                    <a:pt x="24516" y="76774"/>
                  </a:cubicBezTo>
                  <a:close/>
                  <a:moveTo>
                    <a:pt x="47096" y="45161"/>
                  </a:moveTo>
                  <a:cubicBezTo>
                    <a:pt x="66451" y="65161"/>
                    <a:pt x="66451" y="65161"/>
                    <a:pt x="66451" y="65161"/>
                  </a:cubicBezTo>
                  <a:cubicBezTo>
                    <a:pt x="67096" y="65161"/>
                    <a:pt x="67741" y="65806"/>
                    <a:pt x="68387" y="65806"/>
                  </a:cubicBezTo>
                  <a:cubicBezTo>
                    <a:pt x="69032" y="65806"/>
                    <a:pt x="69677" y="65161"/>
                    <a:pt x="70322" y="65161"/>
                  </a:cubicBezTo>
                  <a:cubicBezTo>
                    <a:pt x="78709" y="56129"/>
                    <a:pt x="78709" y="56129"/>
                    <a:pt x="78709" y="56129"/>
                  </a:cubicBezTo>
                  <a:cubicBezTo>
                    <a:pt x="90322" y="70967"/>
                    <a:pt x="90322" y="70967"/>
                    <a:pt x="90322" y="70967"/>
                  </a:cubicBezTo>
                  <a:cubicBezTo>
                    <a:pt x="29677" y="70967"/>
                    <a:pt x="29677" y="70967"/>
                    <a:pt x="29677" y="70967"/>
                  </a:cubicBezTo>
                  <a:lnTo>
                    <a:pt x="47096" y="45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3" name="Shape 1003"/>
          <p:cNvSpPr txBox="1"/>
          <p:nvPr/>
        </p:nvSpPr>
        <p:spPr>
          <a:xfrm>
            <a:off x="789950" y="1226125"/>
            <a:ext cx="78468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Classificação de algoritmos em Machine Learning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190500" lvl="0" indent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highlight>
                  <a:schemeClr val="lt1"/>
                </a:highlight>
              </a:rPr>
              <a:t>Categorias de aproximações em Machine Learning</a:t>
            </a:r>
            <a:endParaRPr sz="1650"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1369250" y="1650150"/>
            <a:ext cx="5898300" cy="1964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Entender 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formulação do problema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em machine learning é essencial para usar bem essa ferramenta. Por isso, vamos começar com algumas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categorizações gerais dos tipos de algoritmos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que vamos estudar no curso.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190500" lvl="0" indent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highlight>
                  <a:schemeClr val="lt1"/>
                </a:highlight>
              </a:rPr>
              <a:t>Categorias de aproximações em Machine Learning</a:t>
            </a:r>
            <a:endParaRPr sz="1650"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/>
          </a:p>
        </p:txBody>
      </p:sp>
      <p:sp>
        <p:nvSpPr>
          <p:cNvPr id="1016" name="Shape 10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Shape 1017"/>
          <p:cNvSpPr txBox="1"/>
          <p:nvPr/>
        </p:nvSpPr>
        <p:spPr>
          <a:xfrm>
            <a:off x="404388" y="1143375"/>
            <a:ext cx="8250000" cy="1512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aprendizagem supervisionada envolve modelar de alguma forma a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relação entre as características (features) medidas dos dados e algum rótulo (label)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associado aos dados. Depois de determinado, o modelo pode ser usado para 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aplicar novos labels a novos dados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que não eram conhecidos.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sua vez, essa categoria é subdividida em tarefas de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classificação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 tarefas de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regressão.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classificação, os labels são categorias discretas, enquanto que, em regressão, são quantidades quantitativas.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404388" y="2985950"/>
            <a:ext cx="8250000" cy="1571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aprendizagem supervisionada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envolve a modelagem de features de um dataset sem referência a nenhum rótulo e, frequentemente, menciona que é necessário “</a:t>
            </a:r>
            <a:r>
              <a:rPr lang="pt-BR" sz="1200" u="sng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deixar o dataset falar por si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”.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Esses modelos incluem tarefas como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clustering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redução da dimensionalidade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Os algoritmos de clustering identificam diferentes grupos de dados, enquanto que os algoritmos de redução da dimensionalidade buscam a representação mais sucinta dos dados.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72075" y="484875"/>
            <a:ext cx="8572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No nível mais básico, a machine learning pode ser categorizada em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dois tipos principais: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2847</Words>
  <Application>Microsoft Office PowerPoint</Application>
  <PresentationFormat>Apresentação na tela (16:9)</PresentationFormat>
  <Paragraphs>266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Courier New</vt:lpstr>
      <vt:lpstr>Calibri</vt:lpstr>
      <vt:lpstr>Raleway</vt:lpstr>
      <vt:lpstr>Arial</vt:lpstr>
      <vt:lpstr>Simple Light</vt:lpstr>
      <vt:lpstr>Office Theme</vt:lpstr>
      <vt:lpstr>Office Theme</vt:lpstr>
      <vt:lpstr>Office Theme</vt:lpstr>
      <vt:lpstr>Office Theme</vt:lpstr>
      <vt:lpstr>Apresentação do PowerPoint</vt:lpstr>
      <vt:lpstr>Introdução</vt:lpstr>
      <vt:lpstr>Introdução</vt:lpstr>
      <vt:lpstr>OBJETIVOS DESTA AULA</vt:lpstr>
      <vt:lpstr>O que é Machine Learning?</vt:lpstr>
      <vt:lpstr>O que é Machine Learning?</vt:lpstr>
      <vt:lpstr>Apresentação do PowerPoint</vt:lpstr>
      <vt:lpstr>Categorias de aproximações em Machine Learning </vt:lpstr>
      <vt:lpstr>Categorias de aproximações em Machine Learning </vt:lpstr>
      <vt:lpstr>Exemplos qualitativos de aplicações de Machine Learning</vt:lpstr>
      <vt:lpstr>Apresentação do PowerPoint</vt:lpstr>
      <vt:lpstr>Aprendizagem supervisionada: conceitos básicos</vt:lpstr>
      <vt:lpstr>Apresentação do PowerPoint</vt:lpstr>
      <vt:lpstr>Classificação: escolher um modelo</vt:lpstr>
      <vt:lpstr>Classificação: treinar o modelo</vt:lpstr>
      <vt:lpstr>Classificação: novos dados</vt:lpstr>
      <vt:lpstr>Classificação: PREVISÃO</vt:lpstr>
      <vt:lpstr>Classificador automático de SPAM</vt:lpstr>
      <vt:lpstr>Classificação: Alguns algoritmos que vamos ver </vt:lpstr>
      <vt:lpstr>Apresentação do PowerPoint</vt:lpstr>
      <vt:lpstr>Regressão:  Um exemplo simples</vt:lpstr>
      <vt:lpstr>Regressão:  Um exemplo com duas features</vt:lpstr>
      <vt:lpstr>Regressão:  Um exemplo com duas features</vt:lpstr>
      <vt:lpstr>Regressão:  O plano de regressão</vt:lpstr>
      <vt:lpstr>Regressão:  Modelo treinado em 2D</vt:lpstr>
      <vt:lpstr>Regressão:  Previsão</vt:lpstr>
      <vt:lpstr>Regressão:  Previsão</vt:lpstr>
      <vt:lpstr>Apresentação do PowerPoint</vt:lpstr>
      <vt:lpstr>Aprendizagem não supervisionada</vt:lpstr>
      <vt:lpstr>Apresentação do PowerPoint</vt:lpstr>
      <vt:lpstr>Clustering: Inferir rótulos em dados não rotulados</vt:lpstr>
      <vt:lpstr>Clustering: k-means, um algoritmo simples de clustering</vt:lpstr>
      <vt:lpstr>Clustering: Inferir rótulos em dados não rotulados</vt:lpstr>
      <vt:lpstr>Apresentação do PowerPoint</vt:lpstr>
      <vt:lpstr>Redução de dimensionalidade: Inferir estrutura em dados não rotulados</vt:lpstr>
      <vt:lpstr>Redução de dimensionalidade: Inferir estrutura em dados não rotulados</vt:lpstr>
      <vt:lpstr>Redução de dimensionalidade: O algoritmo Isomap em ação</vt:lpstr>
      <vt:lpstr>Redução de dimensionalidade: Dados mais complexos e algoritmos que serão usados</vt:lpstr>
      <vt:lpstr>Redução de dimensionalidade: Dados mais complexos e algoritmos que serão usados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5</cp:revision>
  <dcterms:modified xsi:type="dcterms:W3CDTF">2018-08-27T20:35:33Z</dcterms:modified>
</cp:coreProperties>
</file>