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Josefin Slab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7DC463FB-4B0A-469C-9B95-A355979DBC96}"/>
    <pc:docChg chg="modSld">
      <pc:chgData name="marcos vinicius" userId="dba7fd706bba3b9c" providerId="LiveId" clId="{7DC463FB-4B0A-469C-9B95-A355979DBC96}" dt="2018-09-12T17:46:03.503" v="2" actId="20577"/>
      <pc:docMkLst>
        <pc:docMk/>
      </pc:docMkLst>
      <pc:sldChg chg="modSp">
        <pc:chgData name="marcos vinicius" userId="dba7fd706bba3b9c" providerId="LiveId" clId="{7DC463FB-4B0A-469C-9B95-A355979DBC96}" dt="2018-09-12T17:46:03.503" v="2" actId="20577"/>
        <pc:sldMkLst>
          <pc:docMk/>
          <pc:sldMk cId="0" sldId="256"/>
        </pc:sldMkLst>
        <pc:spChg chg="mod">
          <ac:chgData name="marcos vinicius" userId="dba7fd706bba3b9c" providerId="LiveId" clId="{7DC463FB-4B0A-469C-9B95-A355979DBC96}" dt="2018-09-12T17:45:55.134" v="0" actId="20577"/>
          <ac:spMkLst>
            <pc:docMk/>
            <pc:sldMk cId="0" sldId="256"/>
            <ac:spMk id="393" creationId="{00000000-0000-0000-0000-000000000000}"/>
          </ac:spMkLst>
        </pc:spChg>
        <pc:spChg chg="mod">
          <ac:chgData name="marcos vinicius" userId="dba7fd706bba3b9c" providerId="LiveId" clId="{7DC463FB-4B0A-469C-9B95-A355979DBC96}" dt="2018-09-12T17:46:03.503" v="2" actId="20577"/>
          <ac:spMkLst>
            <pc:docMk/>
            <pc:sldMk cId="0" sldId="256"/>
            <ac:spMk id="3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876689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8585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Repasar las dos librerías introducidas y explicar que utilizaremos ambas a medida que el curso progrese.</a:t>
            </a: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381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7620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1430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15240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19050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22860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2667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3035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73927" y="1203386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685757" y="1597983"/>
            <a:ext cx="77715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381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7620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1430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15240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19050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22860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2667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3035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7172" y="2761443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673927" y="1203386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73927" y="1203386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73927" y="2761443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73927" y="1203386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57172" y="2761443"/>
            <a:ext cx="82287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82287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172" y="2761443"/>
            <a:ext cx="82287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673927" y="1203386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4673927" y="2761443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4"/>
          </p:nvPr>
        </p:nvSpPr>
        <p:spPr>
          <a:xfrm>
            <a:off x="457172" y="2761443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92" name="Shape 19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Shape 235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236" name="Shape 236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237" name="Shape 237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Shape 256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" name="Shape 262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Shape 386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 flipH="1">
            <a:off x="399625" y="505554"/>
            <a:ext cx="8389500" cy="30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Shape 52"/>
          <p:cNvSpPr/>
          <p:nvPr/>
        </p:nvSpPr>
        <p:spPr>
          <a:xfrm>
            <a:off x="447702" y="4769454"/>
            <a:ext cx="2133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247778" y="4766025"/>
            <a:ext cx="276600" cy="248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dist="23040" dir="5400000">
              <a:srgbClr val="000000">
                <a:alpha val="34900"/>
              </a:srgbClr>
            </a:outerShdw>
          </a:effectLst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599473" y="4769699"/>
            <a:ext cx="276600" cy="248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dist="23040" dir="5400000">
              <a:srgbClr val="000000">
                <a:alpha val="34900"/>
              </a:srgbClr>
            </a:outerShdw>
          </a:effectLst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Shape 55"/>
          <p:cNvCxnSpPr/>
          <p:nvPr/>
        </p:nvCxnSpPr>
        <p:spPr>
          <a:xfrm rot="10800000" flipH="1">
            <a:off x="4356846" y="4860253"/>
            <a:ext cx="45600" cy="35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Shape 56"/>
          <p:cNvCxnSpPr/>
          <p:nvPr/>
        </p:nvCxnSpPr>
        <p:spPr>
          <a:xfrm>
            <a:off x="4356846" y="4892168"/>
            <a:ext cx="45600" cy="34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 flipH="1">
            <a:off x="4718782" y="4889475"/>
            <a:ext cx="45600" cy="35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Shape 58"/>
          <p:cNvCxnSpPr/>
          <p:nvPr/>
        </p:nvCxnSpPr>
        <p:spPr>
          <a:xfrm rot="10800000">
            <a:off x="4718782" y="4858459"/>
            <a:ext cx="45600" cy="34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Shape 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273" y="129573"/>
            <a:ext cx="1459800" cy="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85757" y="1597983"/>
            <a:ext cx="77715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172" y="6250601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381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7620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1430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15240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19050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22860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2667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30353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00754" y="498451"/>
            <a:ext cx="8541300" cy="338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23040" dir="5400000">
              <a:srgbClr val="000000">
                <a:alpha val="34900"/>
              </a:srgbClr>
            </a:outerShdw>
          </a:effectLst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172" y="1203386"/>
            <a:ext cx="82287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114" name="Shape 114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120" name="Shape 120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" name="Shape 122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123" name="Shape 12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5" name="Shape 125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9940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994050" y="1813680"/>
            <a:ext cx="30963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4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à classificação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117227" y="3715084"/>
            <a:ext cx="225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Setembro</a:t>
            </a: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dirty="0"/>
          </a:p>
        </p:txBody>
      </p:sp>
      <p:pic>
        <p:nvPicPr>
          <p:cNvPr id="395" name="Shape 395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24" y="1142150"/>
            <a:ext cx="4450950" cy="2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/>
        </p:nvSpPr>
        <p:spPr>
          <a:xfrm>
            <a:off x="-1161216" y="1982782"/>
            <a:ext cx="11280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x-none" sz="23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à classificação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88" name="Shape 488"/>
          <p:cNvSpPr txBox="1"/>
          <p:nvPr/>
        </p:nvSpPr>
        <p:spPr>
          <a:xfrm>
            <a:off x="182778" y="886322"/>
            <a:ext cx="86001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latin typeface="Raleway"/>
                <a:ea typeface="Raleway"/>
                <a:cs typeface="Raleway"/>
                <a:sym typeface="Raleway"/>
              </a:rPr>
              <a:t>Exemplo gráfico</a:t>
            </a:r>
            <a:endParaRPr sz="1500" u="sng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Classificar o novo exemplo X (esfera verde) intuitivamente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-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encontrar o exemplo mais semelhante a X’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-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prever sua classe 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 dirty="0"/>
          </a:p>
        </p:txBody>
      </p:sp>
      <p:sp>
        <p:nvSpPr>
          <p:cNvPr id="489" name="Shape 489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90" name="Shape 490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499" y="1948649"/>
            <a:ext cx="3000555" cy="278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99019" y="1250753"/>
            <a:ext cx="834596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1"/>
                </a:solidFill>
              </a:rPr>
              <a:t>DEMONSTRAÇÃO: lógica do algoritmo k-NN</a:t>
            </a:r>
            <a:endParaRPr sz="30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-1161216" y="1982782"/>
            <a:ext cx="11280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x-none" sz="23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Demonstração: lógica do algoritmo kNN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6" name="Shape 506"/>
          <p:cNvSpPr txBox="1"/>
          <p:nvPr/>
        </p:nvSpPr>
        <p:spPr>
          <a:xfrm>
            <a:off x="179014" y="886305"/>
            <a:ext cx="86001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/>
              <a:t>Pseudocódigo:</a:t>
            </a:r>
            <a:endParaRPr sz="1500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u="sng"/>
          </a:p>
        </p:txBody>
      </p:sp>
      <p:sp>
        <p:nvSpPr>
          <p:cNvPr id="507" name="Shape 507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Shape 508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9" name="Shape 509"/>
          <p:cNvSpPr/>
          <p:nvPr/>
        </p:nvSpPr>
        <p:spPr>
          <a:xfrm>
            <a:off x="618180" y="2125191"/>
            <a:ext cx="7827600" cy="1923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algoritmo knn(x)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pt-BR" sz="15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começo</a:t>
            </a:r>
            <a:endParaRPr sz="1500" i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looping através de todos os pontos dos dados no treinamento, </a:t>
            </a:r>
            <a:endParaRPr sz="1500" i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encontrar os K pontos mais próximos de X</a:t>
            </a:r>
            <a:endParaRPr sz="1500" i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atribuir f(x) = classificação majoritária entre os k pontos mais próximos</a:t>
            </a:r>
            <a:endParaRPr sz="1500" i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5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fim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Shape 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75" y="1990725"/>
            <a:ext cx="5965498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>
            <a:spLocks noGrp="1"/>
          </p:cNvSpPr>
          <p:nvPr>
            <p:ph type="subTitle" idx="1"/>
          </p:nvPr>
        </p:nvSpPr>
        <p:spPr>
          <a:xfrm>
            <a:off x="457172" y="1118939"/>
            <a:ext cx="8228700" cy="1142700"/>
          </a:xfrm>
          <a:prstGeom prst="rect">
            <a:avLst/>
          </a:prstGeom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Vamos observar os seguintes dados correspondentes a empréstimos bancários: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66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temos as variáveis: quantia dos empréstimos, idade do usuário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66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queremos saber se pertence ou não ao grupo “default”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280698" y="158414"/>
            <a:ext cx="5466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Demonstração: lógica do algoritmo kNN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36" y="3285964"/>
            <a:ext cx="5629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1200">
                <a:latin typeface="Calibri" panose="020F0502020204030204" pitchFamily="34" charset="0"/>
              </a:rPr>
              <a:t>Loan$</a:t>
            </a:r>
            <a:endParaRPr lang="es-AR" sz="12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9032" y="3285964"/>
            <a:ext cx="69923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800">
                <a:latin typeface="Calibri" panose="020F0502020204030204" pitchFamily="34" charset="0"/>
              </a:rPr>
              <a:t>Non-Default</a:t>
            </a:r>
            <a:endParaRPr lang="es-AR" sz="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032" y="3493046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800">
                <a:latin typeface="Calibri" panose="020F0502020204030204" pitchFamily="34" charset="0"/>
              </a:rPr>
              <a:t>Default</a:t>
            </a:r>
            <a:endParaRPr lang="es-AR" sz="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subTitle" idx="1"/>
          </p:nvPr>
        </p:nvSpPr>
        <p:spPr>
          <a:xfrm>
            <a:off x="280700" y="968873"/>
            <a:ext cx="8228700" cy="3667800"/>
          </a:xfrm>
          <a:prstGeom prst="rect">
            <a:avLst/>
          </a:prstGeom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O exemplo tem como variáveis Idade = 48 e Quantia = $142.000</a:t>
            </a:r>
            <a:endParaRPr/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A distância escolhida é a euclidiana</a:t>
            </a:r>
            <a:endParaRPr/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As categorias de variável target são Y (yes) e N (no)</a:t>
            </a:r>
            <a:endParaRPr/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se escolhermos k=1, o vizinho mais próximo ao exemplo desconhecido (no set de agrupamento) terá a classe Y (grupo) atribuída</a:t>
            </a:r>
            <a:endParaRPr/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Se testamos, mudamos e atribuímos a k o valor 3, os vizinhos mais próximos serão dois da classe </a:t>
            </a:r>
            <a:r>
              <a:rPr lang="pt-BR" b="1"/>
              <a:t>Y</a:t>
            </a:r>
            <a:r>
              <a:rPr lang="pt-BR"/>
              <a:t> e um da classe N.</a:t>
            </a:r>
            <a:endParaRPr/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Portanto, como resultado, o novo exemplo será atribuído ao grupo default.</a:t>
            </a:r>
            <a:endParaRPr/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–"/>
            </a:pPr>
            <a:r>
              <a:rPr lang="pt-BR"/>
              <a:t>Em outras palavras, a classe Y será atribuída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280698" y="158414"/>
            <a:ext cx="5466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Demonstração: lógica do algoritmo kNN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subTitle" idx="1"/>
          </p:nvPr>
        </p:nvSpPr>
        <p:spPr>
          <a:xfrm>
            <a:off x="457650" y="1313629"/>
            <a:ext cx="8228700" cy="1469400"/>
          </a:xfrm>
          <a:prstGeom prst="rect">
            <a:avLst/>
          </a:prstGeom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testamos e atribuímos a k o valor 3, os vizinhos mais próximos serão dois da classe Y e um da N.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Portanto, como resultado, o novo exemplo será atribuído ao grupo default.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66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aleway"/>
              <a:buChar char="‒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outras palavras, a categoria Y será atribuída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280698" y="158414"/>
            <a:ext cx="5466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Demonstração: lógica do algoritmo kNN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064800" y="159270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</a:rPr>
              <a:t>Práticas</a:t>
            </a:r>
            <a:endParaRPr sz="36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ctrTitle"/>
          </p:nvPr>
        </p:nvSpPr>
        <p:spPr>
          <a:xfrm>
            <a:off x="685800" y="1982806"/>
            <a:ext cx="77724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Conclusão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1- O que é uma classificação?</a:t>
            </a:r>
            <a:endParaRPr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2- O que são as variáveis explicativas e a variável target?</a:t>
            </a:r>
            <a:endParaRPr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3- Como são definidas as categorias de uma classe?</a:t>
            </a:r>
            <a:endParaRPr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4- Como funciona o algoritmo de KNN?</a:t>
            </a:r>
            <a:endParaRPr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5- Como avaliamos um modelo?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1414750" y="2040575"/>
            <a:ext cx="64575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</a:rPr>
              <a:t>Introdução à classificação</a:t>
            </a:r>
            <a:endParaRPr sz="36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414750" y="1719925"/>
            <a:ext cx="6457500" cy="12120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367978" y="33703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8" name="Shape 408"/>
          <p:cNvSpPr/>
          <p:nvPr/>
        </p:nvSpPr>
        <p:spPr>
          <a:xfrm>
            <a:off x="457644" y="1240894"/>
            <a:ext cx="498900" cy="498900"/>
          </a:xfrm>
          <a:prstGeom prst="ellipse">
            <a:avLst/>
          </a:prstGeom>
          <a:noFill/>
          <a:ln w="9525" cap="flat" cmpd="sng">
            <a:solidFill>
              <a:srgbClr val="C6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57644" y="2113941"/>
            <a:ext cx="498900" cy="498900"/>
          </a:xfrm>
          <a:prstGeom prst="ellipse">
            <a:avLst/>
          </a:prstGeom>
          <a:noFill/>
          <a:ln w="9525" cap="flat" cmpd="sng">
            <a:solidFill>
              <a:srgbClr val="D32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57644" y="2986988"/>
            <a:ext cx="498900" cy="498900"/>
          </a:xfrm>
          <a:prstGeom prst="ellipse">
            <a:avLst/>
          </a:prstGeom>
          <a:noFill/>
          <a:ln w="9525" cap="flat" cmpd="sng">
            <a:solidFill>
              <a:srgbClr val="E53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1138125" y="1240900"/>
            <a:ext cx="72234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Definir o conceito de classificação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138125" y="2139304"/>
            <a:ext cx="68229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Explicar o funcionamento do algoritmo k-vizinhos mais próximos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138125" y="2936150"/>
            <a:ext cx="62850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Implementar o algoritmo KNN utilizando a biblioteca scikit-learn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-1161216" y="1982782"/>
            <a:ext cx="11280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x-none" sz="23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à classificação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Shape 421"/>
          <p:cNvSpPr txBox="1"/>
          <p:nvPr/>
        </p:nvSpPr>
        <p:spPr>
          <a:xfrm>
            <a:off x="760161" y="1133401"/>
            <a:ext cx="7712700" cy="3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Classificar é a tarefa de atribuir objetos a categorias predefinidas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Existem numerosos exemplos de classificação, como classificar e-mails como spam/não spam com base em seu conteúdo, identificar tipos de células cancerígenas como malignas/benignas, etc.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O modelo de classificação é uma função que mapeia um set de atributos (X) para uma classe (Y):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22" name="Shape 422"/>
          <p:cNvSpPr/>
          <p:nvPr/>
        </p:nvSpPr>
        <p:spPr>
          <a:xfrm>
            <a:off x="3749760" y="3273160"/>
            <a:ext cx="1563900" cy="6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Modelo de classificação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739049" y="3499900"/>
            <a:ext cx="1038300" cy="22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334474" y="3509700"/>
            <a:ext cx="1038300" cy="22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6" name="Shape 426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7" name="Shape 427"/>
          <p:cNvSpPr/>
          <p:nvPr/>
        </p:nvSpPr>
        <p:spPr>
          <a:xfrm>
            <a:off x="1546560" y="3292602"/>
            <a:ext cx="1192500" cy="6414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de atributos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93600" y="3292602"/>
            <a:ext cx="1114500" cy="6414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Aula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-1161216" y="1982782"/>
            <a:ext cx="11280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x-none" sz="23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à classificação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6" name="Shape 436"/>
          <p:cNvSpPr txBox="1"/>
          <p:nvPr/>
        </p:nvSpPr>
        <p:spPr>
          <a:xfrm>
            <a:off x="760161" y="1057201"/>
            <a:ext cx="7712700" cy="3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Os dados que usamos como input em uma classificação são uma coleção de </a:t>
            </a: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instâncias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X 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é o conjunto de atributos. Os atributos representam propriedades que podem receber valores contínuos ou discretos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y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é um atributo “especial” denominado </a:t>
            </a: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classe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(ou atributo “target”).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Em uma classificação, geralmente a classe </a:t>
            </a: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deve ser discreta</a:t>
            </a:r>
            <a:endParaRPr sz="15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/>
              <a:t>Definição formal de classificação:</a:t>
            </a:r>
            <a:endParaRPr sz="1500" b="1" i="1"/>
          </a:p>
        </p:txBody>
      </p:sp>
      <p:sp>
        <p:nvSpPr>
          <p:cNvPr id="437" name="Shape 437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8" name="Shape 438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Shape 439"/>
          <p:cNvSpPr/>
          <p:nvPr/>
        </p:nvSpPr>
        <p:spPr>
          <a:xfrm>
            <a:off x="859595" y="3539640"/>
            <a:ext cx="6952765" cy="813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025" tIns="76025" rIns="76025" bIns="760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5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a tarefa de "treinar" uma função F, de modo que ela seja capaz de mapear e atribuir, em um conjunto de atributos, uma classe predefinida.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 vizinhos mais próximos (KNN)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46" name="Shape 446"/>
          <p:cNvSpPr txBox="1"/>
          <p:nvPr/>
        </p:nvSpPr>
        <p:spPr>
          <a:xfrm>
            <a:off x="379356" y="738451"/>
            <a:ext cx="8385300" cy="3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3810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aleway"/>
              <a:buChar char="‒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Entre os diferentes algoritmos de classificação, um dos mais utilizados é o K-nearest neighbors (kNN).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‒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Esse algoritmo começou a ser utilizado no início dos anos 1970 como um método</a:t>
            </a: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 estatístico não paramétrico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, pois </a:t>
            </a: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evita que sejam feitas suposições sobre a população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observada.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aleway"/>
              <a:buChar char="‒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Tem sido utilizado tanto para estimativas como para o reconhecimento de padrões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47" name="Shape 447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48" name="Shape 448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 vizinhos mais próximos (KNN)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55" name="Shape 455"/>
          <p:cNvSpPr txBox="1"/>
          <p:nvPr/>
        </p:nvSpPr>
        <p:spPr>
          <a:xfrm>
            <a:off x="379356" y="790801"/>
            <a:ext cx="8385300" cy="3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Ideia básica: um novo exemplo será classificado na classe mais frequente à qual pertencem seus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vizinhos mais próximos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pela maioria dos votos de seus vizinhos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métrica da vizinhança para cada vizinho é uma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medida de similaridade</a:t>
            </a: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6200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Input = exemplo/instância não conhecida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6200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 = (label) associação a um grupo predeterminado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aleway"/>
              <a:buChar char="‒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Pertence ao grupo dos métodos “non generalizing” ou “instance-based” porque simplesmente "lembra" todos os dados de treinamento e, com isso, particiona o espaço para atribuir a classificação.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57" name="Shape 457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à classificação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64" name="Shape 464"/>
          <p:cNvSpPr txBox="1"/>
          <p:nvPr/>
        </p:nvSpPr>
        <p:spPr>
          <a:xfrm>
            <a:off x="397525" y="926125"/>
            <a:ext cx="8385300" cy="3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latin typeface="Raleway"/>
                <a:ea typeface="Raleway"/>
                <a:cs typeface="Raleway"/>
                <a:sym typeface="Raleway"/>
              </a:rPr>
              <a:t>Hiperparâmetro K</a:t>
            </a:r>
            <a:endParaRPr sz="1500" u="sng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valor de K é um dos parâmetros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ajustar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 algoritmo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aleway"/>
              <a:buChar char="–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Valores elevados de K, diminuem o “ruído” e aumentam a precisão, mas não são garantia de um bom modelo.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aleway"/>
              <a:buChar char="–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Um método para determinar um valor ideal de K é usar cross-validation, executando testes sobre um conjunto de dados independente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3810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–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Geralmente, um valor ideal de K está entre </a:t>
            </a:r>
            <a:r>
              <a:rPr lang="pt-BR" sz="1500" b="1">
                <a:latin typeface="Raleway"/>
                <a:ea typeface="Raleway"/>
                <a:cs typeface="Raleway"/>
                <a:sym typeface="Raleway"/>
              </a:rPr>
              <a:t>3 e 10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, no entanto, a quantidade exata depende fortemente dos dados e não há regras gerais.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66" name="Shape 466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67" name="Shape 467"/>
          <p:cNvSpPr txBox="1"/>
          <p:nvPr/>
        </p:nvSpPr>
        <p:spPr>
          <a:xfrm>
            <a:off x="1636950" y="3908175"/>
            <a:ext cx="5870100" cy="633300"/>
          </a:xfrm>
          <a:prstGeom prst="rect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hiperparâmetro K</a:t>
            </a: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 deste algoritmo é aquele que regula o </a:t>
            </a: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trade-off entre viés e variância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6552576" y="4723896"/>
            <a:ext cx="2133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82778" y="479485"/>
            <a:ext cx="5416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à classificação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74" name="Shape 474"/>
          <p:cNvSpPr txBox="1"/>
          <p:nvPr/>
        </p:nvSpPr>
        <p:spPr>
          <a:xfrm>
            <a:off x="1468800" y="2177509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75" name="Shape 475"/>
          <p:cNvSpPr txBox="1"/>
          <p:nvPr/>
        </p:nvSpPr>
        <p:spPr>
          <a:xfrm>
            <a:off x="5961532" y="2174243"/>
            <a:ext cx="846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476" name="Shape 476" descr="screen-shot-2012-11-20-at-11-28-48-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60" y="1801084"/>
            <a:ext cx="7284799" cy="21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397525" y="1057201"/>
            <a:ext cx="83853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latin typeface="Raleway"/>
                <a:ea typeface="Raleway"/>
                <a:cs typeface="Raleway"/>
                <a:sym typeface="Raleway"/>
              </a:rPr>
              <a:t>Exemplos de overfitting e underfitting</a:t>
            </a:r>
            <a:endParaRPr sz="1500" u="sng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78" name="Shape 478"/>
          <p:cNvSpPr txBox="1"/>
          <p:nvPr/>
        </p:nvSpPr>
        <p:spPr>
          <a:xfrm>
            <a:off x="826375" y="1496025"/>
            <a:ext cx="2094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Underfit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3273350" y="1474288"/>
            <a:ext cx="2094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Good fit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5720325" y="1474300"/>
            <a:ext cx="2094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Overfit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864</Words>
  <Application>Microsoft Office PowerPoint</Application>
  <PresentationFormat>Apresentação na tela (16:9)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Josefin Slab</vt:lpstr>
      <vt:lpstr>Times New Roman</vt:lpstr>
      <vt:lpstr>Raleway</vt:lpstr>
      <vt:lpstr>Calibri</vt:lpstr>
      <vt:lpstr>Arial</vt:lpstr>
      <vt:lpstr>Simple Light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3</cp:revision>
  <dcterms:modified xsi:type="dcterms:W3CDTF">2018-09-18T22:08:15Z</dcterms:modified>
</cp:coreProperties>
</file>