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 id="2147483687" r:id="rId3"/>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5715000" type="screen16x10"/>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Josefin Slab" panose="020B0604020202020204" charset="0"/>
      <p:regular r:id="rId43"/>
      <p:bold r:id="rId44"/>
      <p:italic r:id="rId45"/>
      <p:boldItalic r:id="rId46"/>
    </p:embeddedFont>
    <p:embeddedFont>
      <p:font typeface="Raleway"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RPr lang="pt-B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C5D47-51B4-4A5D-AB54-AF75C59C9130}" v="5" dt="2018-09-25T17:00:28.953"/>
    <p1510:client id="{5B26D4C4-0A77-46A6-A773-576F9D77ED86}" v="2" dt="2018-09-26T00:33:28.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5" d="100"/>
          <a:sy n="135" d="100"/>
        </p:scale>
        <p:origin x="690" y="12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49"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vinicius" userId="dba7fd706bba3b9c" providerId="LiveId" clId="{393C5D47-51B4-4A5D-AB54-AF75C59C9130}"/>
    <pc:docChg chg="modSld">
      <pc:chgData name="marcos vinicius" userId="dba7fd706bba3b9c" providerId="LiveId" clId="{393C5D47-51B4-4A5D-AB54-AF75C59C9130}" dt="2018-09-25T17:00:28.953" v="4" actId="20577"/>
      <pc:docMkLst>
        <pc:docMk/>
      </pc:docMkLst>
      <pc:sldChg chg="modSp">
        <pc:chgData name="marcos vinicius" userId="dba7fd706bba3b9c" providerId="LiveId" clId="{393C5D47-51B4-4A5D-AB54-AF75C59C9130}" dt="2018-09-25T17:00:28.953" v="4" actId="20577"/>
        <pc:sldMkLst>
          <pc:docMk/>
          <pc:sldMk cId="0" sldId="256"/>
        </pc:sldMkLst>
        <pc:spChg chg="mod">
          <ac:chgData name="marcos vinicius" userId="dba7fd706bba3b9c" providerId="LiveId" clId="{393C5D47-51B4-4A5D-AB54-AF75C59C9130}" dt="2018-09-25T17:00:24.969" v="0" actId="20577"/>
          <ac:spMkLst>
            <pc:docMk/>
            <pc:sldMk cId="0" sldId="256"/>
            <ac:spMk id="608" creationId="{00000000-0000-0000-0000-000000000000}"/>
          </ac:spMkLst>
        </pc:spChg>
        <pc:spChg chg="mod">
          <ac:chgData name="marcos vinicius" userId="dba7fd706bba3b9c" providerId="LiveId" clId="{393C5D47-51B4-4A5D-AB54-AF75C59C9130}" dt="2018-09-25T17:00:28.953" v="4" actId="20577"/>
          <ac:spMkLst>
            <pc:docMk/>
            <pc:sldMk cId="0" sldId="256"/>
            <ac:spMk id="609" creationId="{00000000-0000-0000-0000-000000000000}"/>
          </ac:spMkLst>
        </pc:spChg>
      </pc:sldChg>
    </pc:docChg>
  </pc:docChgLst>
  <pc:docChgLst>
    <pc:chgData name="marcos vinicius" userId="dba7fd706bba3b9c" providerId="LiveId" clId="{5B26D4C4-0A77-46A6-A773-576F9D77ED86}"/>
    <pc:docChg chg="modSld">
      <pc:chgData name="marcos vinicius" userId="dba7fd706bba3b9c" providerId="LiveId" clId="{5B26D4C4-0A77-46A6-A773-576F9D77ED86}" dt="2018-09-26T00:33:28.500" v="1" actId="115"/>
      <pc:docMkLst>
        <pc:docMk/>
      </pc:docMkLst>
      <pc:sldChg chg="modSp">
        <pc:chgData name="marcos vinicius" userId="dba7fd706bba3b9c" providerId="LiveId" clId="{5B26D4C4-0A77-46A6-A773-576F9D77ED86}" dt="2018-09-26T00:33:28.500" v="1" actId="115"/>
        <pc:sldMkLst>
          <pc:docMk/>
          <pc:sldMk cId="0" sldId="277"/>
        </pc:sldMkLst>
        <pc:spChg chg="mod">
          <ac:chgData name="marcos vinicius" userId="dba7fd706bba3b9c" providerId="LiveId" clId="{5B26D4C4-0A77-46A6-A773-576F9D77ED86}" dt="2018-09-26T00:33:28.500" v="1" actId="115"/>
          <ac:spMkLst>
            <pc:docMk/>
            <pc:sldMk cId="0" sldId="277"/>
            <ac:spMk id="780" creationId="{00000000-0000-0000-0000-000000000000}"/>
          </ac:spMkLst>
        </pc:spChg>
      </pc:sldChg>
      <pc:sldChg chg="modSp">
        <pc:chgData name="marcos vinicius" userId="dba7fd706bba3b9c" providerId="LiveId" clId="{5B26D4C4-0A77-46A6-A773-576F9D77ED86}" dt="2018-09-25T17:28:36.113" v="0" actId="20577"/>
        <pc:sldMkLst>
          <pc:docMk/>
          <pc:sldMk cId="0" sldId="279"/>
        </pc:sldMkLst>
        <pc:spChg chg="mod">
          <ac:chgData name="marcos vinicius" userId="dba7fd706bba3b9c" providerId="LiveId" clId="{5B26D4C4-0A77-46A6-A773-576F9D77ED86}" dt="2018-09-25T17:28:36.113" v="0" actId="20577"/>
          <ac:spMkLst>
            <pc:docMk/>
            <pc:sldMk cId="0" sldId="279"/>
            <ac:spMk id="7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686104"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rtl="0"/>
            <a:endParaRPr/>
          </a:p>
        </p:txBody>
      </p:sp>
    </p:spTree>
    <p:extLst>
      <p:ext uri="{BB962C8B-B14F-4D97-AF65-F5344CB8AC3E}">
        <p14:creationId xmlns:p14="http://schemas.microsoft.com/office/powerpoint/2010/main" val="14688191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00.00 </a:t>
            </a:r>
            <a:r>
              <a:rPr lang="pt-BR" sz="1200" b="1">
                <a:solidFill>
                  <a:schemeClr val="dk1"/>
                </a:solidFill>
              </a:rPr>
              <a:t>+04.00</a:t>
            </a:r>
            <a:r>
              <a:rPr lang="pt-BR" sz="1200">
                <a:solidFill>
                  <a:schemeClr val="dk1"/>
                </a:solidFill>
              </a:rPr>
              <a:t> -&gt; 04.00</a:t>
            </a:r>
            <a:endParaRPr sz="1200">
              <a:solidFill>
                <a:schemeClr val="dk1"/>
              </a:solidFill>
              <a:highlight>
                <a:srgbClr val="FFFFFF"/>
              </a:highlight>
            </a:endParaRPr>
          </a:p>
        </p:txBody>
      </p:sp>
      <p:sp>
        <p:nvSpPr>
          <p:cNvPr id="604" name="Shape 60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678" name="Shape 67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685" name="Shape 68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694" name="Shape 69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lnSpc>
                <a:spcPct val="115000"/>
              </a:lnSpc>
              <a:spcBef>
                <a:spcPts val="1100"/>
              </a:spcBef>
              <a:spcAft>
                <a:spcPts val="0"/>
              </a:spcAft>
              <a:buClr>
                <a:schemeClr val="dk1"/>
              </a:buClr>
              <a:buSzPts val="1100"/>
              <a:buFont typeface="Arial"/>
              <a:buNone/>
            </a:pPr>
            <a:r>
              <a:rPr lang="pt-BR" sz="1200" b="1">
                <a:solidFill>
                  <a:schemeClr val="dk1"/>
                </a:solidFill>
                <a:highlight>
                  <a:srgbClr val="FFFFFF"/>
                </a:highlight>
              </a:rPr>
              <a:t>Chequear:</a:t>
            </a:r>
            <a:r>
              <a:rPr lang="pt-BR" sz="1200">
                <a:solidFill>
                  <a:schemeClr val="dk1"/>
                </a:solidFill>
                <a:highlight>
                  <a:srgbClr val="FFFFFF"/>
                </a:highlight>
              </a:rPr>
              <a:t> ¿Qué pasos debemos realizar para evaluar la importancia de los features con un modelo de árbol de decisión? ¿Puede enumerarlos?</a:t>
            </a:r>
            <a:endParaRPr sz="1200">
              <a:solidFill>
                <a:schemeClr val="dk1"/>
              </a:solidFill>
              <a:highlight>
                <a:srgbClr val="FFFFFF"/>
              </a:highlight>
            </a:endParaRPr>
          </a:p>
          <a:p>
            <a:pPr marL="279400" marR="279400" lvl="0" indent="0" rtl="0">
              <a:lnSpc>
                <a:spcPct val="115000"/>
              </a:lnSpc>
              <a:spcBef>
                <a:spcPts val="1100"/>
              </a:spcBef>
              <a:spcAft>
                <a:spcPts val="0"/>
              </a:spcAft>
              <a:buClr>
                <a:schemeClr val="dk1"/>
              </a:buClr>
              <a:buSzPts val="1100"/>
              <a:buFont typeface="Arial"/>
              <a:buNone/>
            </a:pPr>
            <a:r>
              <a:rPr lang="pt-BR" sz="1200">
                <a:solidFill>
                  <a:schemeClr val="dk1"/>
                </a:solidFill>
                <a:highlight>
                  <a:srgbClr val="FFFFFF"/>
                </a:highlight>
              </a:rPr>
              <a:t>Respuesta:</a:t>
            </a:r>
            <a:endParaRPr sz="1200">
              <a:solidFill>
                <a:schemeClr val="dk1"/>
              </a:solidFill>
              <a:highlight>
                <a:srgbClr val="FFFFFF"/>
              </a:highlight>
            </a:endParaRPr>
          </a:p>
          <a:p>
            <a:pPr marL="1003300" marR="546100" lvl="0" indent="-304800" rtl="0">
              <a:lnSpc>
                <a:spcPct val="115000"/>
              </a:lnSpc>
              <a:spcBef>
                <a:spcPts val="2200"/>
              </a:spcBef>
              <a:spcAft>
                <a:spcPts val="0"/>
              </a:spcAft>
              <a:buClr>
                <a:schemeClr val="dk1"/>
              </a:buClr>
              <a:buSzPts val="1200"/>
              <a:buChar char="●"/>
            </a:pPr>
            <a:r>
              <a:rPr lang="pt-BR" sz="1200">
                <a:solidFill>
                  <a:schemeClr val="dk1"/>
                </a:solidFill>
                <a:highlight>
                  <a:srgbClr val="FFFFFF"/>
                </a:highlight>
              </a:rPr>
              <a:t>leer los datos</a:t>
            </a:r>
            <a:endParaRPr sz="1200">
              <a:solidFill>
                <a:schemeClr val="dk1"/>
              </a:solidFill>
              <a:highlight>
                <a:srgbClr val="FFFFFF"/>
              </a:highlight>
            </a:endParaRPr>
          </a:p>
          <a:p>
            <a:pPr marL="1003300" marR="5461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mapear los features a variables binarias</a:t>
            </a:r>
            <a:endParaRPr sz="1200">
              <a:solidFill>
                <a:schemeClr val="dk1"/>
              </a:solidFill>
              <a:highlight>
                <a:srgbClr val="FFFFFF"/>
              </a:highlight>
            </a:endParaRPr>
          </a:p>
          <a:p>
            <a:pPr marL="1003300" marR="5461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asignar números a las etiquetas</a:t>
            </a:r>
            <a:endParaRPr sz="1200">
              <a:solidFill>
                <a:schemeClr val="dk1"/>
              </a:solidFill>
              <a:highlight>
                <a:srgbClr val="FFFFFF"/>
              </a:highlight>
            </a:endParaRPr>
          </a:p>
          <a:p>
            <a:pPr marL="1003300" marR="5461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entrenar el clasificador de árbol de decisión</a:t>
            </a:r>
            <a:endParaRPr sz="1200">
              <a:solidFill>
                <a:schemeClr val="dk1"/>
              </a:solidFill>
              <a:highlight>
                <a:srgbClr val="FFFFFF"/>
              </a:highlight>
            </a:endParaRPr>
          </a:p>
          <a:p>
            <a:pPr marL="1003300" marR="5461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inspeccionar la importancia de los features</a:t>
            </a:r>
            <a:endParaRPr sz="1200">
              <a:solidFill>
                <a:schemeClr val="dk1"/>
              </a:solidFill>
              <a:highlight>
                <a:srgbClr val="FFFFFF"/>
              </a:highlight>
            </a:endParaRPr>
          </a:p>
          <a:p>
            <a:pPr marL="0" lvl="0" indent="0" rtl="0">
              <a:spcBef>
                <a:spcPts val="1100"/>
              </a:spcBef>
              <a:spcAft>
                <a:spcPts val="0"/>
              </a:spcAft>
              <a:buNone/>
            </a:pPr>
            <a:endParaRPr sz="1200"/>
          </a:p>
        </p:txBody>
      </p:sp>
      <p:sp>
        <p:nvSpPr>
          <p:cNvPr id="701" name="Shape 70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710" name="Shape 71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718" name="Shape 71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t>Solución:</a:t>
            </a:r>
            <a:endParaRPr sz="1200"/>
          </a:p>
          <a:p>
            <a:pPr marL="266700" marR="266700" lvl="0" indent="0" rtl="0">
              <a:lnSpc>
                <a:spcPct val="115000"/>
              </a:lnSpc>
              <a:spcBef>
                <a:spcPts val="1100"/>
              </a:spcBef>
              <a:spcAft>
                <a:spcPts val="0"/>
              </a:spcAft>
              <a:buClr>
                <a:schemeClr val="dk1"/>
              </a:buClr>
              <a:buSzPts val="1100"/>
              <a:buFont typeface="Arial"/>
              <a:buNone/>
            </a:pPr>
            <a:r>
              <a:rPr lang="pt-BR" sz="1200">
                <a:solidFill>
                  <a:schemeClr val="dk1"/>
                </a:solidFill>
                <a:highlight>
                  <a:srgbClr val="FFFFFF"/>
                </a:highlight>
              </a:rPr>
              <a:t>dot_data = export_graphviz(dt, out_file=None,  </a:t>
            </a:r>
            <a:br>
              <a:rPr lang="x-none" sz="1200">
                <a:solidFill>
                  <a:schemeClr val="dk1"/>
                </a:solidFill>
                <a:highlight>
                  <a:srgbClr val="FFFFFF"/>
                </a:highlight>
              </a:rPr>
            </a:br>
            <a:r>
              <a:rPr lang="pt-BR" sz="1200">
                <a:solidFill>
                  <a:schemeClr val="dk1"/>
                </a:solidFill>
                <a:highlight>
                  <a:srgbClr val="FFFFFF"/>
                </a:highlight>
              </a:rPr>
              <a:t>                    feature_names=X.columns, class_names=le.classes_,  </a:t>
            </a:r>
            <a:br>
              <a:rPr lang="x-none" sz="1200">
                <a:solidFill>
                  <a:schemeClr val="dk1"/>
                </a:solidFill>
                <a:highlight>
                  <a:srgbClr val="FFFFFF"/>
                </a:highlight>
              </a:rPr>
            </a:br>
            <a:r>
              <a:rPr lang="pt-BR" sz="1200">
                <a:solidFill>
                  <a:schemeClr val="dk1"/>
                </a:solidFill>
                <a:highlight>
                  <a:srgbClr val="FFFFFF"/>
                </a:highlight>
              </a:rPr>
              <a:t>                    filled=</a:t>
            </a:r>
            <a:r>
              <a:rPr lang="pt-BR" sz="1200">
                <a:solidFill>
                  <a:srgbClr val="008000"/>
                </a:solidFill>
                <a:highlight>
                  <a:srgbClr val="FFFFFF"/>
                </a:highlight>
              </a:rPr>
              <a:t>True</a:t>
            </a:r>
            <a:r>
              <a:rPr lang="pt-BR" sz="1200">
                <a:solidFill>
                  <a:schemeClr val="dk1"/>
                </a:solidFill>
                <a:highlight>
                  <a:srgbClr val="FFFFFF"/>
                </a:highlight>
              </a:rPr>
              <a:t>, rounded=</a:t>
            </a:r>
            <a:r>
              <a:rPr lang="pt-BR" sz="1200">
                <a:solidFill>
                  <a:srgbClr val="008000"/>
                </a:solidFill>
                <a:highlight>
                  <a:srgbClr val="FFFFFF"/>
                </a:highlight>
              </a:rPr>
              <a:t>True</a:t>
            </a:r>
            <a:r>
              <a:rPr lang="pt-BR" sz="1200">
                <a:solidFill>
                  <a:schemeClr val="dk1"/>
                </a:solidFill>
                <a:highlight>
                  <a:srgbClr val="FFFFFF"/>
                </a:highlight>
              </a:rPr>
              <a:t>, proportion=</a:t>
            </a:r>
            <a:r>
              <a:rPr lang="pt-BR" sz="1200">
                <a:solidFill>
                  <a:srgbClr val="008000"/>
                </a:solidFill>
                <a:highlight>
                  <a:srgbClr val="FFFFFF"/>
                </a:highlight>
              </a:rPr>
              <a:t>True</a:t>
            </a:r>
            <a:r>
              <a:rPr lang="pt-BR" sz="1200">
                <a:solidFill>
                  <a:schemeClr val="dk1"/>
                </a:solidFill>
                <a:highlight>
                  <a:srgbClr val="FFFFFF"/>
                </a:highlight>
              </a:rPr>
              <a:t>, special_characters=</a:t>
            </a:r>
            <a:r>
              <a:rPr lang="pt-BR" sz="1200">
                <a:solidFill>
                  <a:srgbClr val="008000"/>
                </a:solidFill>
                <a:highlight>
                  <a:srgbClr val="FFFFFF"/>
                </a:highlight>
              </a:rPr>
              <a:t>True</a:t>
            </a:r>
            <a:r>
              <a:rPr lang="pt-BR" sz="1200">
                <a:solidFill>
                  <a:schemeClr val="dk1"/>
                </a:solidFill>
                <a:highlight>
                  <a:srgbClr val="FFFFFF"/>
                </a:highlight>
              </a:rPr>
              <a:t>)  </a:t>
            </a:r>
            <a:endParaRPr sz="1200"/>
          </a:p>
          <a:p>
            <a:pPr marL="0" lvl="0" indent="0" rtl="0">
              <a:spcBef>
                <a:spcPts val="1100"/>
              </a:spcBef>
              <a:spcAft>
                <a:spcPts val="0"/>
              </a:spcAft>
              <a:buNone/>
            </a:pPr>
            <a:endParaRPr sz="1200"/>
          </a:p>
        </p:txBody>
      </p:sp>
      <p:sp>
        <p:nvSpPr>
          <p:cNvPr id="726" name="Shape 72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733" name="Shape 73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lnSpc>
                <a:spcPct val="115000"/>
              </a:lnSpc>
              <a:spcBef>
                <a:spcPts val="1100"/>
              </a:spcBef>
              <a:spcAft>
                <a:spcPts val="0"/>
              </a:spcAft>
              <a:buClr>
                <a:schemeClr val="dk1"/>
              </a:buClr>
              <a:buSzPts val="1100"/>
              <a:buFont typeface="Arial"/>
              <a:buNone/>
            </a:pPr>
            <a:r>
              <a:rPr lang="pt-BR" sz="1200" b="1">
                <a:solidFill>
                  <a:schemeClr val="dk1"/>
                </a:solidFill>
                <a:highlight>
                  <a:srgbClr val="FFFFFF"/>
                </a:highlight>
              </a:rPr>
              <a:t>Chequear:</a:t>
            </a:r>
            <a:r>
              <a:rPr lang="pt-BR" sz="1200">
                <a:solidFill>
                  <a:schemeClr val="dk1"/>
                </a:solidFill>
                <a:highlight>
                  <a:srgbClr val="FFFFFF"/>
                </a:highlight>
              </a:rPr>
              <a:t> Discusión abierta: ¿Cuál podría ser una ventaja de usar un modelo de árbol de decisión en el trabajo?</a:t>
            </a:r>
            <a:endParaRPr sz="1200">
              <a:solidFill>
                <a:schemeClr val="dk1"/>
              </a:solidFill>
              <a:highlight>
                <a:srgbClr val="FFFFFF"/>
              </a:highlight>
            </a:endParaRPr>
          </a:p>
          <a:p>
            <a:pPr marL="279400" marR="279400" lvl="0" indent="0" rtl="0">
              <a:lnSpc>
                <a:spcPct val="115000"/>
              </a:lnSpc>
              <a:spcBef>
                <a:spcPts val="1100"/>
              </a:spcBef>
              <a:spcAft>
                <a:spcPts val="0"/>
              </a:spcAft>
              <a:buClr>
                <a:schemeClr val="dk1"/>
              </a:buClr>
              <a:buSzPts val="1100"/>
              <a:buFont typeface="Arial"/>
              <a:buNone/>
            </a:pPr>
            <a:r>
              <a:rPr lang="pt-BR" sz="1200">
                <a:solidFill>
                  <a:schemeClr val="dk1"/>
                </a:solidFill>
                <a:highlight>
                  <a:srgbClr val="FFFFFF"/>
                </a:highlight>
              </a:rPr>
              <a:t>Respuesta: es fácil comunicar los resultados y comprender los features relevantes.</a:t>
            </a:r>
            <a:endParaRPr sz="1200">
              <a:solidFill>
                <a:schemeClr val="dk1"/>
              </a:solidFill>
              <a:highlight>
                <a:srgbClr val="FFFFFF"/>
              </a:highlight>
            </a:endParaRPr>
          </a:p>
          <a:p>
            <a:pPr marL="0" lvl="0" indent="0" rtl="0">
              <a:spcBef>
                <a:spcPts val="1100"/>
              </a:spcBef>
              <a:spcAft>
                <a:spcPts val="0"/>
              </a:spcAft>
              <a:buNone/>
            </a:pPr>
            <a:endParaRPr sz="1200"/>
          </a:p>
        </p:txBody>
      </p:sp>
      <p:sp>
        <p:nvSpPr>
          <p:cNvPr id="741" name="Shape 74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t>Sum [ C (1-C) ] = Sum [ C - C^2 ] = Sum [C] - Sum [C^2] = 1- Sum [C^2]</a:t>
            </a:r>
            <a:endParaRPr sz="1200"/>
          </a:p>
          <a:p>
            <a:pPr marL="0" lvl="0" indent="0" rtl="0">
              <a:spcBef>
                <a:spcPts val="0"/>
              </a:spcBef>
              <a:spcAft>
                <a:spcPts val="0"/>
              </a:spcAft>
              <a:buNone/>
            </a:pPr>
            <a:endParaRPr sz="1200"/>
          </a:p>
          <a:p>
            <a:pPr marL="0" lvl="0" indent="0" rtl="0">
              <a:spcBef>
                <a:spcPts val="0"/>
              </a:spcBef>
              <a:spcAft>
                <a:spcPts val="0"/>
              </a:spcAft>
              <a:buNone/>
            </a:pPr>
            <a:r>
              <a:rPr lang="pt-BR" sz="1200"/>
              <a:t>Ya que Sum[ C] =1 porque la suma de las fracciones totaliza 1.</a:t>
            </a:r>
            <a:endParaRPr sz="1200"/>
          </a:p>
          <a:p>
            <a:pPr marL="0" lvl="0" indent="0" rtl="0">
              <a:spcBef>
                <a:spcPts val="0"/>
              </a:spcBef>
              <a:spcAft>
                <a:spcPts val="0"/>
              </a:spcAft>
              <a:buNone/>
            </a:pPr>
            <a:endParaRPr sz="1200"/>
          </a:p>
          <a:p>
            <a:pPr marL="0" lvl="0" indent="0" rtl="0">
              <a:spcBef>
                <a:spcPts val="0"/>
              </a:spcBef>
              <a:spcAft>
                <a:spcPts val="0"/>
              </a:spcAft>
              <a:buNone/>
            </a:pPr>
            <a:r>
              <a:rPr lang="pt-BR" sz="1200"/>
              <a:t>Las proporciones Ck salen de convertir la probabilidad p(k / m) osea la probabilidad que se presente la clase k dado que estamos en el nodo m</a:t>
            </a:r>
            <a:endParaRPr sz="1200"/>
          </a:p>
        </p:txBody>
      </p:sp>
      <p:sp>
        <p:nvSpPr>
          <p:cNvPr id="749" name="Shape 74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4" name="Shape 61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b="1">
                <a:solidFill>
                  <a:schemeClr val="dk1"/>
                </a:solidFill>
                <a:highlight>
                  <a:srgbClr val="FFFFFF"/>
                </a:highlight>
              </a:rPr>
              <a:t>Chequear:</a:t>
            </a:r>
            <a:r>
              <a:rPr lang="pt-BR" sz="1200">
                <a:solidFill>
                  <a:schemeClr val="dk1"/>
                </a:solidFill>
                <a:highlight>
                  <a:srgbClr val="FFFFFF"/>
                </a:highlight>
              </a:rPr>
              <a:t> Verificar que tanto las proporciones de clases coinciden con los value del árbol y que el indice Gini también coincide.</a:t>
            </a:r>
            <a:endParaRPr sz="1200"/>
          </a:p>
        </p:txBody>
      </p:sp>
      <p:sp>
        <p:nvSpPr>
          <p:cNvPr id="760" name="Shape 7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Shape 76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768" name="Shape 76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lnSpc>
                <a:spcPct val="115000"/>
              </a:lnSpc>
              <a:spcBef>
                <a:spcPts val="0"/>
              </a:spcBef>
              <a:spcAft>
                <a:spcPts val="0"/>
              </a:spcAft>
              <a:buClr>
                <a:schemeClr val="dk1"/>
              </a:buClr>
              <a:buSzPts val="1100"/>
              <a:buFont typeface="Arial"/>
              <a:buNone/>
            </a:pPr>
            <a:r>
              <a:rPr lang="pt-BR" sz="1200" b="1">
                <a:solidFill>
                  <a:schemeClr val="dk1"/>
                </a:solidFill>
                <a:highlight>
                  <a:srgbClr val="FFFFFF"/>
                </a:highlight>
              </a:rPr>
              <a:t>Chequear:</a:t>
            </a:r>
            <a:r>
              <a:rPr lang="pt-BR" sz="1200">
                <a:solidFill>
                  <a:schemeClr val="dk1"/>
                </a:solidFill>
                <a:highlight>
                  <a:srgbClr val="FFFFFF"/>
                </a:highlight>
              </a:rPr>
              <a:t> ¿qué hicimos y por qué hicimos eso?</a:t>
            </a:r>
            <a:endParaRPr sz="1200">
              <a:solidFill>
                <a:schemeClr val="dk1"/>
              </a:solidFill>
              <a:highlight>
                <a:srgbClr val="FFFFFF"/>
              </a:highlight>
            </a:endParaRPr>
          </a:p>
          <a:p>
            <a:pPr marL="279400" marR="279400" lvl="0" indent="0" rtl="0">
              <a:lnSpc>
                <a:spcPct val="115000"/>
              </a:lnSpc>
              <a:spcBef>
                <a:spcPts val="1100"/>
              </a:spcBef>
              <a:spcAft>
                <a:spcPts val="1100"/>
              </a:spcAft>
              <a:buNone/>
            </a:pPr>
            <a:r>
              <a:rPr lang="pt-BR" sz="1200">
                <a:solidFill>
                  <a:schemeClr val="dk1"/>
                </a:solidFill>
                <a:highlight>
                  <a:srgbClr val="FFFFFF"/>
                </a:highlight>
              </a:rPr>
              <a:t>Respuesta: Hemos verificado que el cálculo de la ganancia Gini corresponde a la importancia de features resultante en el modelo del árbol de decisión.</a:t>
            </a:r>
            <a:endParaRPr sz="1200"/>
          </a:p>
        </p:txBody>
      </p:sp>
      <p:sp>
        <p:nvSpPr>
          <p:cNvPr id="776" name="Shape 77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Shape 78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783" name="Shape 78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marR="279400" lvl="0" indent="0" rtl="0">
              <a:lnSpc>
                <a:spcPct val="115000"/>
              </a:lnSpc>
              <a:spcBef>
                <a:spcPts val="1100"/>
              </a:spcBef>
              <a:spcAft>
                <a:spcPts val="0"/>
              </a:spcAft>
              <a:buNone/>
            </a:pPr>
            <a:r>
              <a:rPr lang="pt-BR" sz="1200">
                <a:solidFill>
                  <a:schemeClr val="dk1"/>
                </a:solidFill>
                <a:highlight>
                  <a:srgbClr val="FFFFFF"/>
                </a:highlight>
              </a:rPr>
              <a:t>Instructor: Esto se puede hacer en grupos pequeños, donde tienen que llenar los espacios en blanco del código que falta.</a:t>
            </a:r>
            <a:endParaRPr sz="1200">
              <a:solidFill>
                <a:schemeClr val="dk1"/>
              </a:solidFill>
              <a:highlight>
                <a:srgbClr val="FFFFFF"/>
              </a:highlight>
            </a:endParaRPr>
          </a:p>
          <a:p>
            <a:pPr marL="0" marR="279400" lvl="0" indent="0" rtl="0">
              <a:lnSpc>
                <a:spcPct val="115000"/>
              </a:lnSpc>
              <a:spcBef>
                <a:spcPts val="1100"/>
              </a:spcBef>
              <a:spcAft>
                <a:spcPts val="1100"/>
              </a:spcAft>
              <a:buNone/>
            </a:pPr>
            <a:r>
              <a:rPr lang="pt-BR" sz="1200">
                <a:solidFill>
                  <a:schemeClr val="dk1"/>
                </a:solidFill>
                <a:highlight>
                  <a:srgbClr val="FFFFFF"/>
                </a:highlight>
              </a:rPr>
              <a:t>Aclarar que en la documentación de sklearn es un poco confusa respecto al cálculo de feature importance, pero efectivamente realiza el cálculo con el “mean gini decrease” o “mean error decrease”</a:t>
            </a:r>
            <a:endParaRPr sz="1200">
              <a:solidFill>
                <a:schemeClr val="dk1"/>
              </a:solidFill>
              <a:highlight>
                <a:srgbClr val="FFFFFF"/>
              </a:highlight>
            </a:endParaRPr>
          </a:p>
        </p:txBody>
      </p:sp>
      <p:sp>
        <p:nvSpPr>
          <p:cNvPr id="792" name="Shape 79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marR="279400" lvl="0" indent="0" rtl="0">
              <a:lnSpc>
                <a:spcPct val="115000"/>
              </a:lnSpc>
              <a:spcBef>
                <a:spcPts val="1100"/>
              </a:spcBef>
              <a:spcAft>
                <a:spcPts val="1100"/>
              </a:spcAft>
              <a:buNone/>
            </a:pPr>
            <a:endParaRPr sz="1200"/>
          </a:p>
        </p:txBody>
      </p:sp>
      <p:sp>
        <p:nvSpPr>
          <p:cNvPr id="799" name="Shape 79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Shape 80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marR="279400" lvl="0" indent="0" rtl="0">
              <a:lnSpc>
                <a:spcPct val="115000"/>
              </a:lnSpc>
              <a:spcBef>
                <a:spcPts val="1100"/>
              </a:spcBef>
              <a:spcAft>
                <a:spcPts val="1100"/>
              </a:spcAft>
              <a:buNone/>
            </a:pPr>
            <a:r>
              <a:rPr lang="pt-BR" sz="1200"/>
              <a:t>Esperar a que resuelvan lo mismo para el caso de Extra Trees y en la siguiente pantalla se muestra el resultado</a:t>
            </a:r>
            <a:endParaRPr sz="1200"/>
          </a:p>
        </p:txBody>
      </p:sp>
      <p:sp>
        <p:nvSpPr>
          <p:cNvPr id="807" name="Shape 80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Shape 8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marR="279400" lvl="0" indent="0" rtl="0">
              <a:lnSpc>
                <a:spcPct val="115000"/>
              </a:lnSpc>
              <a:spcBef>
                <a:spcPts val="1100"/>
              </a:spcBef>
              <a:spcAft>
                <a:spcPts val="1100"/>
              </a:spcAft>
              <a:buNone/>
            </a:pPr>
            <a:endParaRPr sz="1200"/>
          </a:p>
        </p:txBody>
      </p:sp>
      <p:sp>
        <p:nvSpPr>
          <p:cNvPr id="814" name="Shape 81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marR="279400" lvl="0" indent="0" rtl="0">
              <a:lnSpc>
                <a:spcPct val="115000"/>
              </a:lnSpc>
              <a:spcBef>
                <a:spcPts val="1100"/>
              </a:spcBef>
              <a:spcAft>
                <a:spcPts val="1100"/>
              </a:spcAft>
              <a:buNone/>
            </a:pPr>
            <a:r>
              <a:rPr lang="pt-BR" sz="1200" b="1">
                <a:solidFill>
                  <a:schemeClr val="dk1"/>
                </a:solidFill>
                <a:highlight>
                  <a:srgbClr val="FFFFFF"/>
                </a:highlight>
              </a:rPr>
              <a:t>Chequear:</a:t>
            </a:r>
            <a:r>
              <a:rPr lang="pt-BR" sz="1200">
                <a:solidFill>
                  <a:schemeClr val="dk1"/>
                </a:solidFill>
                <a:highlight>
                  <a:srgbClr val="FFFFFF"/>
                </a:highlight>
              </a:rPr>
              <a:t> Discuta en pequeños grupos el gráfico anterior. ¿Cuáles son las cosas comunes en todos los modelos? ¿Cuáles son las diferencias?</a:t>
            </a:r>
            <a:endParaRPr sz="1200"/>
          </a:p>
        </p:txBody>
      </p:sp>
      <p:sp>
        <p:nvSpPr>
          <p:cNvPr id="822" name="Shape 82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831" name="Shape 83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619" name="Shape 61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Shape 8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lnSpc>
                <a:spcPct val="115000"/>
              </a:lnSpc>
              <a:spcBef>
                <a:spcPts val="1100"/>
              </a:spcBef>
              <a:spcAft>
                <a:spcPts val="0"/>
              </a:spcAft>
              <a:buClr>
                <a:schemeClr val="dk1"/>
              </a:buClr>
              <a:buSzPts val="1100"/>
              <a:buFont typeface="Arial"/>
              <a:buNone/>
            </a:pPr>
            <a:r>
              <a:rPr lang="pt-BR" sz="1200" b="1">
                <a:solidFill>
                  <a:schemeClr val="dk1"/>
                </a:solidFill>
                <a:highlight>
                  <a:srgbClr val="FFFFFF"/>
                </a:highlight>
              </a:rPr>
              <a:t>Chequear:</a:t>
            </a:r>
            <a:r>
              <a:rPr lang="pt-BR" sz="1200">
                <a:solidFill>
                  <a:schemeClr val="dk1"/>
                </a:solidFill>
                <a:highlight>
                  <a:srgbClr val="FFFFFF"/>
                </a:highlight>
              </a:rPr>
              <a:t> ¿Cómo puede utilizar esto en la práctica?</a:t>
            </a:r>
            <a:endParaRPr sz="1200">
              <a:solidFill>
                <a:schemeClr val="dk1"/>
              </a:solidFill>
              <a:highlight>
                <a:srgbClr val="FFFFFF"/>
              </a:highlight>
            </a:endParaRPr>
          </a:p>
          <a:p>
            <a:pPr marL="279400" marR="279400" lvl="0" indent="0" rtl="0">
              <a:lnSpc>
                <a:spcPct val="115000"/>
              </a:lnSpc>
              <a:spcBef>
                <a:spcPts val="1100"/>
              </a:spcBef>
              <a:spcAft>
                <a:spcPts val="0"/>
              </a:spcAft>
              <a:buClr>
                <a:schemeClr val="dk1"/>
              </a:buClr>
              <a:buSzPts val="1100"/>
              <a:buFont typeface="Arial"/>
              <a:buNone/>
            </a:pPr>
            <a:r>
              <a:rPr lang="pt-BR" sz="1200">
                <a:solidFill>
                  <a:schemeClr val="dk1"/>
                </a:solidFill>
                <a:highlight>
                  <a:srgbClr val="FFFFFF"/>
                </a:highlight>
              </a:rPr>
              <a:t>Respuesta: Discutan sobre la selección de features y compartan con sus compañeros</a:t>
            </a:r>
            <a:endParaRPr sz="1200">
              <a:solidFill>
                <a:schemeClr val="dk1"/>
              </a:solidFill>
              <a:highlight>
                <a:srgbClr val="FFFFFF"/>
              </a:highlight>
            </a:endParaRPr>
          </a:p>
          <a:p>
            <a:pPr marL="0" lvl="0" indent="0" rtl="0">
              <a:spcBef>
                <a:spcPts val="1100"/>
              </a:spcBef>
              <a:spcAft>
                <a:spcPts val="0"/>
              </a:spcAft>
              <a:buNone/>
            </a:pPr>
            <a:endParaRPr sz="1200" b="1">
              <a:solidFill>
                <a:schemeClr val="dk1"/>
              </a:solidFill>
              <a:highlight>
                <a:srgbClr val="FFFFFF"/>
              </a:highlight>
            </a:endParaRPr>
          </a:p>
        </p:txBody>
      </p:sp>
      <p:sp>
        <p:nvSpPr>
          <p:cNvPr id="840" name="Shape 84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634" name="Shape 63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643" name="Shape 64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b="1">
                <a:solidFill>
                  <a:schemeClr val="dk1"/>
                </a:solidFill>
                <a:highlight>
                  <a:srgbClr val="FFFFFF"/>
                </a:highlight>
              </a:rPr>
              <a:t>Chequear:</a:t>
            </a:r>
            <a:r>
              <a:rPr lang="pt-BR" sz="1200">
                <a:solidFill>
                  <a:schemeClr val="dk1"/>
                </a:solidFill>
                <a:highlight>
                  <a:srgbClr val="FFFFFF"/>
                </a:highlight>
              </a:rPr>
              <a:t> Preguntar a la clase si recuerdan alguno mas. y que hagan una muy breve descripción de como funciona cada uno de los métodos anteriores mas los que puedan agregar.</a:t>
            </a:r>
            <a:endParaRPr sz="1200"/>
          </a:p>
        </p:txBody>
      </p:sp>
      <p:sp>
        <p:nvSpPr>
          <p:cNvPr id="650" name="Shape 65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lnSpc>
                <a:spcPct val="115000"/>
              </a:lnSpc>
              <a:spcBef>
                <a:spcPts val="1100"/>
              </a:spcBef>
              <a:spcAft>
                <a:spcPts val="0"/>
              </a:spcAft>
              <a:buClr>
                <a:schemeClr val="dk1"/>
              </a:buClr>
              <a:buSzPts val="1100"/>
              <a:buFont typeface="Arial"/>
              <a:buNone/>
            </a:pPr>
            <a:r>
              <a:rPr lang="pt-BR" sz="1200" b="1">
                <a:solidFill>
                  <a:schemeClr val="dk1"/>
                </a:solidFill>
                <a:highlight>
                  <a:srgbClr val="FFFFFF"/>
                </a:highlight>
              </a:rPr>
              <a:t>Chequear:</a:t>
            </a:r>
            <a:r>
              <a:rPr lang="pt-BR" sz="1200">
                <a:solidFill>
                  <a:schemeClr val="dk1"/>
                </a:solidFill>
                <a:highlight>
                  <a:srgbClr val="FFFFFF"/>
                </a:highlight>
              </a:rPr>
              <a:t> ¿Cómo decide un árbol qué división realizar?</a:t>
            </a:r>
            <a:endParaRPr sz="1200">
              <a:solidFill>
                <a:schemeClr val="dk1"/>
              </a:solidFill>
              <a:highlight>
                <a:srgbClr val="FFFFFF"/>
              </a:highlight>
            </a:endParaRPr>
          </a:p>
          <a:p>
            <a:pPr marL="279400" marR="279400" lvl="0" indent="0" rtl="0">
              <a:lnSpc>
                <a:spcPct val="115000"/>
              </a:lnSpc>
              <a:spcBef>
                <a:spcPts val="1100"/>
              </a:spcBef>
              <a:spcAft>
                <a:spcPts val="0"/>
              </a:spcAft>
              <a:buClr>
                <a:schemeClr val="dk1"/>
              </a:buClr>
              <a:buSzPts val="1100"/>
              <a:buFont typeface="Arial"/>
              <a:buNone/>
            </a:pPr>
            <a:r>
              <a:rPr lang="pt-BR" sz="1200">
                <a:solidFill>
                  <a:schemeClr val="dk1"/>
                </a:solidFill>
                <a:highlight>
                  <a:srgbClr val="FFFFFF"/>
                </a:highlight>
              </a:rPr>
              <a:t>Respuesta: El algoritmo del árbol de decisión toma decisiones localmente óptimas para maximizar la ganancia de pureza después de la elección con respecto a antes de la elección.</a:t>
            </a:r>
            <a:endParaRPr sz="1200">
              <a:solidFill>
                <a:schemeClr val="dk1"/>
              </a:solidFill>
              <a:highlight>
                <a:srgbClr val="FFFFFF"/>
              </a:highlight>
            </a:endParaRPr>
          </a:p>
          <a:p>
            <a:pPr marL="0" lvl="0" indent="0" rtl="0">
              <a:lnSpc>
                <a:spcPct val="115000"/>
              </a:lnSpc>
              <a:spcBef>
                <a:spcPts val="1100"/>
              </a:spcBef>
              <a:spcAft>
                <a:spcPts val="0"/>
              </a:spcAft>
              <a:buClr>
                <a:schemeClr val="dk1"/>
              </a:buClr>
              <a:buSzPts val="1100"/>
              <a:buFont typeface="Arial"/>
              <a:buNone/>
            </a:pPr>
            <a:r>
              <a:rPr lang="pt-BR" sz="1200" b="1">
                <a:solidFill>
                  <a:schemeClr val="dk1"/>
                </a:solidFill>
                <a:highlight>
                  <a:srgbClr val="FFFFFF"/>
                </a:highlight>
              </a:rPr>
              <a:t>Chequear:</a:t>
            </a:r>
            <a:r>
              <a:rPr lang="pt-BR" sz="1200">
                <a:solidFill>
                  <a:schemeClr val="dk1"/>
                </a:solidFill>
                <a:highlight>
                  <a:srgbClr val="FFFFFF"/>
                </a:highlight>
              </a:rPr>
              <a:t> Aprendimos sobre varias maneras de medir la impureza. ¿Recuerdas alguna?</a:t>
            </a:r>
            <a:endParaRPr sz="1200">
              <a:solidFill>
                <a:schemeClr val="dk1"/>
              </a:solidFill>
              <a:highlight>
                <a:srgbClr val="FFFFFF"/>
              </a:highlight>
            </a:endParaRPr>
          </a:p>
          <a:p>
            <a:pPr marL="279400" marR="279400" lvl="0" indent="0" rtl="0">
              <a:lnSpc>
                <a:spcPct val="115000"/>
              </a:lnSpc>
              <a:spcBef>
                <a:spcPts val="1100"/>
              </a:spcBef>
              <a:spcAft>
                <a:spcPts val="0"/>
              </a:spcAft>
              <a:buClr>
                <a:schemeClr val="dk1"/>
              </a:buClr>
              <a:buSzPts val="1100"/>
              <a:buFont typeface="Arial"/>
              <a:buNone/>
            </a:pPr>
            <a:r>
              <a:rPr lang="pt-BR" sz="1200">
                <a:solidFill>
                  <a:schemeClr val="dk1"/>
                </a:solidFill>
                <a:highlight>
                  <a:srgbClr val="FFFFFF"/>
                </a:highlight>
              </a:rPr>
              <a:t>Respuesta: Para la clasificación se discutió la impureza Gini y ganancia de información/entropía. Para los árboles de regresión se utilizó el error cuadrático medio.</a:t>
            </a:r>
            <a:endParaRPr sz="1200">
              <a:solidFill>
                <a:schemeClr val="dk1"/>
              </a:solidFill>
              <a:highlight>
                <a:srgbClr val="FFFFFF"/>
              </a:highlight>
            </a:endParaRPr>
          </a:p>
          <a:p>
            <a:pPr marL="0" lvl="0" indent="0" rtl="0">
              <a:spcBef>
                <a:spcPts val="1100"/>
              </a:spcBef>
              <a:spcAft>
                <a:spcPts val="0"/>
              </a:spcAft>
              <a:buNone/>
            </a:pPr>
            <a:endParaRPr sz="1200"/>
          </a:p>
        </p:txBody>
      </p:sp>
      <p:sp>
        <p:nvSpPr>
          <p:cNvPr id="657" name="Shape 65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sz="1200"/>
          </a:p>
        </p:txBody>
      </p:sp>
      <p:sp>
        <p:nvSpPr>
          <p:cNvPr id="664" name="Shape 66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highlight>
                  <a:srgbClr val="FFFFFF"/>
                </a:highlight>
              </a:rPr>
              <a:t>Instructor: Que intenten elaborar una solución pensando en parejas y luego se presenta la solución.</a:t>
            </a:r>
            <a:endParaRPr sz="1200"/>
          </a:p>
        </p:txBody>
      </p:sp>
      <p:sp>
        <p:nvSpPr>
          <p:cNvPr id="671" name="Shape 67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827306"/>
            <a:ext cx="8520600" cy="2280600"/>
          </a:xfrm>
          <a:prstGeom prst="rect">
            <a:avLst/>
          </a:prstGeom>
        </p:spPr>
        <p:txBody>
          <a:bodyPr spcFirstLastPara="1" wrap="square" lIns="91425" tIns="91425" rIns="91425" bIns="91425" rtlCol="0"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rtl="0"/>
            <a:endParaRPr/>
          </a:p>
        </p:txBody>
      </p:sp>
      <p:sp>
        <p:nvSpPr>
          <p:cNvPr id="11" name="Shape 11"/>
          <p:cNvSpPr txBox="1">
            <a:spLocks noGrp="1"/>
          </p:cNvSpPr>
          <p:nvPr>
            <p:ph type="subTitle" idx="1"/>
          </p:nvPr>
        </p:nvSpPr>
        <p:spPr>
          <a:xfrm>
            <a:off x="311700" y="3149028"/>
            <a:ext cx="8520600" cy="8808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rtl="0"/>
            <a:endParaRPr/>
          </a:p>
        </p:txBody>
      </p:sp>
      <p:sp>
        <p:nvSpPr>
          <p:cNvPr id="12" name="Shape 12"/>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rtlCol="0"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rtl="0"/>
            <a:r>
              <a:t>xx%</a:t>
            </a:r>
          </a:p>
        </p:txBody>
      </p:sp>
      <p:sp>
        <p:nvSpPr>
          <p:cNvPr id="46" name="Shape 46"/>
          <p:cNvSpPr txBox="1">
            <a:spLocks noGrp="1"/>
          </p:cNvSpPr>
          <p:nvPr>
            <p:ph type="body" idx="1"/>
          </p:nvPr>
        </p:nvSpPr>
        <p:spPr>
          <a:xfrm>
            <a:off x="311700" y="3502472"/>
            <a:ext cx="8520600" cy="1445400"/>
          </a:xfrm>
          <a:prstGeom prst="rect">
            <a:avLst/>
          </a:prstGeom>
        </p:spPr>
        <p:txBody>
          <a:bodyPr spcFirstLastPara="1" wrap="square" lIns="91425" tIns="91425" rIns="91425" bIns="91425" rtlCol="0"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rtl="0"/>
            <a:endParaRPr/>
          </a:p>
        </p:txBody>
      </p:sp>
      <p:sp>
        <p:nvSpPr>
          <p:cNvPr id="47" name="Shape 47"/>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685800" y="1775355"/>
            <a:ext cx="7772400" cy="1224900"/>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7" name="Shape 67"/>
          <p:cNvSpPr txBox="1">
            <a:spLocks noGrp="1"/>
          </p:cNvSpPr>
          <p:nvPr>
            <p:ph type="subTitle" idx="1"/>
          </p:nvPr>
        </p:nvSpPr>
        <p:spPr>
          <a:xfrm>
            <a:off x="1371600" y="3238500"/>
            <a:ext cx="6400800" cy="14604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68" name="Shape 68"/>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9" name="Shape 6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70" name="Shape 70"/>
          <p:cNvSpPr/>
          <p:nvPr/>
        </p:nvSpPr>
        <p:spPr>
          <a:xfrm>
            <a:off x="301037" y="553989"/>
            <a:ext cx="8541900" cy="376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3" name="Shape 73"/>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76" name="Shape 76"/>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7" name="Shape 7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0" name="Shape 80"/>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1" name="Shape 8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82" name="Shape 82"/>
          <p:cNvSpPr/>
          <p:nvPr/>
        </p:nvSpPr>
        <p:spPr>
          <a:xfrm>
            <a:off x="0" y="-94497"/>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5" name="Shape 85"/>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Shape 86"/>
          <p:cNvSpPr>
            <a:spLocks noGrp="1"/>
          </p:cNvSpPr>
          <p:nvPr>
            <p:ph type="pic" idx="2"/>
          </p:nvPr>
        </p:nvSpPr>
        <p:spPr>
          <a:xfrm>
            <a:off x="0" y="0"/>
            <a:ext cx="9144000" cy="57150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9" name="Shape 89"/>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90" name="Shape 9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91" name="Shape 91"/>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Shape 92"/>
          <p:cNvSpPr/>
          <p:nvPr/>
        </p:nvSpPr>
        <p:spPr>
          <a:xfrm>
            <a:off x="0" y="3851189"/>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95" name="Shape 95"/>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96" name="Shape 9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97" name="Shape 97"/>
          <p:cNvSpPr/>
          <p:nvPr/>
        </p:nvSpPr>
        <p:spPr>
          <a:xfrm>
            <a:off x="3722146" y="4900705"/>
            <a:ext cx="1699800" cy="814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98"/>
        <p:cNvGrpSpPr/>
        <p:nvPr/>
      </p:nvGrpSpPr>
      <p:grpSpPr>
        <a:xfrm>
          <a:off x="0" y="0"/>
          <a:ext cx="0" cy="0"/>
          <a:chOff x="0" y="0"/>
          <a:chExt cx="0" cy="0"/>
        </a:xfrm>
      </p:grpSpPr>
      <p:sp>
        <p:nvSpPr>
          <p:cNvPr id="99" name="Shape 99"/>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0" name="Shape 100"/>
          <p:cNvSpPr/>
          <p:nvPr/>
        </p:nvSpPr>
        <p:spPr>
          <a:xfrm>
            <a:off x="0" y="0"/>
            <a:ext cx="9144000" cy="57150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389833"/>
            <a:ext cx="8520600" cy="935400"/>
          </a:xfrm>
          <a:prstGeom prst="rect">
            <a:avLst/>
          </a:prstGeom>
        </p:spPr>
        <p:txBody>
          <a:bodyPr spcFirstLastPara="1" wrap="square" lIns="91425" tIns="91425" rIns="91425" bIns="91425" rtlCol="0"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rtl="0"/>
            <a:endParaRPr/>
          </a:p>
        </p:txBody>
      </p:sp>
      <p:sp>
        <p:nvSpPr>
          <p:cNvPr id="15" name="Shape 15"/>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3" name="Shape 103"/>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104" name="Shape 10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5" name="Shape 10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8" name="Shape 108"/>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9" name="Shape 10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cxnSp>
        <p:nvCxnSpPr>
          <p:cNvPr id="110" name="Shape 110"/>
          <p:cNvCxnSpPr/>
          <p:nvPr/>
        </p:nvCxnSpPr>
        <p:spPr>
          <a:xfrm rot="10800000">
            <a:off x="399835" y="624516"/>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3" name="Shape 113"/>
          <p:cNvSpPr txBox="1">
            <a:spLocks noGrp="1"/>
          </p:cNvSpPr>
          <p:nvPr>
            <p:ph type="body" idx="1"/>
          </p:nvPr>
        </p:nvSpPr>
        <p:spPr>
          <a:xfrm>
            <a:off x="457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4" name="Shape 114"/>
          <p:cNvSpPr txBox="1">
            <a:spLocks noGrp="1"/>
          </p:cNvSpPr>
          <p:nvPr>
            <p:ph type="body" idx="2"/>
          </p:nvPr>
        </p:nvSpPr>
        <p:spPr>
          <a:xfrm>
            <a:off x="4648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5" name="Shape 115"/>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16" name="Shape 11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9" name="Shape 119"/>
          <p:cNvSpPr txBox="1">
            <a:spLocks noGrp="1"/>
          </p:cNvSpPr>
          <p:nvPr>
            <p:ph type="body" idx="1"/>
          </p:nvPr>
        </p:nvSpPr>
        <p:spPr>
          <a:xfrm>
            <a:off x="457200" y="1112025"/>
            <a:ext cx="40401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0" name="Shape 120"/>
          <p:cNvSpPr txBox="1">
            <a:spLocks noGrp="1"/>
          </p:cNvSpPr>
          <p:nvPr>
            <p:ph type="body" idx="2"/>
          </p:nvPr>
        </p:nvSpPr>
        <p:spPr>
          <a:xfrm>
            <a:off x="457200" y="1645160"/>
            <a:ext cx="40401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1" name="Shape 121"/>
          <p:cNvSpPr txBox="1">
            <a:spLocks noGrp="1"/>
          </p:cNvSpPr>
          <p:nvPr>
            <p:ph type="body" idx="3"/>
          </p:nvPr>
        </p:nvSpPr>
        <p:spPr>
          <a:xfrm>
            <a:off x="4645027" y="1112025"/>
            <a:ext cx="40419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2" name="Shape 122"/>
          <p:cNvSpPr txBox="1">
            <a:spLocks noGrp="1"/>
          </p:cNvSpPr>
          <p:nvPr>
            <p:ph type="body" idx="4"/>
          </p:nvPr>
        </p:nvSpPr>
        <p:spPr>
          <a:xfrm>
            <a:off x="4645027" y="1645160"/>
            <a:ext cx="40419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3" name="Shape 123"/>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24" name="Shape 12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27" name="Shape 127"/>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28" name="Shape 12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129" name="Shape 129"/>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0" name="Shape 130"/>
          <p:cNvGrpSpPr/>
          <p:nvPr/>
        </p:nvGrpSpPr>
        <p:grpSpPr>
          <a:xfrm>
            <a:off x="2415383" y="1232065"/>
            <a:ext cx="4453656" cy="3254508"/>
            <a:chOff x="2415382" y="1108869"/>
            <a:chExt cx="4453656" cy="2929087"/>
          </a:xfrm>
        </p:grpSpPr>
        <p:sp>
          <p:nvSpPr>
            <p:cNvPr id="131" name="Shape 131"/>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Shape 132"/>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Shape 133"/>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Shape 134"/>
            <p:cNvSpPr/>
            <p:nvPr/>
          </p:nvSpPr>
          <p:spPr>
            <a:xfrm>
              <a:off x="48593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Shape 135"/>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Shape 136"/>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Shape 137"/>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Shape 138"/>
            <p:cNvSpPr/>
            <p:nvPr/>
          </p:nvSpPr>
          <p:spPr>
            <a:xfrm>
              <a:off x="5035550" y="190261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Shape 139"/>
            <p:cNvSpPr/>
            <p:nvPr/>
          </p:nvSpPr>
          <p:spPr>
            <a:xfrm>
              <a:off x="4757738"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Shape 140"/>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Shape 141"/>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Shape 142"/>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Shape 143"/>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Shape 144"/>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Shape 145"/>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Shape 146"/>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Shape 147"/>
            <p:cNvSpPr/>
            <p:nvPr/>
          </p:nvSpPr>
          <p:spPr>
            <a:xfrm>
              <a:off x="5145088"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Shape 148"/>
            <p:cNvSpPr/>
            <p:nvPr/>
          </p:nvSpPr>
          <p:spPr>
            <a:xfrm>
              <a:off x="5145088"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Shape 149"/>
            <p:cNvSpPr/>
            <p:nvPr/>
          </p:nvSpPr>
          <p:spPr>
            <a:xfrm>
              <a:off x="5011738"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Shape 150"/>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Shape 151"/>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Shape 152"/>
            <p:cNvSpPr/>
            <p:nvPr/>
          </p:nvSpPr>
          <p:spPr>
            <a:xfrm>
              <a:off x="3944938"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Shape 153"/>
            <p:cNvSpPr/>
            <p:nvPr/>
          </p:nvSpPr>
          <p:spPr>
            <a:xfrm>
              <a:off x="37671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Shape 154"/>
            <p:cNvSpPr/>
            <p:nvPr/>
          </p:nvSpPr>
          <p:spPr>
            <a:xfrm>
              <a:off x="4275138"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Shape 155"/>
            <p:cNvSpPr/>
            <p:nvPr/>
          </p:nvSpPr>
          <p:spPr>
            <a:xfrm>
              <a:off x="3944938" y="1902619"/>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Shape 156"/>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Shape 157"/>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Shape 158"/>
            <p:cNvSpPr/>
            <p:nvPr/>
          </p:nvSpPr>
          <p:spPr>
            <a:xfrm>
              <a:off x="4052888"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Shape 159"/>
            <p:cNvSpPr/>
            <p:nvPr/>
          </p:nvSpPr>
          <p:spPr>
            <a:xfrm>
              <a:off x="4052888"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Shape 160"/>
            <p:cNvSpPr/>
            <p:nvPr/>
          </p:nvSpPr>
          <p:spPr>
            <a:xfrm>
              <a:off x="3640138"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Shape 161"/>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Shape 162"/>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Shape 163"/>
            <p:cNvSpPr/>
            <p:nvPr/>
          </p:nvSpPr>
          <p:spPr>
            <a:xfrm>
              <a:off x="3335338" y="2140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Shape 164"/>
            <p:cNvSpPr/>
            <p:nvPr/>
          </p:nvSpPr>
          <p:spPr>
            <a:xfrm>
              <a:off x="3157538" y="210581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Shape 165"/>
            <p:cNvSpPr/>
            <p:nvPr/>
          </p:nvSpPr>
          <p:spPr>
            <a:xfrm>
              <a:off x="3665538" y="210581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Shape 166"/>
            <p:cNvSpPr/>
            <p:nvPr/>
          </p:nvSpPr>
          <p:spPr>
            <a:xfrm>
              <a:off x="3543300" y="2550319"/>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Shape 167"/>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Shape 168"/>
            <p:cNvSpPr/>
            <p:nvPr/>
          </p:nvSpPr>
          <p:spPr>
            <a:xfrm>
              <a:off x="3194050" y="2169319"/>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Shape 169"/>
            <p:cNvSpPr/>
            <p:nvPr/>
          </p:nvSpPr>
          <p:spPr>
            <a:xfrm>
              <a:off x="3222625" y="2077244"/>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Shape 170"/>
            <p:cNvSpPr/>
            <p:nvPr/>
          </p:nvSpPr>
          <p:spPr>
            <a:xfrm>
              <a:off x="2670970"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Shape 171"/>
            <p:cNvSpPr/>
            <p:nvPr/>
          </p:nvSpPr>
          <p:spPr>
            <a:xfrm>
              <a:off x="2415382" y="3375027"/>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Shape 172"/>
            <p:cNvSpPr/>
            <p:nvPr/>
          </p:nvSpPr>
          <p:spPr>
            <a:xfrm>
              <a:off x="2888457" y="3375027"/>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Shape 173"/>
            <p:cNvSpPr/>
            <p:nvPr/>
          </p:nvSpPr>
          <p:spPr>
            <a:xfrm>
              <a:off x="2890045"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4" name="Shape 174"/>
            <p:cNvGrpSpPr/>
            <p:nvPr/>
          </p:nvGrpSpPr>
          <p:grpSpPr>
            <a:xfrm>
              <a:off x="3186172" y="2302670"/>
              <a:ext cx="468241" cy="828601"/>
              <a:chOff x="2548790" y="2218532"/>
              <a:chExt cx="468241" cy="828601"/>
            </a:xfrm>
          </p:grpSpPr>
          <p:grpSp>
            <p:nvGrpSpPr>
              <p:cNvPr id="175" name="Shape 175"/>
              <p:cNvGrpSpPr/>
              <p:nvPr/>
            </p:nvGrpSpPr>
            <p:grpSpPr>
              <a:xfrm>
                <a:off x="2663031" y="2218532"/>
                <a:ext cx="354000" cy="827112"/>
                <a:chOff x="2291616" y="2152651"/>
                <a:chExt cx="354000" cy="827112"/>
              </a:xfrm>
            </p:grpSpPr>
            <p:sp>
              <p:nvSpPr>
                <p:cNvPr id="176" name="Shape 176"/>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Shape 177"/>
                <p:cNvSpPr/>
                <p:nvPr/>
              </p:nvSpPr>
              <p:spPr>
                <a:xfrm>
                  <a:off x="2420204"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Shape 178"/>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Shape 179"/>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Shape 180"/>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Shape 181"/>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Shape 182"/>
                <p:cNvSpPr/>
                <p:nvPr/>
              </p:nvSpPr>
              <p:spPr>
                <a:xfrm>
                  <a:off x="2344004"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Shape 183"/>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Shape 184"/>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Shape 185"/>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Shape 186"/>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Shape 187"/>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Shape 188"/>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Shape 189"/>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Shape 190"/>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Shape 191"/>
                <p:cNvSpPr/>
                <p:nvPr/>
              </p:nvSpPr>
              <p:spPr>
                <a:xfrm>
                  <a:off x="2451954" y="2657476"/>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Shape 192"/>
                <p:cNvSpPr/>
                <p:nvPr/>
              </p:nvSpPr>
              <p:spPr>
                <a:xfrm>
                  <a:off x="2451954" y="265747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Shape 193"/>
                <p:cNvSpPr/>
                <p:nvPr/>
              </p:nvSpPr>
              <p:spPr>
                <a:xfrm>
                  <a:off x="2340829" y="2152651"/>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Shape 194"/>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5" name="Shape 195"/>
            <p:cNvGrpSpPr/>
            <p:nvPr/>
          </p:nvGrpSpPr>
          <p:grpSpPr>
            <a:xfrm>
              <a:off x="2639220" y="2590802"/>
              <a:ext cx="709562" cy="769887"/>
              <a:chOff x="2668588" y="2424907"/>
              <a:chExt cx="709562" cy="769887"/>
            </a:xfrm>
          </p:grpSpPr>
          <p:sp>
            <p:nvSpPr>
              <p:cNvPr id="196" name="Shape 196"/>
              <p:cNvSpPr/>
              <p:nvPr/>
            </p:nvSpPr>
            <p:spPr>
              <a:xfrm>
                <a:off x="3257550" y="2820194"/>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Shape 197"/>
              <p:cNvSpPr/>
              <p:nvPr/>
            </p:nvSpPr>
            <p:spPr>
              <a:xfrm>
                <a:off x="2695575" y="2820194"/>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Shape 198"/>
              <p:cNvSpPr/>
              <p:nvPr/>
            </p:nvSpPr>
            <p:spPr>
              <a:xfrm>
                <a:off x="2919413" y="3112294"/>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Shape 199"/>
              <p:cNvSpPr/>
              <p:nvPr/>
            </p:nvSpPr>
            <p:spPr>
              <a:xfrm>
                <a:off x="2711450" y="2445544"/>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Shape 200"/>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1" name="Shape 201"/>
            <p:cNvSpPr/>
            <p:nvPr/>
          </p:nvSpPr>
          <p:spPr>
            <a:xfrm>
              <a:off x="2712245" y="3384552"/>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Shape 202"/>
            <p:cNvSpPr/>
            <p:nvPr/>
          </p:nvSpPr>
          <p:spPr>
            <a:xfrm>
              <a:off x="3067845" y="3381377"/>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Shape 203"/>
            <p:cNvSpPr/>
            <p:nvPr/>
          </p:nvSpPr>
          <p:spPr>
            <a:xfrm>
              <a:off x="5316538"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Shape 204"/>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Shape 205"/>
            <p:cNvSpPr/>
            <p:nvPr/>
          </p:nvSpPr>
          <p:spPr>
            <a:xfrm>
              <a:off x="5116513" y="2553494"/>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Shape 206"/>
            <p:cNvSpPr/>
            <p:nvPr/>
          </p:nvSpPr>
          <p:spPr>
            <a:xfrm>
              <a:off x="5588000" y="2553494"/>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Shape 207"/>
            <p:cNvSpPr/>
            <p:nvPr/>
          </p:nvSpPr>
          <p:spPr>
            <a:xfrm>
              <a:off x="5589588"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Shape 208"/>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Shape 209"/>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Shape 210"/>
            <p:cNvSpPr/>
            <p:nvPr/>
          </p:nvSpPr>
          <p:spPr>
            <a:xfrm>
              <a:off x="5589588" y="2458244"/>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Shape 211"/>
            <p:cNvSpPr/>
            <p:nvPr/>
          </p:nvSpPr>
          <p:spPr>
            <a:xfrm>
              <a:off x="5381625" y="1791494"/>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Shape 212"/>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Shape 213"/>
            <p:cNvSpPr/>
            <p:nvPr/>
          </p:nvSpPr>
          <p:spPr>
            <a:xfrm>
              <a:off x="5413375" y="2563019"/>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Shape 214"/>
            <p:cNvSpPr/>
            <p:nvPr/>
          </p:nvSpPr>
          <p:spPr>
            <a:xfrm>
              <a:off x="5767388" y="2559844"/>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Shape 215"/>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Shape 216"/>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Shape 217"/>
            <p:cNvSpPr/>
            <p:nvPr/>
          </p:nvSpPr>
          <p:spPr>
            <a:xfrm>
              <a:off x="6110288" y="26804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Shape 218"/>
            <p:cNvSpPr/>
            <p:nvPr/>
          </p:nvSpPr>
          <p:spPr>
            <a:xfrm>
              <a:off x="5934075" y="264556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Shape 219"/>
            <p:cNvSpPr/>
            <p:nvPr/>
          </p:nvSpPr>
          <p:spPr>
            <a:xfrm>
              <a:off x="6442075" y="264556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Shape 220"/>
            <p:cNvSpPr/>
            <p:nvPr/>
          </p:nvSpPr>
          <p:spPr>
            <a:xfrm>
              <a:off x="6186488" y="321706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Shape 221"/>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Shape 222"/>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Shape 223"/>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Shape 224"/>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Shape 225"/>
            <p:cNvSpPr/>
            <p:nvPr/>
          </p:nvSpPr>
          <p:spPr>
            <a:xfrm>
              <a:off x="6110288"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Shape 226"/>
            <p:cNvSpPr/>
            <p:nvPr/>
          </p:nvSpPr>
          <p:spPr>
            <a:xfrm>
              <a:off x="5834063" y="2296319"/>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Shape 227"/>
            <p:cNvSpPr/>
            <p:nvPr/>
          </p:nvSpPr>
          <p:spPr>
            <a:xfrm>
              <a:off x="5916613" y="2201069"/>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Shape 228"/>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Shape 229"/>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Shape 230"/>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Shape 231"/>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Shape 232"/>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Shape 233"/>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Shape 234"/>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Shape 235"/>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Shape 236"/>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Shape 237"/>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Shape 238"/>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Shape 239"/>
            <p:cNvSpPr/>
            <p:nvPr/>
          </p:nvSpPr>
          <p:spPr>
            <a:xfrm>
              <a:off x="4303713" y="213121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Shape 240"/>
            <p:cNvSpPr/>
            <p:nvPr/>
          </p:nvSpPr>
          <p:spPr>
            <a:xfrm>
              <a:off x="4811713" y="213121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Shape 241"/>
            <p:cNvSpPr/>
            <p:nvPr/>
          </p:nvSpPr>
          <p:spPr>
            <a:xfrm>
              <a:off x="4556125" y="270271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Shape 242"/>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Shape 243"/>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Shape 244"/>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Shape 245"/>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Shape 246"/>
            <p:cNvSpPr/>
            <p:nvPr/>
          </p:nvSpPr>
          <p:spPr>
            <a:xfrm>
              <a:off x="4479925" y="248046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Shape 247"/>
            <p:cNvSpPr/>
            <p:nvPr/>
          </p:nvSpPr>
          <p:spPr>
            <a:xfrm>
              <a:off x="4202113"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Shape 248"/>
            <p:cNvSpPr/>
            <p:nvPr/>
          </p:nvSpPr>
          <p:spPr>
            <a:xfrm>
              <a:off x="4319588" y="1670844"/>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Shape 249"/>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Shape 250"/>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Shape 251"/>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Shape 252"/>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Shape 253"/>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Shape 254"/>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Shape 255"/>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Shape 256"/>
            <p:cNvSpPr/>
            <p:nvPr/>
          </p:nvSpPr>
          <p:spPr>
            <a:xfrm>
              <a:off x="4589463"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Shape 257"/>
            <p:cNvSpPr/>
            <p:nvPr/>
          </p:nvSpPr>
          <p:spPr>
            <a:xfrm>
              <a:off x="4589463"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Shape 258"/>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Shape 259"/>
            <p:cNvSpPr/>
            <p:nvPr/>
          </p:nvSpPr>
          <p:spPr>
            <a:xfrm>
              <a:off x="4859338"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Shape 260"/>
            <p:cNvSpPr/>
            <p:nvPr/>
          </p:nvSpPr>
          <p:spPr>
            <a:xfrm>
              <a:off x="5332413"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Shape 261"/>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Shape 262"/>
            <p:cNvSpPr/>
            <p:nvPr/>
          </p:nvSpPr>
          <p:spPr>
            <a:xfrm>
              <a:off x="5110163"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Shape 263"/>
            <p:cNvSpPr/>
            <p:nvPr/>
          </p:nvSpPr>
          <p:spPr>
            <a:xfrm>
              <a:off x="5332413"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Shape 264"/>
            <p:cNvSpPr/>
            <p:nvPr/>
          </p:nvSpPr>
          <p:spPr>
            <a:xfrm>
              <a:off x="5126038" y="2639219"/>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Shape 265"/>
            <p:cNvSpPr/>
            <p:nvPr/>
          </p:nvSpPr>
          <p:spPr>
            <a:xfrm>
              <a:off x="5122863"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Shape 266"/>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Shape 267"/>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Shape 268"/>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Shape 269"/>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Shape 270"/>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Shape 271"/>
            <p:cNvSpPr/>
            <p:nvPr/>
          </p:nvSpPr>
          <p:spPr>
            <a:xfrm>
              <a:off x="5200650" y="2972594"/>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Shape 272"/>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Shape 273"/>
            <p:cNvSpPr/>
            <p:nvPr/>
          </p:nvSpPr>
          <p:spPr>
            <a:xfrm>
              <a:off x="5332413"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Shape 274"/>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Shape 275"/>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Shape 276"/>
            <p:cNvSpPr/>
            <p:nvPr/>
          </p:nvSpPr>
          <p:spPr>
            <a:xfrm>
              <a:off x="3775075" y="2902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Shape 277"/>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Shape 278"/>
            <p:cNvSpPr/>
            <p:nvPr/>
          </p:nvSpPr>
          <p:spPr>
            <a:xfrm>
              <a:off x="4106863"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Shape 279"/>
            <p:cNvSpPr/>
            <p:nvPr/>
          </p:nvSpPr>
          <p:spPr>
            <a:xfrm>
              <a:off x="3722688"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Shape 280"/>
            <p:cNvSpPr/>
            <p:nvPr/>
          </p:nvSpPr>
          <p:spPr>
            <a:xfrm>
              <a:off x="3598863"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Shape 281"/>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Shape 282"/>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Shape 283"/>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Shape 284"/>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Shape 285"/>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Shape 286"/>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Shape 287"/>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Shape 288"/>
            <p:cNvSpPr/>
            <p:nvPr/>
          </p:nvSpPr>
          <p:spPr>
            <a:xfrm>
              <a:off x="3582988" y="2442369"/>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Shape 289"/>
            <p:cNvSpPr/>
            <p:nvPr/>
          </p:nvSpPr>
          <p:spPr>
            <a:xfrm>
              <a:off x="3497263" y="2518569"/>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Shape 290"/>
            <p:cNvSpPr/>
            <p:nvPr/>
          </p:nvSpPr>
          <p:spPr>
            <a:xfrm>
              <a:off x="3560763"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Shape 291"/>
            <p:cNvSpPr/>
            <p:nvPr/>
          </p:nvSpPr>
          <p:spPr>
            <a:xfrm>
              <a:off x="3703638" y="2658269"/>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Shape 292"/>
            <p:cNvSpPr/>
            <p:nvPr/>
          </p:nvSpPr>
          <p:spPr>
            <a:xfrm>
              <a:off x="3659188"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Shape 293"/>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Shape 294"/>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Shape 295"/>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Shape 296"/>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Shape 297"/>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Shape 298"/>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Shape 299"/>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Shape 300"/>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Shape 301"/>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Shape 302"/>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Shape 303"/>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Shape 304"/>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Shape 305"/>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Shape 306"/>
            <p:cNvSpPr/>
            <p:nvPr/>
          </p:nvSpPr>
          <p:spPr>
            <a:xfrm>
              <a:off x="4408488" y="3602831"/>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Shape 307"/>
            <p:cNvSpPr/>
            <p:nvPr/>
          </p:nvSpPr>
          <p:spPr>
            <a:xfrm>
              <a:off x="4286250" y="3475831"/>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Shape 308"/>
            <p:cNvSpPr/>
            <p:nvPr/>
          </p:nvSpPr>
          <p:spPr>
            <a:xfrm>
              <a:off x="4670425" y="3475831"/>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Shape 309"/>
            <p:cNvSpPr/>
            <p:nvPr/>
          </p:nvSpPr>
          <p:spPr>
            <a:xfrm>
              <a:off x="4537075" y="3602831"/>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Shape 310"/>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Shape 311"/>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Shape 312"/>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Shape 313"/>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Shape 314"/>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Shape 315"/>
            <p:cNvSpPr/>
            <p:nvPr/>
          </p:nvSpPr>
          <p:spPr>
            <a:xfrm>
              <a:off x="4183063"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Shape 316"/>
            <p:cNvSpPr/>
            <p:nvPr/>
          </p:nvSpPr>
          <p:spPr>
            <a:xfrm>
              <a:off x="4279900" y="2585244"/>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Shape 317"/>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Shape 318"/>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Shape 319"/>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Shape 320"/>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Shape 321"/>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Shape 322"/>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Shape 323"/>
            <p:cNvSpPr/>
            <p:nvPr/>
          </p:nvSpPr>
          <p:spPr>
            <a:xfrm>
              <a:off x="4568825" y="3713956"/>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Shape 324"/>
            <p:cNvSpPr/>
            <p:nvPr/>
          </p:nvSpPr>
          <p:spPr>
            <a:xfrm>
              <a:off x="4568825" y="371395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5" name="Shape 325"/>
          <p:cNvSpPr/>
          <p:nvPr/>
        </p:nvSpPr>
        <p:spPr>
          <a:xfrm>
            <a:off x="0" y="1100667"/>
            <a:ext cx="9144000" cy="4614300"/>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1"/>
        <p:cNvGrpSpPr/>
        <p:nvPr/>
      </p:nvGrpSpPr>
      <p:grpSpPr>
        <a:xfrm>
          <a:off x="0" y="0"/>
          <a:ext cx="0" cy="0"/>
          <a:chOff x="0" y="0"/>
          <a:chExt cx="0" cy="0"/>
        </a:xfrm>
      </p:grpSpPr>
      <p:sp>
        <p:nvSpPr>
          <p:cNvPr id="342" name="Shape 342"/>
          <p:cNvSpPr txBox="1">
            <a:spLocks noGrp="1"/>
          </p:cNvSpPr>
          <p:nvPr>
            <p:ph type="ctrTitle"/>
          </p:nvPr>
        </p:nvSpPr>
        <p:spPr>
          <a:xfrm>
            <a:off x="685800" y="1775355"/>
            <a:ext cx="7772400" cy="1224900"/>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43" name="Shape 343"/>
          <p:cNvSpPr txBox="1">
            <a:spLocks noGrp="1"/>
          </p:cNvSpPr>
          <p:nvPr>
            <p:ph type="subTitle" idx="1"/>
          </p:nvPr>
        </p:nvSpPr>
        <p:spPr>
          <a:xfrm>
            <a:off x="1371600" y="3238500"/>
            <a:ext cx="6400800" cy="14604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344" name="Shape 34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45" name="Shape 34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46" name="Shape 346"/>
          <p:cNvSpPr/>
          <p:nvPr/>
        </p:nvSpPr>
        <p:spPr>
          <a:xfrm>
            <a:off x="301037" y="553989"/>
            <a:ext cx="8541900" cy="376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47"/>
        <p:cNvGrpSpPr/>
        <p:nvPr/>
      </p:nvGrpSpPr>
      <p:grpSpPr>
        <a:xfrm>
          <a:off x="0" y="0"/>
          <a:ext cx="0" cy="0"/>
          <a:chOff x="0" y="0"/>
          <a:chExt cx="0" cy="0"/>
        </a:xfrm>
      </p:grpSpPr>
      <p:sp>
        <p:nvSpPr>
          <p:cNvPr id="348" name="Shape 348"/>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49" name="Shape 349"/>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52" name="Shape 352"/>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53" name="Shape 35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56" name="Shape 356"/>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57" name="Shape 35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58" name="Shape 358"/>
          <p:cNvSpPr/>
          <p:nvPr/>
        </p:nvSpPr>
        <p:spPr>
          <a:xfrm>
            <a:off x="0" y="-94497"/>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359"/>
        <p:cNvGrpSpPr/>
        <p:nvPr/>
      </p:nvGrpSpPr>
      <p:grpSpPr>
        <a:xfrm>
          <a:off x="0" y="0"/>
          <a:ext cx="0" cy="0"/>
          <a:chOff x="0" y="0"/>
          <a:chExt cx="0" cy="0"/>
        </a:xfrm>
      </p:grpSpPr>
      <p:sp>
        <p:nvSpPr>
          <p:cNvPr id="360" name="Shape 360"/>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61" name="Shape 361"/>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Shape 362"/>
          <p:cNvSpPr>
            <a:spLocks noGrp="1"/>
          </p:cNvSpPr>
          <p:nvPr>
            <p:ph type="pic" idx="2"/>
          </p:nvPr>
        </p:nvSpPr>
        <p:spPr>
          <a:xfrm>
            <a:off x="0" y="0"/>
            <a:ext cx="9144000" cy="57150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18" name="Shape 18"/>
          <p:cNvSpPr txBox="1">
            <a:spLocks noGrp="1"/>
          </p:cNvSpPr>
          <p:nvPr>
            <p:ph type="body" idx="1"/>
          </p:nvPr>
        </p:nvSpPr>
        <p:spPr>
          <a:xfrm>
            <a:off x="311700" y="1280528"/>
            <a:ext cx="8520600" cy="3795900"/>
          </a:xfrm>
          <a:prstGeom prst="rect">
            <a:avLst/>
          </a:prstGeom>
        </p:spPr>
        <p:txBody>
          <a:bodyPr spcFirstLastPara="1" wrap="square" lIns="91425" tIns="91425" rIns="91425" bIns="91425" rtlCol="0"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19" name="Shape 19"/>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65" name="Shape 365"/>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66" name="Shape 36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67" name="Shape 367"/>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Shape 368"/>
          <p:cNvSpPr/>
          <p:nvPr/>
        </p:nvSpPr>
        <p:spPr>
          <a:xfrm>
            <a:off x="0" y="3851189"/>
            <a:ext cx="9144000" cy="1863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71" name="Shape 371"/>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72" name="Shape 37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73" name="Shape 373"/>
          <p:cNvSpPr/>
          <p:nvPr/>
        </p:nvSpPr>
        <p:spPr>
          <a:xfrm>
            <a:off x="3722146" y="4900705"/>
            <a:ext cx="1699800" cy="8142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374"/>
        <p:cNvGrpSpPr/>
        <p:nvPr/>
      </p:nvGrpSpPr>
      <p:grpSpPr>
        <a:xfrm>
          <a:off x="0" y="0"/>
          <a:ext cx="0" cy="0"/>
          <a:chOff x="0" y="0"/>
          <a:chExt cx="0" cy="0"/>
        </a:xfrm>
      </p:grpSpPr>
      <p:sp>
        <p:nvSpPr>
          <p:cNvPr id="375" name="Shape 375"/>
          <p:cNvSpPr txBox="1">
            <a:spLocks noGrp="1"/>
          </p:cNvSpPr>
          <p:nvPr>
            <p:ph type="dt" idx="10"/>
          </p:nvPr>
        </p:nvSpPr>
        <p:spPr>
          <a:xfrm>
            <a:off x="457200" y="5243835"/>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76" name="Shape 376"/>
          <p:cNvSpPr/>
          <p:nvPr/>
        </p:nvSpPr>
        <p:spPr>
          <a:xfrm>
            <a:off x="0" y="0"/>
            <a:ext cx="9144000" cy="57150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79" name="Shape 379"/>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380" name="Shape 380"/>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81" name="Shape 38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84" name="Shape 384"/>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85" name="Shape 38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cxnSp>
        <p:nvCxnSpPr>
          <p:cNvPr id="386" name="Shape 386"/>
          <p:cNvCxnSpPr/>
          <p:nvPr/>
        </p:nvCxnSpPr>
        <p:spPr>
          <a:xfrm rot="10800000">
            <a:off x="399835" y="624516"/>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89" name="Shape 389"/>
          <p:cNvSpPr txBox="1">
            <a:spLocks noGrp="1"/>
          </p:cNvSpPr>
          <p:nvPr>
            <p:ph type="body" idx="1"/>
          </p:nvPr>
        </p:nvSpPr>
        <p:spPr>
          <a:xfrm>
            <a:off x="457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390" name="Shape 390"/>
          <p:cNvSpPr txBox="1">
            <a:spLocks noGrp="1"/>
          </p:cNvSpPr>
          <p:nvPr>
            <p:ph type="body" idx="2"/>
          </p:nvPr>
        </p:nvSpPr>
        <p:spPr>
          <a:xfrm>
            <a:off x="4648200" y="1124456"/>
            <a:ext cx="4038600" cy="37716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391" name="Shape 391"/>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92" name="Shape 39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395" name="Shape 395"/>
          <p:cNvSpPr txBox="1">
            <a:spLocks noGrp="1"/>
          </p:cNvSpPr>
          <p:nvPr>
            <p:ph type="body" idx="1"/>
          </p:nvPr>
        </p:nvSpPr>
        <p:spPr>
          <a:xfrm>
            <a:off x="457200" y="1112025"/>
            <a:ext cx="40401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396" name="Shape 396"/>
          <p:cNvSpPr txBox="1">
            <a:spLocks noGrp="1"/>
          </p:cNvSpPr>
          <p:nvPr>
            <p:ph type="body" idx="2"/>
          </p:nvPr>
        </p:nvSpPr>
        <p:spPr>
          <a:xfrm>
            <a:off x="457200" y="1645160"/>
            <a:ext cx="40401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397" name="Shape 397"/>
          <p:cNvSpPr txBox="1">
            <a:spLocks noGrp="1"/>
          </p:cNvSpPr>
          <p:nvPr>
            <p:ph type="body" idx="3"/>
          </p:nvPr>
        </p:nvSpPr>
        <p:spPr>
          <a:xfrm>
            <a:off x="4645027" y="1112025"/>
            <a:ext cx="4041900" cy="5331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398" name="Shape 398"/>
          <p:cNvSpPr txBox="1">
            <a:spLocks noGrp="1"/>
          </p:cNvSpPr>
          <p:nvPr>
            <p:ph type="body" idx="4"/>
          </p:nvPr>
        </p:nvSpPr>
        <p:spPr>
          <a:xfrm>
            <a:off x="4645027" y="1645160"/>
            <a:ext cx="4041900" cy="32928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399" name="Shape 399"/>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400" name="Shape 40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447793" y="145248"/>
            <a:ext cx="6096000" cy="3957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403" name="Shape 403"/>
          <p:cNvSpPr txBox="1">
            <a:spLocks noGrp="1"/>
          </p:cNvSpPr>
          <p:nvPr>
            <p:ph type="dt" idx="10"/>
          </p:nvPr>
        </p:nvSpPr>
        <p:spPr>
          <a:xfrm>
            <a:off x="457200" y="6944778"/>
            <a:ext cx="2133600" cy="304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404" name="Shape 40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405" name="Shape 405"/>
          <p:cNvSpPr/>
          <p:nvPr/>
        </p:nvSpPr>
        <p:spPr>
          <a:xfrm>
            <a:off x="4145936" y="5052688"/>
            <a:ext cx="942300" cy="591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6" name="Shape 406"/>
          <p:cNvGrpSpPr/>
          <p:nvPr/>
        </p:nvGrpSpPr>
        <p:grpSpPr>
          <a:xfrm>
            <a:off x="2415383" y="1232065"/>
            <a:ext cx="4453656" cy="3254508"/>
            <a:chOff x="2415382" y="1108869"/>
            <a:chExt cx="4453656" cy="2929087"/>
          </a:xfrm>
        </p:grpSpPr>
        <p:sp>
          <p:nvSpPr>
            <p:cNvPr id="407" name="Shape 407"/>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Shape 408"/>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Shape 409"/>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Shape 410"/>
            <p:cNvSpPr/>
            <p:nvPr/>
          </p:nvSpPr>
          <p:spPr>
            <a:xfrm>
              <a:off x="48593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Shape 411"/>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Shape 412"/>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Shape 413"/>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Shape 414"/>
            <p:cNvSpPr/>
            <p:nvPr/>
          </p:nvSpPr>
          <p:spPr>
            <a:xfrm>
              <a:off x="5035550" y="190261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Shape 415"/>
            <p:cNvSpPr/>
            <p:nvPr/>
          </p:nvSpPr>
          <p:spPr>
            <a:xfrm>
              <a:off x="4757738"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Shape 416"/>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Shape 417"/>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Shape 418"/>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Shape 419"/>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Shape 420"/>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Shape 421"/>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Shape 422"/>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Shape 423"/>
            <p:cNvSpPr/>
            <p:nvPr/>
          </p:nvSpPr>
          <p:spPr>
            <a:xfrm>
              <a:off x="5145088"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Shape 424"/>
            <p:cNvSpPr/>
            <p:nvPr/>
          </p:nvSpPr>
          <p:spPr>
            <a:xfrm>
              <a:off x="5145088"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Shape 425"/>
            <p:cNvSpPr/>
            <p:nvPr/>
          </p:nvSpPr>
          <p:spPr>
            <a:xfrm>
              <a:off x="5011738"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Shape 426"/>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Shape 427"/>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Shape 428"/>
            <p:cNvSpPr/>
            <p:nvPr/>
          </p:nvSpPr>
          <p:spPr>
            <a:xfrm>
              <a:off x="3944938"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9" name="Shape 429"/>
            <p:cNvSpPr/>
            <p:nvPr/>
          </p:nvSpPr>
          <p:spPr>
            <a:xfrm>
              <a:off x="37671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0" name="Shape 430"/>
            <p:cNvSpPr/>
            <p:nvPr/>
          </p:nvSpPr>
          <p:spPr>
            <a:xfrm>
              <a:off x="4275138"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Shape 431"/>
            <p:cNvSpPr/>
            <p:nvPr/>
          </p:nvSpPr>
          <p:spPr>
            <a:xfrm>
              <a:off x="3944938" y="1902619"/>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Shape 432"/>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Shape 433"/>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Shape 434"/>
            <p:cNvSpPr/>
            <p:nvPr/>
          </p:nvSpPr>
          <p:spPr>
            <a:xfrm>
              <a:off x="4052888"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Shape 435"/>
            <p:cNvSpPr/>
            <p:nvPr/>
          </p:nvSpPr>
          <p:spPr>
            <a:xfrm>
              <a:off x="4052888"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Shape 436"/>
            <p:cNvSpPr/>
            <p:nvPr/>
          </p:nvSpPr>
          <p:spPr>
            <a:xfrm>
              <a:off x="3640138"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Shape 437"/>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Shape 438"/>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Shape 439"/>
            <p:cNvSpPr/>
            <p:nvPr/>
          </p:nvSpPr>
          <p:spPr>
            <a:xfrm>
              <a:off x="3335338" y="2140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Shape 440"/>
            <p:cNvSpPr/>
            <p:nvPr/>
          </p:nvSpPr>
          <p:spPr>
            <a:xfrm>
              <a:off x="3157538" y="210581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Shape 441"/>
            <p:cNvSpPr/>
            <p:nvPr/>
          </p:nvSpPr>
          <p:spPr>
            <a:xfrm>
              <a:off x="3665538" y="210581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Shape 442"/>
            <p:cNvSpPr/>
            <p:nvPr/>
          </p:nvSpPr>
          <p:spPr>
            <a:xfrm>
              <a:off x="3543300" y="2550319"/>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Shape 443"/>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Shape 444"/>
            <p:cNvSpPr/>
            <p:nvPr/>
          </p:nvSpPr>
          <p:spPr>
            <a:xfrm>
              <a:off x="3194050" y="2169319"/>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Shape 445"/>
            <p:cNvSpPr/>
            <p:nvPr/>
          </p:nvSpPr>
          <p:spPr>
            <a:xfrm>
              <a:off x="3222625" y="2077244"/>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Shape 446"/>
            <p:cNvSpPr/>
            <p:nvPr/>
          </p:nvSpPr>
          <p:spPr>
            <a:xfrm>
              <a:off x="2670970"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Shape 447"/>
            <p:cNvSpPr/>
            <p:nvPr/>
          </p:nvSpPr>
          <p:spPr>
            <a:xfrm>
              <a:off x="2415382" y="3375027"/>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Shape 448"/>
            <p:cNvSpPr/>
            <p:nvPr/>
          </p:nvSpPr>
          <p:spPr>
            <a:xfrm>
              <a:off x="2888457" y="3375027"/>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Shape 449"/>
            <p:cNvSpPr/>
            <p:nvPr/>
          </p:nvSpPr>
          <p:spPr>
            <a:xfrm>
              <a:off x="2890045"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50" name="Shape 450"/>
            <p:cNvGrpSpPr/>
            <p:nvPr/>
          </p:nvGrpSpPr>
          <p:grpSpPr>
            <a:xfrm>
              <a:off x="3186172" y="2302670"/>
              <a:ext cx="468241" cy="828601"/>
              <a:chOff x="2548790" y="2218532"/>
              <a:chExt cx="468241" cy="828601"/>
            </a:xfrm>
          </p:grpSpPr>
          <p:grpSp>
            <p:nvGrpSpPr>
              <p:cNvPr id="451" name="Shape 451"/>
              <p:cNvGrpSpPr/>
              <p:nvPr/>
            </p:nvGrpSpPr>
            <p:grpSpPr>
              <a:xfrm>
                <a:off x="2663031" y="2218532"/>
                <a:ext cx="354000" cy="827112"/>
                <a:chOff x="2291616" y="2152651"/>
                <a:chExt cx="354000" cy="827112"/>
              </a:xfrm>
            </p:grpSpPr>
            <p:sp>
              <p:nvSpPr>
                <p:cNvPr id="452" name="Shape 452"/>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Shape 453"/>
                <p:cNvSpPr/>
                <p:nvPr/>
              </p:nvSpPr>
              <p:spPr>
                <a:xfrm>
                  <a:off x="2420204"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Shape 454"/>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Shape 455"/>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Shape 456"/>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Shape 457"/>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Shape 458"/>
                <p:cNvSpPr/>
                <p:nvPr/>
              </p:nvSpPr>
              <p:spPr>
                <a:xfrm>
                  <a:off x="2344004"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Shape 459"/>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Shape 460"/>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Shape 461"/>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Shape 462"/>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Shape 463"/>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Shape 464"/>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5" name="Shape 465"/>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Shape 466"/>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Shape 467"/>
                <p:cNvSpPr/>
                <p:nvPr/>
              </p:nvSpPr>
              <p:spPr>
                <a:xfrm>
                  <a:off x="2451954" y="2657476"/>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Shape 468"/>
                <p:cNvSpPr/>
                <p:nvPr/>
              </p:nvSpPr>
              <p:spPr>
                <a:xfrm>
                  <a:off x="2451954" y="265747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Shape 469"/>
                <p:cNvSpPr/>
                <p:nvPr/>
              </p:nvSpPr>
              <p:spPr>
                <a:xfrm>
                  <a:off x="2340829" y="2152651"/>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70" name="Shape 470"/>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71" name="Shape 471"/>
            <p:cNvGrpSpPr/>
            <p:nvPr/>
          </p:nvGrpSpPr>
          <p:grpSpPr>
            <a:xfrm>
              <a:off x="2639220" y="2590802"/>
              <a:ext cx="709562" cy="769887"/>
              <a:chOff x="2668588" y="2424907"/>
              <a:chExt cx="709562" cy="769887"/>
            </a:xfrm>
          </p:grpSpPr>
          <p:sp>
            <p:nvSpPr>
              <p:cNvPr id="472" name="Shape 472"/>
              <p:cNvSpPr/>
              <p:nvPr/>
            </p:nvSpPr>
            <p:spPr>
              <a:xfrm>
                <a:off x="3257550" y="2820194"/>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Shape 473"/>
              <p:cNvSpPr/>
              <p:nvPr/>
            </p:nvSpPr>
            <p:spPr>
              <a:xfrm>
                <a:off x="2695575" y="2820194"/>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Shape 474"/>
              <p:cNvSpPr/>
              <p:nvPr/>
            </p:nvSpPr>
            <p:spPr>
              <a:xfrm>
                <a:off x="2919413" y="3112294"/>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Shape 475"/>
              <p:cNvSpPr/>
              <p:nvPr/>
            </p:nvSpPr>
            <p:spPr>
              <a:xfrm>
                <a:off x="2711450" y="2445544"/>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Shape 476"/>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77" name="Shape 477"/>
            <p:cNvSpPr/>
            <p:nvPr/>
          </p:nvSpPr>
          <p:spPr>
            <a:xfrm>
              <a:off x="2712245" y="3384552"/>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Shape 478"/>
            <p:cNvSpPr/>
            <p:nvPr/>
          </p:nvSpPr>
          <p:spPr>
            <a:xfrm>
              <a:off x="3067845" y="3381377"/>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Shape 479"/>
            <p:cNvSpPr/>
            <p:nvPr/>
          </p:nvSpPr>
          <p:spPr>
            <a:xfrm>
              <a:off x="5316538"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Shape 480"/>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Shape 481"/>
            <p:cNvSpPr/>
            <p:nvPr/>
          </p:nvSpPr>
          <p:spPr>
            <a:xfrm>
              <a:off x="5116513" y="2553494"/>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Shape 482"/>
            <p:cNvSpPr/>
            <p:nvPr/>
          </p:nvSpPr>
          <p:spPr>
            <a:xfrm>
              <a:off x="5588000" y="2553494"/>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Shape 483"/>
            <p:cNvSpPr/>
            <p:nvPr/>
          </p:nvSpPr>
          <p:spPr>
            <a:xfrm>
              <a:off x="5589588"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Shape 484"/>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Shape 485"/>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Shape 486"/>
            <p:cNvSpPr/>
            <p:nvPr/>
          </p:nvSpPr>
          <p:spPr>
            <a:xfrm>
              <a:off x="5589588" y="2458244"/>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Shape 487"/>
            <p:cNvSpPr/>
            <p:nvPr/>
          </p:nvSpPr>
          <p:spPr>
            <a:xfrm>
              <a:off x="5381625" y="1791494"/>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Shape 488"/>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Shape 489"/>
            <p:cNvSpPr/>
            <p:nvPr/>
          </p:nvSpPr>
          <p:spPr>
            <a:xfrm>
              <a:off x="5413375" y="2563019"/>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Shape 490"/>
            <p:cNvSpPr/>
            <p:nvPr/>
          </p:nvSpPr>
          <p:spPr>
            <a:xfrm>
              <a:off x="5767388" y="2559844"/>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Shape 491"/>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Shape 492"/>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3" name="Shape 493"/>
            <p:cNvSpPr/>
            <p:nvPr/>
          </p:nvSpPr>
          <p:spPr>
            <a:xfrm>
              <a:off x="6110288" y="26804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Shape 494"/>
            <p:cNvSpPr/>
            <p:nvPr/>
          </p:nvSpPr>
          <p:spPr>
            <a:xfrm>
              <a:off x="5934075" y="264556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Shape 495"/>
            <p:cNvSpPr/>
            <p:nvPr/>
          </p:nvSpPr>
          <p:spPr>
            <a:xfrm>
              <a:off x="6442075" y="264556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Shape 496"/>
            <p:cNvSpPr/>
            <p:nvPr/>
          </p:nvSpPr>
          <p:spPr>
            <a:xfrm>
              <a:off x="6186488" y="321706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7" name="Shape 497"/>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8" name="Shape 498"/>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Shape 499"/>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Shape 500"/>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Shape 501"/>
            <p:cNvSpPr/>
            <p:nvPr/>
          </p:nvSpPr>
          <p:spPr>
            <a:xfrm>
              <a:off x="6110288"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Shape 502"/>
            <p:cNvSpPr/>
            <p:nvPr/>
          </p:nvSpPr>
          <p:spPr>
            <a:xfrm>
              <a:off x="5834063" y="2296319"/>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Shape 503"/>
            <p:cNvSpPr/>
            <p:nvPr/>
          </p:nvSpPr>
          <p:spPr>
            <a:xfrm>
              <a:off x="5916613" y="2201069"/>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Shape 504"/>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Shape 505"/>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Shape 506"/>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Shape 507"/>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Shape 508"/>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Shape 509"/>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Shape 510"/>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Shape 511"/>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Shape 512"/>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Shape 513"/>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Shape 514"/>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Shape 515"/>
            <p:cNvSpPr/>
            <p:nvPr/>
          </p:nvSpPr>
          <p:spPr>
            <a:xfrm>
              <a:off x="4303713" y="213121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6" name="Shape 516"/>
            <p:cNvSpPr/>
            <p:nvPr/>
          </p:nvSpPr>
          <p:spPr>
            <a:xfrm>
              <a:off x="4811713" y="213121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Shape 517"/>
            <p:cNvSpPr/>
            <p:nvPr/>
          </p:nvSpPr>
          <p:spPr>
            <a:xfrm>
              <a:off x="4556125" y="270271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Shape 518"/>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Shape 519"/>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Shape 520"/>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Shape 521"/>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Shape 522"/>
            <p:cNvSpPr/>
            <p:nvPr/>
          </p:nvSpPr>
          <p:spPr>
            <a:xfrm>
              <a:off x="4479925" y="248046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Shape 523"/>
            <p:cNvSpPr/>
            <p:nvPr/>
          </p:nvSpPr>
          <p:spPr>
            <a:xfrm>
              <a:off x="4202113"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Shape 524"/>
            <p:cNvSpPr/>
            <p:nvPr/>
          </p:nvSpPr>
          <p:spPr>
            <a:xfrm>
              <a:off x="4319588" y="1670844"/>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Shape 525"/>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Shape 526"/>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Shape 527"/>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Shape 528"/>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Shape 529"/>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Shape 530"/>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Shape 531"/>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Shape 532"/>
            <p:cNvSpPr/>
            <p:nvPr/>
          </p:nvSpPr>
          <p:spPr>
            <a:xfrm>
              <a:off x="4589463"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Shape 533"/>
            <p:cNvSpPr/>
            <p:nvPr/>
          </p:nvSpPr>
          <p:spPr>
            <a:xfrm>
              <a:off x="4589463"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Shape 534"/>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Shape 535"/>
            <p:cNvSpPr/>
            <p:nvPr/>
          </p:nvSpPr>
          <p:spPr>
            <a:xfrm>
              <a:off x="4859338"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Shape 536"/>
            <p:cNvSpPr/>
            <p:nvPr/>
          </p:nvSpPr>
          <p:spPr>
            <a:xfrm>
              <a:off x="5332413"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Shape 537"/>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Shape 538"/>
            <p:cNvSpPr/>
            <p:nvPr/>
          </p:nvSpPr>
          <p:spPr>
            <a:xfrm>
              <a:off x="5110163"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Shape 539"/>
            <p:cNvSpPr/>
            <p:nvPr/>
          </p:nvSpPr>
          <p:spPr>
            <a:xfrm>
              <a:off x="5332413"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Shape 540"/>
            <p:cNvSpPr/>
            <p:nvPr/>
          </p:nvSpPr>
          <p:spPr>
            <a:xfrm>
              <a:off x="5126038" y="2639219"/>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Shape 541"/>
            <p:cNvSpPr/>
            <p:nvPr/>
          </p:nvSpPr>
          <p:spPr>
            <a:xfrm>
              <a:off x="5122863"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Shape 542"/>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Shape 543"/>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Shape 544"/>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Shape 545"/>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Shape 546"/>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Shape 547"/>
            <p:cNvSpPr/>
            <p:nvPr/>
          </p:nvSpPr>
          <p:spPr>
            <a:xfrm>
              <a:off x="5200650" y="2972594"/>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Shape 548"/>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Shape 549"/>
            <p:cNvSpPr/>
            <p:nvPr/>
          </p:nvSpPr>
          <p:spPr>
            <a:xfrm>
              <a:off x="5332413"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Shape 550"/>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Shape 551"/>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2" name="Shape 552"/>
            <p:cNvSpPr/>
            <p:nvPr/>
          </p:nvSpPr>
          <p:spPr>
            <a:xfrm>
              <a:off x="3775075" y="2902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Shape 553"/>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Shape 554"/>
            <p:cNvSpPr/>
            <p:nvPr/>
          </p:nvSpPr>
          <p:spPr>
            <a:xfrm>
              <a:off x="4106863"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Shape 555"/>
            <p:cNvSpPr/>
            <p:nvPr/>
          </p:nvSpPr>
          <p:spPr>
            <a:xfrm>
              <a:off x="3722688"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6" name="Shape 556"/>
            <p:cNvSpPr/>
            <p:nvPr/>
          </p:nvSpPr>
          <p:spPr>
            <a:xfrm>
              <a:off x="3598863"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7" name="Shape 557"/>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Shape 558"/>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Shape 559"/>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Shape 560"/>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Shape 561"/>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2" name="Shape 562"/>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3" name="Shape 563"/>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Shape 564"/>
            <p:cNvSpPr/>
            <p:nvPr/>
          </p:nvSpPr>
          <p:spPr>
            <a:xfrm>
              <a:off x="3582988" y="2442369"/>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5" name="Shape 565"/>
            <p:cNvSpPr/>
            <p:nvPr/>
          </p:nvSpPr>
          <p:spPr>
            <a:xfrm>
              <a:off x="3497263" y="2518569"/>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Shape 566"/>
            <p:cNvSpPr/>
            <p:nvPr/>
          </p:nvSpPr>
          <p:spPr>
            <a:xfrm>
              <a:off x="3560763"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7" name="Shape 567"/>
            <p:cNvSpPr/>
            <p:nvPr/>
          </p:nvSpPr>
          <p:spPr>
            <a:xfrm>
              <a:off x="3703638" y="2658269"/>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Shape 568"/>
            <p:cNvSpPr/>
            <p:nvPr/>
          </p:nvSpPr>
          <p:spPr>
            <a:xfrm>
              <a:off x="3659188"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Shape 569"/>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Shape 570"/>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Shape 571"/>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2" name="Shape 572"/>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3" name="Shape 573"/>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4" name="Shape 574"/>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5" name="Shape 575"/>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6" name="Shape 576"/>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Shape 577"/>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Shape 578"/>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Shape 579"/>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0" name="Shape 580"/>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Shape 581"/>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2" name="Shape 582"/>
            <p:cNvSpPr/>
            <p:nvPr/>
          </p:nvSpPr>
          <p:spPr>
            <a:xfrm>
              <a:off x="4408488" y="3602831"/>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3" name="Shape 583"/>
            <p:cNvSpPr/>
            <p:nvPr/>
          </p:nvSpPr>
          <p:spPr>
            <a:xfrm>
              <a:off x="4286250" y="3475831"/>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Shape 584"/>
            <p:cNvSpPr/>
            <p:nvPr/>
          </p:nvSpPr>
          <p:spPr>
            <a:xfrm>
              <a:off x="4670425" y="3475831"/>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Shape 585"/>
            <p:cNvSpPr/>
            <p:nvPr/>
          </p:nvSpPr>
          <p:spPr>
            <a:xfrm>
              <a:off x="4537075" y="3602831"/>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6" name="Shape 586"/>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Shape 587"/>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8" name="Shape 588"/>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Shape 589"/>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Shape 590"/>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Shape 591"/>
            <p:cNvSpPr/>
            <p:nvPr/>
          </p:nvSpPr>
          <p:spPr>
            <a:xfrm>
              <a:off x="4183063"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Shape 592"/>
            <p:cNvSpPr/>
            <p:nvPr/>
          </p:nvSpPr>
          <p:spPr>
            <a:xfrm>
              <a:off x="4279900" y="2585244"/>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3" name="Shape 593"/>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4" name="Shape 594"/>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5" name="Shape 595"/>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6" name="Shape 596"/>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7" name="Shape 597"/>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8" name="Shape 598"/>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9" name="Shape 599"/>
            <p:cNvSpPr/>
            <p:nvPr/>
          </p:nvSpPr>
          <p:spPr>
            <a:xfrm>
              <a:off x="4568825" y="3713956"/>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0" name="Shape 600"/>
            <p:cNvSpPr/>
            <p:nvPr/>
          </p:nvSpPr>
          <p:spPr>
            <a:xfrm>
              <a:off x="4568825" y="371395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01" name="Shape 601"/>
          <p:cNvSpPr/>
          <p:nvPr/>
        </p:nvSpPr>
        <p:spPr>
          <a:xfrm>
            <a:off x="0" y="1100667"/>
            <a:ext cx="9144000" cy="4614300"/>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2" name="Shape 22"/>
          <p:cNvSpPr txBox="1">
            <a:spLocks noGrp="1"/>
          </p:cNvSpPr>
          <p:nvPr>
            <p:ph type="body" idx="1"/>
          </p:nvPr>
        </p:nvSpPr>
        <p:spPr>
          <a:xfrm>
            <a:off x="311700" y="1280528"/>
            <a:ext cx="3999900" cy="37959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3" name="Shape 23"/>
          <p:cNvSpPr txBox="1">
            <a:spLocks noGrp="1"/>
          </p:cNvSpPr>
          <p:nvPr>
            <p:ph type="body" idx="2"/>
          </p:nvPr>
        </p:nvSpPr>
        <p:spPr>
          <a:xfrm>
            <a:off x="4832400" y="1280528"/>
            <a:ext cx="3999900" cy="37959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4" name="Shape 24"/>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94472"/>
            <a:ext cx="8520600" cy="6363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7" name="Shape 27"/>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617333"/>
            <a:ext cx="2808000" cy="839700"/>
          </a:xfrm>
          <a:prstGeom prst="rect">
            <a:avLst/>
          </a:prstGeom>
        </p:spPr>
        <p:txBody>
          <a:bodyPr spcFirstLastPara="1" wrap="square" lIns="91425" tIns="91425" rIns="91425" bIns="91425" rtlCol="0"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rtl="0"/>
            <a:endParaRPr/>
          </a:p>
        </p:txBody>
      </p:sp>
      <p:sp>
        <p:nvSpPr>
          <p:cNvPr id="30" name="Shape 30"/>
          <p:cNvSpPr txBox="1">
            <a:spLocks noGrp="1"/>
          </p:cNvSpPr>
          <p:nvPr>
            <p:ph type="body" idx="1"/>
          </p:nvPr>
        </p:nvSpPr>
        <p:spPr>
          <a:xfrm>
            <a:off x="311700" y="1544000"/>
            <a:ext cx="2808000" cy="3532800"/>
          </a:xfrm>
          <a:prstGeom prst="rect">
            <a:avLst/>
          </a:prstGeom>
        </p:spPr>
        <p:txBody>
          <a:bodyPr spcFirstLastPara="1" wrap="square" lIns="91425" tIns="91425" rIns="91425" bIns="91425" rtlCol="0"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31" name="Shape 31"/>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500167"/>
            <a:ext cx="6367800" cy="4545300"/>
          </a:xfrm>
          <a:prstGeom prst="rect">
            <a:avLst/>
          </a:prstGeom>
        </p:spPr>
        <p:txBody>
          <a:bodyPr spcFirstLastPara="1" wrap="square" lIns="91425" tIns="91425" rIns="91425" bIns="91425" rtlCol="0"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rtl="0"/>
            <a:endParaRPr/>
          </a:p>
        </p:txBody>
      </p:sp>
      <p:sp>
        <p:nvSpPr>
          <p:cNvPr id="34" name="Shape 34"/>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39"/>
            <a:ext cx="4572000" cy="5715000"/>
          </a:xfrm>
          <a:prstGeom prst="rect">
            <a:avLst/>
          </a:prstGeom>
          <a:solidFill>
            <a:schemeClr val="lt2"/>
          </a:solid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37" name="Shape 37"/>
          <p:cNvSpPr txBox="1">
            <a:spLocks noGrp="1"/>
          </p:cNvSpPr>
          <p:nvPr>
            <p:ph type="title"/>
          </p:nvPr>
        </p:nvSpPr>
        <p:spPr>
          <a:xfrm>
            <a:off x="265500" y="1370194"/>
            <a:ext cx="4045200" cy="1647000"/>
          </a:xfrm>
          <a:prstGeom prst="rect">
            <a:avLst/>
          </a:prstGeom>
        </p:spPr>
        <p:txBody>
          <a:bodyPr spcFirstLastPara="1" wrap="square" lIns="91425" tIns="91425" rIns="91425" bIns="91425" rtlCol="0"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rtl="0"/>
            <a:endParaRPr/>
          </a:p>
        </p:txBody>
      </p:sp>
      <p:sp>
        <p:nvSpPr>
          <p:cNvPr id="38" name="Shape 38"/>
          <p:cNvSpPr txBox="1">
            <a:spLocks noGrp="1"/>
          </p:cNvSpPr>
          <p:nvPr>
            <p:ph type="subTitle" idx="1"/>
          </p:nvPr>
        </p:nvSpPr>
        <p:spPr>
          <a:xfrm>
            <a:off x="265500" y="3114528"/>
            <a:ext cx="4045200" cy="13722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rtl="0"/>
            <a:endParaRPr/>
          </a:p>
        </p:txBody>
      </p:sp>
      <p:sp>
        <p:nvSpPr>
          <p:cNvPr id="39" name="Shape 39"/>
          <p:cNvSpPr txBox="1">
            <a:spLocks noGrp="1"/>
          </p:cNvSpPr>
          <p:nvPr>
            <p:ph type="body" idx="2"/>
          </p:nvPr>
        </p:nvSpPr>
        <p:spPr>
          <a:xfrm>
            <a:off x="4939500" y="804528"/>
            <a:ext cx="3837000" cy="4105800"/>
          </a:xfrm>
          <a:prstGeom prst="rect">
            <a:avLst/>
          </a:prstGeom>
        </p:spPr>
        <p:txBody>
          <a:bodyPr spcFirstLastPara="1" wrap="square" lIns="91425" tIns="91425" rIns="91425" bIns="91425" rtlCol="0"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40" name="Shape 40"/>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700639"/>
            <a:ext cx="5998800" cy="672300"/>
          </a:xfrm>
          <a:prstGeom prst="rect">
            <a:avLst/>
          </a:prstGeom>
        </p:spPr>
        <p:txBody>
          <a:bodyPr spcFirstLastPara="1" wrap="square" lIns="91425" tIns="91425" rIns="91425" bIns="91425" rtlCol="0" anchor="ctr" anchorCtr="0"/>
          <a:lstStyle>
            <a:lvl1pPr marL="457200" lvl="0" indent="-228600">
              <a:lnSpc>
                <a:spcPct val="100000"/>
              </a:lnSpc>
              <a:spcBef>
                <a:spcPts val="0"/>
              </a:spcBef>
              <a:spcAft>
                <a:spcPts val="0"/>
              </a:spcAft>
              <a:buSzPts val="1800"/>
              <a:buNone/>
              <a:defRPr/>
            </a:lvl1pPr>
          </a:lstStyle>
          <a:p>
            <a:pPr rtl="0"/>
            <a:endParaRPr/>
          </a:p>
        </p:txBody>
      </p:sp>
      <p:sp>
        <p:nvSpPr>
          <p:cNvPr id="43" name="Shape 43"/>
          <p:cNvSpPr txBox="1">
            <a:spLocks noGrp="1"/>
          </p:cNvSpPr>
          <p:nvPr>
            <p:ph type="sldNum" idx="12"/>
          </p:nvPr>
        </p:nvSpPr>
        <p:spPr>
          <a:xfrm>
            <a:off x="8472458" y="5181352"/>
            <a:ext cx="548700" cy="4374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x-non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rtlCol="0"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rtl="0"/>
            <a:endParaRPr/>
          </a:p>
        </p:txBody>
      </p:sp>
      <p:sp>
        <p:nvSpPr>
          <p:cNvPr id="7" name="Shape 7"/>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rtlCol="0"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pPr rtl="0"/>
            <a:endParaRPr/>
          </a:p>
        </p:txBody>
      </p:sp>
      <p:sp>
        <p:nvSpPr>
          <p:cNvPr id="8" name="Shape 8"/>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rtlCol="0"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rtl="0">
              <a:spcBef>
                <a:spcPts val="0"/>
              </a:spcBef>
              <a:spcAft>
                <a:spcPts val="0"/>
              </a:spcAft>
              <a:buNone/>
            </a:pPr>
            <a:fld id="{00000000-1234-1234-1234-123412341234}" type="slidenum">
              <a:rPr lang="x-none"/>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52" name="Shape 52"/>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cxnSp>
        <p:nvCxnSpPr>
          <p:cNvPr id="53" name="Shape 53"/>
          <p:cNvCxnSpPr/>
          <p:nvPr/>
        </p:nvCxnSpPr>
        <p:spPr>
          <a:xfrm rot="10800000">
            <a:off x="399834" y="562064"/>
            <a:ext cx="8390100" cy="0"/>
          </a:xfrm>
          <a:prstGeom prst="straightConnector1">
            <a:avLst/>
          </a:prstGeom>
          <a:noFill/>
          <a:ln w="9525" cap="flat" cmpd="sng">
            <a:solidFill>
              <a:srgbClr val="304884"/>
            </a:solidFill>
            <a:prstDash val="solid"/>
            <a:round/>
            <a:headEnd type="none" w="sm" len="sm"/>
            <a:tailEnd type="none" w="sm" len="sm"/>
          </a:ln>
        </p:spPr>
      </p:cxnSp>
      <p:sp>
        <p:nvSpPr>
          <p:cNvPr id="54" name="Shape 54"/>
          <p:cNvSpPr txBox="1">
            <a:spLocks noGrp="1"/>
          </p:cNvSpPr>
          <p:nvPr>
            <p:ph type="sldNum" idx="12"/>
          </p:nvPr>
        </p:nvSpPr>
        <p:spPr>
          <a:xfrm>
            <a:off x="6543793" y="5299105"/>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55" name="Shape 55"/>
          <p:cNvSpPr txBox="1"/>
          <p:nvPr/>
        </p:nvSpPr>
        <p:spPr>
          <a:xfrm>
            <a:off x="447793" y="5299105"/>
            <a:ext cx="2133600" cy="273900"/>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56" name="Shape 56"/>
          <p:cNvSpPr/>
          <p:nvPr/>
        </p:nvSpPr>
        <p:spPr>
          <a:xfrm>
            <a:off x="4248324" y="5295650"/>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Shape 57"/>
          <p:cNvSpPr/>
          <p:nvPr/>
        </p:nvSpPr>
        <p:spPr>
          <a:xfrm>
            <a:off x="4600016" y="5299558"/>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58" name="Shape 58"/>
          <p:cNvGrpSpPr/>
          <p:nvPr/>
        </p:nvGrpSpPr>
        <p:grpSpPr>
          <a:xfrm>
            <a:off x="4357715" y="5400643"/>
            <a:ext cx="45720" cy="73410"/>
            <a:chOff x="3345327" y="4804191"/>
            <a:chExt cx="74100" cy="118979"/>
          </a:xfrm>
        </p:grpSpPr>
        <p:cxnSp>
          <p:nvCxnSpPr>
            <p:cNvPr id="59" name="Shape 59"/>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0" name="Shape 60"/>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61" name="Shape 61"/>
          <p:cNvGrpSpPr/>
          <p:nvPr/>
        </p:nvGrpSpPr>
        <p:grpSpPr>
          <a:xfrm rot="10800000">
            <a:off x="4719482" y="5398247"/>
            <a:ext cx="45720" cy="73410"/>
            <a:chOff x="3345327" y="4804191"/>
            <a:chExt cx="74100" cy="118979"/>
          </a:xfrm>
        </p:grpSpPr>
        <p:cxnSp>
          <p:nvCxnSpPr>
            <p:cNvPr id="62" name="Shape 62"/>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3" name="Shape 63"/>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64" name="Shape 64" descr="logo_bajada.jpg"/>
          <p:cNvPicPr preferRelativeResize="0"/>
          <p:nvPr/>
        </p:nvPicPr>
        <p:blipFill rotWithShape="1">
          <a:blip r:embed="rId15">
            <a:alphaModFix/>
          </a:blip>
          <a:srcRect/>
          <a:stretch/>
        </p:blipFill>
        <p:spPr>
          <a:xfrm>
            <a:off x="7257784" y="144054"/>
            <a:ext cx="146010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457200" y="1155813"/>
            <a:ext cx="8229600" cy="37716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328" name="Shape 328"/>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cxnSp>
        <p:nvCxnSpPr>
          <p:cNvPr id="329" name="Shape 329"/>
          <p:cNvCxnSpPr/>
          <p:nvPr/>
        </p:nvCxnSpPr>
        <p:spPr>
          <a:xfrm rot="10800000">
            <a:off x="399834" y="562064"/>
            <a:ext cx="8390100" cy="0"/>
          </a:xfrm>
          <a:prstGeom prst="straightConnector1">
            <a:avLst/>
          </a:prstGeom>
          <a:noFill/>
          <a:ln w="9525" cap="flat" cmpd="sng">
            <a:solidFill>
              <a:srgbClr val="304884"/>
            </a:solidFill>
            <a:prstDash val="solid"/>
            <a:round/>
            <a:headEnd type="none" w="sm" len="sm"/>
            <a:tailEnd type="none" w="sm" len="sm"/>
          </a:ln>
        </p:spPr>
      </p:cxnSp>
      <p:sp>
        <p:nvSpPr>
          <p:cNvPr id="330" name="Shape 330"/>
          <p:cNvSpPr txBox="1">
            <a:spLocks noGrp="1"/>
          </p:cNvSpPr>
          <p:nvPr>
            <p:ph type="sldNum" idx="12"/>
          </p:nvPr>
        </p:nvSpPr>
        <p:spPr>
          <a:xfrm>
            <a:off x="6543793" y="5299105"/>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x-none"/>
              <a:t>‹nº›</a:t>
            </a:fld>
            <a:endParaRPr/>
          </a:p>
        </p:txBody>
      </p:sp>
      <p:sp>
        <p:nvSpPr>
          <p:cNvPr id="331" name="Shape 331"/>
          <p:cNvSpPr txBox="1"/>
          <p:nvPr/>
        </p:nvSpPr>
        <p:spPr>
          <a:xfrm>
            <a:off x="447793" y="5299105"/>
            <a:ext cx="2133600" cy="273900"/>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332" name="Shape 332"/>
          <p:cNvSpPr/>
          <p:nvPr/>
        </p:nvSpPr>
        <p:spPr>
          <a:xfrm>
            <a:off x="4248324" y="5295650"/>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 name="Shape 333"/>
          <p:cNvSpPr/>
          <p:nvPr/>
        </p:nvSpPr>
        <p:spPr>
          <a:xfrm>
            <a:off x="4600016" y="5299558"/>
            <a:ext cx="276900" cy="2769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34" name="Shape 334"/>
          <p:cNvGrpSpPr/>
          <p:nvPr/>
        </p:nvGrpSpPr>
        <p:grpSpPr>
          <a:xfrm>
            <a:off x="4357715" y="5400643"/>
            <a:ext cx="45720" cy="73410"/>
            <a:chOff x="3345327" y="4804191"/>
            <a:chExt cx="74100" cy="118979"/>
          </a:xfrm>
        </p:grpSpPr>
        <p:cxnSp>
          <p:nvCxnSpPr>
            <p:cNvPr id="335" name="Shape 335"/>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336" name="Shape 336"/>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337" name="Shape 337"/>
          <p:cNvGrpSpPr/>
          <p:nvPr/>
        </p:nvGrpSpPr>
        <p:grpSpPr>
          <a:xfrm rot="10800000">
            <a:off x="4719482" y="5398247"/>
            <a:ext cx="45720" cy="73410"/>
            <a:chOff x="3345327" y="4804191"/>
            <a:chExt cx="74100" cy="118979"/>
          </a:xfrm>
        </p:grpSpPr>
        <p:cxnSp>
          <p:nvCxnSpPr>
            <p:cNvPr id="338" name="Shape 338"/>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339" name="Shape 339"/>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340" name="Shape 340" descr="logo_bajada.jpg"/>
          <p:cNvPicPr preferRelativeResize="0"/>
          <p:nvPr/>
        </p:nvPicPr>
        <p:blipFill rotWithShape="1">
          <a:blip r:embed="rId15">
            <a:alphaModFix/>
          </a:blip>
          <a:srcRect/>
          <a:stretch/>
        </p:blipFill>
        <p:spPr>
          <a:xfrm>
            <a:off x="7257784" y="144054"/>
            <a:ext cx="146010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7.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 name="Shape 607"/>
          <p:cNvSpPr/>
          <p:nvPr/>
        </p:nvSpPr>
        <p:spPr>
          <a:xfrm>
            <a:off x="5994042" y="0"/>
            <a:ext cx="3150000" cy="5715000"/>
          </a:xfrm>
          <a:prstGeom prst="rect">
            <a:avLst/>
          </a:prstGeom>
          <a:solidFill>
            <a:srgbClr val="FFFFFF"/>
          </a:solidFill>
          <a:ln>
            <a:noFill/>
          </a:ln>
        </p:spPr>
        <p:txBody>
          <a:bodyPr spcFirstLastPara="1" wrap="square" lIns="91425" tIns="45700" rIns="91425" bIns="45700" rtlCol="0" anchor="ctr" anchorCtr="0">
            <a:noAutofit/>
          </a:bodyPr>
          <a:lstStyle/>
          <a:p>
            <a:pPr marL="0" marR="0" lvl="0" indent="0" algn="ctr" rtl="0">
              <a:lnSpc>
                <a:spcPct val="90000"/>
              </a:lnSpc>
              <a:spcBef>
                <a:spcPts val="0"/>
              </a:spcBef>
              <a:spcAft>
                <a:spcPts val="0"/>
              </a:spcAft>
              <a:buNone/>
            </a:pPr>
            <a:endParaRPr sz="1400" b="0" i="0" u="none" strike="noStrike" cap="none">
              <a:solidFill>
                <a:schemeClr val="lt1"/>
              </a:solidFill>
              <a:latin typeface="Josefin Slab"/>
              <a:ea typeface="Josefin Slab"/>
              <a:cs typeface="Josefin Slab"/>
              <a:sym typeface="Josefin Slab"/>
            </a:endParaRPr>
          </a:p>
        </p:txBody>
      </p:sp>
      <p:sp>
        <p:nvSpPr>
          <p:cNvPr id="608" name="Shape 608"/>
          <p:cNvSpPr/>
          <p:nvPr/>
        </p:nvSpPr>
        <p:spPr>
          <a:xfrm>
            <a:off x="5994050" y="2015200"/>
            <a:ext cx="3096300" cy="11694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2600" b="1" dirty="0">
                <a:solidFill>
                  <a:schemeClr val="dk1"/>
                </a:solidFill>
                <a:latin typeface="Raleway"/>
                <a:ea typeface="Raleway"/>
                <a:cs typeface="Raleway"/>
                <a:sym typeface="Raleway"/>
              </a:rPr>
              <a:t>DATA SCIENCE</a:t>
            </a:r>
            <a:endParaRPr sz="2600" b="1" dirty="0"/>
          </a:p>
          <a:p>
            <a:pPr marL="457200" marR="0" lvl="1" indent="0" algn="l" rtl="0">
              <a:spcBef>
                <a:spcPts val="0"/>
              </a:spcBef>
              <a:spcAft>
                <a:spcPts val="0"/>
              </a:spcAft>
              <a:buNone/>
            </a:pPr>
            <a:r>
              <a:rPr lang="pt-BR" sz="600" b="1" i="0" u="none" strike="noStrike" cap="none" dirty="0">
                <a:solidFill>
                  <a:schemeClr val="dk1"/>
                </a:solidFill>
                <a:latin typeface="Raleway"/>
                <a:ea typeface="Raleway"/>
                <a:cs typeface="Raleway"/>
                <a:sym typeface="Raleway"/>
              </a:rPr>
              <a:t> </a:t>
            </a:r>
            <a:endParaRPr dirty="0"/>
          </a:p>
          <a:p>
            <a:pPr marL="457200" marR="0" lvl="1" indent="0" algn="l" rtl="0">
              <a:spcBef>
                <a:spcPts val="0"/>
              </a:spcBef>
              <a:spcAft>
                <a:spcPts val="0"/>
              </a:spcAft>
              <a:buNone/>
            </a:pPr>
            <a:endParaRPr sz="1600" dirty="0">
              <a:solidFill>
                <a:schemeClr val="dk1"/>
              </a:solidFill>
              <a:latin typeface="Raleway"/>
              <a:ea typeface="Raleway"/>
              <a:cs typeface="Raleway"/>
              <a:sym typeface="Raleway"/>
            </a:endParaRPr>
          </a:p>
          <a:p>
            <a:pPr marL="457200" marR="0" lvl="1" indent="0" algn="l" rtl="0">
              <a:spcBef>
                <a:spcPts val="0"/>
              </a:spcBef>
              <a:spcAft>
                <a:spcPts val="0"/>
              </a:spcAft>
              <a:buNone/>
            </a:pPr>
            <a:r>
              <a:rPr lang="pt-BR" sz="1600" dirty="0">
                <a:solidFill>
                  <a:schemeClr val="dk1"/>
                </a:solidFill>
                <a:latin typeface="Raleway"/>
                <a:ea typeface="Raleway"/>
                <a:cs typeface="Raleway"/>
                <a:sym typeface="Raleway"/>
              </a:rPr>
              <a:t>Importância das features em árvores e ensembles</a:t>
            </a:r>
            <a:endParaRPr sz="1600" dirty="0">
              <a:solidFill>
                <a:schemeClr val="dk1"/>
              </a:solidFill>
              <a:latin typeface="Raleway"/>
              <a:ea typeface="Raleway"/>
              <a:cs typeface="Raleway"/>
              <a:sym typeface="Raleway"/>
            </a:endParaRPr>
          </a:p>
        </p:txBody>
      </p:sp>
      <p:sp>
        <p:nvSpPr>
          <p:cNvPr id="609" name="Shape 609"/>
          <p:cNvSpPr/>
          <p:nvPr/>
        </p:nvSpPr>
        <p:spPr>
          <a:xfrm>
            <a:off x="6117227" y="4127871"/>
            <a:ext cx="2257500" cy="5847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1600" b="0" i="0" u="none" strike="noStrike" cap="none" dirty="0">
                <a:solidFill>
                  <a:schemeClr val="dk1"/>
                </a:solidFill>
                <a:latin typeface="Calibri"/>
                <a:ea typeface="Calibri"/>
                <a:cs typeface="Calibri"/>
                <a:sym typeface="Calibri"/>
              </a:rPr>
              <a:t>2018</a:t>
            </a:r>
            <a:endParaRPr dirty="0"/>
          </a:p>
        </p:txBody>
      </p:sp>
      <p:pic>
        <p:nvPicPr>
          <p:cNvPr id="610" name="Shape 610" descr="logo_bajada.jpg"/>
          <p:cNvPicPr preferRelativeResize="0"/>
          <p:nvPr/>
        </p:nvPicPr>
        <p:blipFill rotWithShape="1">
          <a:blip r:embed="rId3">
            <a:alphaModFix/>
          </a:blip>
          <a:srcRect/>
          <a:stretch/>
        </p:blipFill>
        <p:spPr>
          <a:xfrm>
            <a:off x="6692961" y="1620450"/>
            <a:ext cx="1681800" cy="394800"/>
          </a:xfrm>
          <a:prstGeom prst="rect">
            <a:avLst/>
          </a:prstGeom>
          <a:noFill/>
          <a:ln>
            <a:noFill/>
          </a:ln>
        </p:spPr>
      </p:pic>
      <p:pic>
        <p:nvPicPr>
          <p:cNvPr id="611" name="Shape 611"/>
          <p:cNvPicPr preferRelativeResize="0"/>
          <p:nvPr/>
        </p:nvPicPr>
        <p:blipFill>
          <a:blip r:embed="rId4">
            <a:alphaModFix/>
          </a:blip>
          <a:stretch>
            <a:fillRect/>
          </a:stretch>
        </p:blipFill>
        <p:spPr>
          <a:xfrm>
            <a:off x="1841440" y="1984753"/>
            <a:ext cx="2327325" cy="17454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IMPORTÂNCIA DAS FEATURES</a:t>
            </a:r>
            <a:endParaRPr sz="1400" b="1" i="0" strike="noStrike" cap="none">
              <a:solidFill>
                <a:schemeClr val="dk1"/>
              </a:solidFill>
              <a:latin typeface="Raleway"/>
              <a:ea typeface="Raleway"/>
              <a:cs typeface="Raleway"/>
              <a:sym typeface="Raleway"/>
            </a:endParaRPr>
          </a:p>
        </p:txBody>
      </p:sp>
      <p:sp>
        <p:nvSpPr>
          <p:cNvPr id="681" name="Shape 68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
        <p:nvSpPr>
          <p:cNvPr id="682" name="Shape 682"/>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dirty="0">
                <a:solidFill>
                  <a:schemeClr val="accent2"/>
                </a:solidFill>
                <a:latin typeface="Calibri"/>
                <a:ea typeface="Calibri"/>
                <a:cs typeface="Calibri"/>
                <a:sym typeface="Calibri"/>
              </a:rPr>
              <a:t>Floresta Aleatória</a:t>
            </a:r>
            <a:endParaRPr sz="1800" b="1" dirty="0">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dirty="0">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dirty="0">
              <a:solidFill>
                <a:schemeClr val="accent2"/>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dirty="0"/>
              <a:t>Como você estenderia a definição da importância das features das árvores de decisão para as Florestas Aleatórias?</a:t>
            </a:r>
            <a:endParaRPr dirty="0"/>
          </a:p>
          <a:p>
            <a:pPr marL="0" lvl="0" indent="0" algn="just" rtl="0">
              <a:spcBef>
                <a:spcPts val="0"/>
              </a:spcBef>
              <a:spcAft>
                <a:spcPts val="0"/>
              </a:spcAft>
              <a:buNone/>
            </a:pPr>
            <a:endParaRPr dirty="0"/>
          </a:p>
          <a:p>
            <a:pPr marL="457200" lvl="0" indent="-317500" algn="just" rtl="0">
              <a:spcBef>
                <a:spcPts val="0"/>
              </a:spcBef>
              <a:spcAft>
                <a:spcPts val="0"/>
              </a:spcAft>
              <a:buClr>
                <a:schemeClr val="accent2"/>
              </a:buClr>
              <a:buSzPts val="1400"/>
              <a:buFont typeface="Raleway"/>
              <a:buChar char="ㅡ"/>
            </a:pPr>
            <a:r>
              <a:rPr lang="pt-BR" dirty="0"/>
              <a:t>Podemos calcular a importância das features de cada árvore na floresta e, em seguida, calcular a média das importâncias em toda a floresta.</a:t>
            </a:r>
            <a:endParaRPr dirty="0"/>
          </a:p>
          <a:p>
            <a:pPr marL="0" lvl="0" indent="0" algn="just" rtl="0">
              <a:spcBef>
                <a:spcPts val="0"/>
              </a:spcBef>
              <a:spcAft>
                <a:spcPts val="0"/>
              </a:spcAft>
              <a:buNone/>
            </a:pPr>
            <a:endParaRPr dirty="0"/>
          </a:p>
          <a:p>
            <a:pPr marL="457200" lvl="0" indent="-317500" algn="just" rtl="0">
              <a:spcBef>
                <a:spcPts val="0"/>
              </a:spcBef>
              <a:spcAft>
                <a:spcPts val="0"/>
              </a:spcAft>
              <a:buClr>
                <a:schemeClr val="accent2"/>
              </a:buClr>
              <a:buSzPts val="1400"/>
              <a:buFont typeface="Raleway"/>
              <a:buChar char="ㅡ"/>
            </a:pPr>
            <a:r>
              <a:rPr lang="pt-BR" dirty="0"/>
              <a:t>Uma floresta aleatória é um conjunto de árvores treinadas em amostras aleatórias e subconjuntos aleatórios de features.</a:t>
            </a:r>
            <a:endParaRPr dirty="0"/>
          </a:p>
          <a:p>
            <a:pPr marL="0" lvl="0" indent="0" algn="just" rtl="0">
              <a:spcBef>
                <a:spcPts val="0"/>
              </a:spcBef>
              <a:spcAft>
                <a:spcPts val="0"/>
              </a:spcAft>
              <a:buNone/>
            </a:pPr>
            <a:endParaRPr dirty="0"/>
          </a:p>
          <a:p>
            <a:pPr marL="457200" lvl="0" indent="-317500" algn="just" rtl="0">
              <a:spcBef>
                <a:spcPts val="0"/>
              </a:spcBef>
              <a:spcAft>
                <a:spcPts val="0"/>
              </a:spcAft>
              <a:buClr>
                <a:schemeClr val="accent2"/>
              </a:buClr>
              <a:buSzPts val="1400"/>
              <a:buFont typeface="Raleway"/>
              <a:buChar char="ㅡ"/>
            </a:pPr>
            <a:r>
              <a:rPr lang="pt-BR" spc="-10" dirty="0"/>
              <a:t>Portanto, para cada árvore, a importância de uma feature pode ser calculada usando o mesmo procedimento descrito acima. Em seguida, é calculada a média dos resultados em toda a floresta.</a:t>
            </a:r>
            <a:endParaRPr spc="-10" dirty="0"/>
          </a:p>
          <a:p>
            <a:pPr marL="457200" lvl="0" indent="0" algn="just"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8" name="Shape 688"/>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689" name="Shape 689"/>
          <p:cNvSpPr/>
          <p:nvPr/>
        </p:nvSpPr>
        <p:spPr>
          <a:xfrm>
            <a:off x="621850" y="1160975"/>
            <a:ext cx="7861800" cy="17706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000" b="1">
                <a:solidFill>
                  <a:schemeClr val="lt1"/>
                </a:solidFill>
                <a:latin typeface="Raleway"/>
                <a:ea typeface="Raleway"/>
                <a:cs typeface="Raleway"/>
                <a:sym typeface="Raleway"/>
              </a:rPr>
              <a:t>Demonstração: Importância das features em uma árvore de decisão</a:t>
            </a:r>
            <a:endParaRPr sz="3000"/>
          </a:p>
        </p:txBody>
      </p:sp>
      <p:sp>
        <p:nvSpPr>
          <p:cNvPr id="690" name="Shape 690"/>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1" name="Shape 691"/>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697" name="Shape 69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sp>
        <p:nvSpPr>
          <p:cNvPr id="698" name="Shape 698"/>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a:solidFill>
                  <a:schemeClr val="accent2"/>
                </a:solidFill>
                <a:latin typeface="Calibri"/>
                <a:ea typeface="Calibri"/>
                <a:cs typeface="Calibri"/>
                <a:sym typeface="Calibri"/>
              </a:rPr>
              <a:t>Demonstração: Importância das features em uma árvore de decisão</a:t>
            </a:r>
            <a:endParaRPr sz="1800" b="1" dirty="0">
              <a:solidFill>
                <a:schemeClr val="accent2"/>
              </a:solidFill>
              <a:latin typeface="Calibri"/>
              <a:ea typeface="Calibri"/>
              <a:cs typeface="Calibri"/>
              <a:sym typeface="Calibri"/>
            </a:endParaRPr>
          </a:p>
          <a:p>
            <a:pPr marL="0" marR="0" lvl="0" indent="0" algn="just" rtl="0">
              <a:lnSpc>
                <a:spcPct val="100000"/>
              </a:lnSpc>
              <a:spcBef>
                <a:spcPts val="0"/>
              </a:spcBef>
              <a:spcAft>
                <a:spcPts val="0"/>
              </a:spcAft>
              <a:buNone/>
            </a:pPr>
            <a:endParaRPr dirty="0"/>
          </a:p>
          <a:p>
            <a:pPr marL="0" marR="0" lvl="0" indent="0" algn="just" rtl="0">
              <a:lnSpc>
                <a:spcPct val="100000"/>
              </a:lnSpc>
              <a:spcBef>
                <a:spcPts val="0"/>
              </a:spcBef>
              <a:spcAft>
                <a:spcPts val="0"/>
              </a:spcAft>
              <a:buNone/>
            </a:pPr>
            <a:r>
              <a:rPr lang="pt-BR" sz="1200"/>
              <a:t>Usando o conjunto de dados de automóveis novamente, vamos supor que trabalhamos em uma empresa automobilística e que temos a tarefa de identificar quais features promovem a aceitação de um carro.</a:t>
            </a:r>
            <a:endParaRPr sz="1200" dirty="0"/>
          </a:p>
          <a:p>
            <a:pPr marL="0" marR="0" lvl="0" indent="0" algn="just" rtl="0">
              <a:lnSpc>
                <a:spcPct val="100000"/>
              </a:lnSpc>
              <a:spcBef>
                <a:spcPts val="0"/>
              </a:spcBef>
              <a:spcAft>
                <a:spcPts val="0"/>
              </a:spcAft>
              <a:buNone/>
            </a:pPr>
            <a:endParaRPr sz="1200" dirty="0"/>
          </a:p>
          <a:p>
            <a:pPr marL="0" marR="0" lvl="0" indent="0" algn="just" rtl="0">
              <a:lnSpc>
                <a:spcPct val="100000"/>
              </a:lnSpc>
              <a:spcBef>
                <a:spcPts val="0"/>
              </a:spcBef>
              <a:spcAft>
                <a:spcPts val="0"/>
              </a:spcAft>
              <a:buNone/>
            </a:pPr>
            <a:r>
              <a:rPr lang="pt-BR" sz="1200"/>
              <a:t>Reunimos alguns dados sobre várias features:</a:t>
            </a:r>
            <a:endParaRPr sz="1200" dirty="0"/>
          </a:p>
          <a:p>
            <a:pPr marL="0" marR="0" lvl="0" indent="0" algn="just" rtl="0">
              <a:lnSpc>
                <a:spcPct val="100000"/>
              </a:lnSpc>
              <a:spcBef>
                <a:spcPts val="0"/>
              </a:spcBef>
              <a:spcAft>
                <a:spcPts val="0"/>
              </a:spcAft>
              <a:buClr>
                <a:schemeClr val="dk1"/>
              </a:buClr>
              <a:buSzPts val="1100"/>
              <a:buFont typeface="Arial"/>
              <a:buNone/>
            </a:pPr>
            <a:endParaRPr sz="1200" dirty="0"/>
          </a:p>
          <a:p>
            <a:pPr marL="457200" marR="0" lvl="0" indent="-304800" algn="just" rtl="0">
              <a:lnSpc>
                <a:spcPct val="100000"/>
              </a:lnSpc>
              <a:spcBef>
                <a:spcPts val="0"/>
              </a:spcBef>
              <a:spcAft>
                <a:spcPts val="0"/>
              </a:spcAft>
              <a:buSzPts val="1200"/>
              <a:buChar char="●"/>
            </a:pPr>
            <a:r>
              <a:rPr lang="pt-BR" sz="1200"/>
              <a:t>PREÇO			preço total</a:t>
            </a:r>
            <a:endParaRPr sz="1200" dirty="0"/>
          </a:p>
          <a:p>
            <a:pPr marL="914400" marR="0" lvl="1" indent="-304800" algn="just" rtl="0">
              <a:lnSpc>
                <a:spcPct val="100000"/>
              </a:lnSpc>
              <a:spcBef>
                <a:spcPts val="0"/>
              </a:spcBef>
              <a:spcAft>
                <a:spcPts val="0"/>
              </a:spcAft>
              <a:buSzPts val="1200"/>
              <a:buChar char="○"/>
            </a:pPr>
            <a:r>
              <a:rPr lang="pt-BR" sz="1200"/>
              <a:t>buying			preço de compra</a:t>
            </a:r>
            <a:endParaRPr sz="1200" dirty="0"/>
          </a:p>
          <a:p>
            <a:pPr marL="914400" marR="0" lvl="1" indent="-304800" algn="just" rtl="0">
              <a:lnSpc>
                <a:spcPct val="100000"/>
              </a:lnSpc>
              <a:spcBef>
                <a:spcPts val="0"/>
              </a:spcBef>
              <a:spcAft>
                <a:spcPts val="0"/>
              </a:spcAft>
              <a:buSzPts val="1200"/>
              <a:buChar char="○"/>
            </a:pPr>
            <a:r>
              <a:rPr lang="pt-BR" sz="1200"/>
              <a:t>maint			preço da manutenção</a:t>
            </a:r>
            <a:endParaRPr sz="1200" dirty="0"/>
          </a:p>
          <a:p>
            <a:pPr marL="457200" marR="0" lvl="0" indent="-304800" algn="just" rtl="0">
              <a:lnSpc>
                <a:spcPct val="100000"/>
              </a:lnSpc>
              <a:spcBef>
                <a:spcPts val="0"/>
              </a:spcBef>
              <a:spcAft>
                <a:spcPts val="0"/>
              </a:spcAft>
              <a:buSzPts val="1200"/>
              <a:buChar char="●"/>
            </a:pPr>
            <a:r>
              <a:rPr lang="pt-BR" sz="1200"/>
              <a:t>TÉCNICAS			features técnicas</a:t>
            </a:r>
            <a:endParaRPr sz="1200" dirty="0"/>
          </a:p>
          <a:p>
            <a:pPr marL="914400" marR="0" lvl="1" indent="-304800" algn="just" rtl="0">
              <a:lnSpc>
                <a:spcPct val="100000"/>
              </a:lnSpc>
              <a:spcBef>
                <a:spcPts val="0"/>
              </a:spcBef>
              <a:spcAft>
                <a:spcPts val="0"/>
              </a:spcAft>
              <a:buSzPts val="1200"/>
              <a:buChar char="○"/>
            </a:pPr>
            <a:r>
              <a:rPr lang="pt-BR" sz="1200"/>
              <a:t>CONFORTO		conforto</a:t>
            </a:r>
            <a:endParaRPr sz="1200" dirty="0"/>
          </a:p>
          <a:p>
            <a:pPr marL="1371600" marR="0" lvl="2" indent="-304800" algn="just" rtl="0">
              <a:lnSpc>
                <a:spcPct val="100000"/>
              </a:lnSpc>
              <a:spcBef>
                <a:spcPts val="0"/>
              </a:spcBef>
              <a:spcAft>
                <a:spcPts val="0"/>
              </a:spcAft>
              <a:buSzPts val="1200"/>
              <a:buChar char="■"/>
            </a:pPr>
            <a:r>
              <a:rPr lang="pt-BR" sz="1200"/>
              <a:t>doors		número de portas</a:t>
            </a:r>
            <a:endParaRPr sz="1200" dirty="0"/>
          </a:p>
          <a:p>
            <a:pPr marL="1371600" marR="0" lvl="2" indent="-304800" algn="just" rtl="0">
              <a:lnSpc>
                <a:spcPct val="100000"/>
              </a:lnSpc>
              <a:spcBef>
                <a:spcPts val="0"/>
              </a:spcBef>
              <a:spcAft>
                <a:spcPts val="0"/>
              </a:spcAft>
              <a:buSzPts val="1200"/>
              <a:buChar char="■"/>
            </a:pPr>
            <a:r>
              <a:rPr lang="pt-BR" sz="1200"/>
              <a:t>persons	quantidade de passageiros</a:t>
            </a:r>
            <a:endParaRPr sz="1200" dirty="0"/>
          </a:p>
          <a:p>
            <a:pPr marL="1371600" marR="0" lvl="2" indent="-304800" algn="just" rtl="0">
              <a:lnSpc>
                <a:spcPct val="100000"/>
              </a:lnSpc>
              <a:spcBef>
                <a:spcPts val="0"/>
              </a:spcBef>
              <a:spcAft>
                <a:spcPts val="0"/>
              </a:spcAft>
              <a:buSzPts val="1200"/>
              <a:buChar char="■"/>
            </a:pPr>
            <a:r>
              <a:rPr lang="pt-BR" sz="1200"/>
              <a:t>lug_boot	tamanho do porta-malas</a:t>
            </a:r>
            <a:endParaRPr sz="1200" dirty="0"/>
          </a:p>
          <a:p>
            <a:pPr marL="914400" marR="0" lvl="1" indent="-304800" algn="just" rtl="0">
              <a:lnSpc>
                <a:spcPct val="100000"/>
              </a:lnSpc>
              <a:spcBef>
                <a:spcPts val="0"/>
              </a:spcBef>
              <a:spcAft>
                <a:spcPts val="0"/>
              </a:spcAft>
              <a:buSzPts val="1200"/>
              <a:buChar char="○"/>
            </a:pPr>
            <a:r>
              <a:rPr lang="pt-BR" sz="1200"/>
              <a:t>safety			segurança estimada do carro</a:t>
            </a:r>
            <a:endParaRPr sz="1200" dirty="0"/>
          </a:p>
          <a:p>
            <a:pPr marL="0" marR="0" lvl="0" indent="0" algn="just" rtl="0">
              <a:lnSpc>
                <a:spcPct val="100000"/>
              </a:lnSpc>
              <a:spcBef>
                <a:spcPts val="0"/>
              </a:spcBef>
              <a:spcAft>
                <a:spcPts val="0"/>
              </a:spcAft>
              <a:buClr>
                <a:schemeClr val="dk1"/>
              </a:buClr>
              <a:buSzPts val="1100"/>
              <a:buFont typeface="Arial"/>
              <a:buNone/>
            </a:pPr>
            <a:endParaRPr sz="1200" dirty="0"/>
          </a:p>
          <a:p>
            <a:pPr marL="0" marR="0" lvl="0" indent="0" algn="just" rtl="0">
              <a:lnSpc>
                <a:spcPct val="100000"/>
              </a:lnSpc>
              <a:spcBef>
                <a:spcPts val="0"/>
              </a:spcBef>
              <a:spcAft>
                <a:spcPts val="0"/>
              </a:spcAft>
              <a:buNone/>
            </a:pP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p:nvPr/>
        </p:nvSpPr>
        <p:spPr>
          <a:xfrm>
            <a:off x="4701175" y="1215525"/>
            <a:ext cx="3807000" cy="3600900"/>
          </a:xfrm>
          <a:prstGeom prst="rect">
            <a:avLst/>
          </a:prstGeom>
          <a:noFill/>
          <a:ln>
            <a:noFill/>
          </a:ln>
        </p:spPr>
        <p:txBody>
          <a:bodyPr spcFirstLastPara="1" wrap="square" lIns="91425" tIns="45700" rIns="91425" bIns="45700" rtlCol="0" anchor="t" anchorCtr="0">
            <a:noAutofit/>
          </a:bodyPr>
          <a:lstStyle/>
          <a:p>
            <a:pPr marL="0" marR="0" lvl="0" indent="0" algn="just" rtl="0">
              <a:lnSpc>
                <a:spcPct val="100000"/>
              </a:lnSpc>
              <a:spcBef>
                <a:spcPts val="0"/>
              </a:spcBef>
              <a:spcAft>
                <a:spcPts val="0"/>
              </a:spcAft>
              <a:buNone/>
            </a:pPr>
            <a:r>
              <a:rPr lang="pt-BR" sz="1200" dirty="0"/>
              <a:t>A distribuição de classes (número de ocorrências de cada classe)</a:t>
            </a:r>
            <a:endParaRPr sz="1200" dirty="0"/>
          </a:p>
          <a:p>
            <a:pPr marL="0" marR="0" lvl="0" indent="0" algn="just" rtl="0">
              <a:lnSpc>
                <a:spcPct val="100000"/>
              </a:lnSpc>
              <a:spcBef>
                <a:spcPts val="0"/>
              </a:spcBef>
              <a:spcAft>
                <a:spcPts val="0"/>
              </a:spcAft>
              <a:buNone/>
            </a:pPr>
            <a:endParaRPr sz="1200" dirty="0"/>
          </a:p>
          <a:p>
            <a:pPr marL="0" marR="0" lvl="0" indent="0" algn="just" rtl="0">
              <a:lnSpc>
                <a:spcPct val="100000"/>
              </a:lnSpc>
              <a:spcBef>
                <a:spcPts val="0"/>
              </a:spcBef>
              <a:spcAft>
                <a:spcPts val="0"/>
              </a:spcAft>
              <a:buNone/>
            </a:pPr>
            <a:endParaRPr sz="1200" dirty="0"/>
          </a:p>
        </p:txBody>
      </p:sp>
      <p:sp>
        <p:nvSpPr>
          <p:cNvPr id="704" name="Shape 70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a:p>
        </p:txBody>
      </p:sp>
      <p:sp>
        <p:nvSpPr>
          <p:cNvPr id="705" name="Shape 70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13</a:t>
            </a:fld>
            <a:endParaRPr sz="1200">
              <a:solidFill>
                <a:srgbClr val="888888"/>
              </a:solidFill>
              <a:latin typeface="Calibri"/>
              <a:ea typeface="Calibri"/>
              <a:cs typeface="Calibri"/>
              <a:sym typeface="Calibri"/>
            </a:endParaRPr>
          </a:p>
        </p:txBody>
      </p:sp>
      <p:sp>
        <p:nvSpPr>
          <p:cNvPr id="706" name="Shape 706"/>
          <p:cNvSpPr txBox="1"/>
          <p:nvPr/>
        </p:nvSpPr>
        <p:spPr>
          <a:xfrm>
            <a:off x="447800" y="1215525"/>
            <a:ext cx="3909900" cy="3600900"/>
          </a:xfrm>
          <a:prstGeom prst="rect">
            <a:avLst/>
          </a:prstGeom>
          <a:noFill/>
          <a:ln>
            <a:noFill/>
          </a:ln>
        </p:spPr>
        <p:txBody>
          <a:bodyPr spcFirstLastPara="1" wrap="square" lIns="91425" tIns="45700" rIns="91425" bIns="45700" rtlCol="0" anchor="t" anchorCtr="0">
            <a:noAutofit/>
          </a:bodyPr>
          <a:lstStyle/>
          <a:p>
            <a:pPr marL="0" marR="0" lvl="0" indent="0" algn="just" rtl="0">
              <a:lnSpc>
                <a:spcPct val="100000"/>
              </a:lnSpc>
              <a:spcBef>
                <a:spcPts val="0"/>
              </a:spcBef>
              <a:spcAft>
                <a:spcPts val="0"/>
              </a:spcAft>
              <a:buNone/>
            </a:pPr>
            <a:r>
              <a:rPr lang="pt-BR" sz="1200"/>
              <a:t>Os valores das features são:</a:t>
            </a:r>
            <a:endParaRPr sz="1200" dirty="0"/>
          </a:p>
          <a:p>
            <a:pPr marL="0" marR="0" lvl="0" indent="0" algn="just" rtl="0">
              <a:lnSpc>
                <a:spcPct val="100000"/>
              </a:lnSpc>
              <a:spcBef>
                <a:spcPts val="0"/>
              </a:spcBef>
              <a:spcAft>
                <a:spcPts val="0"/>
              </a:spcAft>
              <a:buNone/>
            </a:pPr>
            <a:endParaRPr sz="1200" dirty="0"/>
          </a:p>
          <a:p>
            <a:pPr marL="0" marR="0" lvl="0" indent="0" algn="just" rtl="0">
              <a:lnSpc>
                <a:spcPct val="100000"/>
              </a:lnSpc>
              <a:spcBef>
                <a:spcPts val="0"/>
              </a:spcBef>
              <a:spcAft>
                <a:spcPts val="0"/>
              </a:spcAft>
              <a:buNone/>
            </a:pPr>
            <a:endParaRPr sz="1200" dirty="0"/>
          </a:p>
          <a:p>
            <a:pPr marL="0" marR="0" lvl="0" indent="0" algn="just" rtl="0">
              <a:lnSpc>
                <a:spcPct val="100000"/>
              </a:lnSpc>
              <a:spcBef>
                <a:spcPts val="0"/>
              </a:spcBef>
              <a:spcAft>
                <a:spcPts val="0"/>
              </a:spcAft>
              <a:buClr>
                <a:schemeClr val="dk1"/>
              </a:buClr>
              <a:buSzPts val="1100"/>
              <a:buFont typeface="Arial"/>
              <a:buNone/>
            </a:pPr>
            <a:endParaRPr sz="1200" dirty="0"/>
          </a:p>
          <a:p>
            <a:pPr marL="0" marR="0" lvl="0" indent="0" algn="just" rtl="0">
              <a:lnSpc>
                <a:spcPct val="100000"/>
              </a:lnSpc>
              <a:spcBef>
                <a:spcPts val="0"/>
              </a:spcBef>
              <a:spcAft>
                <a:spcPts val="0"/>
              </a:spcAft>
              <a:buClr>
                <a:schemeClr val="dk1"/>
              </a:buClr>
              <a:buSzPts val="1100"/>
              <a:buFont typeface="Arial"/>
              <a:buNone/>
            </a:pPr>
            <a:r>
              <a:rPr lang="pt-BR" sz="1200"/>
              <a:t>buying		v-high, high, med, low</a:t>
            </a:r>
            <a:endParaRPr sz="1200" dirty="0"/>
          </a:p>
          <a:p>
            <a:pPr marL="0" marR="0" lvl="0" indent="0" algn="just" rtl="0">
              <a:lnSpc>
                <a:spcPct val="100000"/>
              </a:lnSpc>
              <a:spcBef>
                <a:spcPts val="0"/>
              </a:spcBef>
              <a:spcAft>
                <a:spcPts val="0"/>
              </a:spcAft>
              <a:buClr>
                <a:schemeClr val="dk1"/>
              </a:buClr>
              <a:buSzPts val="1100"/>
              <a:buFont typeface="Arial"/>
              <a:buNone/>
            </a:pPr>
            <a:r>
              <a:rPr lang="pt-BR" sz="1200"/>
              <a:t>maint		v-high, high, med, low</a:t>
            </a:r>
            <a:endParaRPr sz="1200" dirty="0"/>
          </a:p>
          <a:p>
            <a:pPr marL="0" marR="0" lvl="0" indent="0" algn="just" rtl="0">
              <a:lnSpc>
                <a:spcPct val="100000"/>
              </a:lnSpc>
              <a:spcBef>
                <a:spcPts val="0"/>
              </a:spcBef>
              <a:spcAft>
                <a:spcPts val="0"/>
              </a:spcAft>
              <a:buClr>
                <a:schemeClr val="dk1"/>
              </a:buClr>
              <a:buSzPts val="1100"/>
              <a:buFont typeface="Arial"/>
              <a:buNone/>
            </a:pPr>
            <a:r>
              <a:rPr lang="pt-BR" sz="1200"/>
              <a:t>doors		2, 3, 4, 5-more</a:t>
            </a:r>
            <a:endParaRPr sz="1200" dirty="0"/>
          </a:p>
          <a:p>
            <a:pPr marL="0" marR="0" lvl="0" indent="0" algn="just" rtl="0">
              <a:lnSpc>
                <a:spcPct val="100000"/>
              </a:lnSpc>
              <a:spcBef>
                <a:spcPts val="0"/>
              </a:spcBef>
              <a:spcAft>
                <a:spcPts val="0"/>
              </a:spcAft>
              <a:buClr>
                <a:schemeClr val="dk1"/>
              </a:buClr>
              <a:buSzPts val="1100"/>
              <a:buFont typeface="Arial"/>
              <a:buNone/>
            </a:pPr>
            <a:r>
              <a:rPr lang="pt-BR" sz="1200"/>
              <a:t>persons	2, 4, more</a:t>
            </a:r>
            <a:endParaRPr sz="1200" dirty="0"/>
          </a:p>
          <a:p>
            <a:pPr marL="0" marR="0" lvl="0" indent="0" algn="just" rtl="0">
              <a:lnSpc>
                <a:spcPct val="100000"/>
              </a:lnSpc>
              <a:spcBef>
                <a:spcPts val="0"/>
              </a:spcBef>
              <a:spcAft>
                <a:spcPts val="0"/>
              </a:spcAft>
              <a:buClr>
                <a:schemeClr val="dk1"/>
              </a:buClr>
              <a:buSzPts val="1100"/>
              <a:buFont typeface="Arial"/>
              <a:buNone/>
            </a:pPr>
            <a:r>
              <a:rPr lang="pt-BR" sz="1200"/>
              <a:t>lug_boot	small, med, big</a:t>
            </a:r>
            <a:endParaRPr sz="1200" dirty="0"/>
          </a:p>
          <a:p>
            <a:pPr marL="0" marR="0" lvl="0" indent="0" algn="just" rtl="0">
              <a:lnSpc>
                <a:spcPct val="100000"/>
              </a:lnSpc>
              <a:spcBef>
                <a:spcPts val="0"/>
              </a:spcBef>
              <a:spcAft>
                <a:spcPts val="0"/>
              </a:spcAft>
              <a:buClr>
                <a:schemeClr val="dk1"/>
              </a:buClr>
              <a:buSzPts val="1100"/>
              <a:buFont typeface="Arial"/>
              <a:buNone/>
            </a:pPr>
            <a:r>
              <a:rPr lang="pt-BR" sz="1200"/>
              <a:t>safety		low, med, high</a:t>
            </a:r>
            <a:endParaRPr sz="1200" dirty="0"/>
          </a:p>
          <a:p>
            <a:pPr marL="0" marR="0" lvl="0" indent="0" algn="just" rtl="0">
              <a:lnSpc>
                <a:spcPct val="100000"/>
              </a:lnSpc>
              <a:spcBef>
                <a:spcPts val="0"/>
              </a:spcBef>
              <a:spcAft>
                <a:spcPts val="0"/>
              </a:spcAft>
              <a:buNone/>
            </a:pPr>
            <a:endParaRPr sz="1200" dirty="0"/>
          </a:p>
          <a:p>
            <a:pPr marL="0" marR="0" lvl="0" indent="0" algn="just" rtl="0">
              <a:lnSpc>
                <a:spcPct val="100000"/>
              </a:lnSpc>
              <a:spcBef>
                <a:spcPts val="0"/>
              </a:spcBef>
              <a:spcAft>
                <a:spcPts val="0"/>
              </a:spcAft>
              <a:buNone/>
            </a:pPr>
            <a:endParaRPr sz="1200" dirty="0"/>
          </a:p>
        </p:txBody>
      </p:sp>
      <p:graphicFrame>
        <p:nvGraphicFramePr>
          <p:cNvPr id="2" name="Table 1"/>
          <p:cNvGraphicFramePr>
            <a:graphicFrameLocks noGrp="1"/>
          </p:cNvGraphicFramePr>
          <p:nvPr>
            <p:extLst>
              <p:ext uri="{D42A27DB-BD31-4B8C-83A1-F6EECF244321}">
                <p14:modId xmlns:p14="http://schemas.microsoft.com/office/powerpoint/2010/main" val="998672953"/>
              </p:ext>
            </p:extLst>
          </p:nvPr>
        </p:nvGraphicFramePr>
        <p:xfrm>
          <a:off x="5423506" y="1947223"/>
          <a:ext cx="2460862" cy="2019102"/>
        </p:xfrm>
        <a:graphic>
          <a:graphicData uri="http://schemas.openxmlformats.org/drawingml/2006/table">
            <a:tbl>
              <a:tblPr firstRow="1" bandRow="1">
                <a:tableStyleId>{5940675A-B579-460E-94D1-54222C63F5DA}</a:tableStyleId>
              </a:tblPr>
              <a:tblGrid>
                <a:gridCol w="781932">
                  <a:extLst>
                    <a:ext uri="{9D8B030D-6E8A-4147-A177-3AD203B41FA5}">
                      <a16:colId xmlns:a16="http://schemas.microsoft.com/office/drawing/2014/main" val="20000"/>
                    </a:ext>
                  </a:extLst>
                </a:gridCol>
                <a:gridCol w="576065">
                  <a:extLst>
                    <a:ext uri="{9D8B030D-6E8A-4147-A177-3AD203B41FA5}">
                      <a16:colId xmlns:a16="http://schemas.microsoft.com/office/drawing/2014/main" val="20001"/>
                    </a:ext>
                  </a:extLst>
                </a:gridCol>
                <a:gridCol w="1102865">
                  <a:extLst>
                    <a:ext uri="{9D8B030D-6E8A-4147-A177-3AD203B41FA5}">
                      <a16:colId xmlns:a16="http://schemas.microsoft.com/office/drawing/2014/main" val="20002"/>
                    </a:ext>
                  </a:extLst>
                </a:gridCol>
              </a:tblGrid>
              <a:tr h="406221">
                <a:tc>
                  <a:txBody>
                    <a:bodyPr/>
                    <a:lstStyle/>
                    <a:p>
                      <a:pPr rtl="0"/>
                      <a:r>
                        <a:rPr lang="pt-BR" b="1">
                          <a:latin typeface="Calibri" panose="020F0502020204030204" pitchFamily="34" charset="0"/>
                        </a:rPr>
                        <a:t>classe</a:t>
                      </a:r>
                      <a:endParaRPr lang="es-AR" b="1" dirty="0">
                        <a:latin typeface="Calibri" panose="020F0502020204030204" pitchFamily="34" charset="0"/>
                      </a:endParaRPr>
                    </a:p>
                  </a:txBody>
                  <a:tcPr/>
                </a:tc>
                <a:tc>
                  <a:txBody>
                    <a:bodyPr/>
                    <a:lstStyle/>
                    <a:p>
                      <a:pPr rtl="0"/>
                      <a:r>
                        <a:rPr lang="pt-BR" b="1">
                          <a:latin typeface="Calibri" panose="020F0502020204030204" pitchFamily="34" charset="0"/>
                        </a:rPr>
                        <a:t>N</a:t>
                      </a:r>
                      <a:endParaRPr lang="es-AR" b="1" dirty="0">
                        <a:latin typeface="Calibri" panose="020F0502020204030204" pitchFamily="34" charset="0"/>
                      </a:endParaRPr>
                    </a:p>
                  </a:txBody>
                  <a:tcPr/>
                </a:tc>
                <a:tc>
                  <a:txBody>
                    <a:bodyPr/>
                    <a:lstStyle/>
                    <a:p>
                      <a:pPr rtl="0"/>
                      <a:r>
                        <a:rPr lang="pt-BR" b="1">
                          <a:latin typeface="Calibri" panose="020F0502020204030204" pitchFamily="34" charset="0"/>
                        </a:rPr>
                        <a:t>N[%]</a:t>
                      </a:r>
                      <a:endParaRPr lang="es-AR" b="1" dirty="0">
                        <a:latin typeface="Calibri" panose="020F0502020204030204" pitchFamily="34" charset="0"/>
                      </a:endParaRPr>
                    </a:p>
                  </a:txBody>
                  <a:tcPr/>
                </a:tc>
                <a:extLst>
                  <a:ext uri="{0D108BD9-81ED-4DB2-BD59-A6C34878D82A}">
                    <a16:rowId xmlns:a16="http://schemas.microsoft.com/office/drawing/2014/main" val="10000"/>
                  </a:ext>
                </a:extLst>
              </a:tr>
              <a:tr h="432048">
                <a:tc>
                  <a:txBody>
                    <a:bodyPr/>
                    <a:lstStyle/>
                    <a:p>
                      <a:pPr rtl="0"/>
                      <a:r>
                        <a:rPr lang="pt-BR">
                          <a:latin typeface="Calibri" panose="020F0502020204030204" pitchFamily="34" charset="0"/>
                        </a:rPr>
                        <a:t>unacc</a:t>
                      </a:r>
                      <a:endParaRPr lang="es-AR" dirty="0">
                        <a:latin typeface="Calibri" panose="020F0502020204030204" pitchFamily="34" charset="0"/>
                      </a:endParaRPr>
                    </a:p>
                  </a:txBody>
                  <a:tcPr/>
                </a:tc>
                <a:tc>
                  <a:txBody>
                    <a:bodyPr/>
                    <a:lstStyle/>
                    <a:p>
                      <a:pPr rtl="0"/>
                      <a:r>
                        <a:rPr lang="pt-BR">
                          <a:latin typeface="Calibri" panose="020F0502020204030204" pitchFamily="34" charset="0"/>
                        </a:rPr>
                        <a:t>1210</a:t>
                      </a:r>
                      <a:endParaRPr lang="es-AR" dirty="0">
                        <a:latin typeface="Calibri" panose="020F0502020204030204" pitchFamily="34" charset="0"/>
                      </a:endParaRPr>
                    </a:p>
                  </a:txBody>
                  <a:tcPr/>
                </a:tc>
                <a:tc>
                  <a:txBody>
                    <a:bodyPr/>
                    <a:lstStyle/>
                    <a:p>
                      <a:pPr rtl="0"/>
                      <a:r>
                        <a:rPr lang="pt-BR">
                          <a:latin typeface="Calibri" panose="020F0502020204030204" pitchFamily="34" charset="0"/>
                        </a:rPr>
                        <a:t>( 70.023 %)</a:t>
                      </a:r>
                      <a:endParaRPr lang="es-AR" dirty="0">
                        <a:latin typeface="Calibri" panose="020F0502020204030204" pitchFamily="34" charset="0"/>
                      </a:endParaRPr>
                    </a:p>
                  </a:txBody>
                  <a:tcPr/>
                </a:tc>
                <a:extLst>
                  <a:ext uri="{0D108BD9-81ED-4DB2-BD59-A6C34878D82A}">
                    <a16:rowId xmlns:a16="http://schemas.microsoft.com/office/drawing/2014/main" val="10001"/>
                  </a:ext>
                </a:extLst>
              </a:tr>
              <a:tr h="388745">
                <a:tc>
                  <a:txBody>
                    <a:bodyPr/>
                    <a:lstStyle/>
                    <a:p>
                      <a:pPr rtl="0"/>
                      <a:r>
                        <a:rPr lang="pt-BR">
                          <a:latin typeface="Calibri" panose="020F0502020204030204" pitchFamily="34" charset="0"/>
                        </a:rPr>
                        <a:t>acc</a:t>
                      </a:r>
                      <a:endParaRPr lang="es-AR" dirty="0">
                        <a:latin typeface="Calibri" panose="020F0502020204030204" pitchFamily="34" charset="0"/>
                      </a:endParaRPr>
                    </a:p>
                  </a:txBody>
                  <a:tcPr/>
                </a:tc>
                <a:tc>
                  <a:txBody>
                    <a:bodyPr/>
                    <a:lstStyle/>
                    <a:p>
                      <a:pPr rtl="0"/>
                      <a:r>
                        <a:rPr lang="pt-BR">
                          <a:latin typeface="Calibri" panose="020F0502020204030204" pitchFamily="34" charset="0"/>
                        </a:rPr>
                        <a:t>384</a:t>
                      </a:r>
                      <a:endParaRPr lang="es-AR" dirty="0">
                        <a:latin typeface="Calibri" panose="020F0502020204030204" pitchFamily="34" charset="0"/>
                      </a:endParaRPr>
                    </a:p>
                  </a:txBody>
                  <a:tcPr/>
                </a:tc>
                <a:tc>
                  <a:txBody>
                    <a:bodyPr/>
                    <a:lstStyle/>
                    <a:p>
                      <a:pPr rtl="0"/>
                      <a:r>
                        <a:rPr lang="pt-BR">
                          <a:latin typeface="Calibri" panose="020F0502020204030204" pitchFamily="34" charset="0"/>
                        </a:rPr>
                        <a:t>( 22.222 %)</a:t>
                      </a:r>
                      <a:endParaRPr lang="es-AR" dirty="0">
                        <a:latin typeface="Calibri" panose="020F0502020204030204" pitchFamily="34" charset="0"/>
                      </a:endParaRPr>
                    </a:p>
                  </a:txBody>
                  <a:tcPr/>
                </a:tc>
                <a:extLst>
                  <a:ext uri="{0D108BD9-81ED-4DB2-BD59-A6C34878D82A}">
                    <a16:rowId xmlns:a16="http://schemas.microsoft.com/office/drawing/2014/main" val="10002"/>
                  </a:ext>
                </a:extLst>
              </a:tr>
              <a:tr h="423259">
                <a:tc>
                  <a:txBody>
                    <a:bodyPr/>
                    <a:lstStyle/>
                    <a:p>
                      <a:pPr rtl="0"/>
                      <a:r>
                        <a:rPr lang="pt-BR">
                          <a:latin typeface="Calibri" panose="020F0502020204030204" pitchFamily="34" charset="0"/>
                        </a:rPr>
                        <a:t>good</a:t>
                      </a:r>
                      <a:endParaRPr lang="es-AR" dirty="0">
                        <a:latin typeface="Calibri" panose="020F0502020204030204" pitchFamily="34" charset="0"/>
                      </a:endParaRPr>
                    </a:p>
                  </a:txBody>
                  <a:tcPr/>
                </a:tc>
                <a:tc>
                  <a:txBody>
                    <a:bodyPr/>
                    <a:lstStyle/>
                    <a:p>
                      <a:pPr rtl="0"/>
                      <a:r>
                        <a:rPr lang="pt-BR">
                          <a:latin typeface="Calibri" panose="020F0502020204030204" pitchFamily="34" charset="0"/>
                        </a:rPr>
                        <a:t>69</a:t>
                      </a:r>
                      <a:endParaRPr lang="es-AR" dirty="0">
                        <a:latin typeface="Calibri" panose="020F0502020204030204" pitchFamily="34" charset="0"/>
                      </a:endParaRPr>
                    </a:p>
                  </a:txBody>
                  <a:tcPr/>
                </a:tc>
                <a:tc>
                  <a:txBody>
                    <a:bodyPr/>
                    <a:lstStyle/>
                    <a:p>
                      <a:pPr rtl="0"/>
                      <a:r>
                        <a:rPr lang="pt-BR">
                          <a:latin typeface="Calibri" panose="020F0502020204030204" pitchFamily="34" charset="0"/>
                        </a:rPr>
                        <a:t>( 3.993 %)</a:t>
                      </a:r>
                      <a:endParaRPr lang="es-AR" dirty="0">
                        <a:latin typeface="Calibri" panose="020F0502020204030204" pitchFamily="34" charset="0"/>
                      </a:endParaRPr>
                    </a:p>
                  </a:txBody>
                  <a:tcPr/>
                </a:tc>
                <a:extLst>
                  <a:ext uri="{0D108BD9-81ED-4DB2-BD59-A6C34878D82A}">
                    <a16:rowId xmlns:a16="http://schemas.microsoft.com/office/drawing/2014/main" val="10003"/>
                  </a:ext>
                </a:extLst>
              </a:tr>
              <a:tr h="368829">
                <a:tc>
                  <a:txBody>
                    <a:bodyPr/>
                    <a:lstStyle/>
                    <a:p>
                      <a:pPr rtl="0"/>
                      <a:r>
                        <a:rPr lang="pt-BR">
                          <a:latin typeface="Calibri" panose="020F0502020204030204" pitchFamily="34" charset="0"/>
                        </a:rPr>
                        <a:t>v-good</a:t>
                      </a:r>
                      <a:endParaRPr lang="es-AR" dirty="0">
                        <a:latin typeface="Calibri" panose="020F0502020204030204" pitchFamily="34" charset="0"/>
                      </a:endParaRPr>
                    </a:p>
                  </a:txBody>
                  <a:tcPr/>
                </a:tc>
                <a:tc>
                  <a:txBody>
                    <a:bodyPr/>
                    <a:lstStyle/>
                    <a:p>
                      <a:pPr rtl="0"/>
                      <a:r>
                        <a:rPr lang="pt-BR">
                          <a:latin typeface="Calibri" panose="020F0502020204030204" pitchFamily="34" charset="0"/>
                        </a:rPr>
                        <a:t>65</a:t>
                      </a:r>
                      <a:endParaRPr lang="es-AR" dirty="0">
                        <a:latin typeface="Calibri" panose="020F0502020204030204" pitchFamily="34" charset="0"/>
                      </a:endParaRPr>
                    </a:p>
                  </a:txBody>
                  <a:tcPr/>
                </a:tc>
                <a:tc>
                  <a:txBody>
                    <a:bodyPr/>
                    <a:lstStyle/>
                    <a:p>
                      <a:pPr rtl="0"/>
                      <a:r>
                        <a:rPr lang="pt-BR">
                          <a:latin typeface="Calibri" panose="020F0502020204030204" pitchFamily="34" charset="0"/>
                        </a:rPr>
                        <a:t>( 3.762 %)</a:t>
                      </a:r>
                      <a:endParaRPr lang="es-AR" dirty="0">
                        <a:latin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13" name="Shape 71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sp>
        <p:nvSpPr>
          <p:cNvPr id="714" name="Shape 714"/>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Clr>
                <a:schemeClr val="dk1"/>
              </a:buClr>
              <a:buSzPts val="1100"/>
              <a:buFont typeface="Arial"/>
              <a:buNone/>
            </a:pPr>
            <a:r>
              <a:rPr lang="pt-BR">
                <a:solidFill>
                  <a:schemeClr val="dk1"/>
                </a:solidFill>
                <a:latin typeface="Calibri"/>
                <a:ea typeface="Calibri"/>
                <a:cs typeface="Calibri"/>
                <a:sym typeface="Calibri"/>
              </a:rPr>
              <a:t>Começaremos com a leitura do conjunto de dados de aceitabilidade de automóveis.</a:t>
            </a:r>
            <a:endParaRPr>
              <a:solidFill>
                <a:schemeClr val="dk1"/>
              </a:solidFill>
              <a:latin typeface="Calibri"/>
              <a:ea typeface="Calibri"/>
              <a:cs typeface="Calibri"/>
              <a:sym typeface="Calibri"/>
            </a:endParaRPr>
          </a:p>
          <a:p>
            <a:pPr marL="266700" marR="266700" lvl="0" indent="0" rtl="0">
              <a:lnSpc>
                <a:spcPct val="115000"/>
              </a:lnSpc>
              <a:spcBef>
                <a:spcPts val="1100"/>
              </a:spcBef>
              <a:spcAft>
                <a:spcPts val="0"/>
              </a:spcAft>
              <a:buClr>
                <a:schemeClr val="dk1"/>
              </a:buClr>
              <a:buSzPts val="1100"/>
              <a:buFont typeface="Arial"/>
              <a:buNone/>
            </a:pPr>
            <a:r>
              <a:rPr lang="pt-BR" sz="1100" b="1">
                <a:solidFill>
                  <a:srgbClr val="008000"/>
                </a:solidFill>
                <a:highlight>
                  <a:schemeClr val="lt1"/>
                </a:highlight>
                <a:latin typeface="Consolas"/>
                <a:ea typeface="Consolas"/>
                <a:cs typeface="Consolas"/>
                <a:sym typeface="Consolas"/>
              </a:rPr>
              <a:t>import</a:t>
            </a:r>
            <a:r>
              <a:rPr lang="pt-BR" sz="1100">
                <a:solidFill>
                  <a:schemeClr val="dk1"/>
                </a:solidFill>
                <a:highlight>
                  <a:schemeClr val="lt1"/>
                </a:highlight>
                <a:latin typeface="Consolas"/>
                <a:ea typeface="Consolas"/>
                <a:cs typeface="Consolas"/>
                <a:sym typeface="Consolas"/>
              </a:rPr>
              <a:t> pandas </a:t>
            </a:r>
            <a:r>
              <a:rPr lang="pt-BR" sz="1100" b="1">
                <a:solidFill>
                  <a:srgbClr val="008000"/>
                </a:solidFill>
                <a:highlight>
                  <a:schemeClr val="lt1"/>
                </a:highlight>
                <a:latin typeface="Consolas"/>
                <a:ea typeface="Consolas"/>
                <a:cs typeface="Consolas"/>
                <a:sym typeface="Consolas"/>
              </a:rPr>
              <a:t>as</a:t>
            </a:r>
            <a:r>
              <a:rPr lang="pt-BR" sz="1100">
                <a:solidFill>
                  <a:schemeClr val="dk1"/>
                </a:solidFill>
                <a:highlight>
                  <a:schemeClr val="lt1"/>
                </a:highlight>
                <a:latin typeface="Consolas"/>
                <a:ea typeface="Consolas"/>
                <a:cs typeface="Consolas"/>
                <a:sym typeface="Consolas"/>
              </a:rPr>
              <a:t> pd</a:t>
            </a:r>
            <a:br>
              <a:rPr lang="x-none" sz="1100">
                <a:solidFill>
                  <a:schemeClr val="dk1"/>
                </a:solidFill>
                <a:highlight>
                  <a:schemeClr val="lt1"/>
                </a:highlight>
                <a:latin typeface="Consolas"/>
                <a:ea typeface="Consolas"/>
                <a:cs typeface="Consolas"/>
                <a:sym typeface="Consolas"/>
              </a:rPr>
            </a:br>
            <a:r>
              <a:rPr lang="pt-BR" sz="1100">
                <a:solidFill>
                  <a:schemeClr val="dk1"/>
                </a:solidFill>
                <a:highlight>
                  <a:schemeClr val="lt1"/>
                </a:highlight>
                <a:latin typeface="Consolas"/>
                <a:ea typeface="Consolas"/>
                <a:cs typeface="Consolas"/>
                <a:sym typeface="Consolas"/>
              </a:rPr>
              <a:t>df = pd.read_csv(</a:t>
            </a:r>
            <a:r>
              <a:rPr lang="pt-BR" sz="1100">
                <a:solidFill>
                  <a:srgbClr val="BA2121"/>
                </a:solidFill>
                <a:highlight>
                  <a:schemeClr val="lt1"/>
                </a:highlight>
                <a:latin typeface="Consolas"/>
                <a:ea typeface="Consolas"/>
                <a:cs typeface="Consolas"/>
                <a:sym typeface="Consolas"/>
              </a:rPr>
              <a:t>'./datasets/car.csv'</a:t>
            </a:r>
            <a:r>
              <a:rPr lang="pt-BR" sz="1100">
                <a:solidFill>
                  <a:schemeClr val="dk1"/>
                </a:solidFill>
                <a:highlight>
                  <a:schemeClr val="lt1"/>
                </a:highlight>
                <a:latin typeface="Consolas"/>
                <a:ea typeface="Consolas"/>
                <a:cs typeface="Consolas"/>
                <a:sym typeface="Consolas"/>
              </a:rPr>
              <a:t>)</a:t>
            </a:r>
            <a:br>
              <a:rPr lang="x-none" sz="1100">
                <a:solidFill>
                  <a:schemeClr val="dk1"/>
                </a:solidFill>
                <a:highlight>
                  <a:schemeClr val="lt1"/>
                </a:highlight>
                <a:latin typeface="Consolas"/>
                <a:ea typeface="Consolas"/>
                <a:cs typeface="Consolas"/>
                <a:sym typeface="Consolas"/>
              </a:rPr>
            </a:br>
            <a:r>
              <a:rPr lang="pt-BR" sz="1100">
                <a:solidFill>
                  <a:schemeClr val="dk1"/>
                </a:solidFill>
                <a:highlight>
                  <a:schemeClr val="lt1"/>
                </a:highlight>
                <a:latin typeface="Consolas"/>
                <a:ea typeface="Consolas"/>
                <a:cs typeface="Consolas"/>
                <a:sym typeface="Consolas"/>
              </a:rPr>
              <a:t>df.head()</a:t>
            </a:r>
            <a:endParaRPr sz="1100">
              <a:solidFill>
                <a:schemeClr val="dk1"/>
              </a:solidFill>
              <a:highlight>
                <a:schemeClr val="lt1"/>
              </a:highlight>
              <a:latin typeface="Consolas"/>
              <a:ea typeface="Consolas"/>
              <a:cs typeface="Consolas"/>
              <a:sym typeface="Consolas"/>
            </a:endParaRPr>
          </a:p>
          <a:p>
            <a:pPr marL="0" marR="0" lvl="0" indent="0" algn="just" rtl="0">
              <a:lnSpc>
                <a:spcPct val="100000"/>
              </a:lnSpc>
              <a:spcBef>
                <a:spcPts val="1100"/>
              </a:spcBef>
              <a:spcAft>
                <a:spcPts val="0"/>
              </a:spcAft>
              <a:buNone/>
            </a:pPr>
            <a:endParaRPr sz="1200"/>
          </a:p>
        </p:txBody>
      </p:sp>
      <p:pic>
        <p:nvPicPr>
          <p:cNvPr id="715" name="Shape 715"/>
          <p:cNvPicPr preferRelativeResize="0"/>
          <p:nvPr/>
        </p:nvPicPr>
        <p:blipFill>
          <a:blip r:embed="rId3">
            <a:alphaModFix/>
          </a:blip>
          <a:stretch>
            <a:fillRect/>
          </a:stretch>
        </p:blipFill>
        <p:spPr>
          <a:xfrm>
            <a:off x="1366850" y="2329250"/>
            <a:ext cx="6400800" cy="25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21" name="Shape 72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sp>
        <p:nvSpPr>
          <p:cNvPr id="722" name="Shape 722"/>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sz="1200">
                <a:solidFill>
                  <a:schemeClr val="dk1"/>
                </a:solidFill>
                <a:latin typeface="Calibri"/>
                <a:ea typeface="Calibri"/>
                <a:cs typeface="Calibri"/>
                <a:sym typeface="Calibri"/>
              </a:rPr>
              <a:t>Desta vez, vamos codificar as features usando um esquema de codificação One Hot, isto é, vamos considerá-las como variáveis categóricas.</a:t>
            </a:r>
            <a:endParaRPr sz="1200">
              <a:solidFill>
                <a:schemeClr val="dk1"/>
              </a:solidFill>
              <a:latin typeface="Calibri"/>
              <a:ea typeface="Calibri"/>
              <a:cs typeface="Calibri"/>
              <a:sym typeface="Calibri"/>
            </a:endParaRPr>
          </a:p>
          <a:p>
            <a:pPr marL="0" lvl="0" indent="0" algn="just" rtl="0">
              <a:spcBef>
                <a:spcPts val="0"/>
              </a:spcBef>
              <a:spcAft>
                <a:spcPts val="0"/>
              </a:spcAft>
              <a:buNone/>
            </a:pPr>
            <a:r>
              <a:rPr lang="pt-BR" sz="1200">
                <a:solidFill>
                  <a:schemeClr val="dk1"/>
                </a:solidFill>
                <a:latin typeface="Calibri"/>
                <a:ea typeface="Calibri"/>
                <a:cs typeface="Calibri"/>
                <a:sym typeface="Calibri"/>
              </a:rPr>
              <a:t>Como Scikit-Learn não entende strings, apenas números, também precisaremos atribuir números às tags. Para isso, usaremos o LabelEncoder.</a:t>
            </a:r>
            <a:endParaRPr sz="1200">
              <a:solidFill>
                <a:schemeClr val="dk1"/>
              </a:solidFill>
              <a:latin typeface="Calibri"/>
              <a:ea typeface="Calibri"/>
              <a:cs typeface="Calibri"/>
              <a:sym typeface="Calibri"/>
            </a:endParaRPr>
          </a:p>
          <a:p>
            <a:pPr marL="266700" marR="266700" lvl="0" indent="0" rtl="0">
              <a:lnSpc>
                <a:spcPct val="115000"/>
              </a:lnSpc>
              <a:spcBef>
                <a:spcPts val="1100"/>
              </a:spcBef>
              <a:spcAft>
                <a:spcPts val="0"/>
              </a:spcAft>
              <a:buNone/>
            </a:pPr>
            <a:r>
              <a:rPr lang="pt-BR" sz="1100" b="1">
                <a:solidFill>
                  <a:srgbClr val="008000"/>
                </a:solidFill>
                <a:highlight>
                  <a:schemeClr val="lt1"/>
                </a:highlight>
                <a:latin typeface="Consolas"/>
                <a:ea typeface="Consolas"/>
                <a:cs typeface="Consolas"/>
                <a:sym typeface="Consolas"/>
              </a:rPr>
              <a:t>from</a:t>
            </a:r>
            <a:r>
              <a:rPr lang="pt-BR" sz="1100">
                <a:solidFill>
                  <a:schemeClr val="dk1"/>
                </a:solidFill>
                <a:highlight>
                  <a:schemeClr val="lt1"/>
                </a:highlight>
                <a:latin typeface="Consolas"/>
                <a:ea typeface="Consolas"/>
                <a:cs typeface="Consolas"/>
                <a:sym typeface="Consolas"/>
              </a:rPr>
              <a:t> sklearn.preprocessing </a:t>
            </a:r>
            <a:r>
              <a:rPr lang="pt-BR" sz="1100" b="1">
                <a:solidFill>
                  <a:srgbClr val="008000"/>
                </a:solidFill>
                <a:highlight>
                  <a:schemeClr val="lt1"/>
                </a:highlight>
                <a:latin typeface="Consolas"/>
                <a:ea typeface="Consolas"/>
                <a:cs typeface="Consolas"/>
                <a:sym typeface="Consolas"/>
              </a:rPr>
              <a:t>import</a:t>
            </a:r>
            <a:r>
              <a:rPr lang="pt-BR" sz="1100">
                <a:solidFill>
                  <a:schemeClr val="dk1"/>
                </a:solidFill>
                <a:highlight>
                  <a:schemeClr val="lt1"/>
                </a:highlight>
                <a:latin typeface="Consolas"/>
                <a:ea typeface="Consolas"/>
                <a:cs typeface="Consolas"/>
                <a:sym typeface="Consolas"/>
              </a:rPr>
              <a:t> LabelEncoder</a:t>
            </a:r>
            <a:br>
              <a:rPr lang="x-none" sz="1100">
                <a:solidFill>
                  <a:schemeClr val="dk1"/>
                </a:solidFill>
                <a:highlight>
                  <a:schemeClr val="lt1"/>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le = LabelEncoder()</a:t>
            </a:r>
            <a:br>
              <a:rPr lang="x-none" sz="1100">
                <a:solidFill>
                  <a:schemeClr val="dk1"/>
                </a:solidFill>
                <a:highlight>
                  <a:schemeClr val="lt1"/>
                </a:highlight>
                <a:latin typeface="Consolas"/>
                <a:ea typeface="Consolas"/>
                <a:cs typeface="Consolas"/>
                <a:sym typeface="Consolas"/>
              </a:rPr>
            </a:br>
            <a:r>
              <a:rPr lang="pt-BR" sz="1100">
                <a:solidFill>
                  <a:schemeClr val="dk1"/>
                </a:solidFill>
                <a:highlight>
                  <a:schemeClr val="lt1"/>
                </a:highlight>
                <a:latin typeface="Consolas"/>
                <a:ea typeface="Consolas"/>
                <a:cs typeface="Consolas"/>
                <a:sym typeface="Consolas"/>
              </a:rPr>
              <a:t>y = LabelEncoder().fit_transform(df[</a:t>
            </a:r>
            <a:r>
              <a:rPr lang="pt-BR" sz="1100">
                <a:solidFill>
                  <a:srgbClr val="BA2121"/>
                </a:solidFill>
                <a:highlight>
                  <a:schemeClr val="lt1"/>
                </a:highlight>
                <a:latin typeface="Consolas"/>
                <a:ea typeface="Consolas"/>
                <a:cs typeface="Consolas"/>
                <a:sym typeface="Consolas"/>
              </a:rPr>
              <a:t>'acceptability'</a:t>
            </a:r>
            <a:r>
              <a:rPr lang="pt-BR" sz="1100">
                <a:solidFill>
                  <a:schemeClr val="dk1"/>
                </a:solidFill>
                <a:highlight>
                  <a:schemeClr val="lt1"/>
                </a:highlight>
                <a:latin typeface="Consolas"/>
                <a:ea typeface="Consolas"/>
                <a:cs typeface="Consolas"/>
                <a:sym typeface="Consolas"/>
              </a:rPr>
              <a:t>])</a:t>
            </a:r>
            <a:br>
              <a:rPr lang="x-none" sz="1100">
                <a:solidFill>
                  <a:schemeClr val="dk1"/>
                </a:solidFill>
                <a:highlight>
                  <a:schemeClr val="lt1"/>
                </a:highlight>
                <a:latin typeface="Consolas"/>
                <a:ea typeface="Consolas"/>
                <a:cs typeface="Consolas"/>
                <a:sym typeface="Consolas"/>
              </a:rPr>
            </a:br>
            <a:r>
              <a:rPr lang="pt-BR" sz="1100">
                <a:solidFill>
                  <a:schemeClr val="dk1"/>
                </a:solidFill>
                <a:highlight>
                  <a:schemeClr val="lt1"/>
                </a:highlight>
                <a:latin typeface="Consolas"/>
                <a:ea typeface="Consolas"/>
                <a:cs typeface="Consolas"/>
                <a:sym typeface="Consolas"/>
              </a:rPr>
              <a:t>X = pd.get_dummies(df.drop(</a:t>
            </a:r>
            <a:r>
              <a:rPr lang="pt-BR" sz="1100">
                <a:solidFill>
                  <a:srgbClr val="BA2121"/>
                </a:solidFill>
                <a:highlight>
                  <a:schemeClr val="lt1"/>
                </a:highlight>
                <a:latin typeface="Consolas"/>
                <a:ea typeface="Consolas"/>
                <a:cs typeface="Consolas"/>
                <a:sym typeface="Consolas"/>
              </a:rPr>
              <a:t>'acceptability'</a:t>
            </a:r>
            <a:r>
              <a:rPr lang="pt-BR" sz="1100">
                <a:solidFill>
                  <a:schemeClr val="dk1"/>
                </a:solidFill>
                <a:highlight>
                  <a:schemeClr val="lt1"/>
                </a:highlight>
                <a:latin typeface="Consolas"/>
                <a:ea typeface="Consolas"/>
                <a:cs typeface="Consolas"/>
                <a:sym typeface="Consolas"/>
              </a:rPr>
              <a:t>, axis=</a:t>
            </a:r>
            <a:r>
              <a:rPr lang="pt-BR" sz="1100">
                <a:solidFill>
                  <a:srgbClr val="008800"/>
                </a:solidFill>
                <a:highlight>
                  <a:schemeClr val="lt1"/>
                </a:highlight>
                <a:latin typeface="Consolas"/>
                <a:ea typeface="Consolas"/>
                <a:cs typeface="Consolas"/>
                <a:sym typeface="Consolas"/>
              </a:rPr>
              <a:t>1</a:t>
            </a:r>
            <a:r>
              <a:rPr lang="pt-BR" sz="1100">
                <a:solidFill>
                  <a:schemeClr val="dk1"/>
                </a:solidFill>
                <a:highlight>
                  <a:schemeClr val="lt1"/>
                </a:highlight>
                <a:latin typeface="Consolas"/>
                <a:ea typeface="Consolas"/>
                <a:cs typeface="Consolas"/>
                <a:sym typeface="Consolas"/>
              </a:rPr>
              <a:t>))</a:t>
            </a:r>
            <a:br>
              <a:rPr lang="x-none" sz="1100">
                <a:solidFill>
                  <a:schemeClr val="dk1"/>
                </a:solidFill>
                <a:highlight>
                  <a:schemeClr val="lt1"/>
                </a:highlight>
                <a:latin typeface="Consolas"/>
                <a:ea typeface="Consolas"/>
                <a:cs typeface="Consolas"/>
                <a:sym typeface="Consolas"/>
              </a:rPr>
            </a:br>
            <a:r>
              <a:rPr lang="pt-BR" sz="1100">
                <a:solidFill>
                  <a:schemeClr val="dk1"/>
                </a:solidFill>
                <a:highlight>
                  <a:schemeClr val="lt1"/>
                </a:highlight>
                <a:latin typeface="Consolas"/>
                <a:ea typeface="Consolas"/>
                <a:cs typeface="Consolas"/>
                <a:sym typeface="Consolas"/>
              </a:rPr>
              <a:t>X.ix[:,</a:t>
            </a:r>
            <a:r>
              <a:rPr lang="pt-BR" sz="1100">
                <a:solidFill>
                  <a:srgbClr val="008800"/>
                </a:solidFill>
                <a:highlight>
                  <a:schemeClr val="lt1"/>
                </a:highlight>
                <a:latin typeface="Consolas"/>
                <a:ea typeface="Consolas"/>
                <a:cs typeface="Consolas"/>
                <a:sym typeface="Consolas"/>
              </a:rPr>
              <a:t>0</a:t>
            </a:r>
            <a:r>
              <a:rPr lang="pt-BR" sz="1100">
                <a:solidFill>
                  <a:schemeClr val="dk1"/>
                </a:solidFill>
                <a:highlight>
                  <a:schemeClr val="lt1"/>
                </a:highlight>
                <a:latin typeface="Consolas"/>
                <a:ea typeface="Consolas"/>
                <a:cs typeface="Consolas"/>
                <a:sym typeface="Consolas"/>
              </a:rPr>
              <a:t>:</a:t>
            </a:r>
            <a:r>
              <a:rPr lang="pt-BR" sz="1100">
                <a:solidFill>
                  <a:srgbClr val="008800"/>
                </a:solidFill>
                <a:highlight>
                  <a:schemeClr val="lt1"/>
                </a:highlight>
                <a:latin typeface="Consolas"/>
                <a:ea typeface="Consolas"/>
                <a:cs typeface="Consolas"/>
                <a:sym typeface="Consolas"/>
              </a:rPr>
              <a:t>8</a:t>
            </a:r>
            <a:r>
              <a:rPr lang="pt-BR" sz="1100">
                <a:solidFill>
                  <a:schemeClr val="dk1"/>
                </a:solidFill>
                <a:highlight>
                  <a:schemeClr val="lt1"/>
                </a:highlight>
                <a:latin typeface="Consolas"/>
                <a:ea typeface="Consolas"/>
                <a:cs typeface="Consolas"/>
                <a:sym typeface="Consolas"/>
              </a:rPr>
              <a:t>].head()</a:t>
            </a:r>
            <a:endParaRPr sz="1100">
              <a:solidFill>
                <a:schemeClr val="dk1"/>
              </a:solidFill>
              <a:highlight>
                <a:schemeClr val="lt1"/>
              </a:highlight>
              <a:latin typeface="Consolas"/>
              <a:ea typeface="Consolas"/>
              <a:cs typeface="Consolas"/>
              <a:sym typeface="Consolas"/>
            </a:endParaRPr>
          </a:p>
          <a:p>
            <a:pPr marL="0" marR="0" lvl="0" indent="0" algn="just" rtl="0">
              <a:lnSpc>
                <a:spcPct val="100000"/>
              </a:lnSpc>
              <a:spcBef>
                <a:spcPts val="1100"/>
              </a:spcBef>
              <a:spcAft>
                <a:spcPts val="0"/>
              </a:spcAft>
              <a:buNone/>
            </a:pPr>
            <a:endParaRPr sz="1200"/>
          </a:p>
        </p:txBody>
      </p:sp>
      <p:pic>
        <p:nvPicPr>
          <p:cNvPr id="723" name="Shape 723"/>
          <p:cNvPicPr preferRelativeResize="0"/>
          <p:nvPr/>
        </p:nvPicPr>
        <p:blipFill>
          <a:blip r:embed="rId3">
            <a:alphaModFix/>
          </a:blip>
          <a:stretch>
            <a:fillRect/>
          </a:stretch>
        </p:blipFill>
        <p:spPr>
          <a:xfrm>
            <a:off x="1172600" y="3219025"/>
            <a:ext cx="6789300" cy="16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29" name="Shape 72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16</a:t>
            </a:fld>
            <a:endParaRPr sz="1200">
              <a:solidFill>
                <a:srgbClr val="888888"/>
              </a:solidFill>
              <a:latin typeface="Calibri"/>
              <a:ea typeface="Calibri"/>
              <a:cs typeface="Calibri"/>
              <a:sym typeface="Calibri"/>
            </a:endParaRPr>
          </a:p>
        </p:txBody>
      </p:sp>
      <p:sp>
        <p:nvSpPr>
          <p:cNvPr id="730" name="Shape 730"/>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sz="1200">
                <a:solidFill>
                  <a:schemeClr val="dk1"/>
                </a:solidFill>
                <a:latin typeface="Calibri"/>
                <a:ea typeface="Calibri"/>
                <a:cs typeface="Calibri"/>
                <a:sym typeface="Calibri"/>
              </a:rPr>
              <a:t>Vamos treinar uma árvore de decisão em todo o conjunto de dados (neste momento, vamos ignorar o superajuste).</a:t>
            </a:r>
            <a:endParaRPr sz="1200" dirty="0">
              <a:solidFill>
                <a:schemeClr val="dk1"/>
              </a:solidFill>
              <a:latin typeface="Calibri"/>
              <a:ea typeface="Calibri"/>
              <a:cs typeface="Calibri"/>
              <a:sym typeface="Calibri"/>
            </a:endParaRPr>
          </a:p>
          <a:p>
            <a:pPr marL="0" lvl="0" indent="0" algn="just" rtl="0">
              <a:spcBef>
                <a:spcPts val="0"/>
              </a:spcBef>
              <a:spcAft>
                <a:spcPts val="0"/>
              </a:spcAft>
              <a:buNone/>
            </a:pPr>
            <a:r>
              <a:rPr lang="pt-BR" sz="1200">
                <a:solidFill>
                  <a:schemeClr val="dk1"/>
                </a:solidFill>
                <a:latin typeface="Calibri"/>
                <a:ea typeface="Calibri"/>
                <a:cs typeface="Calibri"/>
                <a:sym typeface="Calibri"/>
              </a:rPr>
              <a:t>Também vamos limitar a árvore artificialmente para que seja pequena e possamos visualizá-la.</a:t>
            </a:r>
            <a:endParaRPr sz="1200" dirty="0">
              <a:solidFill>
                <a:schemeClr val="dk1"/>
              </a:solidFill>
              <a:latin typeface="Calibri"/>
              <a:ea typeface="Calibri"/>
              <a:cs typeface="Calibri"/>
              <a:sym typeface="Calibri"/>
            </a:endParaRPr>
          </a:p>
          <a:p>
            <a:pPr marL="266700" marR="266700" lvl="0" indent="0" rtl="0">
              <a:lnSpc>
                <a:spcPct val="115000"/>
              </a:lnSpc>
              <a:spcBef>
                <a:spcPts val="1100"/>
              </a:spcBef>
              <a:spcAft>
                <a:spcPts val="0"/>
              </a:spcAft>
              <a:buNone/>
            </a:pPr>
            <a:r>
              <a:rPr lang="pt-BR" sz="1100" b="1">
                <a:solidFill>
                  <a:srgbClr val="008000"/>
                </a:solidFill>
                <a:highlight>
                  <a:srgbClr val="FFFFFF"/>
                </a:highlight>
                <a:latin typeface="Consolas"/>
                <a:ea typeface="Consolas"/>
                <a:cs typeface="Consolas"/>
                <a:sym typeface="Consolas"/>
              </a:rPr>
              <a:t>from</a:t>
            </a:r>
            <a:r>
              <a:rPr lang="pt-BR" sz="1100">
                <a:solidFill>
                  <a:schemeClr val="dk1"/>
                </a:solidFill>
                <a:highlight>
                  <a:srgbClr val="FFFFFF"/>
                </a:highlight>
                <a:latin typeface="Consolas"/>
                <a:ea typeface="Consolas"/>
                <a:cs typeface="Consolas"/>
                <a:sym typeface="Consolas"/>
              </a:rPr>
              <a:t> sklearn.tree </a:t>
            </a:r>
            <a:r>
              <a:rPr lang="pt-BR" sz="1100" b="1">
                <a:solidFill>
                  <a:srgbClr val="008000"/>
                </a:solidFill>
                <a:highlight>
                  <a:srgbClr val="FFFFFF"/>
                </a:highlight>
                <a:latin typeface="Consolas"/>
                <a:ea typeface="Consolas"/>
                <a:cs typeface="Consolas"/>
                <a:sym typeface="Consolas"/>
              </a:rPr>
              <a:t>import</a:t>
            </a:r>
            <a:r>
              <a:rPr lang="pt-BR" sz="1100">
                <a:solidFill>
                  <a:schemeClr val="dk1"/>
                </a:solidFill>
                <a:highlight>
                  <a:srgbClr val="FFFFFF"/>
                </a:highlight>
                <a:latin typeface="Consolas"/>
                <a:ea typeface="Consolas"/>
                <a:cs typeface="Consolas"/>
                <a:sym typeface="Consolas"/>
              </a:rPr>
              <a:t> DecisionTreeClassifier</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dt = DecisionTreeClassifier(max_depth = </a:t>
            </a:r>
            <a:r>
              <a:rPr lang="pt-BR" sz="1100">
                <a:solidFill>
                  <a:srgbClr val="008800"/>
                </a:solidFill>
                <a:highlight>
                  <a:srgbClr val="FFFFFF"/>
                </a:highlight>
                <a:latin typeface="Consolas"/>
                <a:ea typeface="Consolas"/>
                <a:cs typeface="Consolas"/>
                <a:sym typeface="Consolas"/>
              </a:rPr>
              <a:t>3</a:t>
            </a:r>
            <a:r>
              <a:rPr lang="pt-BR" sz="1100">
                <a:solidFill>
                  <a:schemeClr val="dk1"/>
                </a:solidFill>
                <a:highlight>
                  <a:srgbClr val="FFFFFF"/>
                </a:highlight>
                <a:latin typeface="Consolas"/>
                <a:ea typeface="Consolas"/>
                <a:cs typeface="Consolas"/>
                <a:sym typeface="Consolas"/>
              </a:rPr>
              <a:t>, min_samples_split = </a:t>
            </a:r>
            <a:r>
              <a:rPr lang="pt-BR" sz="1100">
                <a:solidFill>
                  <a:srgbClr val="008800"/>
                </a:solidFill>
                <a:highlight>
                  <a:srgbClr val="FFFFFF"/>
                </a:highlight>
                <a:latin typeface="Consolas"/>
                <a:ea typeface="Consolas"/>
                <a:cs typeface="Consolas"/>
                <a:sym typeface="Consolas"/>
              </a:rPr>
              <a:t>2</a:t>
            </a:r>
            <a:r>
              <a:rPr lang="pt-BR" sz="1100">
                <a:latin typeface="Consolas"/>
                <a:ea typeface="Consolas"/>
                <a:cs typeface="Consolas"/>
                <a:sym typeface="Consolas"/>
              </a:rPr>
              <a:t>, random_state = </a:t>
            </a:r>
            <a:r>
              <a:rPr lang="pt-BR" sz="1100">
                <a:solidFill>
                  <a:srgbClr val="008800"/>
                </a:solidFill>
                <a:highlight>
                  <a:srgbClr val="FFFFFF"/>
                </a:highlight>
                <a:latin typeface="Consolas"/>
                <a:ea typeface="Consolas"/>
                <a:cs typeface="Consolas"/>
                <a:sym typeface="Consolas"/>
              </a:rPr>
              <a:t>11</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dt.fit(X, y)</a:t>
            </a:r>
            <a:endParaRPr sz="1100" dirty="0">
              <a:solidFill>
                <a:schemeClr val="dk1"/>
              </a:solidFill>
              <a:highlight>
                <a:srgbClr val="FFFFFF"/>
              </a:highlight>
              <a:latin typeface="Consolas"/>
              <a:ea typeface="Consolas"/>
              <a:cs typeface="Consolas"/>
              <a:sym typeface="Consolas"/>
            </a:endParaRPr>
          </a:p>
          <a:p>
            <a:pPr marL="0" marR="0" lvl="0" indent="0" algn="just" rtl="0">
              <a:lnSpc>
                <a:spcPct val="100000"/>
              </a:lnSpc>
              <a:spcBef>
                <a:spcPts val="1100"/>
              </a:spcBef>
              <a:spcAft>
                <a:spcPts val="0"/>
              </a:spcAft>
              <a:buNone/>
            </a:pPr>
            <a:r>
              <a:rPr lang="pt-BR" sz="1200">
                <a:solidFill>
                  <a:schemeClr val="dk1"/>
                </a:solidFill>
                <a:latin typeface="Calibri"/>
                <a:ea typeface="Calibri"/>
                <a:cs typeface="Calibri"/>
                <a:sym typeface="Calibri"/>
              </a:rPr>
              <a:t>Agora visualizemos a árvore usando o exportador de graphviz. Os alunos podem completar o que está faltando?</a:t>
            </a:r>
            <a:endParaRPr sz="1200" dirty="0">
              <a:solidFill>
                <a:schemeClr val="dk1"/>
              </a:solidFill>
              <a:latin typeface="Calibri"/>
              <a:ea typeface="Calibri"/>
              <a:cs typeface="Calibri"/>
              <a:sym typeface="Calibri"/>
            </a:endParaRPr>
          </a:p>
          <a:p>
            <a:pPr marL="266700" marR="266700" lvl="0" indent="0" rtl="0">
              <a:lnSpc>
                <a:spcPct val="115000"/>
              </a:lnSpc>
              <a:spcBef>
                <a:spcPts val="1100"/>
              </a:spcBef>
              <a:spcAft>
                <a:spcPts val="1100"/>
              </a:spcAft>
              <a:buNone/>
            </a:pPr>
            <a:r>
              <a:rPr lang="pt-BR" sz="1100" b="1">
                <a:solidFill>
                  <a:srgbClr val="008000"/>
                </a:solidFill>
                <a:highlight>
                  <a:srgbClr val="FFFFFF"/>
                </a:highlight>
                <a:latin typeface="Consolas"/>
                <a:ea typeface="Consolas"/>
                <a:cs typeface="Consolas"/>
                <a:sym typeface="Consolas"/>
              </a:rPr>
              <a:t>from</a:t>
            </a:r>
            <a:r>
              <a:rPr lang="pt-BR" sz="1100">
                <a:solidFill>
                  <a:schemeClr val="dk1"/>
                </a:solidFill>
                <a:highlight>
                  <a:srgbClr val="FFFFFF"/>
                </a:highlight>
                <a:latin typeface="Consolas"/>
                <a:ea typeface="Consolas"/>
                <a:cs typeface="Consolas"/>
                <a:sym typeface="Consolas"/>
              </a:rPr>
              <a:t> IPython.display </a:t>
            </a:r>
            <a:r>
              <a:rPr lang="pt-BR" sz="1100" b="1">
                <a:solidFill>
                  <a:srgbClr val="008000"/>
                </a:solidFill>
                <a:highlight>
                  <a:srgbClr val="FFFFFF"/>
                </a:highlight>
                <a:latin typeface="Consolas"/>
                <a:ea typeface="Consolas"/>
                <a:cs typeface="Consolas"/>
                <a:sym typeface="Consolas"/>
              </a:rPr>
              <a:t>import</a:t>
            </a:r>
            <a:r>
              <a:rPr lang="pt-BR" sz="1100">
                <a:solidFill>
                  <a:schemeClr val="dk1"/>
                </a:solidFill>
                <a:highlight>
                  <a:srgbClr val="FFFFFF"/>
                </a:highlight>
                <a:latin typeface="Consolas"/>
                <a:ea typeface="Consolas"/>
                <a:cs typeface="Consolas"/>
                <a:sym typeface="Consolas"/>
              </a:rPr>
              <a:t> Image</a:t>
            </a:r>
            <a:br>
              <a:rPr lang="x-none" sz="1100">
                <a:solidFill>
                  <a:schemeClr val="dk1"/>
                </a:solidFill>
                <a:highlight>
                  <a:srgbClr val="FFFFFF"/>
                </a:highlight>
                <a:latin typeface="Consolas"/>
                <a:ea typeface="Consolas"/>
                <a:cs typeface="Consolas"/>
                <a:sym typeface="Consolas"/>
              </a:rPr>
            </a:br>
            <a:r>
              <a:rPr lang="pt-BR" sz="1100" b="1">
                <a:solidFill>
                  <a:srgbClr val="008000"/>
                </a:solidFill>
                <a:highlight>
                  <a:srgbClr val="FFFFFF"/>
                </a:highlight>
                <a:latin typeface="Consolas"/>
                <a:ea typeface="Consolas"/>
                <a:cs typeface="Consolas"/>
                <a:sym typeface="Consolas"/>
              </a:rPr>
              <a:t>from</a:t>
            </a:r>
            <a:r>
              <a:rPr lang="pt-BR" sz="1100">
                <a:solidFill>
                  <a:schemeClr val="dk1"/>
                </a:solidFill>
                <a:highlight>
                  <a:srgbClr val="FFFFFF"/>
                </a:highlight>
                <a:latin typeface="Consolas"/>
                <a:ea typeface="Consolas"/>
                <a:cs typeface="Consolas"/>
                <a:sym typeface="Consolas"/>
              </a:rPr>
              <a:t> sklearn.tree </a:t>
            </a:r>
            <a:r>
              <a:rPr lang="pt-BR" sz="1100" b="1">
                <a:solidFill>
                  <a:srgbClr val="008000"/>
                </a:solidFill>
                <a:highlight>
                  <a:srgbClr val="FFFFFF"/>
                </a:highlight>
                <a:latin typeface="Consolas"/>
                <a:ea typeface="Consolas"/>
                <a:cs typeface="Consolas"/>
                <a:sym typeface="Consolas"/>
              </a:rPr>
              <a:t>import</a:t>
            </a:r>
            <a:r>
              <a:rPr lang="pt-BR" sz="1100">
                <a:solidFill>
                  <a:schemeClr val="dk1"/>
                </a:solidFill>
                <a:highlight>
                  <a:srgbClr val="FFFFFF"/>
                </a:highlight>
                <a:latin typeface="Consolas"/>
                <a:ea typeface="Consolas"/>
                <a:cs typeface="Consolas"/>
                <a:sym typeface="Consolas"/>
              </a:rPr>
              <a:t> export_graphviz</a:t>
            </a:r>
            <a:br>
              <a:rPr lang="x-none" sz="1100">
                <a:solidFill>
                  <a:schemeClr val="dk1"/>
                </a:solidFill>
                <a:highlight>
                  <a:srgbClr val="FFFFFF"/>
                </a:highlight>
                <a:latin typeface="Consolas"/>
                <a:ea typeface="Consolas"/>
                <a:cs typeface="Consolas"/>
                <a:sym typeface="Consolas"/>
              </a:rPr>
            </a:br>
            <a:r>
              <a:rPr lang="pt-BR" sz="1100" b="1">
                <a:solidFill>
                  <a:srgbClr val="008000"/>
                </a:solidFill>
                <a:highlight>
                  <a:srgbClr val="FFFFFF"/>
                </a:highlight>
                <a:latin typeface="Consolas"/>
                <a:ea typeface="Consolas"/>
                <a:cs typeface="Consolas"/>
                <a:sym typeface="Consolas"/>
              </a:rPr>
              <a:t>import</a:t>
            </a:r>
            <a:r>
              <a:rPr lang="pt-BR" sz="1100">
                <a:solidFill>
                  <a:schemeClr val="dk1"/>
                </a:solidFill>
                <a:highlight>
                  <a:srgbClr val="FFFFFF"/>
                </a:highlight>
                <a:latin typeface="Consolas"/>
                <a:ea typeface="Consolas"/>
                <a:cs typeface="Consolas"/>
                <a:sym typeface="Consolas"/>
              </a:rPr>
              <a:t> pydotplus</a:t>
            </a:r>
            <a:br>
              <a:rPr lang="x-none" sz="1100">
                <a:solidFill>
                  <a:schemeClr val="dk1"/>
                </a:solidFill>
                <a:highlight>
                  <a:srgbClr val="FFFFFF"/>
                </a:highlight>
                <a:latin typeface="Consolas"/>
                <a:ea typeface="Consolas"/>
                <a:cs typeface="Consolas"/>
                <a:sym typeface="Consolas"/>
              </a:rPr>
            </a:b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chemeClr val="lt1"/>
                </a:highlight>
                <a:latin typeface="Consolas"/>
                <a:ea typeface="Consolas"/>
                <a:cs typeface="Consolas"/>
                <a:sym typeface="Consolas"/>
              </a:rPr>
              <a:t>dot_data = </a:t>
            </a:r>
            <a:r>
              <a:rPr lang="pt-BR" sz="1100">
                <a:solidFill>
                  <a:schemeClr val="dk1"/>
                </a:solidFill>
                <a:highlight>
                  <a:srgbClr val="FFFFFF"/>
                </a:highlight>
                <a:latin typeface="Consolas"/>
                <a:ea typeface="Consolas"/>
                <a:cs typeface="Consolas"/>
                <a:sym typeface="Consolas"/>
              </a:rPr>
              <a:t>export_graphviz( </a:t>
            </a:r>
            <a:r>
              <a:rPr lang="pt-BR" sz="1100">
                <a:solidFill>
                  <a:schemeClr val="dk1"/>
                </a:solidFill>
                <a:highlight>
                  <a:srgbClr val="DD7E6B"/>
                </a:highlight>
                <a:latin typeface="Consolas"/>
                <a:ea typeface="Consolas"/>
                <a:cs typeface="Consolas"/>
                <a:sym typeface="Consolas"/>
              </a:rPr>
              <a:t>XXXXX</a:t>
            </a:r>
            <a:r>
              <a:rPr lang="pt-BR" sz="1100">
                <a:solidFill>
                  <a:schemeClr val="dk1"/>
                </a:solidFill>
                <a:highlight>
                  <a:srgbClr val="FFFFFF"/>
                </a:highlight>
                <a:latin typeface="Consolas"/>
                <a:ea typeface="Consolas"/>
                <a:cs typeface="Consolas"/>
                <a:sym typeface="Consolas"/>
              </a:rPr>
              <a:t>  , out_file=None,  </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                    feature_names=</a:t>
            </a:r>
            <a:r>
              <a:rPr lang="pt-BR" sz="1100">
                <a:solidFill>
                  <a:schemeClr val="dk1"/>
                </a:solidFill>
                <a:highlight>
                  <a:srgbClr val="DD7E6B"/>
                </a:highlight>
                <a:latin typeface="Consolas"/>
                <a:ea typeface="Consolas"/>
                <a:cs typeface="Consolas"/>
                <a:sym typeface="Consolas"/>
              </a:rPr>
              <a:t>XXXXX</a:t>
            </a:r>
            <a:r>
              <a:rPr lang="pt-BR" sz="1100">
                <a:solidFill>
                  <a:schemeClr val="dk1"/>
                </a:solidFill>
                <a:highlight>
                  <a:srgbClr val="FFFFFF"/>
                </a:highlight>
                <a:latin typeface="Consolas"/>
                <a:ea typeface="Consolas"/>
                <a:cs typeface="Consolas"/>
                <a:sym typeface="Consolas"/>
              </a:rPr>
              <a:t>, class_names=</a:t>
            </a:r>
            <a:r>
              <a:rPr lang="pt-BR" sz="1100">
                <a:solidFill>
                  <a:schemeClr val="dk1"/>
                </a:solidFill>
                <a:highlight>
                  <a:srgbClr val="DD7E6B"/>
                </a:highlight>
                <a:latin typeface="Consolas"/>
                <a:ea typeface="Consolas"/>
                <a:cs typeface="Consolas"/>
                <a:sym typeface="Consolas"/>
              </a:rPr>
              <a:t>XXXXX</a:t>
            </a:r>
            <a:r>
              <a:rPr lang="pt-BR" sz="1100">
                <a:solidFill>
                  <a:schemeClr val="dk1"/>
                </a:solidFill>
                <a:highlight>
                  <a:srgbClr val="FFFFFF"/>
                </a:highlight>
                <a:latin typeface="Consolas"/>
                <a:ea typeface="Consolas"/>
                <a:cs typeface="Consolas"/>
                <a:sym typeface="Consolas"/>
              </a:rPr>
              <a:t>,  </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                    filled=</a:t>
            </a:r>
            <a:r>
              <a:rPr lang="pt-BR" sz="1100">
                <a:solidFill>
                  <a:srgbClr val="008000"/>
                </a:solidFill>
                <a:highlight>
                  <a:srgbClr val="FFFFFF"/>
                </a:highlight>
                <a:latin typeface="Consolas"/>
                <a:ea typeface="Consolas"/>
                <a:cs typeface="Consolas"/>
                <a:sym typeface="Consolas"/>
              </a:rPr>
              <a:t>True</a:t>
            </a:r>
            <a:r>
              <a:rPr lang="pt-BR" sz="1100">
                <a:solidFill>
                  <a:schemeClr val="dk1"/>
                </a:solidFill>
                <a:highlight>
                  <a:srgbClr val="FFFFFF"/>
                </a:highlight>
                <a:latin typeface="Consolas"/>
                <a:ea typeface="Consolas"/>
                <a:cs typeface="Consolas"/>
                <a:sym typeface="Consolas"/>
              </a:rPr>
              <a:t>, rounded=</a:t>
            </a:r>
            <a:r>
              <a:rPr lang="pt-BR" sz="1100">
                <a:solidFill>
                  <a:srgbClr val="008000"/>
                </a:solidFill>
                <a:highlight>
                  <a:srgbClr val="FFFFFF"/>
                </a:highlight>
                <a:latin typeface="Consolas"/>
                <a:ea typeface="Consolas"/>
                <a:cs typeface="Consolas"/>
                <a:sym typeface="Consolas"/>
              </a:rPr>
              <a:t>True</a:t>
            </a:r>
            <a:r>
              <a:rPr lang="pt-BR" sz="1100">
                <a:solidFill>
                  <a:schemeClr val="dk1"/>
                </a:solidFill>
                <a:highlight>
                  <a:srgbClr val="FFFFFF"/>
                </a:highlight>
                <a:latin typeface="Consolas"/>
                <a:ea typeface="Consolas"/>
                <a:cs typeface="Consolas"/>
                <a:sym typeface="Consolas"/>
              </a:rPr>
              <a:t>, proportion=</a:t>
            </a:r>
            <a:r>
              <a:rPr lang="pt-BR" sz="1100">
                <a:solidFill>
                  <a:srgbClr val="008000"/>
                </a:solidFill>
                <a:highlight>
                  <a:srgbClr val="FFFFFF"/>
                </a:highlight>
                <a:latin typeface="Consolas"/>
                <a:ea typeface="Consolas"/>
                <a:cs typeface="Consolas"/>
                <a:sym typeface="Consolas"/>
              </a:rPr>
              <a:t>True</a:t>
            </a:r>
            <a:r>
              <a:rPr lang="pt-BR" sz="1100">
                <a:solidFill>
                  <a:schemeClr val="dk1"/>
                </a:solidFill>
                <a:highlight>
                  <a:srgbClr val="FFFFFF"/>
                </a:highlight>
                <a:latin typeface="Consolas"/>
                <a:ea typeface="Consolas"/>
                <a:cs typeface="Consolas"/>
                <a:sym typeface="Consolas"/>
              </a:rPr>
              <a:t>, special_characters=</a:t>
            </a:r>
            <a:r>
              <a:rPr lang="pt-BR" sz="1100">
                <a:solidFill>
                  <a:srgbClr val="008000"/>
                </a:solidFill>
                <a:highlight>
                  <a:srgbClr val="FFFFFF"/>
                </a:highlight>
                <a:latin typeface="Consolas"/>
                <a:ea typeface="Consolas"/>
                <a:cs typeface="Consolas"/>
                <a:sym typeface="Consolas"/>
              </a:rPr>
              <a:t>True</a:t>
            </a:r>
            <a:r>
              <a:rPr lang="pt-BR" sz="1100">
                <a:solidFill>
                  <a:schemeClr val="dk1"/>
                </a:solidFill>
                <a:highlight>
                  <a:srgbClr val="FFFFFF"/>
                </a:highlight>
                <a:latin typeface="Consolas"/>
                <a:ea typeface="Consolas"/>
                <a:cs typeface="Consolas"/>
                <a:sym typeface="Consolas"/>
              </a:rPr>
              <a:t>)  </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graph = pydotplus.graph_from_dot_data(dot_data)  </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Image(graph.create_png())</a:t>
            </a:r>
            <a:br>
              <a:rPr lang="x-none" sz="1100">
                <a:solidFill>
                  <a:schemeClr val="dk1"/>
                </a:solidFill>
                <a:highlight>
                  <a:srgbClr val="FFFFFF"/>
                </a:highlight>
                <a:latin typeface="Consolas"/>
                <a:ea typeface="Consolas"/>
                <a:cs typeface="Consolas"/>
                <a:sym typeface="Consolas"/>
              </a:rPr>
            </a:br>
            <a:endParaRPr sz="1100" dirty="0">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36" name="Shape 73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17</a:t>
            </a:fld>
            <a:endParaRPr sz="1200">
              <a:solidFill>
                <a:srgbClr val="888888"/>
              </a:solidFill>
              <a:latin typeface="Calibri"/>
              <a:ea typeface="Calibri"/>
              <a:cs typeface="Calibri"/>
              <a:sym typeface="Calibri"/>
            </a:endParaRPr>
          </a:p>
        </p:txBody>
      </p:sp>
      <p:sp>
        <p:nvSpPr>
          <p:cNvPr id="737" name="Shape 737"/>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266700" marR="266700" lvl="0" indent="0" rtl="0">
              <a:lnSpc>
                <a:spcPct val="115000"/>
              </a:lnSpc>
              <a:spcBef>
                <a:spcPts val="1100"/>
              </a:spcBef>
              <a:spcAft>
                <a:spcPts val="1100"/>
              </a:spcAft>
              <a:buNone/>
            </a:pPr>
            <a:endParaRPr sz="1100">
              <a:solidFill>
                <a:schemeClr val="dk1"/>
              </a:solidFill>
              <a:latin typeface="Consolas"/>
              <a:ea typeface="Consolas"/>
              <a:cs typeface="Consolas"/>
              <a:sym typeface="Consolas"/>
            </a:endParaRPr>
          </a:p>
        </p:txBody>
      </p:sp>
      <p:pic>
        <p:nvPicPr>
          <p:cNvPr id="738" name="Shape 738"/>
          <p:cNvPicPr preferRelativeResize="0"/>
          <p:nvPr/>
        </p:nvPicPr>
        <p:blipFill>
          <a:blip r:embed="rId3">
            <a:alphaModFix/>
          </a:blip>
          <a:stretch>
            <a:fillRect/>
          </a:stretch>
        </p:blipFill>
        <p:spPr>
          <a:xfrm>
            <a:off x="1651550" y="788450"/>
            <a:ext cx="5840900" cy="4212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44" name="Shape 74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18</a:t>
            </a:fld>
            <a:endParaRPr sz="1200">
              <a:solidFill>
                <a:srgbClr val="888888"/>
              </a:solidFill>
              <a:latin typeface="Calibri"/>
              <a:ea typeface="Calibri"/>
              <a:cs typeface="Calibri"/>
              <a:sym typeface="Calibri"/>
            </a:endParaRPr>
          </a:p>
        </p:txBody>
      </p:sp>
      <p:sp>
        <p:nvSpPr>
          <p:cNvPr id="745" name="Shape 745"/>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4381500" marR="266700" lvl="0" indent="0" rtl="0">
              <a:lnSpc>
                <a:spcPct val="115000"/>
              </a:lnSpc>
              <a:spcBef>
                <a:spcPts val="1100"/>
              </a:spcBef>
              <a:spcAft>
                <a:spcPts val="0"/>
              </a:spcAft>
              <a:buNone/>
            </a:pPr>
            <a:r>
              <a:rPr lang="pt-BR" sz="1200">
                <a:solidFill>
                  <a:schemeClr val="dk1"/>
                </a:solidFill>
                <a:latin typeface="Calibri"/>
                <a:ea typeface="Calibri"/>
                <a:cs typeface="Calibri"/>
                <a:sym typeface="Calibri"/>
              </a:rPr>
              <a:t>A primeira opção envolve person_2. Se o carro só aceita 2 passageiros (person_2 == 1), então a classe é inaceitável. Isso acontece em 33% dos casos. Notar que a folha sob o ramo Falso é 100% pura e, portanto, sua medida de Gini é 0.0.</a:t>
            </a:r>
            <a:endParaRPr sz="1200" dirty="0">
              <a:solidFill>
                <a:schemeClr val="dk1"/>
              </a:solidFill>
              <a:latin typeface="Calibri"/>
              <a:ea typeface="Calibri"/>
              <a:cs typeface="Calibri"/>
              <a:sym typeface="Calibri"/>
            </a:endParaRPr>
          </a:p>
          <a:p>
            <a:pPr marL="438150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438150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438150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4381500" marR="266700" lvl="0" indent="0" rtl="0">
              <a:lnSpc>
                <a:spcPct val="115000"/>
              </a:lnSpc>
              <a:spcBef>
                <a:spcPts val="1100"/>
              </a:spcBef>
              <a:spcAft>
                <a:spcPts val="0"/>
              </a:spcAft>
              <a:buNone/>
            </a:pPr>
            <a:r>
              <a:rPr lang="pt-BR" sz="1200">
                <a:solidFill>
                  <a:schemeClr val="dk1"/>
                </a:solidFill>
                <a:latin typeface="Calibri"/>
                <a:ea typeface="Calibri"/>
                <a:cs typeface="Calibri"/>
                <a:sym typeface="Calibri"/>
              </a:rPr>
              <a:t>Por outro lado, se o carro pode levar mais de 2 passageiros, teremos que considerar outras opções. Por exemplo, se o carro não for seguro, também é inaceitável. E assim sucessivamente.</a:t>
            </a:r>
            <a:endParaRPr sz="1200" dirty="0">
              <a:solidFill>
                <a:schemeClr val="dk1"/>
              </a:solidFill>
              <a:latin typeface="Calibri"/>
              <a:ea typeface="Calibri"/>
              <a:cs typeface="Calibri"/>
              <a:sym typeface="Calibri"/>
            </a:endParaRPr>
          </a:p>
          <a:p>
            <a:pPr marL="26670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266700" marR="266700" lvl="0" indent="0" rtl="0">
              <a:lnSpc>
                <a:spcPct val="115000"/>
              </a:lnSpc>
              <a:spcBef>
                <a:spcPts val="1100"/>
              </a:spcBef>
              <a:spcAft>
                <a:spcPts val="1100"/>
              </a:spcAft>
              <a:buNone/>
            </a:pPr>
            <a:endParaRPr sz="1200" dirty="0">
              <a:solidFill>
                <a:schemeClr val="dk1"/>
              </a:solidFill>
              <a:latin typeface="Calibri"/>
              <a:ea typeface="Calibri"/>
              <a:cs typeface="Calibri"/>
              <a:sym typeface="Calibri"/>
            </a:endParaRPr>
          </a:p>
        </p:txBody>
      </p:sp>
      <p:pic>
        <p:nvPicPr>
          <p:cNvPr id="746" name="Shape 746"/>
          <p:cNvPicPr preferRelativeResize="0"/>
          <p:nvPr/>
        </p:nvPicPr>
        <p:blipFill rotWithShape="1">
          <a:blip r:embed="rId3">
            <a:alphaModFix/>
          </a:blip>
          <a:srcRect l="17293" b="22324"/>
          <a:stretch/>
        </p:blipFill>
        <p:spPr>
          <a:xfrm>
            <a:off x="447800" y="1428100"/>
            <a:ext cx="4469976" cy="302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52" name="Shape 75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19</a:t>
            </a:fld>
            <a:endParaRPr sz="1200">
              <a:solidFill>
                <a:srgbClr val="888888"/>
              </a:solidFill>
              <a:latin typeface="Calibri"/>
              <a:ea typeface="Calibri"/>
              <a:cs typeface="Calibri"/>
              <a:sym typeface="Calibri"/>
            </a:endParaRPr>
          </a:p>
        </p:txBody>
      </p:sp>
      <p:sp>
        <p:nvSpPr>
          <p:cNvPr id="753" name="Shape 753"/>
          <p:cNvSpPr txBox="1"/>
          <p:nvPr/>
        </p:nvSpPr>
        <p:spPr>
          <a:xfrm>
            <a:off x="4719800" y="1215525"/>
            <a:ext cx="396690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Clr>
                <a:schemeClr val="dk1"/>
              </a:buClr>
              <a:buSzPts val="1100"/>
              <a:buFont typeface="Arial"/>
              <a:buNone/>
            </a:pPr>
            <a:r>
              <a:rPr lang="pt-BR" sz="1100" b="1">
                <a:solidFill>
                  <a:srgbClr val="008000"/>
                </a:solidFill>
                <a:highlight>
                  <a:srgbClr val="FFFFFF"/>
                </a:highlight>
                <a:latin typeface="Consolas"/>
                <a:ea typeface="Consolas"/>
                <a:cs typeface="Consolas"/>
                <a:sym typeface="Consolas"/>
              </a:rPr>
              <a:t>import</a:t>
            </a:r>
            <a:r>
              <a:rPr lang="pt-BR" sz="1100">
                <a:solidFill>
                  <a:schemeClr val="dk1"/>
                </a:solidFill>
                <a:highlight>
                  <a:srgbClr val="FFFFFF"/>
                </a:highlight>
                <a:latin typeface="Consolas"/>
                <a:ea typeface="Consolas"/>
                <a:cs typeface="Consolas"/>
                <a:sym typeface="Consolas"/>
              </a:rPr>
              <a:t> numpy </a:t>
            </a:r>
            <a:r>
              <a:rPr lang="pt-BR" sz="1100" b="1">
                <a:solidFill>
                  <a:srgbClr val="008000"/>
                </a:solidFill>
                <a:highlight>
                  <a:srgbClr val="FFFFFF"/>
                </a:highlight>
                <a:latin typeface="Consolas"/>
                <a:ea typeface="Consolas"/>
                <a:cs typeface="Consolas"/>
                <a:sym typeface="Consolas"/>
              </a:rPr>
              <a:t>as</a:t>
            </a:r>
            <a:r>
              <a:rPr lang="pt-BR" sz="1100">
                <a:solidFill>
                  <a:schemeClr val="dk1"/>
                </a:solidFill>
                <a:highlight>
                  <a:srgbClr val="FFFFFF"/>
                </a:highlight>
                <a:latin typeface="Consolas"/>
                <a:ea typeface="Consolas"/>
                <a:cs typeface="Consolas"/>
                <a:sym typeface="Consolas"/>
              </a:rPr>
              <a:t> np</a:t>
            </a:r>
            <a:br>
              <a:rPr lang="x-none" sz="1100">
                <a:solidFill>
                  <a:schemeClr val="dk1"/>
                </a:solidFill>
                <a:highlight>
                  <a:srgbClr val="FFFFFF"/>
                </a:highlight>
                <a:latin typeface="Consolas"/>
                <a:ea typeface="Consolas"/>
                <a:cs typeface="Consolas"/>
                <a:sym typeface="Consolas"/>
              </a:rPr>
            </a:br>
            <a:r>
              <a:rPr lang="pt-BR" sz="1100" b="1">
                <a:solidFill>
                  <a:srgbClr val="008000"/>
                </a:solidFill>
                <a:highlight>
                  <a:srgbClr val="FFFFFF"/>
                </a:highlight>
                <a:latin typeface="Consolas"/>
                <a:ea typeface="Consolas"/>
                <a:cs typeface="Consolas"/>
                <a:sym typeface="Consolas"/>
              </a:rPr>
              <a:t>import</a:t>
            </a:r>
            <a:r>
              <a:rPr lang="pt-BR" sz="1100">
                <a:solidFill>
                  <a:schemeClr val="dk1"/>
                </a:solidFill>
                <a:highlight>
                  <a:srgbClr val="FFFFFF"/>
                </a:highlight>
                <a:latin typeface="Consolas"/>
                <a:ea typeface="Consolas"/>
                <a:cs typeface="Consolas"/>
                <a:sym typeface="Consolas"/>
              </a:rPr>
              <a:t> matplotlib.pyplot </a:t>
            </a:r>
            <a:r>
              <a:rPr lang="pt-BR" sz="1100" b="1">
                <a:solidFill>
                  <a:srgbClr val="008000"/>
                </a:solidFill>
                <a:highlight>
                  <a:srgbClr val="FFFFFF"/>
                </a:highlight>
                <a:latin typeface="Consolas"/>
                <a:ea typeface="Consolas"/>
                <a:cs typeface="Consolas"/>
                <a:sym typeface="Consolas"/>
              </a:rPr>
              <a:t>as</a:t>
            </a:r>
            <a:r>
              <a:rPr lang="pt-BR" sz="1100">
                <a:solidFill>
                  <a:schemeClr val="dk1"/>
                </a:solidFill>
                <a:highlight>
                  <a:srgbClr val="FFFFFF"/>
                </a:highlight>
                <a:latin typeface="Consolas"/>
                <a:ea typeface="Consolas"/>
                <a:cs typeface="Consolas"/>
                <a:sym typeface="Consolas"/>
              </a:rPr>
              <a:t> plt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C0 = np.linspace(</a:t>
            </a:r>
            <a:r>
              <a:rPr lang="pt-BR" sz="1100">
                <a:solidFill>
                  <a:srgbClr val="008800"/>
                </a:solidFill>
                <a:highlight>
                  <a:srgbClr val="FFFFFF"/>
                </a:highlight>
                <a:latin typeface="Consolas"/>
                <a:ea typeface="Consolas"/>
                <a:cs typeface="Consolas"/>
                <a:sym typeface="Consolas"/>
              </a:rPr>
              <a:t>0</a:t>
            </a:r>
            <a:r>
              <a:rPr lang="pt-BR" sz="1100">
                <a:solidFill>
                  <a:schemeClr val="dk1"/>
                </a:solidFill>
                <a:highlight>
                  <a:srgbClr val="FFFFFF"/>
                </a:highlight>
                <a:latin typeface="Consolas"/>
                <a:ea typeface="Consolas"/>
                <a:cs typeface="Consolas"/>
                <a:sym typeface="Consolas"/>
              </a:rPr>
              <a:t>,</a:t>
            </a:r>
            <a:r>
              <a:rPr lang="pt-BR" sz="1100">
                <a:solidFill>
                  <a:srgbClr val="008800"/>
                </a:solidFill>
                <a:highlight>
                  <a:srgbClr val="FFFFFF"/>
                </a:highlight>
                <a:latin typeface="Consolas"/>
                <a:ea typeface="Consolas"/>
                <a:cs typeface="Consolas"/>
                <a:sym typeface="Consolas"/>
              </a:rPr>
              <a:t>1</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C1 = </a:t>
            </a:r>
            <a:r>
              <a:rPr lang="pt-BR" sz="1100">
                <a:solidFill>
                  <a:srgbClr val="008800"/>
                </a:solidFill>
                <a:highlight>
                  <a:srgbClr val="FFFFFF"/>
                </a:highlight>
                <a:latin typeface="Consolas"/>
                <a:ea typeface="Consolas"/>
                <a:cs typeface="Consolas"/>
                <a:sym typeface="Consolas"/>
              </a:rPr>
              <a:t>1.0</a:t>
            </a:r>
            <a:r>
              <a:rPr lang="pt-BR" sz="1100">
                <a:solidFill>
                  <a:schemeClr val="dk1"/>
                </a:solidFill>
                <a:highlight>
                  <a:srgbClr val="FFFFFF"/>
                </a:highlight>
                <a:latin typeface="Consolas"/>
                <a:ea typeface="Consolas"/>
                <a:cs typeface="Consolas"/>
                <a:sym typeface="Consolas"/>
              </a:rPr>
              <a:t> </a:t>
            </a:r>
            <a:r>
              <a:rPr lang="pt-BR" sz="1100" b="1">
                <a:solidFill>
                  <a:srgbClr val="AA22FF"/>
                </a:solidFill>
                <a:highlight>
                  <a:srgbClr val="FFFFFF"/>
                </a:highlight>
                <a:latin typeface="Consolas"/>
                <a:ea typeface="Consolas"/>
                <a:cs typeface="Consolas"/>
                <a:sym typeface="Consolas"/>
              </a:rPr>
              <a:t>-</a:t>
            </a:r>
            <a:r>
              <a:rPr lang="pt-BR" sz="1100">
                <a:solidFill>
                  <a:schemeClr val="dk1"/>
                </a:solidFill>
                <a:highlight>
                  <a:srgbClr val="FFFFFF"/>
                </a:highlight>
                <a:latin typeface="Consolas"/>
                <a:ea typeface="Consolas"/>
                <a:cs typeface="Consolas"/>
                <a:sym typeface="Consolas"/>
              </a:rPr>
              <a:t> C0</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gini = </a:t>
            </a:r>
            <a:r>
              <a:rPr lang="pt-BR" sz="1100">
                <a:solidFill>
                  <a:srgbClr val="008800"/>
                </a:solidFill>
                <a:highlight>
                  <a:srgbClr val="FFFFFF"/>
                </a:highlight>
                <a:latin typeface="Consolas"/>
                <a:ea typeface="Consolas"/>
                <a:cs typeface="Consolas"/>
                <a:sym typeface="Consolas"/>
              </a:rPr>
              <a:t>1</a:t>
            </a:r>
            <a:r>
              <a:rPr lang="pt-BR" sz="1100">
                <a:solidFill>
                  <a:schemeClr val="dk1"/>
                </a:solidFill>
                <a:highlight>
                  <a:srgbClr val="FFFFFF"/>
                </a:highlight>
                <a:latin typeface="Consolas"/>
                <a:ea typeface="Consolas"/>
                <a:cs typeface="Consolas"/>
                <a:sym typeface="Consolas"/>
              </a:rPr>
              <a:t> </a:t>
            </a:r>
            <a:r>
              <a:rPr lang="pt-BR" sz="1100" b="1">
                <a:solidFill>
                  <a:srgbClr val="AA22FF"/>
                </a:solidFill>
                <a:highlight>
                  <a:srgbClr val="FFFFFF"/>
                </a:highlight>
                <a:latin typeface="Consolas"/>
                <a:ea typeface="Consolas"/>
                <a:cs typeface="Consolas"/>
                <a:sym typeface="Consolas"/>
              </a:rPr>
              <a:t>-</a:t>
            </a:r>
            <a:r>
              <a:rPr lang="pt-BR" sz="1100">
                <a:solidFill>
                  <a:schemeClr val="dk1"/>
                </a:solidFill>
                <a:highlight>
                  <a:srgbClr val="FFFFFF"/>
                </a:highlight>
                <a:latin typeface="Consolas"/>
                <a:ea typeface="Consolas"/>
                <a:cs typeface="Consolas"/>
                <a:sym typeface="Consolas"/>
              </a:rPr>
              <a:t> ( C0</a:t>
            </a:r>
            <a:r>
              <a:rPr lang="pt-BR" sz="1100" b="1">
                <a:solidFill>
                  <a:srgbClr val="AA22FF"/>
                </a:solidFill>
                <a:highlight>
                  <a:srgbClr val="FFFFFF"/>
                </a:highlight>
                <a:latin typeface="Consolas"/>
                <a:ea typeface="Consolas"/>
                <a:cs typeface="Consolas"/>
                <a:sym typeface="Consolas"/>
              </a:rPr>
              <a:t>**</a:t>
            </a:r>
            <a:r>
              <a:rPr lang="pt-BR" sz="1100">
                <a:solidFill>
                  <a:srgbClr val="008800"/>
                </a:solidFill>
                <a:highlight>
                  <a:srgbClr val="FFFFFF"/>
                </a:highlight>
                <a:latin typeface="Consolas"/>
                <a:ea typeface="Consolas"/>
                <a:cs typeface="Consolas"/>
                <a:sym typeface="Consolas"/>
              </a:rPr>
              <a:t>2</a:t>
            </a:r>
            <a:r>
              <a:rPr lang="pt-BR" sz="1100">
                <a:solidFill>
                  <a:schemeClr val="dk1"/>
                </a:solidFill>
                <a:highlight>
                  <a:srgbClr val="FFFFFF"/>
                </a:highlight>
                <a:latin typeface="Consolas"/>
                <a:ea typeface="Consolas"/>
                <a:cs typeface="Consolas"/>
                <a:sym typeface="Consolas"/>
              </a:rPr>
              <a:t> </a:t>
            </a:r>
            <a:r>
              <a:rPr lang="pt-BR" sz="1100" b="1">
                <a:solidFill>
                  <a:srgbClr val="AA22FF"/>
                </a:solidFill>
                <a:highlight>
                  <a:srgbClr val="FFFFFF"/>
                </a:highlight>
                <a:latin typeface="Consolas"/>
                <a:ea typeface="Consolas"/>
                <a:cs typeface="Consolas"/>
                <a:sym typeface="Consolas"/>
              </a:rPr>
              <a:t>+</a:t>
            </a:r>
            <a:r>
              <a:rPr lang="pt-BR" sz="1100">
                <a:solidFill>
                  <a:schemeClr val="dk1"/>
                </a:solidFill>
                <a:highlight>
                  <a:srgbClr val="FFFFFF"/>
                </a:highlight>
                <a:latin typeface="Consolas"/>
                <a:ea typeface="Consolas"/>
                <a:cs typeface="Consolas"/>
                <a:sym typeface="Consolas"/>
              </a:rPr>
              <a:t> C1</a:t>
            </a:r>
            <a:r>
              <a:rPr lang="pt-BR" sz="1100" b="1">
                <a:solidFill>
                  <a:srgbClr val="AA22FF"/>
                </a:solidFill>
                <a:highlight>
                  <a:srgbClr val="FFFFFF"/>
                </a:highlight>
                <a:latin typeface="Consolas"/>
                <a:ea typeface="Consolas"/>
                <a:cs typeface="Consolas"/>
                <a:sym typeface="Consolas"/>
              </a:rPr>
              <a:t>**</a:t>
            </a:r>
            <a:r>
              <a:rPr lang="pt-BR" sz="1100">
                <a:solidFill>
                  <a:srgbClr val="008800"/>
                </a:solidFill>
                <a:highlight>
                  <a:srgbClr val="FFFFFF"/>
                </a:highlight>
                <a:latin typeface="Consolas"/>
                <a:ea typeface="Consolas"/>
                <a:cs typeface="Consolas"/>
                <a:sym typeface="Consolas"/>
              </a:rPr>
              <a:t>2</a:t>
            </a:r>
            <a:r>
              <a:rPr lang="pt-BR" sz="1100">
                <a:solidFill>
                  <a:schemeClr val="dk1"/>
                </a:solidFill>
                <a:highlight>
                  <a:srgbClr val="FFFFFF"/>
                </a:highlight>
                <a:latin typeface="Consolas"/>
                <a:ea typeface="Consolas"/>
                <a:cs typeface="Consolas"/>
                <a:sym typeface="Consolas"/>
              </a:rPr>
              <a:t> )</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plt.plot(C0, gini)</a:t>
            </a:r>
            <a:br>
              <a:rPr lang="x-none" sz="1050">
                <a:solidFill>
                  <a:schemeClr val="dk1"/>
                </a:solidFill>
                <a:highlight>
                  <a:srgbClr val="FFFFFF"/>
                </a:highlight>
              </a:rPr>
            </a:br>
            <a:endParaRPr sz="1050">
              <a:solidFill>
                <a:schemeClr val="dk1"/>
              </a:solidFill>
              <a:highlight>
                <a:srgbClr val="FFFFFF"/>
              </a:highlight>
            </a:endParaRPr>
          </a:p>
          <a:p>
            <a:pPr marL="0" lvl="0" indent="0" rtl="0">
              <a:lnSpc>
                <a:spcPct val="115000"/>
              </a:lnSpc>
              <a:spcBef>
                <a:spcPts val="1100"/>
              </a:spcBef>
              <a:spcAft>
                <a:spcPts val="0"/>
              </a:spcAft>
              <a:buClr>
                <a:schemeClr val="dk1"/>
              </a:buClr>
              <a:buSzPts val="1100"/>
              <a:buFont typeface="Arial"/>
              <a:buNone/>
            </a:pPr>
            <a:endParaRPr sz="1050">
              <a:solidFill>
                <a:schemeClr val="dk1"/>
              </a:solidFill>
              <a:highlight>
                <a:srgbClr val="FFFFFF"/>
              </a:highlight>
            </a:endParaRPr>
          </a:p>
          <a:p>
            <a:pPr marL="0" marR="266700" lvl="0" indent="0" rtl="0">
              <a:lnSpc>
                <a:spcPct val="115000"/>
              </a:lnSpc>
              <a:spcBef>
                <a:spcPts val="1100"/>
              </a:spcBef>
              <a:spcAft>
                <a:spcPts val="1100"/>
              </a:spcAft>
              <a:buNone/>
            </a:pPr>
            <a:endParaRPr sz="1200">
              <a:solidFill>
                <a:schemeClr val="dk1"/>
              </a:solidFill>
              <a:latin typeface="Calibri"/>
              <a:ea typeface="Calibri"/>
              <a:cs typeface="Calibri"/>
              <a:sym typeface="Calibri"/>
            </a:endParaRPr>
          </a:p>
        </p:txBody>
      </p:sp>
      <p:sp>
        <p:nvSpPr>
          <p:cNvPr id="754" name="Shape 754"/>
          <p:cNvSpPr txBox="1"/>
          <p:nvPr/>
        </p:nvSpPr>
        <p:spPr>
          <a:xfrm>
            <a:off x="452550" y="1215525"/>
            <a:ext cx="4047442"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r>
              <a:rPr lang="pt-BR" sz="1200" dirty="0">
                <a:solidFill>
                  <a:schemeClr val="dk1"/>
                </a:solidFill>
                <a:latin typeface="Calibri"/>
                <a:ea typeface="Calibri"/>
                <a:cs typeface="Calibri"/>
                <a:sym typeface="Calibri"/>
              </a:rPr>
              <a:t>Se o objetivo é uma classificação com K classes possíveis.</a:t>
            </a:r>
            <a:br>
              <a:rPr lang="x-none" sz="1200" dirty="0">
                <a:solidFill>
                  <a:schemeClr val="dk1"/>
                </a:solidFill>
                <a:latin typeface="Calibri"/>
                <a:ea typeface="Calibri"/>
                <a:cs typeface="Calibri"/>
                <a:sym typeface="Calibri"/>
              </a:rPr>
            </a:br>
            <a:br>
              <a:rPr lang="x-none" sz="1200" dirty="0">
                <a:solidFill>
                  <a:schemeClr val="dk1"/>
                </a:solidFill>
                <a:latin typeface="Calibri"/>
                <a:ea typeface="Calibri"/>
                <a:cs typeface="Calibri"/>
                <a:sym typeface="Calibri"/>
              </a:rPr>
            </a:br>
            <a:r>
              <a:rPr lang="pt-BR" sz="1200" dirty="0">
                <a:solidFill>
                  <a:schemeClr val="dk1"/>
                </a:solidFill>
                <a:latin typeface="Calibri"/>
                <a:ea typeface="Calibri"/>
                <a:cs typeface="Calibri"/>
                <a:sym typeface="Calibri"/>
              </a:rPr>
              <a:t>Se o nó </a:t>
            </a:r>
            <a:r>
              <a:rPr lang="pt-BR" sz="1200" i="1" dirty="0">
                <a:solidFill>
                  <a:schemeClr val="dk1"/>
                </a:solidFill>
                <a:latin typeface="Calibri"/>
                <a:ea typeface="Calibri"/>
                <a:cs typeface="Calibri"/>
                <a:sym typeface="Calibri"/>
              </a:rPr>
              <a:t>m</a:t>
            </a:r>
            <a:r>
              <a:rPr lang="pt-BR" sz="1200" dirty="0">
                <a:solidFill>
                  <a:schemeClr val="dk1"/>
                </a:solidFill>
                <a:latin typeface="Calibri"/>
                <a:ea typeface="Calibri"/>
                <a:cs typeface="Calibri"/>
                <a:sym typeface="Calibri"/>
              </a:rPr>
              <a:t> representa uma região </a:t>
            </a:r>
            <a:r>
              <a:rPr lang="pt-BR" sz="1200" i="1" dirty="0">
                <a:solidFill>
                  <a:schemeClr val="dk1"/>
                </a:solidFill>
                <a:latin typeface="Calibri"/>
                <a:ea typeface="Calibri"/>
                <a:cs typeface="Calibri"/>
                <a:sym typeface="Calibri"/>
              </a:rPr>
              <a:t>Rm</a:t>
            </a:r>
            <a:r>
              <a:rPr lang="pt-BR" sz="1200" dirty="0">
                <a:solidFill>
                  <a:schemeClr val="dk1"/>
                </a:solidFill>
                <a:latin typeface="Calibri"/>
                <a:ea typeface="Calibri"/>
                <a:cs typeface="Calibri"/>
                <a:sym typeface="Calibri"/>
              </a:rPr>
              <a:t> com </a:t>
            </a:r>
            <a:r>
              <a:rPr lang="pt-BR" sz="1200" i="1" dirty="0">
                <a:solidFill>
                  <a:schemeClr val="dk1"/>
                </a:solidFill>
                <a:latin typeface="Calibri"/>
                <a:ea typeface="Calibri"/>
                <a:cs typeface="Calibri"/>
                <a:sym typeface="Calibri"/>
              </a:rPr>
              <a:t>Nm</a:t>
            </a:r>
            <a:r>
              <a:rPr lang="pt-BR" sz="1200" dirty="0">
                <a:solidFill>
                  <a:schemeClr val="dk1"/>
                </a:solidFill>
                <a:latin typeface="Calibri"/>
                <a:ea typeface="Calibri"/>
                <a:cs typeface="Calibri"/>
                <a:sym typeface="Calibri"/>
              </a:rPr>
              <a:t> amostras, onde </a:t>
            </a:r>
            <a:r>
              <a:rPr lang="pt-BR" sz="1200" i="1" dirty="0">
                <a:solidFill>
                  <a:schemeClr val="dk1"/>
                </a:solidFill>
                <a:latin typeface="Calibri"/>
                <a:ea typeface="Calibri"/>
                <a:cs typeface="Calibri"/>
                <a:sym typeface="Calibri"/>
              </a:rPr>
              <a:t>Nk</a:t>
            </a:r>
            <a:r>
              <a:rPr lang="pt-BR" sz="1200" dirty="0">
                <a:solidFill>
                  <a:schemeClr val="dk1"/>
                </a:solidFill>
                <a:latin typeface="Calibri"/>
                <a:ea typeface="Calibri"/>
                <a:cs typeface="Calibri"/>
                <a:sym typeface="Calibri"/>
              </a:rPr>
              <a:t> são amostras da classe</a:t>
            </a:r>
            <a:r>
              <a:rPr lang="pt-BR" sz="1200" i="1" dirty="0">
                <a:solidFill>
                  <a:schemeClr val="dk1"/>
                </a:solidFill>
                <a:latin typeface="Calibri"/>
                <a:ea typeface="Calibri"/>
                <a:cs typeface="Calibri"/>
                <a:sym typeface="Calibri"/>
              </a:rPr>
              <a:t> k</a:t>
            </a:r>
            <a:r>
              <a:rPr lang="pt-BR" sz="1200" dirty="0">
                <a:solidFill>
                  <a:schemeClr val="dk1"/>
                </a:solidFill>
                <a:latin typeface="Calibri"/>
                <a:ea typeface="Calibri"/>
                <a:cs typeface="Calibri"/>
                <a:sym typeface="Calibri"/>
              </a:rPr>
              <a:t>, a proporção da classe </a:t>
            </a:r>
            <a:r>
              <a:rPr lang="pt-BR" sz="1200" i="1" dirty="0">
                <a:solidFill>
                  <a:schemeClr val="dk1"/>
                </a:solidFill>
                <a:latin typeface="Calibri"/>
                <a:ea typeface="Calibri"/>
                <a:cs typeface="Calibri"/>
                <a:sym typeface="Calibri"/>
              </a:rPr>
              <a:t>k</a:t>
            </a:r>
            <a:r>
              <a:rPr lang="pt-BR" sz="1200" dirty="0">
                <a:solidFill>
                  <a:schemeClr val="dk1"/>
                </a:solidFill>
                <a:latin typeface="Calibri"/>
                <a:ea typeface="Calibri"/>
                <a:cs typeface="Calibri"/>
                <a:sym typeface="Calibri"/>
              </a:rPr>
              <a:t> no nó </a:t>
            </a:r>
            <a:r>
              <a:rPr lang="pt-BR" sz="1200" i="1" dirty="0">
                <a:solidFill>
                  <a:schemeClr val="dk1"/>
                </a:solidFill>
                <a:latin typeface="Calibri"/>
                <a:ea typeface="Calibri"/>
                <a:cs typeface="Calibri"/>
                <a:sym typeface="Calibri"/>
              </a:rPr>
              <a:t>m</a:t>
            </a:r>
            <a:r>
              <a:rPr lang="pt-BR" sz="1200" dirty="0">
                <a:solidFill>
                  <a:schemeClr val="dk1"/>
                </a:solidFill>
                <a:latin typeface="Calibri"/>
                <a:ea typeface="Calibri"/>
                <a:cs typeface="Calibri"/>
                <a:sym typeface="Calibri"/>
              </a:rPr>
              <a:t> pode ser escrita desta forma:</a:t>
            </a:r>
            <a:endParaRPr sz="1200" dirty="0">
              <a:solidFill>
                <a:schemeClr val="dk1"/>
              </a:solidFill>
              <a:latin typeface="Calibri"/>
              <a:ea typeface="Calibri"/>
              <a:cs typeface="Calibri"/>
              <a:sym typeface="Calibri"/>
            </a:endParaRPr>
          </a:p>
          <a:p>
            <a:pPr marL="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0" marR="266700" lvl="0" indent="0" rtl="0">
              <a:lnSpc>
                <a:spcPct val="115000"/>
              </a:lnSpc>
              <a:spcBef>
                <a:spcPts val="1100"/>
              </a:spcBef>
              <a:spcAft>
                <a:spcPts val="0"/>
              </a:spcAft>
              <a:buClr>
                <a:schemeClr val="dk1"/>
              </a:buClr>
              <a:buSzPts val="1100"/>
              <a:buFont typeface="Arial"/>
              <a:buNone/>
            </a:pPr>
            <a:br>
              <a:rPr lang="x-none" sz="1200" dirty="0">
                <a:solidFill>
                  <a:schemeClr val="dk1"/>
                </a:solidFill>
                <a:latin typeface="Calibri"/>
                <a:ea typeface="Calibri"/>
                <a:cs typeface="Calibri"/>
                <a:sym typeface="Calibri"/>
              </a:rPr>
            </a:br>
            <a:r>
              <a:rPr lang="pt-BR" sz="1050" dirty="0">
                <a:solidFill>
                  <a:schemeClr val="dk1"/>
                </a:solidFill>
                <a:highlight>
                  <a:srgbClr val="FFFFFF"/>
                </a:highlight>
              </a:rPr>
              <a:t>Então, o índice de impureza de Gini é definido desta forma:</a:t>
            </a:r>
            <a:endParaRPr sz="1200" dirty="0">
              <a:solidFill>
                <a:schemeClr val="dk1"/>
              </a:solidFill>
              <a:latin typeface="Calibri"/>
              <a:ea typeface="Calibri"/>
              <a:cs typeface="Calibri"/>
              <a:sym typeface="Calibri"/>
            </a:endParaRPr>
          </a:p>
          <a:p>
            <a:pPr marL="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0" marR="266700" lvl="0" indent="0" rtl="0">
              <a:lnSpc>
                <a:spcPct val="115000"/>
              </a:lnSpc>
              <a:spcBef>
                <a:spcPts val="1100"/>
              </a:spcBef>
              <a:spcAft>
                <a:spcPts val="0"/>
              </a:spcAft>
              <a:buNone/>
            </a:pPr>
            <a:endParaRPr lang="es-AR" sz="1200" dirty="0">
              <a:solidFill>
                <a:schemeClr val="dk1"/>
              </a:solidFill>
              <a:latin typeface="Calibri"/>
              <a:ea typeface="Calibri"/>
              <a:cs typeface="Calibri"/>
              <a:sym typeface="Calibri"/>
            </a:endParaRPr>
          </a:p>
          <a:p>
            <a:pPr marL="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0" marR="266700" lvl="0" indent="0" rtl="0">
              <a:lnSpc>
                <a:spcPct val="115000"/>
              </a:lnSpc>
              <a:spcBef>
                <a:spcPts val="1100"/>
              </a:spcBef>
              <a:spcAft>
                <a:spcPts val="1100"/>
              </a:spcAft>
              <a:buNone/>
            </a:pPr>
            <a:r>
              <a:rPr lang="pt-BR" sz="1050" dirty="0">
                <a:solidFill>
                  <a:schemeClr val="dk1"/>
                </a:solidFill>
                <a:highlight>
                  <a:srgbClr val="FFFFFF"/>
                </a:highlight>
              </a:rPr>
              <a:t>Vamos representar o índice de Gini graficamente para várias proporções em uma classificação binária</a:t>
            </a:r>
            <a:endParaRPr sz="1200" dirty="0">
              <a:solidFill>
                <a:schemeClr val="dk1"/>
              </a:solidFill>
              <a:latin typeface="Calibri"/>
              <a:ea typeface="Calibri"/>
              <a:cs typeface="Calibri"/>
              <a:sym typeface="Calibri"/>
            </a:endParaRPr>
          </a:p>
        </p:txBody>
      </p:sp>
      <p:pic>
        <p:nvPicPr>
          <p:cNvPr id="755" name="Shape 755"/>
          <p:cNvPicPr preferRelativeResize="0"/>
          <p:nvPr/>
        </p:nvPicPr>
        <p:blipFill>
          <a:blip r:embed="rId3">
            <a:alphaModFix/>
          </a:blip>
          <a:stretch>
            <a:fillRect/>
          </a:stretch>
        </p:blipFill>
        <p:spPr>
          <a:xfrm>
            <a:off x="953300" y="3644325"/>
            <a:ext cx="2813009" cy="593775"/>
          </a:xfrm>
          <a:prstGeom prst="rect">
            <a:avLst/>
          </a:prstGeom>
          <a:noFill/>
          <a:ln>
            <a:noFill/>
          </a:ln>
        </p:spPr>
      </p:pic>
      <p:pic>
        <p:nvPicPr>
          <p:cNvPr id="756" name="Shape 756"/>
          <p:cNvPicPr preferRelativeResize="0"/>
          <p:nvPr/>
        </p:nvPicPr>
        <p:blipFill>
          <a:blip r:embed="rId4">
            <a:alphaModFix/>
          </a:blip>
          <a:stretch>
            <a:fillRect/>
          </a:stretch>
        </p:blipFill>
        <p:spPr>
          <a:xfrm>
            <a:off x="4719800" y="2585325"/>
            <a:ext cx="3615800" cy="2559375"/>
          </a:xfrm>
          <a:prstGeom prst="rect">
            <a:avLst/>
          </a:prstGeom>
          <a:noFill/>
          <a:ln>
            <a:noFill/>
          </a:ln>
        </p:spPr>
      </p:pic>
      <p:pic>
        <p:nvPicPr>
          <p:cNvPr id="757" name="Shape 757"/>
          <p:cNvPicPr preferRelativeResize="0"/>
          <p:nvPr/>
        </p:nvPicPr>
        <p:blipFill rotWithShape="1">
          <a:blip r:embed="rId5">
            <a:alphaModFix/>
          </a:blip>
          <a:srcRect l="6768"/>
          <a:stretch/>
        </p:blipFill>
        <p:spPr>
          <a:xfrm>
            <a:off x="1785450" y="2560600"/>
            <a:ext cx="949025" cy="593775"/>
          </a:xfrm>
          <a:prstGeom prst="rect">
            <a:avLst/>
          </a:prstGeom>
          <a:noFill/>
          <a:ln>
            <a:noFill/>
          </a:ln>
        </p:spPr>
      </p:pic>
      <p:sp>
        <p:nvSpPr>
          <p:cNvPr id="2" name="TextBox 1"/>
          <p:cNvSpPr txBox="1"/>
          <p:nvPr/>
        </p:nvSpPr>
        <p:spPr>
          <a:xfrm>
            <a:off x="5748745" y="5016668"/>
            <a:ext cx="1774845" cy="230832"/>
          </a:xfrm>
          <a:prstGeom prst="rect">
            <a:avLst/>
          </a:prstGeom>
          <a:solidFill>
            <a:schemeClr val="bg1"/>
          </a:solidFill>
        </p:spPr>
        <p:txBody>
          <a:bodyPr wrap="none" rtlCol="0">
            <a:spAutoFit/>
          </a:bodyPr>
          <a:lstStyle/>
          <a:p>
            <a:pPr rtl="0"/>
            <a:r>
              <a:rPr lang="pt-BR" sz="900" dirty="0">
                <a:latin typeface="Calibri" panose="020F0502020204030204" pitchFamily="34" charset="0"/>
              </a:rPr>
              <a:t>Fração de amostras da classe 0</a:t>
            </a:r>
            <a:endParaRPr lang="es-AR" sz="900" dirty="0">
              <a:latin typeface="Calibri" panose="020F0502020204030204" pitchFamily="34" charset="0"/>
            </a:endParaRPr>
          </a:p>
        </p:txBody>
      </p:sp>
      <p:sp>
        <p:nvSpPr>
          <p:cNvPr id="3" name="Rectangle 2"/>
          <p:cNvSpPr/>
          <p:nvPr/>
        </p:nvSpPr>
        <p:spPr>
          <a:xfrm>
            <a:off x="5364088" y="2560600"/>
            <a:ext cx="2544160" cy="17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AR"/>
          </a:p>
        </p:txBody>
      </p:sp>
      <p:sp>
        <p:nvSpPr>
          <p:cNvPr id="10" name="TextBox 9"/>
          <p:cNvSpPr txBox="1"/>
          <p:nvPr/>
        </p:nvSpPr>
        <p:spPr>
          <a:xfrm>
            <a:off x="5606078" y="2534415"/>
            <a:ext cx="2060179" cy="230832"/>
          </a:xfrm>
          <a:prstGeom prst="rect">
            <a:avLst/>
          </a:prstGeom>
          <a:noFill/>
        </p:spPr>
        <p:txBody>
          <a:bodyPr wrap="none" rtlCol="0">
            <a:spAutoFit/>
          </a:bodyPr>
          <a:lstStyle/>
          <a:p>
            <a:pPr rtl="0"/>
            <a:r>
              <a:rPr lang="pt-BR" sz="900" dirty="0">
                <a:latin typeface="Calibri" panose="020F0502020204030204" pitchFamily="34" charset="0"/>
              </a:rPr>
              <a:t>Índice de Gini para uma classificação binária</a:t>
            </a:r>
            <a:endParaRPr lang="es-AR" sz="900" dirty="0">
              <a:latin typeface="Calibri" panose="020F0502020204030204" pitchFamily="34" charset="0"/>
            </a:endParaRPr>
          </a:p>
        </p:txBody>
      </p:sp>
      <p:sp>
        <p:nvSpPr>
          <p:cNvPr id="12" name="TextBox 11"/>
          <p:cNvSpPr txBox="1"/>
          <p:nvPr/>
        </p:nvSpPr>
        <p:spPr>
          <a:xfrm rot="16200000">
            <a:off x="4403818" y="3749595"/>
            <a:ext cx="681597" cy="230832"/>
          </a:xfrm>
          <a:prstGeom prst="rect">
            <a:avLst/>
          </a:prstGeom>
          <a:solidFill>
            <a:schemeClr val="bg1"/>
          </a:solidFill>
        </p:spPr>
        <p:txBody>
          <a:bodyPr wrap="none" rtlCol="0">
            <a:spAutoFit/>
          </a:bodyPr>
          <a:lstStyle/>
          <a:p>
            <a:pPr rtl="0"/>
            <a:r>
              <a:rPr lang="pt-BR" sz="900" dirty="0">
                <a:latin typeface="Calibri" panose="020F0502020204030204" pitchFamily="34" charset="0"/>
              </a:rPr>
              <a:t>Índice de Gini</a:t>
            </a:r>
            <a:endParaRPr lang="es-AR" sz="900" dirty="0">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ctrTitle"/>
          </p:nvPr>
        </p:nvSpPr>
        <p:spPr>
          <a:xfrm>
            <a:off x="940500" y="2242650"/>
            <a:ext cx="7263000" cy="12297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dirty="0"/>
              <a:t>Avaliação de modelos e</a:t>
            </a:r>
            <a:br>
              <a:rPr lang="pt-BR" dirty="0"/>
            </a:br>
            <a:r>
              <a:rPr lang="pt-BR" dirty="0"/>
              <a:t>importância das features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p:nvPr/>
        </p:nvSpPr>
        <p:spPr>
          <a:xfrm>
            <a:off x="452550" y="1215525"/>
            <a:ext cx="788010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r>
              <a:rPr lang="pt-BR" sz="1200">
                <a:solidFill>
                  <a:schemeClr val="dk1"/>
                </a:solidFill>
                <a:latin typeface="Calibri"/>
                <a:ea typeface="Calibri"/>
                <a:cs typeface="Calibri"/>
                <a:sym typeface="Calibri"/>
              </a:rPr>
              <a:t>Aqui, vamos verificar o cálculo do índice de Gini no nó raiz da árvore.</a:t>
            </a:r>
            <a:endParaRPr sz="1200" dirty="0">
              <a:solidFill>
                <a:schemeClr val="dk1"/>
              </a:solidFill>
              <a:latin typeface="Calibri"/>
              <a:ea typeface="Calibri"/>
              <a:cs typeface="Calibri"/>
              <a:sym typeface="Calibri"/>
            </a:endParaRPr>
          </a:p>
          <a:p>
            <a:pPr marL="266700" marR="266700" lvl="0" indent="0" rtl="0">
              <a:lnSpc>
                <a:spcPct val="115000"/>
              </a:lnSpc>
              <a:spcBef>
                <a:spcPts val="1100"/>
              </a:spcBef>
              <a:spcAft>
                <a:spcPts val="0"/>
              </a:spcAft>
              <a:buNone/>
            </a:pPr>
            <a:r>
              <a:rPr lang="pt-BR" sz="1100">
                <a:solidFill>
                  <a:schemeClr val="dk1"/>
                </a:solidFill>
                <a:highlight>
                  <a:srgbClr val="FFFFFF"/>
                </a:highlight>
                <a:latin typeface="Consolas"/>
                <a:ea typeface="Consolas"/>
                <a:cs typeface="Consolas"/>
                <a:sym typeface="Consolas"/>
              </a:rPr>
              <a:t>quantidade_ocorrencias_classes = pd.Series(y).value_counts()</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total_observacoes = </a:t>
            </a:r>
            <a:r>
              <a:rPr lang="pt-BR" sz="1100">
                <a:solidFill>
                  <a:srgbClr val="008000"/>
                </a:solidFill>
                <a:highlight>
                  <a:srgbClr val="FFFFFF"/>
                </a:highlight>
                <a:latin typeface="Consolas"/>
                <a:ea typeface="Consolas"/>
                <a:cs typeface="Consolas"/>
                <a:sym typeface="Consolas"/>
              </a:rPr>
              <a:t>sum</a:t>
            </a:r>
            <a:r>
              <a:rPr lang="pt-BR" sz="1100">
                <a:solidFill>
                  <a:schemeClr val="dk1"/>
                </a:solidFill>
                <a:highlight>
                  <a:srgbClr val="FFFFFF"/>
                </a:highlight>
                <a:latin typeface="Consolas"/>
                <a:ea typeface="Consolas"/>
                <a:cs typeface="Consolas"/>
                <a:sym typeface="Consolas"/>
              </a:rPr>
              <a:t>( quantidade_ocorrencias_classes )</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proporcoes_classes = quantidade_ocorrencias_classes </a:t>
            </a:r>
            <a:r>
              <a:rPr lang="pt-BR" sz="1100" b="1">
                <a:solidFill>
                  <a:srgbClr val="AA22FF"/>
                </a:solidFill>
                <a:highlight>
                  <a:srgbClr val="FFFFFF"/>
                </a:highlight>
                <a:latin typeface="Consolas"/>
                <a:ea typeface="Consolas"/>
                <a:cs typeface="Consolas"/>
                <a:sym typeface="Consolas"/>
              </a:rPr>
              <a:t>/</a:t>
            </a:r>
            <a:r>
              <a:rPr lang="pt-BR" sz="1100">
                <a:solidFill>
                  <a:schemeClr val="dk1"/>
                </a:solidFill>
                <a:highlight>
                  <a:srgbClr val="FFFFFF"/>
                </a:highlight>
                <a:latin typeface="Consolas"/>
                <a:ea typeface="Consolas"/>
                <a:cs typeface="Consolas"/>
                <a:sym typeface="Consolas"/>
              </a:rPr>
              <a:t> total_observacoes</a:t>
            </a:r>
            <a:br>
              <a:rPr lang="x-none" sz="1100">
                <a:solidFill>
                  <a:schemeClr val="dk1"/>
                </a:solidFill>
                <a:highlight>
                  <a:srgbClr val="FFFFFF"/>
                </a:highlight>
                <a:latin typeface="Consolas"/>
                <a:ea typeface="Consolas"/>
                <a:cs typeface="Consolas"/>
                <a:sym typeface="Consolas"/>
              </a:rPr>
            </a:br>
            <a:r>
              <a:rPr lang="pt-BR" sz="1100" b="1">
                <a:solidFill>
                  <a:srgbClr val="008000"/>
                </a:solidFill>
                <a:highlight>
                  <a:srgbClr val="FFFFFF"/>
                </a:highlight>
                <a:latin typeface="Consolas"/>
                <a:ea typeface="Consolas"/>
                <a:cs typeface="Consolas"/>
                <a:sym typeface="Consolas"/>
              </a:rPr>
              <a:t>print</a:t>
            </a:r>
            <a:r>
              <a:rPr lang="pt-BR" sz="1100">
                <a:solidFill>
                  <a:schemeClr val="dk1"/>
                </a:solidFill>
                <a:highlight>
                  <a:srgbClr val="FFFFFF"/>
                </a:highlight>
                <a:latin typeface="Consolas"/>
                <a:ea typeface="Consolas"/>
                <a:cs typeface="Consolas"/>
                <a:sym typeface="Consolas"/>
              </a:rPr>
              <a:t> </a:t>
            </a:r>
            <a:r>
              <a:rPr lang="pt-BR" sz="1100">
                <a:solidFill>
                  <a:srgbClr val="BA2121"/>
                </a:solidFill>
                <a:highlight>
                  <a:srgbClr val="FFFFFF"/>
                </a:highlight>
                <a:latin typeface="Consolas"/>
                <a:ea typeface="Consolas"/>
                <a:cs typeface="Consolas"/>
                <a:sym typeface="Consolas"/>
              </a:rPr>
              <a:t>"Proporções Classes"</a:t>
            </a:r>
            <a:br>
              <a:rPr lang="x-none" sz="1100">
                <a:solidFill>
                  <a:schemeClr val="dk1"/>
                </a:solidFill>
                <a:highlight>
                  <a:srgbClr val="FFFFFF"/>
                </a:highlight>
                <a:latin typeface="Consolas"/>
                <a:ea typeface="Consolas"/>
                <a:cs typeface="Consolas"/>
                <a:sym typeface="Consolas"/>
              </a:rPr>
            </a:br>
            <a:r>
              <a:rPr lang="pt-BR" sz="1100" b="1">
                <a:solidFill>
                  <a:srgbClr val="008000"/>
                </a:solidFill>
                <a:highlight>
                  <a:srgbClr val="FFFFFF"/>
                </a:highlight>
                <a:latin typeface="Consolas"/>
                <a:ea typeface="Consolas"/>
                <a:cs typeface="Consolas"/>
                <a:sym typeface="Consolas"/>
              </a:rPr>
              <a:t>print</a:t>
            </a:r>
            <a:r>
              <a:rPr lang="pt-BR" sz="1100">
                <a:solidFill>
                  <a:schemeClr val="dk1"/>
                </a:solidFill>
                <a:highlight>
                  <a:srgbClr val="FFFFFF"/>
                </a:highlight>
                <a:latin typeface="Consolas"/>
                <a:ea typeface="Consolas"/>
                <a:cs typeface="Consolas"/>
                <a:sym typeface="Consolas"/>
              </a:rPr>
              <a:t> proporcoes_classes</a:t>
            </a:r>
            <a:br>
              <a:rPr lang="x-none" sz="1100">
                <a:solidFill>
                  <a:schemeClr val="dk1"/>
                </a:solidFill>
                <a:highlight>
                  <a:srgbClr val="FFFFFF"/>
                </a:highlight>
                <a:latin typeface="Consolas"/>
                <a:ea typeface="Consolas"/>
                <a:cs typeface="Consolas"/>
                <a:sym typeface="Consolas"/>
              </a:rPr>
            </a:b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gini = </a:t>
            </a:r>
            <a:r>
              <a:rPr lang="pt-BR" sz="1100">
                <a:solidFill>
                  <a:srgbClr val="008800"/>
                </a:solidFill>
                <a:highlight>
                  <a:srgbClr val="FFFFFF"/>
                </a:highlight>
                <a:latin typeface="Consolas"/>
                <a:ea typeface="Consolas"/>
                <a:cs typeface="Consolas"/>
                <a:sym typeface="Consolas"/>
              </a:rPr>
              <a:t>1</a:t>
            </a:r>
            <a:r>
              <a:rPr lang="pt-BR" sz="1100">
                <a:solidFill>
                  <a:schemeClr val="dk1"/>
                </a:solidFill>
                <a:highlight>
                  <a:srgbClr val="FFFFFF"/>
                </a:highlight>
                <a:latin typeface="Consolas"/>
                <a:ea typeface="Consolas"/>
                <a:cs typeface="Consolas"/>
                <a:sym typeface="Consolas"/>
              </a:rPr>
              <a:t> </a:t>
            </a:r>
            <a:r>
              <a:rPr lang="pt-BR" sz="1100" b="1">
                <a:solidFill>
                  <a:srgbClr val="AA22FF"/>
                </a:solidFill>
                <a:highlight>
                  <a:srgbClr val="FFFFFF"/>
                </a:highlight>
                <a:latin typeface="Consolas"/>
                <a:ea typeface="Consolas"/>
                <a:cs typeface="Consolas"/>
                <a:sym typeface="Consolas"/>
              </a:rPr>
              <a:t>- </a:t>
            </a:r>
            <a:r>
              <a:rPr lang="pt-BR" sz="1100">
                <a:solidFill>
                  <a:srgbClr val="008000"/>
                </a:solidFill>
                <a:highlight>
                  <a:srgbClr val="FFFFFF"/>
                </a:highlight>
                <a:latin typeface="Consolas"/>
                <a:ea typeface="Consolas"/>
                <a:cs typeface="Consolas"/>
                <a:sym typeface="Consolas"/>
              </a:rPr>
              <a:t>sum</a:t>
            </a:r>
            <a:r>
              <a:rPr lang="pt-BR" sz="1100">
                <a:solidFill>
                  <a:schemeClr val="dk1"/>
                </a:solidFill>
                <a:highlight>
                  <a:srgbClr val="FFFFFF"/>
                </a:highlight>
                <a:latin typeface="Consolas"/>
                <a:ea typeface="Consolas"/>
                <a:cs typeface="Consolas"/>
                <a:sym typeface="Consolas"/>
              </a:rPr>
              <a:t>( proporcoes_classes </a:t>
            </a:r>
            <a:r>
              <a:rPr lang="pt-BR" sz="1100" b="1">
                <a:solidFill>
                  <a:srgbClr val="AA22FF"/>
                </a:solidFill>
                <a:highlight>
                  <a:srgbClr val="FFFFFF"/>
                </a:highlight>
                <a:latin typeface="Consolas"/>
                <a:ea typeface="Consolas"/>
                <a:cs typeface="Consolas"/>
                <a:sym typeface="Consolas"/>
              </a:rPr>
              <a:t>**</a:t>
            </a:r>
            <a:r>
              <a:rPr lang="pt-BR" sz="1100">
                <a:solidFill>
                  <a:schemeClr val="dk1"/>
                </a:solidFill>
                <a:highlight>
                  <a:srgbClr val="FFFFFF"/>
                </a:highlight>
                <a:latin typeface="Consolas"/>
                <a:ea typeface="Consolas"/>
                <a:cs typeface="Consolas"/>
                <a:sym typeface="Consolas"/>
              </a:rPr>
              <a:t> </a:t>
            </a:r>
            <a:r>
              <a:rPr lang="pt-BR" sz="1100">
                <a:solidFill>
                  <a:srgbClr val="008800"/>
                </a:solidFill>
                <a:highlight>
                  <a:srgbClr val="FFFFFF"/>
                </a:highlight>
                <a:latin typeface="Consolas"/>
                <a:ea typeface="Consolas"/>
                <a:cs typeface="Consolas"/>
                <a:sym typeface="Consolas"/>
              </a:rPr>
              <a:t>2</a:t>
            </a:r>
            <a:r>
              <a:rPr lang="pt-BR" sz="1100">
                <a:solidFill>
                  <a:schemeClr val="dk1"/>
                </a:solidFill>
                <a:highlight>
                  <a:srgbClr val="FFFFFF"/>
                </a:highlight>
                <a:latin typeface="Consolas"/>
                <a:ea typeface="Consolas"/>
                <a:cs typeface="Consolas"/>
                <a:sym typeface="Consolas"/>
              </a:rPr>
              <a:t> )</a:t>
            </a:r>
            <a:br>
              <a:rPr lang="x-none" sz="1100">
                <a:solidFill>
                  <a:schemeClr val="dk1"/>
                </a:solidFill>
                <a:highlight>
                  <a:srgbClr val="FFFFFF"/>
                </a:highlight>
                <a:latin typeface="Consolas"/>
                <a:ea typeface="Consolas"/>
                <a:cs typeface="Consolas"/>
                <a:sym typeface="Consolas"/>
              </a:rPr>
            </a:br>
            <a:r>
              <a:rPr lang="pt-BR" sz="1100" b="1">
                <a:solidFill>
                  <a:srgbClr val="008000"/>
                </a:solidFill>
                <a:highlight>
                  <a:srgbClr val="FFFFFF"/>
                </a:highlight>
                <a:latin typeface="Consolas"/>
                <a:ea typeface="Consolas"/>
                <a:cs typeface="Consolas"/>
                <a:sym typeface="Consolas"/>
              </a:rPr>
              <a:t>print</a:t>
            </a:r>
            <a:r>
              <a:rPr lang="pt-BR" sz="1100">
                <a:solidFill>
                  <a:schemeClr val="dk1"/>
                </a:solidFill>
                <a:highlight>
                  <a:srgbClr val="FFFFFF"/>
                </a:highlight>
                <a:latin typeface="Consolas"/>
                <a:ea typeface="Consolas"/>
                <a:cs typeface="Consolas"/>
                <a:sym typeface="Consolas"/>
              </a:rPr>
              <a:t> </a:t>
            </a:r>
            <a:r>
              <a:rPr lang="pt-BR" sz="1100">
                <a:solidFill>
                  <a:srgbClr val="BA2121"/>
                </a:solidFill>
                <a:highlight>
                  <a:srgbClr val="FFFFFF"/>
                </a:highlight>
                <a:latin typeface="Consolas"/>
                <a:ea typeface="Consolas"/>
                <a:cs typeface="Consolas"/>
                <a:sym typeface="Consolas"/>
              </a:rPr>
              <a:t>"Gini: "</a:t>
            </a:r>
            <a:r>
              <a:rPr lang="pt-BR" sz="1100">
                <a:solidFill>
                  <a:schemeClr val="dk1"/>
                </a:solidFill>
                <a:highlight>
                  <a:srgbClr val="FFFFFF"/>
                </a:highlight>
                <a:latin typeface="Consolas"/>
                <a:ea typeface="Consolas"/>
                <a:cs typeface="Consolas"/>
                <a:sym typeface="Consolas"/>
              </a:rPr>
              <a:t>,gini</a:t>
            </a:r>
            <a:endParaRPr sz="1100" dirty="0">
              <a:solidFill>
                <a:schemeClr val="dk1"/>
              </a:solidFill>
              <a:highlight>
                <a:srgbClr val="FFFFFF"/>
              </a:highlight>
              <a:latin typeface="Consolas"/>
              <a:ea typeface="Consolas"/>
              <a:cs typeface="Consolas"/>
              <a:sym typeface="Consolas"/>
            </a:endParaRPr>
          </a:p>
          <a:p>
            <a:pPr marL="457200" lvl="0" indent="0" rtl="0">
              <a:lnSpc>
                <a:spcPct val="115000"/>
              </a:lnSpc>
              <a:spcBef>
                <a:spcPts val="1100"/>
              </a:spcBef>
              <a:spcAft>
                <a:spcPts val="0"/>
              </a:spcAft>
              <a:buNone/>
            </a:pPr>
            <a:r>
              <a:rPr lang="pt-BR" sz="1100">
                <a:solidFill>
                  <a:schemeClr val="dk1"/>
                </a:solidFill>
                <a:highlight>
                  <a:srgbClr val="CFE2F3"/>
                </a:highlight>
                <a:latin typeface="Consolas"/>
                <a:ea typeface="Consolas"/>
                <a:cs typeface="Consolas"/>
                <a:sym typeface="Consolas"/>
              </a:rPr>
              <a:t>Proporções Classes</a:t>
            </a:r>
            <a:br>
              <a:rPr lang="x-none" sz="1100">
                <a:solidFill>
                  <a:schemeClr val="dk1"/>
                </a:solidFill>
                <a:highlight>
                  <a:srgbClr val="CFE2F3"/>
                </a:highlight>
                <a:latin typeface="Consolas"/>
                <a:ea typeface="Consolas"/>
                <a:cs typeface="Consolas"/>
                <a:sym typeface="Consolas"/>
              </a:rPr>
            </a:br>
            <a:r>
              <a:rPr lang="pt-BR" sz="1100">
                <a:solidFill>
                  <a:schemeClr val="dk1"/>
                </a:solidFill>
                <a:highlight>
                  <a:srgbClr val="CFE2F3"/>
                </a:highlight>
                <a:latin typeface="Consolas"/>
                <a:ea typeface="Consolas"/>
                <a:cs typeface="Consolas"/>
                <a:sym typeface="Consolas"/>
              </a:rPr>
              <a:t>2    0.700231</a:t>
            </a:r>
            <a:br>
              <a:rPr lang="x-none" sz="1100">
                <a:solidFill>
                  <a:schemeClr val="dk1"/>
                </a:solidFill>
                <a:highlight>
                  <a:srgbClr val="CFE2F3"/>
                </a:highlight>
                <a:latin typeface="Consolas"/>
                <a:ea typeface="Consolas"/>
                <a:cs typeface="Consolas"/>
                <a:sym typeface="Consolas"/>
              </a:rPr>
            </a:br>
            <a:r>
              <a:rPr lang="pt-BR" sz="1100">
                <a:solidFill>
                  <a:schemeClr val="dk1"/>
                </a:solidFill>
                <a:highlight>
                  <a:srgbClr val="CFE2F3"/>
                </a:highlight>
                <a:latin typeface="Consolas"/>
                <a:ea typeface="Consolas"/>
                <a:cs typeface="Consolas"/>
                <a:sym typeface="Consolas"/>
              </a:rPr>
              <a:t>0    0.222222</a:t>
            </a:r>
            <a:br>
              <a:rPr lang="x-none" sz="1100">
                <a:solidFill>
                  <a:schemeClr val="dk1"/>
                </a:solidFill>
                <a:highlight>
                  <a:srgbClr val="CFE2F3"/>
                </a:highlight>
                <a:latin typeface="Consolas"/>
                <a:ea typeface="Consolas"/>
                <a:cs typeface="Consolas"/>
                <a:sym typeface="Consolas"/>
              </a:rPr>
            </a:br>
            <a:r>
              <a:rPr lang="pt-BR" sz="1100">
                <a:solidFill>
                  <a:schemeClr val="dk1"/>
                </a:solidFill>
                <a:highlight>
                  <a:srgbClr val="CFE2F3"/>
                </a:highlight>
                <a:latin typeface="Consolas"/>
                <a:ea typeface="Consolas"/>
                <a:cs typeface="Consolas"/>
                <a:sym typeface="Consolas"/>
              </a:rPr>
              <a:t>1    0.039931</a:t>
            </a:r>
            <a:br>
              <a:rPr lang="x-none" sz="1100">
                <a:solidFill>
                  <a:schemeClr val="dk1"/>
                </a:solidFill>
                <a:highlight>
                  <a:srgbClr val="CFE2F3"/>
                </a:highlight>
                <a:latin typeface="Consolas"/>
                <a:ea typeface="Consolas"/>
                <a:cs typeface="Consolas"/>
                <a:sym typeface="Consolas"/>
              </a:rPr>
            </a:br>
            <a:r>
              <a:rPr lang="pt-BR" sz="1100">
                <a:solidFill>
                  <a:schemeClr val="dk1"/>
                </a:solidFill>
                <a:highlight>
                  <a:srgbClr val="CFE2F3"/>
                </a:highlight>
                <a:latin typeface="Consolas"/>
                <a:ea typeface="Consolas"/>
                <a:cs typeface="Consolas"/>
                <a:sym typeface="Consolas"/>
              </a:rPr>
              <a:t>3    0.037616</a:t>
            </a:r>
            <a:br>
              <a:rPr lang="x-none" sz="1100">
                <a:solidFill>
                  <a:schemeClr val="dk1"/>
                </a:solidFill>
                <a:highlight>
                  <a:srgbClr val="CFE2F3"/>
                </a:highlight>
                <a:latin typeface="Consolas"/>
                <a:ea typeface="Consolas"/>
                <a:cs typeface="Consolas"/>
                <a:sym typeface="Consolas"/>
              </a:rPr>
            </a:br>
            <a:r>
              <a:rPr lang="pt-BR" sz="1100">
                <a:solidFill>
                  <a:schemeClr val="dk1"/>
                </a:solidFill>
                <a:highlight>
                  <a:srgbClr val="CFE2F3"/>
                </a:highlight>
                <a:latin typeface="Consolas"/>
                <a:ea typeface="Consolas"/>
                <a:cs typeface="Consolas"/>
                <a:sym typeface="Consolas"/>
              </a:rPr>
              <a:t>dtype: float64</a:t>
            </a:r>
            <a:br>
              <a:rPr lang="x-none" sz="1100">
                <a:solidFill>
                  <a:schemeClr val="dk1"/>
                </a:solidFill>
                <a:highlight>
                  <a:srgbClr val="CFE2F3"/>
                </a:highlight>
                <a:latin typeface="Consolas"/>
                <a:ea typeface="Consolas"/>
                <a:cs typeface="Consolas"/>
                <a:sym typeface="Consolas"/>
              </a:rPr>
            </a:br>
            <a:r>
              <a:rPr lang="pt-BR" sz="1100">
                <a:solidFill>
                  <a:schemeClr val="dk1"/>
                </a:solidFill>
                <a:highlight>
                  <a:srgbClr val="CFE2F3"/>
                </a:highlight>
                <a:latin typeface="Consolas"/>
                <a:ea typeface="Consolas"/>
                <a:cs typeface="Consolas"/>
                <a:sym typeface="Consolas"/>
              </a:rPr>
              <a:t>Gini:  0.457283763074</a:t>
            </a:r>
            <a:endParaRPr sz="1100" dirty="0">
              <a:solidFill>
                <a:schemeClr val="dk1"/>
              </a:solidFill>
              <a:highlight>
                <a:srgbClr val="CFE2F3"/>
              </a:highlight>
              <a:latin typeface="Consolas"/>
              <a:ea typeface="Consolas"/>
              <a:cs typeface="Consolas"/>
              <a:sym typeface="Consolas"/>
            </a:endParaRPr>
          </a:p>
          <a:p>
            <a:pPr marL="266700" marR="266700" lvl="0" indent="0" rtl="0">
              <a:lnSpc>
                <a:spcPct val="115000"/>
              </a:lnSpc>
              <a:spcBef>
                <a:spcPts val="1100"/>
              </a:spcBef>
              <a:spcAft>
                <a:spcPts val="0"/>
              </a:spcAft>
              <a:buNone/>
            </a:pPr>
            <a:endParaRPr sz="1100" dirty="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1100"/>
              </a:spcAft>
              <a:buNone/>
            </a:pPr>
            <a:endParaRPr sz="1200" dirty="0">
              <a:solidFill>
                <a:schemeClr val="dk1"/>
              </a:solidFill>
              <a:latin typeface="Calibri"/>
              <a:ea typeface="Calibri"/>
              <a:cs typeface="Calibri"/>
              <a:sym typeface="Calibri"/>
            </a:endParaRPr>
          </a:p>
        </p:txBody>
      </p:sp>
      <p:sp>
        <p:nvSpPr>
          <p:cNvPr id="763" name="Shape 76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64" name="Shape 76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20</a:t>
            </a:fld>
            <a:endParaRPr sz="1200">
              <a:solidFill>
                <a:srgbClr val="888888"/>
              </a:solidFill>
              <a:latin typeface="Calibri"/>
              <a:ea typeface="Calibri"/>
              <a:cs typeface="Calibri"/>
              <a:sym typeface="Calibri"/>
            </a:endParaRPr>
          </a:p>
        </p:txBody>
      </p:sp>
      <p:pic>
        <p:nvPicPr>
          <p:cNvPr id="765" name="Shape 765"/>
          <p:cNvPicPr preferRelativeResize="0"/>
          <p:nvPr/>
        </p:nvPicPr>
        <p:blipFill rotWithShape="1">
          <a:blip r:embed="rId3">
            <a:alphaModFix/>
          </a:blip>
          <a:srcRect l="47938" r="9296" b="72628"/>
          <a:stretch/>
        </p:blipFill>
        <p:spPr>
          <a:xfrm>
            <a:off x="5073900" y="2826376"/>
            <a:ext cx="3258700" cy="150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Shape 77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71" name="Shape 77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21</a:t>
            </a:fld>
            <a:endParaRPr sz="1200">
              <a:solidFill>
                <a:srgbClr val="888888"/>
              </a:solidFill>
              <a:latin typeface="Calibri"/>
              <a:ea typeface="Calibri"/>
              <a:cs typeface="Calibri"/>
              <a:sym typeface="Calibri"/>
            </a:endParaRPr>
          </a:p>
        </p:txBody>
      </p:sp>
      <p:sp>
        <p:nvSpPr>
          <p:cNvPr id="772" name="Shape 772"/>
          <p:cNvSpPr txBox="1"/>
          <p:nvPr/>
        </p:nvSpPr>
        <p:spPr>
          <a:xfrm>
            <a:off x="452550" y="1215525"/>
            <a:ext cx="811980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r>
              <a:rPr lang="pt-BR" sz="1200">
                <a:solidFill>
                  <a:schemeClr val="dk1"/>
                </a:solidFill>
                <a:latin typeface="Calibri"/>
                <a:ea typeface="Calibri"/>
                <a:cs typeface="Calibri"/>
                <a:sym typeface="Calibri"/>
              </a:rPr>
              <a:t>Agora vamos ver a importância das features da árvore gerada.</a:t>
            </a:r>
            <a:br>
              <a:rPr lang="x-none" sz="1200">
                <a:solidFill>
                  <a:schemeClr val="dk1"/>
                </a:solidFill>
                <a:latin typeface="Calibri"/>
                <a:ea typeface="Calibri"/>
                <a:cs typeface="Calibri"/>
                <a:sym typeface="Calibri"/>
              </a:rPr>
            </a:br>
            <a:r>
              <a:rPr lang="pt-BR" sz="1200">
                <a:solidFill>
                  <a:schemeClr val="dk1"/>
                </a:solidFill>
                <a:latin typeface="Calibri"/>
                <a:ea typeface="Calibri"/>
                <a:cs typeface="Calibri"/>
                <a:sym typeface="Calibri"/>
              </a:rPr>
              <a:t>Para isso, utilizaremos </a:t>
            </a:r>
            <a:r>
              <a:rPr lang="pt-BR" sz="1100">
                <a:solidFill>
                  <a:schemeClr val="dk1"/>
                </a:solidFill>
                <a:highlight>
                  <a:srgbClr val="FFFFFF"/>
                </a:highlight>
                <a:latin typeface="Consolas"/>
                <a:ea typeface="Consolas"/>
                <a:cs typeface="Consolas"/>
                <a:sym typeface="Consolas"/>
              </a:rPr>
              <a:t>feature_importances_</a:t>
            </a:r>
            <a:br>
              <a:rPr lang="x-none" sz="600">
                <a:solidFill>
                  <a:schemeClr val="dk1"/>
                </a:solidFill>
                <a:latin typeface="Calibri"/>
                <a:ea typeface="Calibri"/>
                <a:cs typeface="Calibri"/>
                <a:sym typeface="Calibri"/>
              </a:rPr>
            </a:br>
            <a:br>
              <a:rPr lang="x-none" sz="600">
                <a:solidFill>
                  <a:schemeClr val="dk1"/>
                </a:solidFill>
                <a:latin typeface="Calibri"/>
                <a:ea typeface="Calibri"/>
                <a:cs typeface="Calibri"/>
                <a:sym typeface="Calibri"/>
              </a:rPr>
            </a:br>
            <a:r>
              <a:rPr lang="pt-BR" sz="1100">
                <a:solidFill>
                  <a:schemeClr val="dk1"/>
                </a:solidFill>
                <a:highlight>
                  <a:srgbClr val="FFFFFF"/>
                </a:highlight>
                <a:latin typeface="Consolas"/>
                <a:ea typeface="Consolas"/>
                <a:cs typeface="Consolas"/>
                <a:sym typeface="Consolas"/>
              </a:rPr>
              <a:t>feature_importances = pd.DataFrame( </a:t>
            </a:r>
            <a:r>
              <a:rPr lang="pt-BR" sz="1100" b="1">
                <a:solidFill>
                  <a:schemeClr val="dk1"/>
                </a:solidFill>
                <a:highlight>
                  <a:srgbClr val="FFFFFF"/>
                </a:highlight>
                <a:latin typeface="Consolas"/>
                <a:ea typeface="Consolas"/>
                <a:cs typeface="Consolas"/>
                <a:sym typeface="Consolas"/>
              </a:rPr>
              <a:t>dt.feature_importances_ </a:t>
            </a:r>
            <a:r>
              <a:rPr lang="pt-BR" sz="1100">
                <a:solidFill>
                  <a:schemeClr val="dk1"/>
                </a:solidFill>
                <a:highlight>
                  <a:srgbClr val="FFFFFF"/>
                </a:highlight>
                <a:latin typeface="Consolas"/>
                <a:ea typeface="Consolas"/>
                <a:cs typeface="Consolas"/>
                <a:sym typeface="Consolas"/>
              </a:rPr>
              <a:t>, index = X.columns,</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    columns=[</a:t>
            </a:r>
            <a:r>
              <a:rPr lang="pt-BR" sz="1100">
                <a:solidFill>
                  <a:srgbClr val="BA2121"/>
                </a:solidFill>
                <a:highlight>
                  <a:srgbClr val="FFFFFF"/>
                </a:highlight>
                <a:latin typeface="Consolas"/>
                <a:ea typeface="Consolas"/>
                <a:cs typeface="Consolas"/>
                <a:sym typeface="Consolas"/>
              </a:rPr>
              <a:t>'importancia'</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  ).sort_values( </a:t>
            </a:r>
            <a:r>
              <a:rPr lang="pt-BR" sz="1100">
                <a:solidFill>
                  <a:srgbClr val="BA2121"/>
                </a:solidFill>
                <a:highlight>
                  <a:srgbClr val="FFFFFF"/>
                </a:highlight>
                <a:latin typeface="Consolas"/>
                <a:ea typeface="Consolas"/>
                <a:cs typeface="Consolas"/>
                <a:sym typeface="Consolas"/>
              </a:rPr>
              <a:t>'importancia'</a:t>
            </a:r>
            <a:r>
              <a:rPr lang="pt-BR" sz="1100">
                <a:solidFill>
                  <a:schemeClr val="dk1"/>
                </a:solidFill>
                <a:highlight>
                  <a:srgbClr val="FFFFFF"/>
                </a:highlight>
                <a:latin typeface="Consolas"/>
                <a:ea typeface="Consolas"/>
                <a:cs typeface="Consolas"/>
                <a:sym typeface="Consolas"/>
              </a:rPr>
              <a:t>,ascending=</a:t>
            </a:r>
            <a:r>
              <a:rPr lang="pt-BR" sz="1100">
                <a:solidFill>
                  <a:srgbClr val="008000"/>
                </a:solidFill>
                <a:highlight>
                  <a:srgbClr val="FFFFFF"/>
                </a:highlight>
                <a:latin typeface="Consolas"/>
                <a:ea typeface="Consolas"/>
                <a:cs typeface="Consolas"/>
                <a:sym typeface="Consolas"/>
              </a:rPr>
              <a:t>False</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chemeClr val="lt1"/>
                </a:highlight>
                <a:latin typeface="Consolas"/>
                <a:ea typeface="Consolas"/>
                <a:cs typeface="Consolas"/>
                <a:sym typeface="Consolas"/>
              </a:rPr>
              <a:t>importancia_features</a:t>
            </a:r>
            <a:r>
              <a:rPr lang="pt-BR" sz="1100">
                <a:solidFill>
                  <a:schemeClr val="dk1"/>
                </a:solidFill>
                <a:highlight>
                  <a:srgbClr val="FFFFFF"/>
                </a:highlight>
                <a:latin typeface="Consolas"/>
                <a:ea typeface="Consolas"/>
                <a:cs typeface="Consolas"/>
                <a:sym typeface="Consolas"/>
              </a:rPr>
              <a:t>.head()</a:t>
            </a:r>
            <a:endParaRPr sz="1100" dirty="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0" marR="266700" lvl="0" indent="0" rtl="0">
              <a:lnSpc>
                <a:spcPct val="115000"/>
              </a:lnSpc>
              <a:spcBef>
                <a:spcPts val="1100"/>
              </a:spcBef>
              <a:spcAft>
                <a:spcPts val="0"/>
              </a:spcAft>
              <a:buNone/>
            </a:pPr>
            <a:endParaRPr sz="1200" dirty="0">
              <a:solidFill>
                <a:schemeClr val="dk1"/>
              </a:solidFill>
              <a:latin typeface="Calibri"/>
              <a:ea typeface="Calibri"/>
              <a:cs typeface="Calibri"/>
              <a:sym typeface="Calibri"/>
            </a:endParaRPr>
          </a:p>
          <a:p>
            <a:pPr marL="3200400" marR="266700" lvl="0" indent="0" rtl="0">
              <a:lnSpc>
                <a:spcPct val="115000"/>
              </a:lnSpc>
              <a:spcBef>
                <a:spcPts val="1100"/>
              </a:spcBef>
              <a:spcAft>
                <a:spcPts val="1100"/>
              </a:spcAft>
              <a:buNone/>
            </a:pPr>
            <a:r>
              <a:rPr lang="pt-BR" sz="1200">
                <a:solidFill>
                  <a:schemeClr val="dk1"/>
                </a:solidFill>
                <a:latin typeface="Calibri"/>
                <a:ea typeface="Calibri"/>
                <a:cs typeface="Calibri"/>
                <a:sym typeface="Calibri"/>
              </a:rPr>
              <a:t>Notar que apenas três features têm importância.</a:t>
            </a:r>
            <a:br>
              <a:rPr lang="x-none" sz="1200">
                <a:solidFill>
                  <a:schemeClr val="dk1"/>
                </a:solidFill>
                <a:latin typeface="Calibri"/>
                <a:ea typeface="Calibri"/>
                <a:cs typeface="Calibri"/>
                <a:sym typeface="Calibri"/>
              </a:rPr>
            </a:br>
            <a:r>
              <a:rPr lang="pt-BR" sz="1200">
                <a:solidFill>
                  <a:schemeClr val="dk1"/>
                </a:solidFill>
                <a:latin typeface="Calibri"/>
                <a:ea typeface="Calibri"/>
                <a:cs typeface="Calibri"/>
                <a:sym typeface="Calibri"/>
              </a:rPr>
              <a:t>Isso acontece porque somente essas três foram usadas para fazer divisões, já que restringimos artificialmente a árvore para ser pequena.</a:t>
            </a:r>
            <a:endParaRPr sz="1200" dirty="0">
              <a:solidFill>
                <a:schemeClr val="dk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3242175381"/>
              </p:ext>
            </p:extLst>
          </p:nvPr>
        </p:nvGraphicFramePr>
        <p:xfrm>
          <a:off x="1331640" y="2885711"/>
          <a:ext cx="1875000" cy="1727214"/>
        </p:xfrm>
        <a:graphic>
          <a:graphicData uri="http://schemas.openxmlformats.org/drawingml/2006/table">
            <a:tbl>
              <a:tblPr firstRow="1" bandRow="1">
                <a:tableStyleId>{5940675A-B579-460E-94D1-54222C63F5DA}</a:tableStyleId>
              </a:tblPr>
              <a:tblGrid>
                <a:gridCol w="937500">
                  <a:extLst>
                    <a:ext uri="{9D8B030D-6E8A-4147-A177-3AD203B41FA5}">
                      <a16:colId xmlns:a16="http://schemas.microsoft.com/office/drawing/2014/main" val="20000"/>
                    </a:ext>
                  </a:extLst>
                </a:gridCol>
                <a:gridCol w="937500">
                  <a:extLst>
                    <a:ext uri="{9D8B030D-6E8A-4147-A177-3AD203B41FA5}">
                      <a16:colId xmlns:a16="http://schemas.microsoft.com/office/drawing/2014/main" val="20001"/>
                    </a:ext>
                  </a:extLst>
                </a:gridCol>
              </a:tblGrid>
              <a:tr h="287869">
                <a:tc>
                  <a:txBody>
                    <a:bodyPr/>
                    <a:lstStyle/>
                    <a:p>
                      <a:pPr rtl="0"/>
                      <a:endParaRPr lang="es-AR" sz="1000" dirty="0">
                        <a:latin typeface="Calibri" panose="020F0502020204030204" pitchFamily="34" charset="0"/>
                      </a:endParaRPr>
                    </a:p>
                  </a:txBody>
                  <a:tcPr/>
                </a:tc>
                <a:tc>
                  <a:txBody>
                    <a:bodyPr/>
                    <a:lstStyle/>
                    <a:p>
                      <a:pPr rtl="0"/>
                      <a:r>
                        <a:rPr lang="pt-BR" sz="1000" b="1">
                          <a:latin typeface="Calibri" panose="020F0502020204030204" pitchFamily="34" charset="0"/>
                        </a:rPr>
                        <a:t>importância</a:t>
                      </a:r>
                      <a:endParaRPr lang="es-AR" sz="1000" b="1" dirty="0">
                        <a:latin typeface="Calibri" panose="020F0502020204030204" pitchFamily="34" charset="0"/>
                      </a:endParaRPr>
                    </a:p>
                  </a:txBody>
                  <a:tcPr/>
                </a:tc>
                <a:extLst>
                  <a:ext uri="{0D108BD9-81ED-4DB2-BD59-A6C34878D82A}">
                    <a16:rowId xmlns:a16="http://schemas.microsoft.com/office/drawing/2014/main" val="10000"/>
                  </a:ext>
                </a:extLst>
              </a:tr>
              <a:tr h="287869">
                <a:tc>
                  <a:txBody>
                    <a:bodyPr/>
                    <a:lstStyle/>
                    <a:p>
                      <a:pPr rtl="0"/>
                      <a:r>
                        <a:rPr lang="pt-BR" sz="1000" b="1">
                          <a:latin typeface="Calibri" panose="020F0502020204030204" pitchFamily="34" charset="0"/>
                        </a:rPr>
                        <a:t>safety_low</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0.545239</a:t>
                      </a:r>
                      <a:endParaRPr lang="es-AR" sz="1000" dirty="0">
                        <a:latin typeface="Calibri" panose="020F0502020204030204" pitchFamily="34" charset="0"/>
                      </a:endParaRPr>
                    </a:p>
                  </a:txBody>
                  <a:tcPr/>
                </a:tc>
                <a:extLst>
                  <a:ext uri="{0D108BD9-81ED-4DB2-BD59-A6C34878D82A}">
                    <a16:rowId xmlns:a16="http://schemas.microsoft.com/office/drawing/2014/main" val="10001"/>
                  </a:ext>
                </a:extLst>
              </a:tr>
              <a:tr h="287869">
                <a:tc>
                  <a:txBody>
                    <a:bodyPr/>
                    <a:lstStyle/>
                    <a:p>
                      <a:pPr rtl="0"/>
                      <a:r>
                        <a:rPr lang="pt-BR" sz="1000" b="1">
                          <a:latin typeface="Calibri" panose="020F0502020204030204" pitchFamily="34" charset="0"/>
                        </a:rPr>
                        <a:t>persons_2</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0.363493</a:t>
                      </a:r>
                      <a:endParaRPr lang="es-AR" sz="1000" dirty="0">
                        <a:latin typeface="Calibri" panose="020F0502020204030204" pitchFamily="34" charset="0"/>
                      </a:endParaRPr>
                    </a:p>
                  </a:txBody>
                  <a:tcPr/>
                </a:tc>
                <a:extLst>
                  <a:ext uri="{0D108BD9-81ED-4DB2-BD59-A6C34878D82A}">
                    <a16:rowId xmlns:a16="http://schemas.microsoft.com/office/drawing/2014/main" val="10002"/>
                  </a:ext>
                </a:extLst>
              </a:tr>
              <a:tr h="287869">
                <a:tc>
                  <a:txBody>
                    <a:bodyPr/>
                    <a:lstStyle/>
                    <a:p>
                      <a:pPr rtl="0"/>
                      <a:r>
                        <a:rPr lang="pt-BR" sz="1000" b="1">
                          <a:latin typeface="Calibri" panose="020F0502020204030204" pitchFamily="34" charset="0"/>
                        </a:rPr>
                        <a:t>maint_vhigh</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0.091268</a:t>
                      </a:r>
                      <a:endParaRPr lang="es-AR" sz="1000" dirty="0">
                        <a:latin typeface="Calibri" panose="020F0502020204030204" pitchFamily="34" charset="0"/>
                      </a:endParaRPr>
                    </a:p>
                  </a:txBody>
                  <a:tcPr/>
                </a:tc>
                <a:extLst>
                  <a:ext uri="{0D108BD9-81ED-4DB2-BD59-A6C34878D82A}">
                    <a16:rowId xmlns:a16="http://schemas.microsoft.com/office/drawing/2014/main" val="10003"/>
                  </a:ext>
                </a:extLst>
              </a:tr>
              <a:tr h="287869">
                <a:tc>
                  <a:txBody>
                    <a:bodyPr/>
                    <a:lstStyle/>
                    <a:p>
                      <a:pPr rtl="0"/>
                      <a:r>
                        <a:rPr lang="pt-BR" sz="1000" b="1">
                          <a:latin typeface="Calibri" panose="020F0502020204030204" pitchFamily="34" charset="0"/>
                        </a:rPr>
                        <a:t>buying_high</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0.000000</a:t>
                      </a:r>
                      <a:endParaRPr lang="es-AR" sz="1000" dirty="0">
                        <a:latin typeface="Calibri" panose="020F0502020204030204" pitchFamily="34" charset="0"/>
                      </a:endParaRPr>
                    </a:p>
                  </a:txBody>
                  <a:tcPr/>
                </a:tc>
                <a:extLst>
                  <a:ext uri="{0D108BD9-81ED-4DB2-BD59-A6C34878D82A}">
                    <a16:rowId xmlns:a16="http://schemas.microsoft.com/office/drawing/2014/main" val="10004"/>
                  </a:ext>
                </a:extLst>
              </a:tr>
              <a:tr h="287869">
                <a:tc>
                  <a:txBody>
                    <a:bodyPr/>
                    <a:lstStyle/>
                    <a:p>
                      <a:pPr rtl="0"/>
                      <a:r>
                        <a:rPr lang="pt-BR" sz="1000" b="1">
                          <a:latin typeface="Calibri" panose="020F0502020204030204" pitchFamily="34" charset="0"/>
                        </a:rPr>
                        <a:t>doors_5more</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0.000000</a:t>
                      </a:r>
                      <a:endParaRPr lang="es-AR" sz="1000" dirty="0">
                        <a:latin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DEMONSTRAÇÃO: IMPORTÂNCIA EM UMA ÁRVORE DE DECISÃO</a:t>
            </a:r>
            <a:endParaRPr sz="1400" b="1" i="0" strike="noStrike" cap="none">
              <a:solidFill>
                <a:schemeClr val="dk1"/>
              </a:solidFill>
              <a:latin typeface="Raleway"/>
              <a:ea typeface="Raleway"/>
              <a:cs typeface="Raleway"/>
              <a:sym typeface="Raleway"/>
            </a:endParaRPr>
          </a:p>
        </p:txBody>
      </p:sp>
      <p:sp>
        <p:nvSpPr>
          <p:cNvPr id="779" name="Shape 779"/>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22</a:t>
            </a:fld>
            <a:endParaRPr sz="1200">
              <a:solidFill>
                <a:srgbClr val="888888"/>
              </a:solidFill>
              <a:latin typeface="Calibri"/>
              <a:ea typeface="Calibri"/>
              <a:cs typeface="Calibri"/>
              <a:sym typeface="Calibri"/>
            </a:endParaRPr>
          </a:p>
        </p:txBody>
      </p:sp>
      <p:sp>
        <p:nvSpPr>
          <p:cNvPr id="780" name="Shape 780"/>
          <p:cNvSpPr txBox="1"/>
          <p:nvPr/>
        </p:nvSpPr>
        <p:spPr>
          <a:xfrm>
            <a:off x="452550" y="1215525"/>
            <a:ext cx="811980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r>
              <a:rPr lang="pt-BR" sz="1200" dirty="0">
                <a:solidFill>
                  <a:schemeClr val="dk1"/>
                </a:solidFill>
                <a:latin typeface="Calibri"/>
                <a:ea typeface="Calibri"/>
                <a:cs typeface="Calibri"/>
                <a:sym typeface="Calibri"/>
              </a:rPr>
              <a:t>Agora vamos verificar o cálculo da importância.</a:t>
            </a:r>
            <a:endParaRPr sz="1200" dirty="0">
              <a:solidFill>
                <a:schemeClr val="dk1"/>
              </a:solidFill>
              <a:latin typeface="Calibri"/>
              <a:ea typeface="Calibri"/>
              <a:cs typeface="Calibri"/>
              <a:sym typeface="Calibri"/>
            </a:endParaRPr>
          </a:p>
          <a:p>
            <a:pPr marL="0" marR="266700" lvl="0" indent="0" rtl="0">
              <a:lnSpc>
                <a:spcPct val="115000"/>
              </a:lnSpc>
              <a:spcBef>
                <a:spcPts val="1100"/>
              </a:spcBef>
              <a:spcAft>
                <a:spcPts val="0"/>
              </a:spcAft>
              <a:buNone/>
            </a:pPr>
            <a:r>
              <a:rPr lang="pt-BR" sz="1100" dirty="0">
                <a:solidFill>
                  <a:schemeClr val="dk1"/>
                </a:solidFill>
                <a:highlight>
                  <a:srgbClr val="FFFFFF"/>
                </a:highlight>
                <a:latin typeface="Consolas"/>
                <a:ea typeface="Consolas"/>
                <a:cs typeface="Consolas"/>
                <a:sym typeface="Consolas"/>
              </a:rPr>
              <a:t>ganho_gini_persons_2    = </a:t>
            </a:r>
            <a:r>
              <a:rPr lang="pt-BR" sz="1100" dirty="0">
                <a:solidFill>
                  <a:srgbClr val="008800"/>
                </a:solidFill>
                <a:highlight>
                  <a:srgbClr val="FFFFFF"/>
                </a:highlight>
                <a:latin typeface="Consolas"/>
                <a:ea typeface="Consolas"/>
                <a:cs typeface="Consolas"/>
                <a:sym typeface="Consolas"/>
              </a:rPr>
              <a:t>1.000</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0.4573</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0.667</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0.5792</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0.333</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0.0000</a:t>
            </a:r>
            <a:br>
              <a:rPr lang="x-none" sz="1100" dirty="0">
                <a:solidFill>
                  <a:schemeClr val="dk1"/>
                </a:solidFill>
                <a:highlight>
                  <a:srgbClr val="FFFFFF"/>
                </a:highlight>
                <a:latin typeface="Consolas"/>
                <a:ea typeface="Consolas"/>
                <a:cs typeface="Consolas"/>
                <a:sym typeface="Consolas"/>
              </a:rPr>
            </a:br>
            <a:r>
              <a:rPr lang="pt-BR" sz="1100" dirty="0" err="1">
                <a:solidFill>
                  <a:schemeClr val="dk1"/>
                </a:solidFill>
                <a:highlight>
                  <a:srgbClr val="FFFFFF"/>
                </a:highlight>
                <a:latin typeface="Consolas"/>
                <a:ea typeface="Consolas"/>
                <a:cs typeface="Consolas"/>
                <a:sym typeface="Consolas"/>
              </a:rPr>
              <a:t>ganho_gini_safety_low</a:t>
            </a:r>
            <a:r>
              <a:rPr lang="pt-BR" sz="1100" dirty="0">
                <a:solidFill>
                  <a:schemeClr val="dk1"/>
                </a:solidFill>
                <a:highlight>
                  <a:srgbClr val="FFFFFF"/>
                </a:highlight>
                <a:latin typeface="Consolas"/>
                <a:ea typeface="Consolas"/>
                <a:cs typeface="Consolas"/>
                <a:sym typeface="Consolas"/>
              </a:rPr>
              <a:t>   = </a:t>
            </a:r>
            <a:r>
              <a:rPr lang="pt-BR" sz="1100" dirty="0">
                <a:solidFill>
                  <a:srgbClr val="008800"/>
                </a:solidFill>
                <a:highlight>
                  <a:srgbClr val="FFFFFF"/>
                </a:highlight>
                <a:latin typeface="Consolas"/>
                <a:ea typeface="Consolas"/>
                <a:cs typeface="Consolas"/>
                <a:sym typeface="Consolas"/>
              </a:rPr>
              <a:t>0.666</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0.5792</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0.444</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0.6288</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0.222</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a:solidFill>
                  <a:srgbClr val="008800"/>
                </a:solidFill>
                <a:highlight>
                  <a:srgbClr val="FFFFFF"/>
                </a:highlight>
                <a:latin typeface="Consolas"/>
                <a:ea typeface="Consolas"/>
                <a:cs typeface="Consolas"/>
                <a:sym typeface="Consolas"/>
              </a:rPr>
              <a:t>0.0000</a:t>
            </a:r>
            <a:br>
              <a:rPr lang="x-none" sz="1100" dirty="0">
                <a:solidFill>
                  <a:schemeClr val="dk1"/>
                </a:solidFill>
                <a:highlight>
                  <a:srgbClr val="FFFFFF"/>
                </a:highlight>
                <a:latin typeface="Consolas"/>
                <a:ea typeface="Consolas"/>
                <a:cs typeface="Consolas"/>
                <a:sym typeface="Consolas"/>
              </a:rPr>
            </a:br>
            <a:r>
              <a:rPr lang="pt-BR" sz="1100" dirty="0" err="1">
                <a:solidFill>
                  <a:schemeClr val="dk1"/>
                </a:solidFill>
                <a:highlight>
                  <a:srgbClr val="FFFFFF"/>
                </a:highlight>
                <a:latin typeface="Consolas"/>
                <a:ea typeface="Consolas"/>
                <a:cs typeface="Consolas"/>
                <a:sym typeface="Consolas"/>
              </a:rPr>
              <a:t>ganho_gini_buying_vhigh</a:t>
            </a:r>
            <a:r>
              <a:rPr lang="pt-BR" sz="1100" dirty="0">
                <a:solidFill>
                  <a:schemeClr val="dk1"/>
                </a:solidFill>
                <a:highlight>
                  <a:srgbClr val="FFFFFF"/>
                </a:highlight>
                <a:latin typeface="Consolas"/>
                <a:ea typeface="Consolas"/>
                <a:cs typeface="Consolas"/>
                <a:sym typeface="Consolas"/>
              </a:rPr>
              <a:t> = </a:t>
            </a:r>
            <a:r>
              <a:rPr lang="pt-BR" sz="1100" dirty="0">
                <a:solidFill>
                  <a:schemeClr val="dk1"/>
                </a:solidFill>
                <a:highlight>
                  <a:srgbClr val="DD7E6B"/>
                </a:highlight>
                <a:latin typeface="Consolas"/>
                <a:ea typeface="Consolas"/>
                <a:cs typeface="Consolas"/>
                <a:sym typeface="Consolas"/>
              </a:rPr>
              <a:t>XXXXX</a:t>
            </a:r>
            <a:br>
              <a:rPr lang="x-none" sz="1100" dirty="0">
                <a:solidFill>
                  <a:schemeClr val="dk1"/>
                </a:solidFill>
                <a:highlight>
                  <a:srgbClr val="FFFFFF"/>
                </a:highlight>
                <a:latin typeface="Consolas"/>
                <a:ea typeface="Consolas"/>
                <a:cs typeface="Consolas"/>
                <a:sym typeface="Consolas"/>
              </a:rPr>
            </a:br>
            <a:br>
              <a:rPr lang="x-none" sz="1100" dirty="0">
                <a:solidFill>
                  <a:schemeClr val="dk1"/>
                </a:solidFill>
                <a:highlight>
                  <a:srgbClr val="FFFFFF"/>
                </a:highlight>
                <a:latin typeface="Consolas"/>
                <a:ea typeface="Consolas"/>
                <a:cs typeface="Consolas"/>
                <a:sym typeface="Consolas"/>
              </a:rPr>
            </a:br>
            <a:r>
              <a:rPr lang="pt-BR" sz="1100" dirty="0" err="1">
                <a:solidFill>
                  <a:schemeClr val="dk1"/>
                </a:solidFill>
                <a:highlight>
                  <a:srgbClr val="FFFFFF"/>
                </a:highlight>
                <a:latin typeface="Consolas"/>
                <a:ea typeface="Consolas"/>
                <a:cs typeface="Consolas"/>
                <a:sym typeface="Consolas"/>
              </a:rPr>
              <a:t>norm</a:t>
            </a:r>
            <a:r>
              <a:rPr lang="pt-BR" sz="1100" dirty="0">
                <a:solidFill>
                  <a:schemeClr val="dk1"/>
                </a:solidFill>
                <a:highlight>
                  <a:srgbClr val="FFFFFF"/>
                </a:highlight>
                <a:latin typeface="Consolas"/>
                <a:ea typeface="Consolas"/>
                <a:cs typeface="Consolas"/>
                <a:sym typeface="Consolas"/>
              </a:rPr>
              <a:t> = ganho_gini_persons_2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err="1">
                <a:solidFill>
                  <a:schemeClr val="dk1"/>
                </a:solidFill>
                <a:highlight>
                  <a:srgbClr val="FFFFFF"/>
                </a:highlight>
                <a:latin typeface="Consolas"/>
                <a:ea typeface="Consolas"/>
                <a:cs typeface="Consolas"/>
                <a:sym typeface="Consolas"/>
              </a:rPr>
              <a:t>ganho_gini_safety_low</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err="1">
                <a:solidFill>
                  <a:schemeClr val="dk1"/>
                </a:solidFill>
                <a:highlight>
                  <a:srgbClr val="FFFFFF"/>
                </a:highlight>
                <a:latin typeface="Consolas"/>
                <a:ea typeface="Consolas"/>
                <a:cs typeface="Consolas"/>
                <a:sym typeface="Consolas"/>
              </a:rPr>
              <a:t>ganho_gini_buying_vhigh</a:t>
            </a:r>
            <a:br>
              <a:rPr lang="x-none" sz="1100" dirty="0">
                <a:solidFill>
                  <a:schemeClr val="dk1"/>
                </a:solidFill>
                <a:highlight>
                  <a:srgbClr val="FFFFFF"/>
                </a:highlight>
                <a:latin typeface="Consolas"/>
                <a:ea typeface="Consolas"/>
                <a:cs typeface="Consolas"/>
                <a:sym typeface="Consolas"/>
              </a:rPr>
            </a:br>
            <a:br>
              <a:rPr lang="x-none" sz="1100" dirty="0">
                <a:solidFill>
                  <a:schemeClr val="dk1"/>
                </a:solidFill>
                <a:highlight>
                  <a:srgbClr val="FFFFFF"/>
                </a:highlight>
                <a:latin typeface="Consolas"/>
                <a:ea typeface="Consolas"/>
                <a:cs typeface="Consolas"/>
                <a:sym typeface="Consolas"/>
              </a:rPr>
            </a:br>
            <a:r>
              <a:rPr lang="pt-BR" sz="1100" b="1" dirty="0">
                <a:solidFill>
                  <a:srgbClr val="008000"/>
                </a:solidFill>
                <a:highlight>
                  <a:srgbClr val="FFFFFF"/>
                </a:highlight>
                <a:latin typeface="Consolas"/>
                <a:ea typeface="Consolas"/>
                <a:cs typeface="Consolas"/>
                <a:sym typeface="Consolas"/>
              </a:rPr>
              <a:t>print</a:t>
            </a:r>
            <a:r>
              <a:rPr lang="pt-BR" sz="1100" dirty="0">
                <a:solidFill>
                  <a:schemeClr val="dk1"/>
                </a:solidFill>
                <a:highlight>
                  <a:srgbClr val="FFFFFF"/>
                </a:highlight>
                <a:latin typeface="Consolas"/>
                <a:ea typeface="Consolas"/>
                <a:cs typeface="Consolas"/>
                <a:sym typeface="Consolas"/>
              </a:rPr>
              <a:t> </a:t>
            </a:r>
            <a:r>
              <a:rPr lang="pt-BR" sz="1100" dirty="0">
                <a:solidFill>
                  <a:srgbClr val="BA2121"/>
                </a:solidFill>
                <a:highlight>
                  <a:srgbClr val="FFFFFF"/>
                </a:highlight>
                <a:latin typeface="Consolas"/>
                <a:ea typeface="Consolas"/>
                <a:cs typeface="Consolas"/>
                <a:sym typeface="Consolas"/>
              </a:rPr>
              <a:t>"persons_2:"</a:t>
            </a:r>
            <a:r>
              <a:rPr lang="pt-BR" sz="1100" dirty="0">
                <a:solidFill>
                  <a:schemeClr val="dk1"/>
                </a:solidFill>
                <a:highlight>
                  <a:srgbClr val="FFFFFF"/>
                </a:highlight>
                <a:latin typeface="Consolas"/>
                <a:ea typeface="Consolas"/>
                <a:cs typeface="Consolas"/>
                <a:sym typeface="Consolas"/>
              </a:rPr>
              <a:t>, ganho_gini_persons_2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err="1">
                <a:solidFill>
                  <a:schemeClr val="dk1"/>
                </a:solidFill>
                <a:highlight>
                  <a:srgbClr val="FFFFFF"/>
                </a:highlight>
                <a:latin typeface="Consolas"/>
                <a:ea typeface="Consolas"/>
                <a:cs typeface="Consolas"/>
                <a:sym typeface="Consolas"/>
              </a:rPr>
              <a:t>norm</a:t>
            </a:r>
            <a:br>
              <a:rPr lang="x-none" sz="1100" dirty="0">
                <a:solidFill>
                  <a:schemeClr val="dk1"/>
                </a:solidFill>
                <a:highlight>
                  <a:srgbClr val="FFFFFF"/>
                </a:highlight>
                <a:latin typeface="Consolas"/>
                <a:ea typeface="Consolas"/>
                <a:cs typeface="Consolas"/>
                <a:sym typeface="Consolas"/>
              </a:rPr>
            </a:br>
            <a:r>
              <a:rPr lang="pt-BR" sz="1100" b="1" dirty="0">
                <a:solidFill>
                  <a:srgbClr val="008000"/>
                </a:solidFill>
                <a:highlight>
                  <a:srgbClr val="FFFFFF"/>
                </a:highlight>
                <a:latin typeface="Consolas"/>
                <a:ea typeface="Consolas"/>
                <a:cs typeface="Consolas"/>
                <a:sym typeface="Consolas"/>
              </a:rPr>
              <a:t>print</a:t>
            </a:r>
            <a:r>
              <a:rPr lang="pt-BR" sz="1100" dirty="0">
                <a:solidFill>
                  <a:schemeClr val="dk1"/>
                </a:solidFill>
                <a:highlight>
                  <a:srgbClr val="FFFFFF"/>
                </a:highlight>
                <a:latin typeface="Consolas"/>
                <a:ea typeface="Consolas"/>
                <a:cs typeface="Consolas"/>
                <a:sym typeface="Consolas"/>
              </a:rPr>
              <a:t> </a:t>
            </a:r>
            <a:r>
              <a:rPr lang="pt-BR" sz="1100" dirty="0">
                <a:solidFill>
                  <a:srgbClr val="BA2121"/>
                </a:solidFill>
                <a:highlight>
                  <a:srgbClr val="FFFFFF"/>
                </a:highlight>
                <a:latin typeface="Consolas"/>
                <a:ea typeface="Consolas"/>
                <a:cs typeface="Consolas"/>
                <a:sym typeface="Consolas"/>
              </a:rPr>
              <a:t>"</a:t>
            </a:r>
            <a:r>
              <a:rPr lang="pt-BR" sz="1100" dirty="0" err="1">
                <a:solidFill>
                  <a:srgbClr val="BA2121"/>
                </a:solidFill>
                <a:highlight>
                  <a:srgbClr val="FFFFFF"/>
                </a:highlight>
                <a:latin typeface="Consolas"/>
                <a:ea typeface="Consolas"/>
                <a:cs typeface="Consolas"/>
                <a:sym typeface="Consolas"/>
              </a:rPr>
              <a:t>safety_low</a:t>
            </a:r>
            <a:r>
              <a:rPr lang="pt-BR" sz="1100" dirty="0">
                <a:solidFill>
                  <a:srgbClr val="BA2121"/>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err="1">
                <a:solidFill>
                  <a:schemeClr val="dk1"/>
                </a:solidFill>
                <a:highlight>
                  <a:srgbClr val="FFFFFF"/>
                </a:highlight>
                <a:latin typeface="Consolas"/>
                <a:ea typeface="Consolas"/>
                <a:cs typeface="Consolas"/>
                <a:sym typeface="Consolas"/>
              </a:rPr>
              <a:t>ganho_</a:t>
            </a:r>
            <a:r>
              <a:rPr lang="pt-BR" sz="1100" u="sng" dirty="0" err="1">
                <a:solidFill>
                  <a:schemeClr val="dk1"/>
                </a:solidFill>
                <a:highlight>
                  <a:srgbClr val="FFFFFF"/>
                </a:highlight>
                <a:latin typeface="Consolas"/>
                <a:ea typeface="Consolas"/>
                <a:cs typeface="Consolas"/>
                <a:sym typeface="Consolas"/>
              </a:rPr>
              <a:t>gini</a:t>
            </a:r>
            <a:r>
              <a:rPr lang="pt-BR" sz="1100" dirty="0" err="1">
                <a:solidFill>
                  <a:schemeClr val="dk1"/>
                </a:solidFill>
                <a:highlight>
                  <a:srgbClr val="FFFFFF"/>
                </a:highlight>
                <a:latin typeface="Consolas"/>
                <a:ea typeface="Consolas"/>
                <a:cs typeface="Consolas"/>
                <a:sym typeface="Consolas"/>
              </a:rPr>
              <a:t>_safety_low</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err="1">
                <a:solidFill>
                  <a:schemeClr val="dk1"/>
                </a:solidFill>
                <a:highlight>
                  <a:srgbClr val="FFFFFF"/>
                </a:highlight>
                <a:latin typeface="Consolas"/>
                <a:ea typeface="Consolas"/>
                <a:cs typeface="Consolas"/>
                <a:sym typeface="Consolas"/>
              </a:rPr>
              <a:t>norm</a:t>
            </a:r>
            <a:br>
              <a:rPr lang="x-none" sz="1100" dirty="0">
                <a:solidFill>
                  <a:schemeClr val="dk1"/>
                </a:solidFill>
                <a:highlight>
                  <a:srgbClr val="FFFFFF"/>
                </a:highlight>
                <a:latin typeface="Consolas"/>
                <a:ea typeface="Consolas"/>
                <a:cs typeface="Consolas"/>
                <a:sym typeface="Consolas"/>
              </a:rPr>
            </a:br>
            <a:r>
              <a:rPr lang="pt-BR" sz="1100" b="1" dirty="0">
                <a:solidFill>
                  <a:srgbClr val="008000"/>
                </a:solidFill>
                <a:highlight>
                  <a:srgbClr val="FFFFFF"/>
                </a:highlight>
                <a:latin typeface="Consolas"/>
                <a:ea typeface="Consolas"/>
                <a:cs typeface="Consolas"/>
                <a:sym typeface="Consolas"/>
              </a:rPr>
              <a:t>print</a:t>
            </a:r>
            <a:r>
              <a:rPr lang="pt-BR" sz="1100" dirty="0">
                <a:solidFill>
                  <a:schemeClr val="dk1"/>
                </a:solidFill>
                <a:highlight>
                  <a:srgbClr val="FFFFFF"/>
                </a:highlight>
                <a:latin typeface="Consolas"/>
                <a:ea typeface="Consolas"/>
                <a:cs typeface="Consolas"/>
                <a:sym typeface="Consolas"/>
              </a:rPr>
              <a:t> </a:t>
            </a:r>
            <a:r>
              <a:rPr lang="pt-BR" sz="1100" dirty="0">
                <a:solidFill>
                  <a:srgbClr val="BA2121"/>
                </a:solidFill>
                <a:highlight>
                  <a:srgbClr val="FFFFFF"/>
                </a:highlight>
                <a:latin typeface="Consolas"/>
                <a:ea typeface="Consolas"/>
                <a:cs typeface="Consolas"/>
                <a:sym typeface="Consolas"/>
              </a:rPr>
              <a:t>"</a:t>
            </a:r>
            <a:r>
              <a:rPr lang="pt-BR" sz="1100" dirty="0" err="1">
                <a:solidFill>
                  <a:srgbClr val="BA2121"/>
                </a:solidFill>
                <a:highlight>
                  <a:srgbClr val="FFFFFF"/>
                </a:highlight>
                <a:latin typeface="Consolas"/>
                <a:ea typeface="Consolas"/>
                <a:cs typeface="Consolas"/>
                <a:sym typeface="Consolas"/>
              </a:rPr>
              <a:t>buying_vhigh</a:t>
            </a:r>
            <a:r>
              <a:rPr lang="pt-BR" sz="1100" dirty="0">
                <a:solidFill>
                  <a:srgbClr val="BA2121"/>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err="1">
                <a:solidFill>
                  <a:schemeClr val="dk1"/>
                </a:solidFill>
                <a:highlight>
                  <a:srgbClr val="FFFFFF"/>
                </a:highlight>
                <a:latin typeface="Consolas"/>
                <a:ea typeface="Consolas"/>
                <a:cs typeface="Consolas"/>
                <a:sym typeface="Consolas"/>
              </a:rPr>
              <a:t>ganho_gini_buying_vhigh</a:t>
            </a:r>
            <a:r>
              <a:rPr lang="pt-BR" sz="1100" dirty="0">
                <a:solidFill>
                  <a:schemeClr val="dk1"/>
                </a:solidFill>
                <a:highlight>
                  <a:srgbClr val="FFFFFF"/>
                </a:highlight>
                <a:latin typeface="Consolas"/>
                <a:ea typeface="Consolas"/>
                <a:cs typeface="Consolas"/>
                <a:sym typeface="Consolas"/>
              </a:rPr>
              <a:t> </a:t>
            </a:r>
            <a:r>
              <a:rPr lang="pt-BR" sz="1100" b="1" dirty="0">
                <a:solidFill>
                  <a:srgbClr val="AA22FF"/>
                </a:solidFill>
                <a:highlight>
                  <a:srgbClr val="FFFFFF"/>
                </a:highlight>
                <a:latin typeface="Consolas"/>
                <a:ea typeface="Consolas"/>
                <a:cs typeface="Consolas"/>
                <a:sym typeface="Consolas"/>
              </a:rPr>
              <a:t>/</a:t>
            </a:r>
            <a:r>
              <a:rPr lang="pt-BR" sz="1100" dirty="0">
                <a:solidFill>
                  <a:schemeClr val="dk1"/>
                </a:solidFill>
                <a:highlight>
                  <a:srgbClr val="FFFFFF"/>
                </a:highlight>
                <a:latin typeface="Consolas"/>
                <a:ea typeface="Consolas"/>
                <a:cs typeface="Consolas"/>
                <a:sym typeface="Consolas"/>
              </a:rPr>
              <a:t> </a:t>
            </a:r>
            <a:r>
              <a:rPr lang="pt-BR" sz="1100" dirty="0" err="1">
                <a:solidFill>
                  <a:schemeClr val="dk1"/>
                </a:solidFill>
                <a:highlight>
                  <a:srgbClr val="FFFFFF"/>
                </a:highlight>
                <a:latin typeface="Consolas"/>
                <a:ea typeface="Consolas"/>
                <a:cs typeface="Consolas"/>
                <a:sym typeface="Consolas"/>
              </a:rPr>
              <a:t>norm</a:t>
            </a:r>
            <a:endParaRPr sz="1100" dirty="0">
              <a:solidFill>
                <a:schemeClr val="dk1"/>
              </a:solidFill>
              <a:highlight>
                <a:srgbClr val="FFFFFF"/>
              </a:highlight>
              <a:latin typeface="Consolas"/>
              <a:ea typeface="Consolas"/>
              <a:cs typeface="Consolas"/>
              <a:sym typeface="Consolas"/>
            </a:endParaRPr>
          </a:p>
          <a:p>
            <a:pPr marL="0" lvl="0" indent="0" rtl="0">
              <a:lnSpc>
                <a:spcPct val="115000"/>
              </a:lnSpc>
              <a:spcBef>
                <a:spcPts val="1100"/>
              </a:spcBef>
              <a:spcAft>
                <a:spcPts val="0"/>
              </a:spcAft>
              <a:buNone/>
            </a:pPr>
            <a:r>
              <a:rPr lang="pt-BR" sz="1100" dirty="0">
                <a:solidFill>
                  <a:schemeClr val="dk1"/>
                </a:solidFill>
                <a:highlight>
                  <a:srgbClr val="CFE2F3"/>
                </a:highlight>
                <a:latin typeface="Consolas"/>
                <a:ea typeface="Consolas"/>
                <a:cs typeface="Consolas"/>
                <a:sym typeface="Consolas"/>
              </a:rPr>
              <a:t>persons_2: 0.363296106372</a:t>
            </a:r>
            <a:br>
              <a:rPr lang="x-none" sz="1100" dirty="0">
                <a:solidFill>
                  <a:schemeClr val="dk1"/>
                </a:solidFill>
                <a:highlight>
                  <a:srgbClr val="CFE2F3"/>
                </a:highlight>
                <a:latin typeface="Consolas"/>
                <a:ea typeface="Consolas"/>
                <a:cs typeface="Consolas"/>
                <a:sym typeface="Consolas"/>
              </a:rPr>
            </a:br>
            <a:r>
              <a:rPr lang="pt-BR" sz="1100" dirty="0" err="1">
                <a:solidFill>
                  <a:schemeClr val="dk1"/>
                </a:solidFill>
                <a:highlight>
                  <a:srgbClr val="CFE2F3"/>
                </a:highlight>
                <a:latin typeface="Consolas"/>
                <a:ea typeface="Consolas"/>
                <a:cs typeface="Consolas"/>
                <a:sym typeface="Consolas"/>
              </a:rPr>
              <a:t>safety_low</a:t>
            </a:r>
            <a:r>
              <a:rPr lang="pt-BR" sz="1100" dirty="0">
                <a:solidFill>
                  <a:schemeClr val="dk1"/>
                </a:solidFill>
                <a:highlight>
                  <a:srgbClr val="CFE2F3"/>
                </a:highlight>
                <a:latin typeface="Consolas"/>
                <a:ea typeface="Consolas"/>
                <a:cs typeface="Consolas"/>
                <a:sym typeface="Consolas"/>
              </a:rPr>
              <a:t>: 0.545453987045</a:t>
            </a:r>
            <a:br>
              <a:rPr lang="x-none" sz="1100" dirty="0">
                <a:solidFill>
                  <a:schemeClr val="dk1"/>
                </a:solidFill>
                <a:highlight>
                  <a:srgbClr val="CFE2F3"/>
                </a:highlight>
                <a:latin typeface="Consolas"/>
                <a:ea typeface="Consolas"/>
                <a:cs typeface="Consolas"/>
                <a:sym typeface="Consolas"/>
              </a:rPr>
            </a:br>
            <a:r>
              <a:rPr lang="pt-BR" sz="1100" dirty="0" err="1">
                <a:solidFill>
                  <a:schemeClr val="dk1"/>
                </a:solidFill>
                <a:highlight>
                  <a:srgbClr val="CFE2F3"/>
                </a:highlight>
                <a:latin typeface="Consolas"/>
                <a:ea typeface="Consolas"/>
                <a:cs typeface="Consolas"/>
                <a:sym typeface="Consolas"/>
              </a:rPr>
              <a:t>buying_vhigh</a:t>
            </a:r>
            <a:r>
              <a:rPr lang="pt-BR" sz="1100" dirty="0">
                <a:solidFill>
                  <a:schemeClr val="dk1"/>
                </a:solidFill>
                <a:highlight>
                  <a:srgbClr val="CFE2F3"/>
                </a:highlight>
                <a:latin typeface="Consolas"/>
                <a:ea typeface="Consolas"/>
                <a:cs typeface="Consolas"/>
                <a:sym typeface="Consolas"/>
              </a:rPr>
              <a:t>: 0.0912499065828</a:t>
            </a:r>
            <a:endParaRPr sz="1100" dirty="0">
              <a:solidFill>
                <a:schemeClr val="dk1"/>
              </a:solidFill>
              <a:highlight>
                <a:srgbClr val="CFE2F3"/>
              </a:highlight>
              <a:latin typeface="Consolas"/>
              <a:ea typeface="Consolas"/>
              <a:cs typeface="Consolas"/>
              <a:sym typeface="Consolas"/>
            </a:endParaRPr>
          </a:p>
          <a:p>
            <a:pPr marL="0" marR="266700" lvl="0" indent="0" rtl="0">
              <a:lnSpc>
                <a:spcPct val="115000"/>
              </a:lnSpc>
              <a:spcBef>
                <a:spcPts val="1100"/>
              </a:spcBef>
              <a:spcAft>
                <a:spcPts val="110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Shape 785"/>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6" name="Shape 786"/>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787" name="Shape 787"/>
          <p:cNvSpPr/>
          <p:nvPr/>
        </p:nvSpPr>
        <p:spPr>
          <a:xfrm>
            <a:off x="621850" y="1160975"/>
            <a:ext cx="7861800" cy="17706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000" b="1">
                <a:solidFill>
                  <a:schemeClr val="lt1"/>
                </a:solidFill>
                <a:latin typeface="Raleway"/>
                <a:ea typeface="Raleway"/>
                <a:cs typeface="Raleway"/>
                <a:sym typeface="Raleway"/>
              </a:rPr>
              <a:t>Prática guiada: Feature importance em modelos Ensemble</a:t>
            </a:r>
            <a:endParaRPr sz="3000"/>
          </a:p>
        </p:txBody>
      </p:sp>
      <p:sp>
        <p:nvSpPr>
          <p:cNvPr id="788" name="Shape 788"/>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Shape 789"/>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Shape 79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PRÁTICA: IMPORTÂNCIA EM MODELOS ENSEMBLE</a:t>
            </a:r>
            <a:endParaRPr sz="1400" b="1" i="0" strike="noStrike" cap="none">
              <a:solidFill>
                <a:schemeClr val="dk1"/>
              </a:solidFill>
              <a:latin typeface="Raleway"/>
              <a:ea typeface="Raleway"/>
              <a:cs typeface="Raleway"/>
              <a:sym typeface="Raleway"/>
            </a:endParaRPr>
          </a:p>
        </p:txBody>
      </p:sp>
      <p:sp>
        <p:nvSpPr>
          <p:cNvPr id="795" name="Shape 79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24</a:t>
            </a:fld>
            <a:endParaRPr sz="1200">
              <a:solidFill>
                <a:srgbClr val="888888"/>
              </a:solidFill>
              <a:latin typeface="Calibri"/>
              <a:ea typeface="Calibri"/>
              <a:cs typeface="Calibri"/>
              <a:sym typeface="Calibri"/>
            </a:endParaRPr>
          </a:p>
        </p:txBody>
      </p:sp>
      <p:sp>
        <p:nvSpPr>
          <p:cNvPr id="796" name="Shape 796"/>
          <p:cNvSpPr txBox="1"/>
          <p:nvPr/>
        </p:nvSpPr>
        <p:spPr>
          <a:xfrm>
            <a:off x="452550" y="1215525"/>
            <a:ext cx="843993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r>
              <a:rPr lang="pt-BR" sz="1200" dirty="0">
                <a:solidFill>
                  <a:schemeClr val="dk1"/>
                </a:solidFill>
                <a:latin typeface="Calibri"/>
                <a:ea typeface="Calibri"/>
                <a:cs typeface="Calibri"/>
                <a:sym typeface="Calibri"/>
              </a:rPr>
              <a:t>O Scikit Learn implementa a importância de features em florestas aleatórias e extra trees.</a:t>
            </a:r>
            <a:br>
              <a:rPr lang="x-none" sz="1200" dirty="0">
                <a:solidFill>
                  <a:schemeClr val="dk1"/>
                </a:solidFill>
                <a:latin typeface="Calibri"/>
                <a:ea typeface="Calibri"/>
                <a:cs typeface="Calibri"/>
                <a:sym typeface="Calibri"/>
              </a:rPr>
            </a:br>
            <a:r>
              <a:rPr lang="pt-BR" sz="1200" dirty="0">
                <a:solidFill>
                  <a:schemeClr val="dk1"/>
                </a:solidFill>
                <a:latin typeface="Calibri"/>
                <a:ea typeface="Calibri"/>
                <a:cs typeface="Calibri"/>
                <a:sym typeface="Calibri"/>
              </a:rPr>
              <a:t>Vamos treinar ambos os modelos e pesquisar a importância de features.</a:t>
            </a:r>
            <a:endParaRPr sz="1200" dirty="0">
              <a:solidFill>
                <a:schemeClr val="dk1"/>
              </a:solidFill>
              <a:latin typeface="Calibri"/>
              <a:ea typeface="Calibri"/>
              <a:cs typeface="Calibri"/>
              <a:sym typeface="Calibri"/>
            </a:endParaRPr>
          </a:p>
          <a:p>
            <a:pPr marL="266700" marR="266700" lvl="0" indent="0" rtl="0">
              <a:lnSpc>
                <a:spcPct val="115000"/>
              </a:lnSpc>
              <a:spcBef>
                <a:spcPts val="1100"/>
              </a:spcBef>
              <a:spcAft>
                <a:spcPts val="0"/>
              </a:spcAft>
              <a:buNone/>
            </a:pPr>
            <a:r>
              <a:rPr lang="pt-BR" sz="1100" b="1" dirty="0">
                <a:solidFill>
                  <a:srgbClr val="008000"/>
                </a:solidFill>
                <a:highlight>
                  <a:srgbClr val="FFFFFF"/>
                </a:highlight>
                <a:latin typeface="Consolas"/>
                <a:ea typeface="Consolas"/>
                <a:cs typeface="Consolas"/>
                <a:sym typeface="Consolas"/>
              </a:rPr>
              <a:t>from</a:t>
            </a:r>
            <a:r>
              <a:rPr lang="pt-BR" sz="1100" dirty="0">
                <a:solidFill>
                  <a:schemeClr val="dk1"/>
                </a:solidFill>
                <a:highlight>
                  <a:srgbClr val="FFFFFF"/>
                </a:highlight>
                <a:latin typeface="Consolas"/>
                <a:ea typeface="Consolas"/>
                <a:cs typeface="Consolas"/>
                <a:sym typeface="Consolas"/>
              </a:rPr>
              <a:t> sklearn.ensemble </a:t>
            </a:r>
            <a:r>
              <a:rPr lang="pt-BR" sz="1100" b="1" dirty="0">
                <a:solidFill>
                  <a:srgbClr val="008000"/>
                </a:solidFill>
                <a:highlight>
                  <a:srgbClr val="FFFFFF"/>
                </a:highlight>
                <a:latin typeface="Consolas"/>
                <a:ea typeface="Consolas"/>
                <a:cs typeface="Consolas"/>
                <a:sym typeface="Consolas"/>
              </a:rPr>
              <a:t>import</a:t>
            </a:r>
            <a:r>
              <a:rPr lang="pt-BR" sz="1100" dirty="0">
                <a:solidFill>
                  <a:schemeClr val="dk1"/>
                </a:solidFill>
                <a:highlight>
                  <a:srgbClr val="FFFFFF"/>
                </a:highlight>
                <a:latin typeface="Consolas"/>
                <a:ea typeface="Consolas"/>
                <a:cs typeface="Consolas"/>
                <a:sym typeface="Consolas"/>
              </a:rPr>
              <a:t> RandomForestClassifier, ExtraTreesClassifier</a:t>
            </a:r>
            <a:br>
              <a:rPr lang="x-none" sz="1100" dirty="0">
                <a:solidFill>
                  <a:schemeClr val="dk1"/>
                </a:solidFill>
                <a:highlight>
                  <a:srgbClr val="FFFFFF"/>
                </a:highlight>
                <a:latin typeface="Consolas"/>
                <a:ea typeface="Consolas"/>
                <a:cs typeface="Consolas"/>
                <a:sym typeface="Consolas"/>
              </a:rPr>
            </a:br>
            <a:r>
              <a:rPr lang="pt-BR" sz="1100" dirty="0">
                <a:solidFill>
                  <a:schemeClr val="dk1"/>
                </a:solidFill>
                <a:highlight>
                  <a:srgbClr val="FFFFFF"/>
                </a:highlight>
                <a:latin typeface="Consolas"/>
                <a:ea typeface="Consolas"/>
                <a:cs typeface="Consolas"/>
                <a:sym typeface="Consolas"/>
              </a:rPr>
              <a:t>rf = RandomForestClassifier(class_weight=</a:t>
            </a:r>
            <a:r>
              <a:rPr lang="pt-BR" sz="1100" dirty="0">
                <a:solidFill>
                  <a:srgbClr val="BA2121"/>
                </a:solidFill>
                <a:highlight>
                  <a:srgbClr val="FFFFFF"/>
                </a:highlight>
                <a:latin typeface="Consolas"/>
                <a:ea typeface="Consolas"/>
                <a:cs typeface="Consolas"/>
                <a:sym typeface="Consolas"/>
              </a:rPr>
              <a:t>'balanced'</a:t>
            </a:r>
            <a:r>
              <a:rPr lang="pt-BR" sz="1100" dirty="0">
                <a:solidFill>
                  <a:schemeClr val="dk1"/>
                </a:solidFill>
                <a:highlight>
                  <a:srgbClr val="FFFFFF"/>
                </a:highlight>
                <a:latin typeface="Consolas"/>
                <a:ea typeface="Consolas"/>
                <a:cs typeface="Consolas"/>
                <a:sym typeface="Consolas"/>
              </a:rPr>
              <a:t>, n_jobs=</a:t>
            </a:r>
            <a:r>
              <a:rPr lang="pt-BR" sz="1100" b="1" dirty="0">
                <a:solidFill>
                  <a:srgbClr val="AA22FF"/>
                </a:solidFill>
                <a:highlight>
                  <a:srgbClr val="FFFFFF"/>
                </a:highlight>
                <a:latin typeface="Consolas"/>
                <a:ea typeface="Consolas"/>
                <a:cs typeface="Consolas"/>
                <a:sym typeface="Consolas"/>
              </a:rPr>
              <a:t>-</a:t>
            </a:r>
            <a:r>
              <a:rPr lang="pt-BR" sz="1100" dirty="0">
                <a:solidFill>
                  <a:srgbClr val="008800"/>
                </a:solidFill>
                <a:highlight>
                  <a:srgbClr val="FFFFFF"/>
                </a:highlight>
                <a:latin typeface="Consolas"/>
                <a:ea typeface="Consolas"/>
                <a:cs typeface="Consolas"/>
                <a:sym typeface="Consolas"/>
              </a:rPr>
              <a:t>1</a:t>
            </a:r>
            <a:r>
              <a:rPr lang="pt-BR" sz="1100" dirty="0">
                <a:solidFill>
                  <a:schemeClr val="dk1"/>
                </a:solidFill>
                <a:highlight>
                  <a:srgbClr val="FFFFFF"/>
                </a:highlight>
                <a:latin typeface="Consolas"/>
                <a:ea typeface="Consolas"/>
                <a:cs typeface="Consolas"/>
                <a:sym typeface="Consolas"/>
              </a:rPr>
              <a:t>)</a:t>
            </a:r>
            <a:br>
              <a:rPr lang="x-none" sz="1100" dirty="0">
                <a:solidFill>
                  <a:schemeClr val="dk1"/>
                </a:solidFill>
                <a:highlight>
                  <a:srgbClr val="FFFFFF"/>
                </a:highlight>
                <a:latin typeface="Consolas"/>
                <a:ea typeface="Consolas"/>
                <a:cs typeface="Consolas"/>
                <a:sym typeface="Consolas"/>
              </a:rPr>
            </a:br>
            <a:r>
              <a:rPr lang="pt-BR" sz="1100" dirty="0">
                <a:solidFill>
                  <a:schemeClr val="dk1"/>
                </a:solidFill>
                <a:highlight>
                  <a:srgbClr val="FFFFFF"/>
                </a:highlight>
                <a:latin typeface="Consolas"/>
                <a:ea typeface="Consolas"/>
                <a:cs typeface="Consolas"/>
                <a:sym typeface="Consolas"/>
              </a:rPr>
              <a:t>rf.fit(X, y)</a:t>
            </a:r>
            <a:endParaRPr sz="1100" dirty="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0"/>
              </a:spcAft>
              <a:buNone/>
            </a:pPr>
            <a:r>
              <a:rPr lang="pt-BR" sz="1200" dirty="0">
                <a:solidFill>
                  <a:schemeClr val="dk1"/>
                </a:solidFill>
                <a:latin typeface="Calibri"/>
                <a:ea typeface="Calibri"/>
                <a:cs typeface="Calibri"/>
                <a:sym typeface="Calibri"/>
              </a:rPr>
              <a:t>A floresta aleatória expõe a importância das features e a calcula como a média da importância das features das árvores de base. Vamos verificar isso.</a:t>
            </a:r>
            <a:endParaRPr sz="1200" dirty="0">
              <a:solidFill>
                <a:schemeClr val="dk1"/>
              </a:solidFill>
              <a:latin typeface="Calibri"/>
              <a:ea typeface="Calibri"/>
              <a:cs typeface="Calibri"/>
              <a:sym typeface="Calibri"/>
            </a:endParaRPr>
          </a:p>
          <a:p>
            <a:pPr marL="266700" marR="266700" lvl="0" indent="0" rtl="0">
              <a:lnSpc>
                <a:spcPct val="115000"/>
              </a:lnSpc>
              <a:spcBef>
                <a:spcPts val="1100"/>
              </a:spcBef>
              <a:spcAft>
                <a:spcPts val="0"/>
              </a:spcAft>
              <a:buNone/>
            </a:pPr>
            <a:r>
              <a:rPr lang="pt-BR" sz="1000" dirty="0">
                <a:solidFill>
                  <a:schemeClr val="dk1"/>
                </a:solidFill>
                <a:highlight>
                  <a:srgbClr val="FFFFFF"/>
                </a:highlight>
                <a:latin typeface="Consolas"/>
                <a:ea typeface="Consolas"/>
                <a:cs typeface="Consolas"/>
                <a:sym typeface="Consolas"/>
              </a:rPr>
              <a:t>importancias = rf.feature_importances_</a:t>
            </a:r>
            <a:br>
              <a:rPr lang="x-none" sz="1000" dirty="0">
                <a:solidFill>
                  <a:schemeClr val="dk1"/>
                </a:solidFill>
                <a:highlight>
                  <a:srgbClr val="FFFFFF"/>
                </a:highlight>
                <a:latin typeface="Consolas"/>
                <a:ea typeface="Consolas"/>
                <a:cs typeface="Consolas"/>
                <a:sym typeface="Consolas"/>
              </a:rPr>
            </a:br>
            <a:r>
              <a:rPr lang="pt-BR" sz="1000" b="1" dirty="0">
                <a:solidFill>
                  <a:srgbClr val="008000"/>
                </a:solidFill>
                <a:highlight>
                  <a:srgbClr val="FFFFFF"/>
                </a:highlight>
                <a:latin typeface="Consolas"/>
                <a:ea typeface="Consolas"/>
                <a:cs typeface="Consolas"/>
                <a:sym typeface="Consolas"/>
              </a:rPr>
              <a:t>print</a:t>
            </a:r>
            <a:r>
              <a:rPr lang="pt-BR" sz="1000" dirty="0">
                <a:solidFill>
                  <a:schemeClr val="dk1"/>
                </a:solidFill>
                <a:highlight>
                  <a:srgbClr val="FFFFFF"/>
                </a:highlight>
                <a:latin typeface="Consolas"/>
                <a:ea typeface="Consolas"/>
                <a:cs typeface="Consolas"/>
                <a:sym typeface="Consolas"/>
              </a:rPr>
              <a:t> </a:t>
            </a:r>
            <a:r>
              <a:rPr lang="pt-BR" sz="1000" dirty="0">
                <a:solidFill>
                  <a:srgbClr val="008000"/>
                </a:solidFill>
                <a:highlight>
                  <a:srgbClr val="FFFFFF"/>
                </a:highlight>
                <a:latin typeface="Consolas"/>
                <a:ea typeface="Consolas"/>
                <a:cs typeface="Consolas"/>
                <a:sym typeface="Consolas"/>
              </a:rPr>
              <a:t>all</a:t>
            </a:r>
            <a:r>
              <a:rPr lang="pt-BR" sz="1000" dirty="0">
                <a:solidFill>
                  <a:schemeClr val="dk1"/>
                </a:solidFill>
                <a:highlight>
                  <a:srgbClr val="FFFFFF"/>
                </a:highlight>
                <a:latin typeface="Consolas"/>
                <a:ea typeface="Consolas"/>
                <a:cs typeface="Consolas"/>
                <a:sym typeface="Consolas"/>
              </a:rPr>
              <a:t>(importancias </a:t>
            </a:r>
            <a:r>
              <a:rPr lang="pt-BR" sz="1000" b="1" dirty="0">
                <a:solidFill>
                  <a:srgbClr val="AA22FF"/>
                </a:solidFill>
                <a:highlight>
                  <a:srgbClr val="FFFFFF"/>
                </a:highlight>
                <a:latin typeface="Consolas"/>
                <a:ea typeface="Consolas"/>
                <a:cs typeface="Consolas"/>
                <a:sym typeface="Consolas"/>
              </a:rPr>
              <a:t>==</a:t>
            </a:r>
            <a:r>
              <a:rPr lang="pt-BR" sz="1000" dirty="0">
                <a:solidFill>
                  <a:schemeClr val="dk1"/>
                </a:solidFill>
                <a:highlight>
                  <a:srgbClr val="FFFFFF"/>
                </a:highlight>
                <a:latin typeface="Consolas"/>
                <a:ea typeface="Consolas"/>
                <a:cs typeface="Consolas"/>
                <a:sym typeface="Consolas"/>
              </a:rPr>
              <a:t> np.mean([tree.feature_importances_ </a:t>
            </a:r>
            <a:r>
              <a:rPr lang="pt-BR" sz="1000" b="1" dirty="0">
                <a:solidFill>
                  <a:srgbClr val="008000"/>
                </a:solidFill>
                <a:highlight>
                  <a:srgbClr val="FFFFFF"/>
                </a:highlight>
                <a:latin typeface="Consolas"/>
                <a:ea typeface="Consolas"/>
                <a:cs typeface="Consolas"/>
                <a:sym typeface="Consolas"/>
              </a:rPr>
              <a:t>for</a:t>
            </a:r>
            <a:r>
              <a:rPr lang="pt-BR" sz="1000" dirty="0">
                <a:solidFill>
                  <a:schemeClr val="dk1"/>
                </a:solidFill>
                <a:highlight>
                  <a:srgbClr val="FFFFFF"/>
                </a:highlight>
                <a:latin typeface="Consolas"/>
                <a:ea typeface="Consolas"/>
                <a:cs typeface="Consolas"/>
                <a:sym typeface="Consolas"/>
              </a:rPr>
              <a:t> tree </a:t>
            </a:r>
            <a:r>
              <a:rPr lang="pt-BR" sz="1000" b="1" dirty="0">
                <a:solidFill>
                  <a:srgbClr val="008000"/>
                </a:solidFill>
                <a:highlight>
                  <a:srgbClr val="FFFFFF"/>
                </a:highlight>
                <a:latin typeface="Consolas"/>
                <a:ea typeface="Consolas"/>
                <a:cs typeface="Consolas"/>
                <a:sym typeface="Consolas"/>
              </a:rPr>
              <a:t>in</a:t>
            </a:r>
            <a:r>
              <a:rPr lang="pt-BR" sz="1000" dirty="0">
                <a:solidFill>
                  <a:schemeClr val="dk1"/>
                </a:solidFill>
                <a:highlight>
                  <a:srgbClr val="FFFFFF"/>
                </a:highlight>
                <a:latin typeface="Consolas"/>
                <a:ea typeface="Consolas"/>
                <a:cs typeface="Consolas"/>
                <a:sym typeface="Consolas"/>
              </a:rPr>
              <a:t> rf.estimators_], axis=</a:t>
            </a:r>
            <a:r>
              <a:rPr lang="pt-BR" sz="1000" dirty="0">
                <a:solidFill>
                  <a:srgbClr val="008800"/>
                </a:solidFill>
                <a:highlight>
                  <a:srgbClr val="FFFFFF"/>
                </a:highlight>
                <a:latin typeface="Consolas"/>
                <a:ea typeface="Consolas"/>
                <a:cs typeface="Consolas"/>
                <a:sym typeface="Consolas"/>
              </a:rPr>
              <a:t>0</a:t>
            </a:r>
            <a:r>
              <a:rPr lang="pt-BR" sz="1000" dirty="0">
                <a:solidFill>
                  <a:schemeClr val="dk1"/>
                </a:solidFill>
                <a:highlight>
                  <a:srgbClr val="FFFFFF"/>
                </a:highlight>
                <a:latin typeface="Consolas"/>
                <a:ea typeface="Consolas"/>
                <a:cs typeface="Consolas"/>
                <a:sym typeface="Consolas"/>
              </a:rPr>
              <a:t>))</a:t>
            </a:r>
            <a:br>
              <a:rPr lang="x-none" sz="1000" dirty="0">
                <a:solidFill>
                  <a:schemeClr val="dk1"/>
                </a:solidFill>
                <a:highlight>
                  <a:srgbClr val="FFFFFF"/>
                </a:highlight>
                <a:latin typeface="Consolas"/>
                <a:ea typeface="Consolas"/>
                <a:cs typeface="Consolas"/>
                <a:sym typeface="Consolas"/>
              </a:rPr>
            </a:br>
            <a:r>
              <a:rPr lang="pt-BR" sz="1000" dirty="0">
                <a:solidFill>
                  <a:schemeClr val="dk1"/>
                </a:solidFill>
                <a:highlight>
                  <a:srgbClr val="CFE2F3"/>
                </a:highlight>
                <a:latin typeface="Consolas"/>
                <a:ea typeface="Consolas"/>
                <a:cs typeface="Consolas"/>
                <a:sym typeface="Consolas"/>
              </a:rPr>
              <a:t>True</a:t>
            </a:r>
            <a:endParaRPr sz="1000" dirty="0">
              <a:solidFill>
                <a:schemeClr val="dk1"/>
              </a:solidFill>
              <a:highlight>
                <a:srgbClr val="CFE2F3"/>
              </a:highlight>
              <a:latin typeface="Consolas"/>
              <a:ea typeface="Consolas"/>
              <a:cs typeface="Consolas"/>
              <a:sym typeface="Consolas"/>
            </a:endParaRPr>
          </a:p>
          <a:p>
            <a:pPr marL="266700" marR="266700" lvl="0" indent="0" rtl="0">
              <a:lnSpc>
                <a:spcPct val="115000"/>
              </a:lnSpc>
              <a:spcBef>
                <a:spcPts val="1100"/>
              </a:spcBef>
              <a:spcAft>
                <a:spcPts val="0"/>
              </a:spcAft>
              <a:buNone/>
            </a:pPr>
            <a:endParaRPr sz="1000" dirty="0">
              <a:solidFill>
                <a:schemeClr val="dk1"/>
              </a:solidFill>
              <a:highlight>
                <a:srgbClr val="CFE2F3"/>
              </a:highlight>
              <a:latin typeface="Consolas"/>
              <a:ea typeface="Consolas"/>
              <a:cs typeface="Consolas"/>
              <a:sym typeface="Consolas"/>
            </a:endParaRPr>
          </a:p>
          <a:p>
            <a:pPr marL="266700" marR="266700" lvl="0" indent="0" rtl="0">
              <a:lnSpc>
                <a:spcPct val="115000"/>
              </a:lnSpc>
              <a:spcBef>
                <a:spcPts val="1100"/>
              </a:spcBef>
              <a:spcAft>
                <a:spcPts val="0"/>
              </a:spcAft>
              <a:buNone/>
            </a:pPr>
            <a:endParaRPr sz="1000" dirty="0">
              <a:solidFill>
                <a:schemeClr val="dk1"/>
              </a:solidFill>
              <a:highlight>
                <a:srgbClr val="FFFFFF"/>
              </a:highlight>
              <a:latin typeface="Consolas"/>
              <a:ea typeface="Consolas"/>
              <a:cs typeface="Consolas"/>
              <a:sym typeface="Consolas"/>
            </a:endParaRPr>
          </a:p>
          <a:p>
            <a:pPr marL="266700" marR="266700" lvl="0" indent="0" rtl="0">
              <a:lnSpc>
                <a:spcPct val="115000"/>
              </a:lnSpc>
              <a:spcBef>
                <a:spcPts val="1100"/>
              </a:spcBef>
              <a:spcAft>
                <a:spcPts val="0"/>
              </a:spcAft>
              <a:buNone/>
            </a:pPr>
            <a:endParaRPr sz="1000" dirty="0">
              <a:solidFill>
                <a:schemeClr val="dk1"/>
              </a:solidFill>
              <a:highlight>
                <a:srgbClr val="FFFFFF"/>
              </a:highlight>
              <a:latin typeface="Consolas"/>
              <a:ea typeface="Consolas"/>
              <a:cs typeface="Consolas"/>
              <a:sym typeface="Consolas"/>
            </a:endParaRPr>
          </a:p>
          <a:p>
            <a:pPr marL="266700" marR="266700" lvl="0" indent="0" rtl="0">
              <a:lnSpc>
                <a:spcPct val="115000"/>
              </a:lnSpc>
              <a:spcBef>
                <a:spcPts val="1100"/>
              </a:spcBef>
              <a:spcAft>
                <a:spcPts val="0"/>
              </a:spcAft>
              <a:buNone/>
            </a:pPr>
            <a:endParaRPr sz="1000" dirty="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110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PRÁTICA: IMPORTÂNCIA EM MODELOS ENSEMBLE</a:t>
            </a:r>
            <a:endParaRPr sz="1400" b="1" i="0" strike="noStrike" cap="none">
              <a:solidFill>
                <a:schemeClr val="dk1"/>
              </a:solidFill>
              <a:latin typeface="Raleway"/>
              <a:ea typeface="Raleway"/>
              <a:cs typeface="Raleway"/>
              <a:sym typeface="Raleway"/>
            </a:endParaRPr>
          </a:p>
        </p:txBody>
      </p:sp>
      <p:sp>
        <p:nvSpPr>
          <p:cNvPr id="802" name="Shape 80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25</a:t>
            </a:fld>
            <a:endParaRPr sz="1200">
              <a:solidFill>
                <a:srgbClr val="888888"/>
              </a:solidFill>
              <a:latin typeface="Calibri"/>
              <a:ea typeface="Calibri"/>
              <a:cs typeface="Calibri"/>
              <a:sym typeface="Calibri"/>
            </a:endParaRPr>
          </a:p>
        </p:txBody>
      </p:sp>
      <p:sp>
        <p:nvSpPr>
          <p:cNvPr id="803" name="Shape 803"/>
          <p:cNvSpPr txBox="1"/>
          <p:nvPr/>
        </p:nvSpPr>
        <p:spPr>
          <a:xfrm>
            <a:off x="452550" y="1215525"/>
            <a:ext cx="811980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r>
              <a:rPr lang="pt-BR" sz="1100">
                <a:solidFill>
                  <a:schemeClr val="dk1"/>
                </a:solidFill>
                <a:highlight>
                  <a:srgbClr val="FFFFFF"/>
                </a:highlight>
                <a:latin typeface="Consolas"/>
                <a:ea typeface="Consolas"/>
                <a:cs typeface="Consolas"/>
                <a:sym typeface="Consolas"/>
              </a:rPr>
              <a:t>std = np.std([tree.feature_importances_ </a:t>
            </a:r>
            <a:r>
              <a:rPr lang="pt-BR" sz="1100" b="1">
                <a:solidFill>
                  <a:srgbClr val="008000"/>
                </a:solidFill>
                <a:highlight>
                  <a:srgbClr val="FFFFFF"/>
                </a:highlight>
                <a:latin typeface="Consolas"/>
                <a:ea typeface="Consolas"/>
                <a:cs typeface="Consolas"/>
                <a:sym typeface="Consolas"/>
              </a:rPr>
              <a:t>for</a:t>
            </a:r>
            <a:r>
              <a:rPr lang="pt-BR" sz="1100">
                <a:solidFill>
                  <a:schemeClr val="dk1"/>
                </a:solidFill>
                <a:highlight>
                  <a:srgbClr val="FFFFFF"/>
                </a:highlight>
                <a:latin typeface="Consolas"/>
                <a:ea typeface="Consolas"/>
                <a:cs typeface="Consolas"/>
                <a:sym typeface="Consolas"/>
              </a:rPr>
              <a:t> tree </a:t>
            </a:r>
            <a:r>
              <a:rPr lang="pt-BR" sz="1100" b="1">
                <a:solidFill>
                  <a:srgbClr val="008000"/>
                </a:solidFill>
                <a:highlight>
                  <a:srgbClr val="FFFFFF"/>
                </a:highlight>
                <a:latin typeface="Consolas"/>
                <a:ea typeface="Consolas"/>
                <a:cs typeface="Consolas"/>
                <a:sym typeface="Consolas"/>
              </a:rPr>
              <a:t>in</a:t>
            </a:r>
            <a:r>
              <a:rPr lang="pt-BR" sz="1100">
                <a:solidFill>
                  <a:schemeClr val="dk1"/>
                </a:solidFill>
                <a:highlight>
                  <a:srgbClr val="FFFFFF"/>
                </a:highlight>
                <a:latin typeface="Consolas"/>
                <a:ea typeface="Consolas"/>
                <a:cs typeface="Consolas"/>
                <a:sym typeface="Consolas"/>
              </a:rPr>
              <a:t> rf.estimators_], axis=</a:t>
            </a:r>
            <a:r>
              <a:rPr lang="pt-BR" sz="1100">
                <a:solidFill>
                  <a:srgbClr val="008800"/>
                </a:solidFill>
                <a:highlight>
                  <a:srgbClr val="FFFFFF"/>
                </a:highlight>
                <a:latin typeface="Consolas"/>
                <a:ea typeface="Consolas"/>
                <a:cs typeface="Consolas"/>
                <a:sym typeface="Consolas"/>
              </a:rPr>
              <a:t>0</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índices = np.argsort(importancias)[::</a:t>
            </a:r>
            <a:r>
              <a:rPr lang="pt-BR" sz="1100" b="1">
                <a:solidFill>
                  <a:srgbClr val="AA22FF"/>
                </a:solidFill>
                <a:highlight>
                  <a:srgbClr val="FFFFFF"/>
                </a:highlight>
                <a:latin typeface="Consolas"/>
                <a:ea typeface="Consolas"/>
                <a:cs typeface="Consolas"/>
                <a:sym typeface="Consolas"/>
              </a:rPr>
              <a:t>-</a:t>
            </a:r>
            <a:r>
              <a:rPr lang="pt-BR" sz="1100">
                <a:solidFill>
                  <a:srgbClr val="008800"/>
                </a:solidFill>
                <a:highlight>
                  <a:srgbClr val="FFFFFF"/>
                </a:highlight>
                <a:latin typeface="Consolas"/>
                <a:ea typeface="Consolas"/>
                <a:cs typeface="Consolas"/>
                <a:sym typeface="Consolas"/>
              </a:rPr>
              <a:t>1</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nomes_features = X.columns</a:t>
            </a:r>
            <a:br>
              <a:rPr lang="x-none" sz="1100">
                <a:solidFill>
                  <a:schemeClr val="dk1"/>
                </a:solidFill>
                <a:highlight>
                  <a:srgbClr val="FFFFFF"/>
                </a:highlight>
                <a:latin typeface="Consolas"/>
                <a:ea typeface="Consolas"/>
                <a:cs typeface="Consolas"/>
                <a:sym typeface="Consolas"/>
              </a:rPr>
            </a:br>
            <a:br>
              <a:rPr lang="x-none" sz="1100">
                <a:solidFill>
                  <a:schemeClr val="dk1"/>
                </a:solidFill>
                <a:highlight>
                  <a:srgbClr val="FFFFFF"/>
                </a:highlight>
                <a:latin typeface="Consolas"/>
                <a:ea typeface="Consolas"/>
                <a:cs typeface="Consolas"/>
                <a:sym typeface="Consolas"/>
              </a:rPr>
            </a:br>
            <a:r>
              <a:rPr lang="pt-BR" sz="1100" i="1">
                <a:solidFill>
                  <a:srgbClr val="408080"/>
                </a:solidFill>
                <a:highlight>
                  <a:srgbClr val="FFFFFF"/>
                </a:highlight>
                <a:latin typeface="Consolas"/>
                <a:ea typeface="Consolas"/>
                <a:cs typeface="Consolas"/>
                <a:sym typeface="Consolas"/>
              </a:rPr>
              <a:t># Representar a importância das features</a:t>
            </a:r>
            <a:br>
              <a:rPr lang="x-none" sz="1100" i="1">
                <a:solidFill>
                  <a:srgbClr val="408080"/>
                </a:solidFill>
                <a:highlight>
                  <a:srgbClr val="FFFFFF"/>
                </a:highlight>
                <a:latin typeface="Consolas"/>
                <a:ea typeface="Consolas"/>
                <a:cs typeface="Consolas"/>
                <a:sym typeface="Consolas"/>
              </a:rPr>
            </a:br>
            <a:r>
              <a:rPr lang="pt-BR" sz="1100" i="1">
                <a:solidFill>
                  <a:srgbClr val="408080"/>
                </a:solidFill>
                <a:highlight>
                  <a:srgbClr val="FFFFFF"/>
                </a:highlight>
                <a:latin typeface="Consolas"/>
                <a:ea typeface="Consolas"/>
                <a:cs typeface="Consolas"/>
                <a:sym typeface="Consolas"/>
              </a:rPr>
              <a:t> na floresta aleatória</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plt.figure()</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plt.title(</a:t>
            </a:r>
            <a:r>
              <a:rPr lang="pt-BR" sz="1100">
                <a:solidFill>
                  <a:srgbClr val="BA2121"/>
                </a:solidFill>
                <a:highlight>
                  <a:srgbClr val="FFFFFF"/>
                </a:highlight>
                <a:latin typeface="Consolas"/>
                <a:ea typeface="Consolas"/>
                <a:cs typeface="Consolas"/>
                <a:sym typeface="Consolas"/>
              </a:rPr>
              <a:t>"Importância das features"</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plt.bar(</a:t>
            </a:r>
            <a:r>
              <a:rPr lang="pt-BR" sz="1100">
                <a:solidFill>
                  <a:srgbClr val="008000"/>
                </a:solidFill>
                <a:highlight>
                  <a:srgbClr val="FFFFFF"/>
                </a:highlight>
                <a:latin typeface="Consolas"/>
                <a:ea typeface="Consolas"/>
                <a:cs typeface="Consolas"/>
                <a:sym typeface="Consolas"/>
              </a:rPr>
              <a:t>range</a:t>
            </a:r>
            <a:r>
              <a:rPr lang="pt-BR" sz="1100">
                <a:solidFill>
                  <a:schemeClr val="dk1"/>
                </a:solidFill>
                <a:highlight>
                  <a:srgbClr val="FFFFFF"/>
                </a:highlight>
                <a:latin typeface="Consolas"/>
                <a:ea typeface="Consolas"/>
                <a:cs typeface="Consolas"/>
                <a:sym typeface="Consolas"/>
              </a:rPr>
              <a:t>(X.shape[</a:t>
            </a:r>
            <a:r>
              <a:rPr lang="pt-BR" sz="1100">
                <a:solidFill>
                  <a:srgbClr val="008800"/>
                </a:solidFill>
                <a:highlight>
                  <a:srgbClr val="FFFFFF"/>
                </a:highlight>
                <a:latin typeface="Consolas"/>
                <a:ea typeface="Consolas"/>
                <a:cs typeface="Consolas"/>
                <a:sym typeface="Consolas"/>
              </a:rPr>
              <a:t>1</a:t>
            </a:r>
            <a:r>
              <a:rPr lang="pt-BR" sz="1100">
                <a:solidFill>
                  <a:schemeClr val="dk1"/>
                </a:solidFill>
                <a:highlight>
                  <a:srgbClr val="FFFFFF"/>
                </a:highlight>
                <a:latin typeface="Consolas"/>
                <a:ea typeface="Consolas"/>
                <a:cs typeface="Consolas"/>
                <a:sym typeface="Consolas"/>
              </a:rPr>
              <a:t>]), importancias[índices],</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	cor=</a:t>
            </a:r>
            <a:r>
              <a:rPr lang="pt-BR" sz="1100">
                <a:solidFill>
                  <a:srgbClr val="BA2121"/>
                </a:solidFill>
                <a:highlight>
                  <a:srgbClr val="FFFFFF"/>
                </a:highlight>
                <a:latin typeface="Consolas"/>
                <a:ea typeface="Consolas"/>
                <a:cs typeface="Consolas"/>
                <a:sym typeface="Consolas"/>
              </a:rPr>
              <a:t>"r"</a:t>
            </a:r>
            <a:r>
              <a:rPr lang="pt-BR" sz="1100">
                <a:solidFill>
                  <a:schemeClr val="dk1"/>
                </a:solidFill>
                <a:highlight>
                  <a:srgbClr val="FFFFFF"/>
                </a:highlight>
                <a:latin typeface="Consolas"/>
                <a:ea typeface="Consolas"/>
                <a:cs typeface="Consolas"/>
                <a:sym typeface="Consolas"/>
              </a:rPr>
              <a:t>, yerr=std[índices], align=</a:t>
            </a:r>
            <a:r>
              <a:rPr lang="pt-BR" sz="1100">
                <a:solidFill>
                  <a:srgbClr val="BA2121"/>
                </a:solidFill>
                <a:highlight>
                  <a:srgbClr val="FFFFFF"/>
                </a:highlight>
                <a:latin typeface="Consolas"/>
                <a:ea typeface="Consolas"/>
                <a:cs typeface="Consolas"/>
                <a:sym typeface="Consolas"/>
              </a:rPr>
              <a:t>"center"</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plt.xticks(</a:t>
            </a:r>
            <a:r>
              <a:rPr lang="pt-BR" sz="1100">
                <a:solidFill>
                  <a:srgbClr val="008000"/>
                </a:solidFill>
                <a:highlight>
                  <a:srgbClr val="FFFFFF"/>
                </a:highlight>
                <a:latin typeface="Consolas"/>
                <a:ea typeface="Consolas"/>
                <a:cs typeface="Consolas"/>
                <a:sym typeface="Consolas"/>
              </a:rPr>
              <a:t>range</a:t>
            </a:r>
            <a:r>
              <a:rPr lang="pt-BR" sz="1100">
                <a:solidFill>
                  <a:schemeClr val="dk1"/>
                </a:solidFill>
                <a:highlight>
                  <a:srgbClr val="FFFFFF"/>
                </a:highlight>
                <a:latin typeface="Consolas"/>
                <a:ea typeface="Consolas"/>
                <a:cs typeface="Consolas"/>
                <a:sym typeface="Consolas"/>
              </a:rPr>
              <a:t>(X.shape[</a:t>
            </a:r>
            <a:r>
              <a:rPr lang="pt-BR" sz="1100">
                <a:solidFill>
                  <a:srgbClr val="008800"/>
                </a:solidFill>
                <a:highlight>
                  <a:srgbClr val="FFFFFF"/>
                </a:highlight>
                <a:latin typeface="Consolas"/>
                <a:ea typeface="Consolas"/>
                <a:cs typeface="Consolas"/>
                <a:sym typeface="Consolas"/>
              </a:rPr>
              <a:t>1</a:t>
            </a:r>
            <a:r>
              <a:rPr lang="pt-BR" sz="1100">
                <a:solidFill>
                  <a:schemeClr val="dk1"/>
                </a:solidFill>
                <a:highlight>
                  <a:srgbClr val="FFFFFF"/>
                </a:highlight>
                <a:latin typeface="Consolas"/>
                <a:ea typeface="Consolas"/>
                <a:cs typeface="Consolas"/>
                <a:sym typeface="Consolas"/>
              </a:rPr>
              <a:t>]), </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	</a:t>
            </a:r>
            <a:r>
              <a:rPr lang="pt-BR" sz="1100">
                <a:solidFill>
                  <a:schemeClr val="dk1"/>
                </a:solidFill>
                <a:highlight>
                  <a:schemeClr val="lt1"/>
                </a:highlight>
                <a:latin typeface="Consolas"/>
                <a:ea typeface="Consolas"/>
                <a:cs typeface="Consolas"/>
                <a:sym typeface="Consolas"/>
              </a:rPr>
              <a:t>nomes_features</a:t>
            </a:r>
            <a:r>
              <a:rPr lang="pt-BR" sz="1100">
                <a:solidFill>
                  <a:schemeClr val="dk1"/>
                </a:solidFill>
                <a:highlight>
                  <a:srgbClr val="FFFFFF"/>
                </a:highlight>
                <a:latin typeface="Consolas"/>
                <a:ea typeface="Consolas"/>
                <a:cs typeface="Consolas"/>
                <a:sym typeface="Consolas"/>
              </a:rPr>
              <a:t>[índices], rotation=</a:t>
            </a:r>
            <a:r>
              <a:rPr lang="pt-BR" sz="1100">
                <a:solidFill>
                  <a:srgbClr val="008800"/>
                </a:solidFill>
                <a:highlight>
                  <a:srgbClr val="FFFFFF"/>
                </a:highlight>
                <a:latin typeface="Consolas"/>
                <a:ea typeface="Consolas"/>
                <a:cs typeface="Consolas"/>
                <a:sym typeface="Consolas"/>
              </a:rPr>
              <a:t>90</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plt.xlim([</a:t>
            </a:r>
            <a:r>
              <a:rPr lang="pt-BR" sz="1100" b="1">
                <a:solidFill>
                  <a:srgbClr val="AA22FF"/>
                </a:solidFill>
                <a:highlight>
                  <a:srgbClr val="FFFFFF"/>
                </a:highlight>
                <a:latin typeface="Consolas"/>
                <a:ea typeface="Consolas"/>
                <a:cs typeface="Consolas"/>
                <a:sym typeface="Consolas"/>
              </a:rPr>
              <a:t>-</a:t>
            </a:r>
            <a:r>
              <a:rPr lang="pt-BR" sz="1100">
                <a:solidFill>
                  <a:srgbClr val="008800"/>
                </a:solidFill>
                <a:highlight>
                  <a:srgbClr val="FFFFFF"/>
                </a:highlight>
                <a:latin typeface="Consolas"/>
                <a:ea typeface="Consolas"/>
                <a:cs typeface="Consolas"/>
                <a:sym typeface="Consolas"/>
              </a:rPr>
              <a:t>1</a:t>
            </a:r>
            <a:r>
              <a:rPr lang="pt-BR" sz="1100">
                <a:solidFill>
                  <a:schemeClr val="dk1"/>
                </a:solidFill>
                <a:highlight>
                  <a:srgbClr val="FFFFFF"/>
                </a:highlight>
                <a:latin typeface="Consolas"/>
                <a:ea typeface="Consolas"/>
                <a:cs typeface="Consolas"/>
                <a:sym typeface="Consolas"/>
              </a:rPr>
              <a:t>, X.shape[</a:t>
            </a:r>
            <a:r>
              <a:rPr lang="pt-BR" sz="1100">
                <a:solidFill>
                  <a:srgbClr val="008800"/>
                </a:solidFill>
                <a:highlight>
                  <a:srgbClr val="FFFFFF"/>
                </a:highlight>
                <a:latin typeface="Consolas"/>
                <a:ea typeface="Consolas"/>
                <a:cs typeface="Consolas"/>
                <a:sym typeface="Consolas"/>
              </a:rPr>
              <a:t>1</a:t>
            </a:r>
            <a:r>
              <a:rPr lang="pt-BR" sz="1100">
                <a:solidFill>
                  <a:schemeClr val="dk1"/>
                </a:solidFill>
                <a:highlight>
                  <a:srgbClr val="FFFFFF"/>
                </a:highlight>
                <a:latin typeface="Consolas"/>
                <a:ea typeface="Consolas"/>
                <a:cs typeface="Consolas"/>
                <a:sym typeface="Consolas"/>
              </a:rPr>
              <a:t>]])</a:t>
            </a:r>
            <a:br>
              <a:rPr lang="x-none" sz="1100">
                <a:solidFill>
                  <a:schemeClr val="dk1"/>
                </a:solidFill>
                <a:highlight>
                  <a:srgbClr val="FFFFFF"/>
                </a:highlight>
                <a:latin typeface="Consolas"/>
                <a:ea typeface="Consolas"/>
                <a:cs typeface="Consolas"/>
                <a:sym typeface="Consolas"/>
              </a:rPr>
            </a:br>
            <a:r>
              <a:rPr lang="pt-BR" sz="1100">
                <a:solidFill>
                  <a:schemeClr val="dk1"/>
                </a:solidFill>
                <a:highlight>
                  <a:srgbClr val="FFFFFF"/>
                </a:highlight>
                <a:latin typeface="Consolas"/>
                <a:ea typeface="Consolas"/>
                <a:cs typeface="Consolas"/>
                <a:sym typeface="Consolas"/>
              </a:rPr>
              <a:t>plt.show()</a:t>
            </a:r>
            <a:endParaRPr sz="110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0"/>
              </a:spcAft>
              <a:buNone/>
            </a:pPr>
            <a:endParaRPr sz="100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0"/>
              </a:spcAft>
              <a:buNone/>
            </a:pPr>
            <a:endParaRPr sz="1000">
              <a:solidFill>
                <a:schemeClr val="dk1"/>
              </a:solidFill>
              <a:highlight>
                <a:srgbClr val="FFFFFF"/>
              </a:highlight>
              <a:latin typeface="Consolas"/>
              <a:ea typeface="Consolas"/>
              <a:cs typeface="Consolas"/>
              <a:sym typeface="Consolas"/>
            </a:endParaRPr>
          </a:p>
          <a:p>
            <a:pPr marL="266700" marR="266700" lvl="0" indent="0" rtl="0">
              <a:lnSpc>
                <a:spcPct val="115000"/>
              </a:lnSpc>
              <a:spcBef>
                <a:spcPts val="1100"/>
              </a:spcBef>
              <a:spcAft>
                <a:spcPts val="0"/>
              </a:spcAft>
              <a:buNone/>
            </a:pPr>
            <a:endParaRPr sz="100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1100"/>
              </a:spcAft>
              <a:buNone/>
            </a:pPr>
            <a:endParaRPr sz="1200">
              <a:solidFill>
                <a:schemeClr val="dk1"/>
              </a:solidFill>
              <a:latin typeface="Calibri"/>
              <a:ea typeface="Calibri"/>
              <a:cs typeface="Calibri"/>
              <a:sym typeface="Calibri"/>
            </a:endParaRPr>
          </a:p>
        </p:txBody>
      </p:sp>
      <p:pic>
        <p:nvPicPr>
          <p:cNvPr id="804" name="Shape 804"/>
          <p:cNvPicPr preferRelativeResize="0"/>
          <p:nvPr/>
        </p:nvPicPr>
        <p:blipFill rotWithShape="1">
          <a:blip r:embed="rId3">
            <a:alphaModFix/>
          </a:blip>
          <a:srcRect t="5186"/>
          <a:stretch/>
        </p:blipFill>
        <p:spPr>
          <a:xfrm>
            <a:off x="5010000" y="1845249"/>
            <a:ext cx="3562350" cy="2971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PRÁTICA: IMPORTÂNCIA EM MODELOS ENSEMBLE</a:t>
            </a:r>
            <a:endParaRPr sz="1400" b="1" i="0" strike="noStrike" cap="none">
              <a:solidFill>
                <a:schemeClr val="dk1"/>
              </a:solidFill>
              <a:latin typeface="Raleway"/>
              <a:ea typeface="Raleway"/>
              <a:cs typeface="Raleway"/>
              <a:sym typeface="Raleway"/>
            </a:endParaRPr>
          </a:p>
        </p:txBody>
      </p:sp>
      <p:sp>
        <p:nvSpPr>
          <p:cNvPr id="810" name="Shape 81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26</a:t>
            </a:fld>
            <a:endParaRPr sz="1200">
              <a:solidFill>
                <a:srgbClr val="888888"/>
              </a:solidFill>
              <a:latin typeface="Calibri"/>
              <a:ea typeface="Calibri"/>
              <a:cs typeface="Calibri"/>
              <a:sym typeface="Calibri"/>
            </a:endParaRPr>
          </a:p>
        </p:txBody>
      </p:sp>
      <p:sp>
        <p:nvSpPr>
          <p:cNvPr id="811" name="Shape 811"/>
          <p:cNvSpPr txBox="1"/>
          <p:nvPr/>
        </p:nvSpPr>
        <p:spPr>
          <a:xfrm>
            <a:off x="452550" y="1215525"/>
            <a:ext cx="843993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endParaRPr dirty="0">
              <a:solidFill>
                <a:schemeClr val="dk1"/>
              </a:solidFill>
              <a:highlight>
                <a:srgbClr val="FFFFFF"/>
              </a:highlight>
              <a:latin typeface="Calibri"/>
              <a:ea typeface="Calibri"/>
              <a:cs typeface="Calibri"/>
              <a:sym typeface="Calibri"/>
            </a:endParaRPr>
          </a:p>
          <a:p>
            <a:pPr marL="0" marR="266700" lvl="0" indent="0" rtl="0">
              <a:lnSpc>
                <a:spcPct val="115000"/>
              </a:lnSpc>
              <a:spcBef>
                <a:spcPts val="1100"/>
              </a:spcBef>
              <a:spcAft>
                <a:spcPts val="0"/>
              </a:spcAft>
              <a:buNone/>
            </a:pPr>
            <a:endParaRPr dirty="0">
              <a:solidFill>
                <a:schemeClr val="dk1"/>
              </a:solidFill>
              <a:highlight>
                <a:srgbClr val="FFFFFF"/>
              </a:highlight>
              <a:latin typeface="Calibri"/>
              <a:ea typeface="Calibri"/>
              <a:cs typeface="Calibri"/>
              <a:sym typeface="Calibri"/>
            </a:endParaRPr>
          </a:p>
          <a:p>
            <a:pPr marL="0" marR="266700" lvl="0" indent="0" rtl="0">
              <a:lnSpc>
                <a:spcPct val="115000"/>
              </a:lnSpc>
              <a:spcBef>
                <a:spcPts val="1100"/>
              </a:spcBef>
              <a:spcAft>
                <a:spcPts val="0"/>
              </a:spcAft>
              <a:buNone/>
            </a:pPr>
            <a:endParaRPr dirty="0">
              <a:solidFill>
                <a:schemeClr val="dk1"/>
              </a:solidFill>
              <a:highlight>
                <a:srgbClr val="FFFFFF"/>
              </a:highlight>
              <a:latin typeface="Calibri"/>
              <a:ea typeface="Calibri"/>
              <a:cs typeface="Calibri"/>
              <a:sym typeface="Calibri"/>
            </a:endParaRPr>
          </a:p>
          <a:p>
            <a:pPr marL="0" marR="266700" lvl="0" indent="0" rtl="0">
              <a:lnSpc>
                <a:spcPct val="115000"/>
              </a:lnSpc>
              <a:spcBef>
                <a:spcPts val="1100"/>
              </a:spcBef>
              <a:spcAft>
                <a:spcPts val="0"/>
              </a:spcAft>
              <a:buNone/>
            </a:pPr>
            <a:endParaRPr dirty="0">
              <a:solidFill>
                <a:schemeClr val="dk1"/>
              </a:solidFill>
              <a:highlight>
                <a:srgbClr val="FFFFFF"/>
              </a:highlight>
              <a:latin typeface="Calibri"/>
              <a:ea typeface="Calibri"/>
              <a:cs typeface="Calibri"/>
              <a:sym typeface="Calibri"/>
            </a:endParaRPr>
          </a:p>
          <a:p>
            <a:pPr marL="0" marR="266700" lvl="0" indent="0" rtl="0">
              <a:lnSpc>
                <a:spcPct val="115000"/>
              </a:lnSpc>
              <a:spcBef>
                <a:spcPts val="1100"/>
              </a:spcBef>
              <a:spcAft>
                <a:spcPts val="0"/>
              </a:spcAft>
              <a:buNone/>
            </a:pPr>
            <a:r>
              <a:rPr lang="pt-BR" dirty="0">
                <a:solidFill>
                  <a:schemeClr val="dk1"/>
                </a:solidFill>
                <a:highlight>
                  <a:srgbClr val="FFFFFF"/>
                </a:highlight>
                <a:latin typeface="Calibri"/>
                <a:ea typeface="Calibri"/>
                <a:cs typeface="Calibri"/>
                <a:sym typeface="Calibri"/>
              </a:rPr>
              <a:t>Agora repetir o processo para calcular e representar graficamente a importância das features em ExtraTrees</a:t>
            </a:r>
            <a:endParaRPr dirty="0">
              <a:solidFill>
                <a:schemeClr val="dk1"/>
              </a:solidFill>
              <a:highlight>
                <a:srgbClr val="FFFFFF"/>
              </a:highlight>
              <a:latin typeface="Calibri"/>
              <a:ea typeface="Calibri"/>
              <a:cs typeface="Calibri"/>
              <a:sym typeface="Calibri"/>
            </a:endParaRPr>
          </a:p>
          <a:p>
            <a:pPr marL="266700" marR="266700" lvl="0" indent="0" rtl="0">
              <a:lnSpc>
                <a:spcPct val="115000"/>
              </a:lnSpc>
              <a:spcBef>
                <a:spcPts val="1100"/>
              </a:spcBef>
              <a:spcAft>
                <a:spcPts val="0"/>
              </a:spcAft>
              <a:buNone/>
            </a:pPr>
            <a:endParaRPr sz="1000" dirty="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110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Shape 81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PRÁTICA: IMPORTÂNCIA EM MODELOS ENSEMBLE</a:t>
            </a:r>
            <a:endParaRPr sz="1400" b="1" i="0" strike="noStrike" cap="none">
              <a:solidFill>
                <a:schemeClr val="dk1"/>
              </a:solidFill>
              <a:latin typeface="Raleway"/>
              <a:ea typeface="Raleway"/>
              <a:cs typeface="Raleway"/>
              <a:sym typeface="Raleway"/>
            </a:endParaRPr>
          </a:p>
        </p:txBody>
      </p:sp>
      <p:sp>
        <p:nvSpPr>
          <p:cNvPr id="817" name="Shape 81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27</a:t>
            </a:fld>
            <a:endParaRPr sz="1200">
              <a:solidFill>
                <a:srgbClr val="888888"/>
              </a:solidFill>
              <a:latin typeface="Calibri"/>
              <a:ea typeface="Calibri"/>
              <a:cs typeface="Calibri"/>
              <a:sym typeface="Calibri"/>
            </a:endParaRPr>
          </a:p>
        </p:txBody>
      </p:sp>
      <p:sp>
        <p:nvSpPr>
          <p:cNvPr id="818" name="Shape 818"/>
          <p:cNvSpPr txBox="1"/>
          <p:nvPr/>
        </p:nvSpPr>
        <p:spPr>
          <a:xfrm>
            <a:off x="452550" y="986925"/>
            <a:ext cx="811980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r>
              <a:rPr lang="pt-BR" sz="1200">
                <a:solidFill>
                  <a:schemeClr val="dk1"/>
                </a:solidFill>
                <a:highlight>
                  <a:srgbClr val="FFFFFF"/>
                </a:highlight>
                <a:latin typeface="Calibri"/>
                <a:ea typeface="Calibri"/>
                <a:cs typeface="Calibri"/>
                <a:sym typeface="Calibri"/>
              </a:rPr>
              <a:t>Calculamos aqui a importância das features para ExtraTrees</a:t>
            </a:r>
            <a:endParaRPr sz="1200">
              <a:solidFill>
                <a:schemeClr val="dk1"/>
              </a:solidFill>
              <a:highlight>
                <a:srgbClr val="FFFFFF"/>
              </a:highlight>
              <a:latin typeface="Calibri"/>
              <a:ea typeface="Calibri"/>
              <a:cs typeface="Calibri"/>
              <a:sym typeface="Calibri"/>
            </a:endParaRPr>
          </a:p>
          <a:p>
            <a:pPr marL="0" marR="266700" lvl="0" indent="0" rtl="0">
              <a:lnSpc>
                <a:spcPct val="115000"/>
              </a:lnSpc>
              <a:spcBef>
                <a:spcPts val="1100"/>
              </a:spcBef>
              <a:spcAft>
                <a:spcPts val="0"/>
              </a:spcAft>
              <a:buNone/>
            </a:pPr>
            <a:r>
              <a:rPr lang="pt-BR" sz="1000">
                <a:solidFill>
                  <a:schemeClr val="dk1"/>
                </a:solidFill>
                <a:highlight>
                  <a:srgbClr val="FFFFFF"/>
                </a:highlight>
                <a:latin typeface="Consolas"/>
                <a:ea typeface="Consolas"/>
                <a:cs typeface="Consolas"/>
                <a:sym typeface="Consolas"/>
              </a:rPr>
              <a:t>et = ExtraTreesClassifier(class_weight=</a:t>
            </a:r>
            <a:r>
              <a:rPr lang="pt-BR" sz="1000">
                <a:solidFill>
                  <a:srgbClr val="BA2121"/>
                </a:solidFill>
                <a:highlight>
                  <a:srgbClr val="FFFFFF"/>
                </a:highlight>
                <a:latin typeface="Consolas"/>
                <a:ea typeface="Consolas"/>
                <a:cs typeface="Consolas"/>
                <a:sym typeface="Consolas"/>
              </a:rPr>
              <a:t>'balanced'</a:t>
            </a:r>
            <a:r>
              <a:rPr lang="pt-BR" sz="1000">
                <a:solidFill>
                  <a:schemeClr val="dk1"/>
                </a:solidFill>
                <a:highlight>
                  <a:srgbClr val="FFFFFF"/>
                </a:highlight>
                <a:latin typeface="Consolas"/>
                <a:ea typeface="Consolas"/>
                <a:cs typeface="Consolas"/>
                <a:sym typeface="Consolas"/>
              </a:rPr>
              <a:t>, n_jobs=</a:t>
            </a:r>
            <a:r>
              <a:rPr lang="pt-BR" sz="1000" b="1">
                <a:solidFill>
                  <a:srgbClr val="AA22FF"/>
                </a:solidFill>
                <a:highlight>
                  <a:srgbClr val="FFFFFF"/>
                </a:highlight>
                <a:latin typeface="Consolas"/>
                <a:ea typeface="Consolas"/>
                <a:cs typeface="Consolas"/>
                <a:sym typeface="Consolas"/>
              </a:rPr>
              <a:t>-</a:t>
            </a:r>
            <a:r>
              <a:rPr lang="pt-BR" sz="1000">
                <a:solidFill>
                  <a:srgbClr val="008800"/>
                </a:solidFill>
                <a:highlight>
                  <a:srgbClr val="FFFFFF"/>
                </a:highlight>
                <a:latin typeface="Consolas"/>
                <a:ea typeface="Consolas"/>
                <a:cs typeface="Consolas"/>
                <a:sym typeface="Consolas"/>
              </a:rPr>
              <a:t>1</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et.fit(X, y)</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importancias = et.feature_importances_</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std = np.std([tree.feature_importances_ </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		</a:t>
            </a:r>
            <a:r>
              <a:rPr lang="pt-BR" sz="1000" b="1">
                <a:solidFill>
                  <a:srgbClr val="008000"/>
                </a:solidFill>
                <a:highlight>
                  <a:srgbClr val="FFFFFF"/>
                </a:highlight>
                <a:latin typeface="Consolas"/>
                <a:ea typeface="Consolas"/>
                <a:cs typeface="Consolas"/>
                <a:sym typeface="Consolas"/>
              </a:rPr>
              <a:t>for</a:t>
            </a:r>
            <a:r>
              <a:rPr lang="pt-BR" sz="1000">
                <a:solidFill>
                  <a:schemeClr val="dk1"/>
                </a:solidFill>
                <a:highlight>
                  <a:srgbClr val="FFFFFF"/>
                </a:highlight>
                <a:latin typeface="Consolas"/>
                <a:ea typeface="Consolas"/>
                <a:cs typeface="Consolas"/>
                <a:sym typeface="Consolas"/>
              </a:rPr>
              <a:t> tree </a:t>
            </a:r>
            <a:r>
              <a:rPr lang="pt-BR" sz="1000" b="1">
                <a:solidFill>
                  <a:srgbClr val="008000"/>
                </a:solidFill>
                <a:highlight>
                  <a:srgbClr val="FFFFFF"/>
                </a:highlight>
                <a:latin typeface="Consolas"/>
                <a:ea typeface="Consolas"/>
                <a:cs typeface="Consolas"/>
                <a:sym typeface="Consolas"/>
              </a:rPr>
              <a:t>in</a:t>
            </a:r>
            <a:r>
              <a:rPr lang="pt-BR" sz="1000">
                <a:solidFill>
                  <a:schemeClr val="dk1"/>
                </a:solidFill>
                <a:highlight>
                  <a:srgbClr val="FFFFFF"/>
                </a:highlight>
                <a:latin typeface="Consolas"/>
                <a:ea typeface="Consolas"/>
                <a:cs typeface="Consolas"/>
                <a:sym typeface="Consolas"/>
              </a:rPr>
              <a:t> et.estimators_], axis=</a:t>
            </a:r>
            <a:r>
              <a:rPr lang="pt-BR" sz="1000">
                <a:solidFill>
                  <a:srgbClr val="008800"/>
                </a:solidFill>
                <a:highlight>
                  <a:srgbClr val="FFFFFF"/>
                </a:highlight>
                <a:latin typeface="Consolas"/>
                <a:ea typeface="Consolas"/>
                <a:cs typeface="Consolas"/>
                <a:sym typeface="Consolas"/>
              </a:rPr>
              <a:t>0</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indices = np.argsort(importancias)[::</a:t>
            </a:r>
            <a:r>
              <a:rPr lang="pt-BR" sz="1000" b="1">
                <a:solidFill>
                  <a:srgbClr val="AA22FF"/>
                </a:solidFill>
                <a:highlight>
                  <a:srgbClr val="FFFFFF"/>
                </a:highlight>
                <a:latin typeface="Consolas"/>
                <a:ea typeface="Consolas"/>
                <a:cs typeface="Consolas"/>
                <a:sym typeface="Consolas"/>
              </a:rPr>
              <a:t>-</a:t>
            </a:r>
            <a:r>
              <a:rPr lang="pt-BR" sz="1000">
                <a:solidFill>
                  <a:srgbClr val="008800"/>
                </a:solidFill>
                <a:highlight>
                  <a:srgbClr val="FFFFFF"/>
                </a:highlight>
                <a:latin typeface="Consolas"/>
                <a:ea typeface="Consolas"/>
                <a:cs typeface="Consolas"/>
                <a:sym typeface="Consolas"/>
              </a:rPr>
              <a:t>1</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nomes_features = X.columns</a:t>
            </a:r>
            <a:br>
              <a:rPr lang="x-none" sz="1000">
                <a:solidFill>
                  <a:schemeClr val="dk1"/>
                </a:solidFill>
                <a:highlight>
                  <a:srgbClr val="FFFFFF"/>
                </a:highlight>
                <a:latin typeface="Consolas"/>
                <a:ea typeface="Consolas"/>
                <a:cs typeface="Consolas"/>
                <a:sym typeface="Consolas"/>
              </a:rPr>
            </a:br>
            <a:br>
              <a:rPr lang="x-none" sz="1000">
                <a:solidFill>
                  <a:schemeClr val="dk1"/>
                </a:solidFill>
                <a:highlight>
                  <a:srgbClr val="FFFFFF"/>
                </a:highlight>
                <a:latin typeface="Consolas"/>
                <a:ea typeface="Consolas"/>
                <a:cs typeface="Consolas"/>
                <a:sym typeface="Consolas"/>
              </a:rPr>
            </a:br>
            <a:r>
              <a:rPr lang="pt-BR" sz="1000" i="1">
                <a:solidFill>
                  <a:srgbClr val="408080"/>
                </a:solidFill>
                <a:highlight>
                  <a:srgbClr val="FFFFFF"/>
                </a:highlight>
                <a:latin typeface="Consolas"/>
                <a:ea typeface="Consolas"/>
                <a:cs typeface="Consolas"/>
                <a:sym typeface="Consolas"/>
              </a:rPr>
              <a:t># Representar a importância das features</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plt.figure()</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plt.title(</a:t>
            </a:r>
            <a:r>
              <a:rPr lang="pt-BR" sz="1000">
                <a:solidFill>
                  <a:srgbClr val="BA2121"/>
                </a:solidFill>
                <a:highlight>
                  <a:srgbClr val="FFFFFF"/>
                </a:highlight>
                <a:latin typeface="Consolas"/>
                <a:ea typeface="Consolas"/>
                <a:cs typeface="Consolas"/>
                <a:sym typeface="Consolas"/>
              </a:rPr>
              <a:t>"Importância de features em ExtraTrees"</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plt.bar(</a:t>
            </a:r>
            <a:r>
              <a:rPr lang="pt-BR" sz="1000">
                <a:solidFill>
                  <a:srgbClr val="008000"/>
                </a:solidFill>
                <a:highlight>
                  <a:srgbClr val="FFFFFF"/>
                </a:highlight>
                <a:latin typeface="Consolas"/>
                <a:ea typeface="Consolas"/>
                <a:cs typeface="Consolas"/>
                <a:sym typeface="Consolas"/>
              </a:rPr>
              <a:t>range</a:t>
            </a:r>
            <a:r>
              <a:rPr lang="pt-BR" sz="1000">
                <a:solidFill>
                  <a:schemeClr val="dk1"/>
                </a:solidFill>
                <a:highlight>
                  <a:srgbClr val="FFFFFF"/>
                </a:highlight>
                <a:latin typeface="Consolas"/>
                <a:ea typeface="Consolas"/>
                <a:cs typeface="Consolas"/>
                <a:sym typeface="Consolas"/>
              </a:rPr>
              <a:t>(X.shape[</a:t>
            </a:r>
            <a:r>
              <a:rPr lang="pt-BR" sz="1000">
                <a:solidFill>
                  <a:srgbClr val="008800"/>
                </a:solidFill>
                <a:highlight>
                  <a:srgbClr val="FFFFFF"/>
                </a:highlight>
                <a:latin typeface="Consolas"/>
                <a:ea typeface="Consolas"/>
                <a:cs typeface="Consolas"/>
                <a:sym typeface="Consolas"/>
              </a:rPr>
              <a:t>1</a:t>
            </a:r>
            <a:r>
              <a:rPr lang="pt-BR" sz="1000">
                <a:solidFill>
                  <a:schemeClr val="dk1"/>
                </a:solidFill>
                <a:highlight>
                  <a:srgbClr val="FFFFFF"/>
                </a:highlight>
                <a:latin typeface="Consolas"/>
                <a:ea typeface="Consolas"/>
                <a:cs typeface="Consolas"/>
                <a:sym typeface="Consolas"/>
              </a:rPr>
              <a:t>]), importancias[índices],</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	cor=</a:t>
            </a:r>
            <a:r>
              <a:rPr lang="pt-BR" sz="1000">
                <a:solidFill>
                  <a:srgbClr val="BA2121"/>
                </a:solidFill>
                <a:highlight>
                  <a:srgbClr val="FFFFFF"/>
                </a:highlight>
                <a:latin typeface="Consolas"/>
                <a:ea typeface="Consolas"/>
                <a:cs typeface="Consolas"/>
                <a:sym typeface="Consolas"/>
              </a:rPr>
              <a:t>"r"</a:t>
            </a:r>
            <a:r>
              <a:rPr lang="pt-BR" sz="1000">
                <a:solidFill>
                  <a:schemeClr val="dk1"/>
                </a:solidFill>
                <a:highlight>
                  <a:srgbClr val="FFFFFF"/>
                </a:highlight>
                <a:latin typeface="Consolas"/>
                <a:ea typeface="Consolas"/>
                <a:cs typeface="Consolas"/>
                <a:sym typeface="Consolas"/>
              </a:rPr>
              <a:t>, yerr=std[índices], align=</a:t>
            </a:r>
            <a:r>
              <a:rPr lang="pt-BR" sz="1000">
                <a:solidFill>
                  <a:srgbClr val="BA2121"/>
                </a:solidFill>
                <a:highlight>
                  <a:srgbClr val="FFFFFF"/>
                </a:highlight>
                <a:latin typeface="Consolas"/>
                <a:ea typeface="Consolas"/>
                <a:cs typeface="Consolas"/>
                <a:sym typeface="Consolas"/>
              </a:rPr>
              <a:t>"center"</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plt.xticks(</a:t>
            </a:r>
            <a:r>
              <a:rPr lang="pt-BR" sz="1000">
                <a:solidFill>
                  <a:srgbClr val="008000"/>
                </a:solidFill>
                <a:highlight>
                  <a:srgbClr val="FFFFFF"/>
                </a:highlight>
                <a:latin typeface="Consolas"/>
                <a:ea typeface="Consolas"/>
                <a:cs typeface="Consolas"/>
                <a:sym typeface="Consolas"/>
              </a:rPr>
              <a:t>range</a:t>
            </a:r>
            <a:r>
              <a:rPr lang="pt-BR" sz="1000">
                <a:solidFill>
                  <a:schemeClr val="dk1"/>
                </a:solidFill>
                <a:highlight>
                  <a:srgbClr val="FFFFFF"/>
                </a:highlight>
                <a:latin typeface="Consolas"/>
                <a:ea typeface="Consolas"/>
                <a:cs typeface="Consolas"/>
                <a:sym typeface="Consolas"/>
              </a:rPr>
              <a:t>(X.shape[</a:t>
            </a:r>
            <a:r>
              <a:rPr lang="pt-BR" sz="1000">
                <a:solidFill>
                  <a:srgbClr val="008800"/>
                </a:solidFill>
                <a:highlight>
                  <a:srgbClr val="FFFFFF"/>
                </a:highlight>
                <a:latin typeface="Consolas"/>
                <a:ea typeface="Consolas"/>
                <a:cs typeface="Consolas"/>
                <a:sym typeface="Consolas"/>
              </a:rPr>
              <a:t>1</a:t>
            </a:r>
            <a:r>
              <a:rPr lang="pt-BR" sz="1000">
                <a:solidFill>
                  <a:schemeClr val="dk1"/>
                </a:solidFill>
                <a:highlight>
                  <a:srgbClr val="FFFFFF"/>
                </a:highlight>
                <a:latin typeface="Consolas"/>
                <a:ea typeface="Consolas"/>
                <a:cs typeface="Consolas"/>
                <a:sym typeface="Consolas"/>
              </a:rPr>
              <a:t>]), nomes_features[índices],</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	rotation=</a:t>
            </a:r>
            <a:r>
              <a:rPr lang="pt-BR" sz="1000">
                <a:solidFill>
                  <a:srgbClr val="008800"/>
                </a:solidFill>
                <a:highlight>
                  <a:srgbClr val="FFFFFF"/>
                </a:highlight>
                <a:latin typeface="Consolas"/>
                <a:ea typeface="Consolas"/>
                <a:cs typeface="Consolas"/>
                <a:sym typeface="Consolas"/>
              </a:rPr>
              <a:t>90</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plt.xlim([</a:t>
            </a:r>
            <a:r>
              <a:rPr lang="pt-BR" sz="1000" b="1">
                <a:solidFill>
                  <a:srgbClr val="AA22FF"/>
                </a:solidFill>
                <a:highlight>
                  <a:srgbClr val="FFFFFF"/>
                </a:highlight>
                <a:latin typeface="Consolas"/>
                <a:ea typeface="Consolas"/>
                <a:cs typeface="Consolas"/>
                <a:sym typeface="Consolas"/>
              </a:rPr>
              <a:t>-</a:t>
            </a:r>
            <a:r>
              <a:rPr lang="pt-BR" sz="1000">
                <a:solidFill>
                  <a:srgbClr val="008800"/>
                </a:solidFill>
                <a:highlight>
                  <a:srgbClr val="FFFFFF"/>
                </a:highlight>
                <a:latin typeface="Consolas"/>
                <a:ea typeface="Consolas"/>
                <a:cs typeface="Consolas"/>
                <a:sym typeface="Consolas"/>
              </a:rPr>
              <a:t>1</a:t>
            </a:r>
            <a:r>
              <a:rPr lang="pt-BR" sz="1000">
                <a:solidFill>
                  <a:schemeClr val="dk1"/>
                </a:solidFill>
                <a:highlight>
                  <a:srgbClr val="FFFFFF"/>
                </a:highlight>
                <a:latin typeface="Consolas"/>
                <a:ea typeface="Consolas"/>
                <a:cs typeface="Consolas"/>
                <a:sym typeface="Consolas"/>
              </a:rPr>
              <a:t>, X.shape[</a:t>
            </a:r>
            <a:r>
              <a:rPr lang="pt-BR" sz="1000">
                <a:solidFill>
                  <a:srgbClr val="008800"/>
                </a:solidFill>
                <a:highlight>
                  <a:srgbClr val="FFFFFF"/>
                </a:highlight>
                <a:latin typeface="Consolas"/>
                <a:ea typeface="Consolas"/>
                <a:cs typeface="Consolas"/>
                <a:sym typeface="Consolas"/>
              </a:rPr>
              <a:t>1</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plt.show()</a:t>
            </a:r>
            <a:endParaRPr sz="1000">
              <a:solidFill>
                <a:schemeClr val="dk1"/>
              </a:solidFill>
              <a:highlight>
                <a:srgbClr val="FFFFFF"/>
              </a:highlight>
              <a:latin typeface="Consolas"/>
              <a:ea typeface="Consolas"/>
              <a:cs typeface="Consolas"/>
              <a:sym typeface="Consolas"/>
            </a:endParaRPr>
          </a:p>
          <a:p>
            <a:pPr marL="266700" marR="266700" lvl="0" indent="0" rtl="0">
              <a:lnSpc>
                <a:spcPct val="115000"/>
              </a:lnSpc>
              <a:spcBef>
                <a:spcPts val="1100"/>
              </a:spcBef>
              <a:spcAft>
                <a:spcPts val="0"/>
              </a:spcAft>
              <a:buNone/>
            </a:pPr>
            <a:endParaRPr sz="1050">
              <a:solidFill>
                <a:schemeClr val="dk1"/>
              </a:solidFill>
              <a:highlight>
                <a:srgbClr val="FFFFFF"/>
              </a:highlight>
            </a:endParaRPr>
          </a:p>
          <a:p>
            <a:pPr marL="0" marR="266700" lvl="0" indent="0" rtl="0">
              <a:lnSpc>
                <a:spcPct val="115000"/>
              </a:lnSpc>
              <a:spcBef>
                <a:spcPts val="1100"/>
              </a:spcBef>
              <a:spcAft>
                <a:spcPts val="0"/>
              </a:spcAft>
              <a:buNone/>
            </a:pPr>
            <a:endParaRPr sz="100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0"/>
              </a:spcAft>
              <a:buNone/>
            </a:pPr>
            <a:endParaRPr sz="1000">
              <a:solidFill>
                <a:schemeClr val="dk1"/>
              </a:solidFill>
              <a:highlight>
                <a:srgbClr val="FFFFFF"/>
              </a:highlight>
              <a:latin typeface="Consolas"/>
              <a:ea typeface="Consolas"/>
              <a:cs typeface="Consolas"/>
              <a:sym typeface="Consolas"/>
            </a:endParaRPr>
          </a:p>
          <a:p>
            <a:pPr marL="266700" marR="266700" lvl="0" indent="0" rtl="0">
              <a:lnSpc>
                <a:spcPct val="115000"/>
              </a:lnSpc>
              <a:spcBef>
                <a:spcPts val="1100"/>
              </a:spcBef>
              <a:spcAft>
                <a:spcPts val="0"/>
              </a:spcAft>
              <a:buNone/>
            </a:pPr>
            <a:endParaRPr sz="100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1100"/>
              </a:spcAft>
              <a:buNone/>
            </a:pPr>
            <a:endParaRPr sz="1200">
              <a:solidFill>
                <a:schemeClr val="dk1"/>
              </a:solidFill>
              <a:latin typeface="Calibri"/>
              <a:ea typeface="Calibri"/>
              <a:cs typeface="Calibri"/>
              <a:sym typeface="Calibri"/>
            </a:endParaRPr>
          </a:p>
        </p:txBody>
      </p:sp>
      <p:pic>
        <p:nvPicPr>
          <p:cNvPr id="819" name="Shape 819"/>
          <p:cNvPicPr preferRelativeResize="0"/>
          <p:nvPr/>
        </p:nvPicPr>
        <p:blipFill rotWithShape="1">
          <a:blip r:embed="rId3">
            <a:alphaModFix/>
          </a:blip>
          <a:srcRect t="5186"/>
          <a:stretch/>
        </p:blipFill>
        <p:spPr>
          <a:xfrm>
            <a:off x="5010000" y="1616649"/>
            <a:ext cx="3562350" cy="2971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PRÁTICA: IMPORTÂNCIA EM MODELOS ENSEMBLE</a:t>
            </a:r>
            <a:endParaRPr sz="1400" b="1" i="0" strike="noStrike" cap="none">
              <a:solidFill>
                <a:schemeClr val="dk1"/>
              </a:solidFill>
              <a:latin typeface="Raleway"/>
              <a:ea typeface="Raleway"/>
              <a:cs typeface="Raleway"/>
              <a:sym typeface="Raleway"/>
            </a:endParaRPr>
          </a:p>
        </p:txBody>
      </p:sp>
      <p:sp>
        <p:nvSpPr>
          <p:cNvPr id="825" name="Shape 82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28</a:t>
            </a:fld>
            <a:endParaRPr sz="1200">
              <a:solidFill>
                <a:srgbClr val="888888"/>
              </a:solidFill>
              <a:latin typeface="Calibri"/>
              <a:ea typeface="Calibri"/>
              <a:cs typeface="Calibri"/>
              <a:sym typeface="Calibri"/>
            </a:endParaRPr>
          </a:p>
        </p:txBody>
      </p:sp>
      <p:sp>
        <p:nvSpPr>
          <p:cNvPr id="826" name="Shape 826"/>
          <p:cNvSpPr txBox="1"/>
          <p:nvPr/>
        </p:nvSpPr>
        <p:spPr>
          <a:xfrm>
            <a:off x="452550" y="834525"/>
            <a:ext cx="8119800" cy="3600900"/>
          </a:xfrm>
          <a:prstGeom prst="rect">
            <a:avLst/>
          </a:prstGeom>
          <a:noFill/>
          <a:ln>
            <a:noFill/>
          </a:ln>
        </p:spPr>
        <p:txBody>
          <a:bodyPr spcFirstLastPara="1" wrap="square" lIns="91425" tIns="45700" rIns="91425" bIns="45700" rtlCol="0" anchor="t" anchorCtr="0">
            <a:noAutofit/>
          </a:bodyPr>
          <a:lstStyle/>
          <a:p>
            <a:pPr marL="0" marR="266700" lvl="0" indent="0" rtl="0">
              <a:lnSpc>
                <a:spcPct val="115000"/>
              </a:lnSpc>
              <a:spcBef>
                <a:spcPts val="1100"/>
              </a:spcBef>
              <a:spcAft>
                <a:spcPts val="0"/>
              </a:spcAft>
              <a:buNone/>
            </a:pPr>
            <a:r>
              <a:rPr lang="pt-BR">
                <a:solidFill>
                  <a:schemeClr val="dk1"/>
                </a:solidFill>
                <a:highlight>
                  <a:srgbClr val="FFFFFF"/>
                </a:highlight>
                <a:latin typeface="Calibri"/>
                <a:ea typeface="Calibri"/>
                <a:cs typeface="Calibri"/>
                <a:sym typeface="Calibri"/>
              </a:rPr>
              <a:t>Por fim, vamos comparar os 3 modelos</a:t>
            </a:r>
            <a:endParaRPr dirty="0">
              <a:solidFill>
                <a:schemeClr val="dk1"/>
              </a:solidFill>
              <a:highlight>
                <a:srgbClr val="FFFFFF"/>
              </a:highlight>
              <a:latin typeface="Calibri"/>
              <a:ea typeface="Calibri"/>
              <a:cs typeface="Calibri"/>
              <a:sym typeface="Calibri"/>
            </a:endParaRPr>
          </a:p>
          <a:p>
            <a:pPr marL="0" marR="266700" lvl="0" indent="0" rtl="0">
              <a:lnSpc>
                <a:spcPct val="115000"/>
              </a:lnSpc>
              <a:spcBef>
                <a:spcPts val="1100"/>
              </a:spcBef>
              <a:spcAft>
                <a:spcPts val="0"/>
              </a:spcAft>
              <a:buNone/>
            </a:pPr>
            <a:r>
              <a:rPr lang="pt-BR" sz="1000">
                <a:solidFill>
                  <a:schemeClr val="dk1"/>
                </a:solidFill>
                <a:highlight>
                  <a:srgbClr val="FFFFFF"/>
                </a:highlight>
                <a:latin typeface="Consolas"/>
                <a:ea typeface="Consolas"/>
                <a:cs typeface="Consolas"/>
                <a:sym typeface="Consolas"/>
              </a:rPr>
              <a:t>dt2 = DecisionTreeClassifier()</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dt2.fit(X, y)</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importancias = pd.DataFrame(</a:t>
            </a:r>
            <a:r>
              <a:rPr lang="pt-BR" sz="1000">
                <a:solidFill>
                  <a:srgbClr val="008000"/>
                </a:solidFill>
                <a:highlight>
                  <a:srgbClr val="FFFFFF"/>
                </a:highlight>
                <a:latin typeface="Consolas"/>
                <a:ea typeface="Consolas"/>
                <a:cs typeface="Consolas"/>
                <a:sym typeface="Consolas"/>
              </a:rPr>
              <a:t>zip</a:t>
            </a:r>
            <a:r>
              <a:rPr lang="pt-BR" sz="1000">
                <a:solidFill>
                  <a:schemeClr val="dk1"/>
                </a:solidFill>
                <a:highlight>
                  <a:srgbClr val="FFFFFF"/>
                </a:highlight>
                <a:latin typeface="Consolas"/>
                <a:ea typeface="Consolas"/>
                <a:cs typeface="Consolas"/>
                <a:sym typeface="Consolas"/>
              </a:rPr>
              <a:t>(dt2.feature_importances_,</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        rf.feature_importances_,et.feature_importances_),</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    index=X.columns, columns=[</a:t>
            </a:r>
            <a:r>
              <a:rPr lang="pt-BR" sz="1000">
                <a:solidFill>
                  <a:srgbClr val="BA2121"/>
                </a:solidFill>
                <a:highlight>
                  <a:srgbClr val="FFFFFF"/>
                </a:highlight>
                <a:latin typeface="Consolas"/>
                <a:ea typeface="Consolas"/>
                <a:cs typeface="Consolas"/>
                <a:sym typeface="Consolas"/>
              </a:rPr>
              <a:t>'imp Árvore de Decisão'</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    </a:t>
            </a:r>
            <a:r>
              <a:rPr lang="pt-BR" sz="1000">
                <a:solidFill>
                  <a:srgbClr val="BA2121"/>
                </a:solidFill>
                <a:highlight>
                  <a:srgbClr val="FFFFFF"/>
                </a:highlight>
                <a:latin typeface="Consolas"/>
                <a:ea typeface="Consolas"/>
                <a:cs typeface="Consolas"/>
                <a:sym typeface="Consolas"/>
              </a:rPr>
              <a:t>'imp Floresta Aleatória'</a:t>
            </a:r>
            <a:r>
              <a:rPr lang="pt-BR" sz="1000">
                <a:solidFill>
                  <a:schemeClr val="dk1"/>
                </a:solidFill>
                <a:highlight>
                  <a:srgbClr val="FFFFFF"/>
                </a:highlight>
                <a:latin typeface="Consolas"/>
                <a:ea typeface="Consolas"/>
                <a:cs typeface="Consolas"/>
                <a:sym typeface="Consolas"/>
              </a:rPr>
              <a:t>, </a:t>
            </a:r>
            <a:r>
              <a:rPr lang="pt-BR" sz="1000">
                <a:solidFill>
                  <a:srgbClr val="BA2121"/>
                </a:solidFill>
                <a:highlight>
                  <a:srgbClr val="FFFFFF"/>
                </a:highlight>
                <a:latin typeface="Consolas"/>
                <a:ea typeface="Consolas"/>
                <a:cs typeface="Consolas"/>
                <a:sym typeface="Consolas"/>
              </a:rPr>
              <a:t>'imp Extra Trees'</a:t>
            </a:r>
            <a:r>
              <a:rPr lang="pt-BR" sz="1000">
                <a:solidFill>
                  <a:schemeClr val="dk1"/>
                </a:solidFill>
                <a:highlight>
                  <a:srgbClr val="FFFFFF"/>
                </a:highlight>
                <a:latin typeface="Consolas"/>
                <a:ea typeface="Consolas"/>
                <a:cs typeface="Consolas"/>
                <a:sym typeface="Consolas"/>
              </a:rPr>
              <a:t>]).sort_values(</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        </a:t>
            </a:r>
            <a:r>
              <a:rPr lang="pt-BR" sz="1000">
                <a:solidFill>
                  <a:srgbClr val="BA2121"/>
                </a:solidFill>
                <a:highlight>
                  <a:srgbClr val="FFFFFF"/>
                </a:highlight>
                <a:latin typeface="Consolas"/>
                <a:ea typeface="Consolas"/>
                <a:cs typeface="Consolas"/>
                <a:sym typeface="Consolas"/>
              </a:rPr>
              <a:t>'imp Floresta Aleatória'</a:t>
            </a:r>
            <a:r>
              <a:rPr lang="pt-BR" sz="1000">
                <a:solidFill>
                  <a:schemeClr val="dk1"/>
                </a:solidFill>
                <a:highlight>
                  <a:srgbClr val="FFFFFF"/>
                </a:highlight>
                <a:latin typeface="Consolas"/>
                <a:ea typeface="Consolas"/>
                <a:cs typeface="Consolas"/>
                <a:sym typeface="Consolas"/>
              </a:rPr>
              <a:t>, ascending=</a:t>
            </a:r>
            <a:r>
              <a:rPr lang="pt-BR" sz="1000">
                <a:solidFill>
                  <a:srgbClr val="008000"/>
                </a:solidFill>
                <a:highlight>
                  <a:srgbClr val="FFFFFF"/>
                </a:highlight>
                <a:latin typeface="Consolas"/>
                <a:ea typeface="Consolas"/>
                <a:cs typeface="Consolas"/>
                <a:sym typeface="Consolas"/>
              </a:rPr>
              <a:t>False</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importancias.plot(kind=</a:t>
            </a:r>
            <a:r>
              <a:rPr lang="pt-BR" sz="1000">
                <a:solidFill>
                  <a:srgbClr val="BA2121"/>
                </a:solidFill>
                <a:highlight>
                  <a:srgbClr val="FFFFFF"/>
                </a:highlight>
                <a:latin typeface="Consolas"/>
                <a:ea typeface="Consolas"/>
                <a:cs typeface="Consolas"/>
                <a:sym typeface="Consolas"/>
              </a:rPr>
              <a:t>'bar'</a:t>
            </a:r>
            <a:r>
              <a:rPr lang="pt-BR" sz="1000">
                <a:solidFill>
                  <a:schemeClr val="dk1"/>
                </a:solidFill>
                <a:highlight>
                  <a:srgbClr val="FFFFFF"/>
                </a:highlight>
                <a:latin typeface="Consolas"/>
                <a:ea typeface="Consolas"/>
                <a:cs typeface="Consolas"/>
                <a:sym typeface="Consolas"/>
              </a:rPr>
              <a:t>)</a:t>
            </a:r>
            <a:br>
              <a:rPr lang="x-none" sz="1000">
                <a:solidFill>
                  <a:schemeClr val="dk1"/>
                </a:solidFill>
                <a:highlight>
                  <a:srgbClr val="FFFFFF"/>
                </a:highlight>
                <a:latin typeface="Consolas"/>
                <a:ea typeface="Consolas"/>
                <a:cs typeface="Consolas"/>
                <a:sym typeface="Consolas"/>
              </a:rPr>
            </a:br>
            <a:r>
              <a:rPr lang="pt-BR" sz="1000">
                <a:solidFill>
                  <a:schemeClr val="dk1"/>
                </a:solidFill>
                <a:highlight>
                  <a:srgbClr val="FFFFFF"/>
                </a:highlight>
                <a:latin typeface="Consolas"/>
                <a:ea typeface="Consolas"/>
                <a:cs typeface="Consolas"/>
                <a:sym typeface="Consolas"/>
              </a:rPr>
              <a:t>importancias.head()</a:t>
            </a:r>
            <a:endParaRPr sz="1000" dirty="0">
              <a:solidFill>
                <a:schemeClr val="dk1"/>
              </a:solidFill>
              <a:highlight>
                <a:srgbClr val="FFFFFF"/>
              </a:highlight>
              <a:latin typeface="Consolas"/>
              <a:ea typeface="Consolas"/>
              <a:cs typeface="Consolas"/>
              <a:sym typeface="Consolas"/>
            </a:endParaRPr>
          </a:p>
          <a:p>
            <a:pPr marL="0" marR="266700" lvl="0" indent="0" rtl="0">
              <a:lnSpc>
                <a:spcPct val="115000"/>
              </a:lnSpc>
              <a:spcBef>
                <a:spcPts val="1100"/>
              </a:spcBef>
              <a:spcAft>
                <a:spcPts val="1100"/>
              </a:spcAft>
              <a:buNone/>
            </a:pPr>
            <a:endParaRPr sz="1200" dirty="0">
              <a:solidFill>
                <a:schemeClr val="dk1"/>
              </a:solidFill>
              <a:latin typeface="Calibri"/>
              <a:ea typeface="Calibri"/>
              <a:cs typeface="Calibri"/>
              <a:sym typeface="Calibri"/>
            </a:endParaRPr>
          </a:p>
        </p:txBody>
      </p:sp>
      <p:pic>
        <p:nvPicPr>
          <p:cNvPr id="828" name="Shape 828"/>
          <p:cNvPicPr preferRelativeResize="0"/>
          <p:nvPr/>
        </p:nvPicPr>
        <p:blipFill>
          <a:blip r:embed="rId3">
            <a:alphaModFix/>
          </a:blip>
          <a:stretch>
            <a:fillRect/>
          </a:stretch>
        </p:blipFill>
        <p:spPr>
          <a:xfrm>
            <a:off x="5124450" y="1115725"/>
            <a:ext cx="3562350" cy="303847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863202184"/>
              </p:ext>
            </p:extLst>
          </p:nvPr>
        </p:nvGraphicFramePr>
        <p:xfrm>
          <a:off x="251520" y="3073524"/>
          <a:ext cx="4824536" cy="1463040"/>
        </p:xfrm>
        <a:graphic>
          <a:graphicData uri="http://schemas.openxmlformats.org/drawingml/2006/table">
            <a:tbl>
              <a:tblPr firstRow="1" bandRow="1">
                <a:tableStyleId>{5940675A-B579-460E-94D1-54222C63F5DA}</a:tableStyleId>
              </a:tblPr>
              <a:tblGrid>
                <a:gridCol w="1027430">
                  <a:extLst>
                    <a:ext uri="{9D8B030D-6E8A-4147-A177-3AD203B41FA5}">
                      <a16:colId xmlns:a16="http://schemas.microsoft.com/office/drawing/2014/main" val="20000"/>
                    </a:ext>
                  </a:extLst>
                </a:gridCol>
                <a:gridCol w="1420842">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0">
                <a:tc>
                  <a:txBody>
                    <a:bodyPr/>
                    <a:lstStyle/>
                    <a:p>
                      <a:pPr rtl="0"/>
                      <a:endParaRPr lang="es-AR" sz="1000" b="1" dirty="0">
                        <a:latin typeface="Calibri" panose="020F0502020204030204" pitchFamily="34" charset="0"/>
                      </a:endParaRPr>
                    </a:p>
                  </a:txBody>
                  <a:tcPr/>
                </a:tc>
                <a:tc>
                  <a:txBody>
                    <a:bodyPr/>
                    <a:lstStyle/>
                    <a:p>
                      <a:pPr rtl="0"/>
                      <a:r>
                        <a:rPr lang="pt-BR" sz="1000" b="1">
                          <a:latin typeface="Calibri" panose="020F0502020204030204" pitchFamily="34" charset="0"/>
                        </a:rPr>
                        <a:t>imp Árvore de Decisão</a:t>
                      </a:r>
                      <a:endParaRPr lang="es-AR" sz="1000" b="1" dirty="0">
                        <a:latin typeface="Calibri" panose="020F0502020204030204" pitchFamily="34" charset="0"/>
                      </a:endParaRPr>
                    </a:p>
                  </a:txBody>
                  <a:tcPr/>
                </a:tc>
                <a:tc>
                  <a:txBody>
                    <a:bodyPr/>
                    <a:lstStyle/>
                    <a:p>
                      <a:pPr rtl="0"/>
                      <a:r>
                        <a:rPr lang="pt-BR" sz="1000" b="1" dirty="0">
                          <a:latin typeface="Calibri" panose="020F0502020204030204" pitchFamily="34" charset="0"/>
                        </a:rPr>
                        <a:t>imp Floresta Aleatória</a:t>
                      </a:r>
                      <a:endParaRPr lang="es-AR" sz="1000" b="1" dirty="0">
                        <a:latin typeface="Calibri" panose="020F0502020204030204" pitchFamily="34" charset="0"/>
                      </a:endParaRPr>
                    </a:p>
                  </a:txBody>
                  <a:tcPr/>
                </a:tc>
                <a:tc>
                  <a:txBody>
                    <a:bodyPr/>
                    <a:lstStyle/>
                    <a:p>
                      <a:pPr rtl="0"/>
                      <a:r>
                        <a:rPr lang="pt-BR" sz="1000" b="1">
                          <a:latin typeface="Calibri" panose="020F0502020204030204" pitchFamily="34" charset="0"/>
                        </a:rPr>
                        <a:t>imp Extra Trees</a:t>
                      </a:r>
                      <a:endParaRPr lang="es-AR" sz="1000" b="1" dirty="0">
                        <a:latin typeface="Calibri" panose="020F0502020204030204" pitchFamily="34" charset="0"/>
                      </a:endParaRPr>
                    </a:p>
                  </a:txBody>
                  <a:tcPr/>
                </a:tc>
                <a:extLst>
                  <a:ext uri="{0D108BD9-81ED-4DB2-BD59-A6C34878D82A}">
                    <a16:rowId xmlns:a16="http://schemas.microsoft.com/office/drawing/2014/main" val="10000"/>
                  </a:ext>
                </a:extLst>
              </a:tr>
              <a:tr h="190223">
                <a:tc>
                  <a:txBody>
                    <a:bodyPr/>
                    <a:lstStyle/>
                    <a:p>
                      <a:pPr rtl="0"/>
                      <a:r>
                        <a:rPr lang="pt-BR" sz="1000" b="1">
                          <a:latin typeface="Calibri" panose="020F0502020204030204" pitchFamily="34" charset="0"/>
                        </a:rPr>
                        <a:t>persons_2</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0.155542</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0.106006</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0.103813</a:t>
                      </a:r>
                      <a:endParaRPr lang="es-AR" sz="1000" dirty="0">
                        <a:latin typeface="Calibri" panose="020F0502020204030204" pitchFamily="34" charset="0"/>
                      </a:endParaRPr>
                    </a:p>
                  </a:txBody>
                  <a:tcPr/>
                </a:tc>
                <a:extLst>
                  <a:ext uri="{0D108BD9-81ED-4DB2-BD59-A6C34878D82A}">
                    <a16:rowId xmlns:a16="http://schemas.microsoft.com/office/drawing/2014/main" val="10001"/>
                  </a:ext>
                </a:extLst>
              </a:tr>
              <a:tr h="179423">
                <a:tc>
                  <a:txBody>
                    <a:bodyPr/>
                    <a:lstStyle/>
                    <a:p>
                      <a:pPr rtl="0"/>
                      <a:r>
                        <a:rPr lang="pt-BR" sz="1000" b="1">
                          <a:latin typeface="Calibri" panose="020F0502020204030204" pitchFamily="34" charset="0"/>
                        </a:rPr>
                        <a:t>safety_med</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0.055551</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0.092098</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0.047409</a:t>
                      </a:r>
                      <a:endParaRPr lang="es-AR" sz="1000" dirty="0">
                        <a:latin typeface="Calibri" panose="020F0502020204030204" pitchFamily="34" charset="0"/>
                      </a:endParaRPr>
                    </a:p>
                  </a:txBody>
                  <a:tcPr/>
                </a:tc>
                <a:extLst>
                  <a:ext uri="{0D108BD9-81ED-4DB2-BD59-A6C34878D82A}">
                    <a16:rowId xmlns:a16="http://schemas.microsoft.com/office/drawing/2014/main" val="10002"/>
                  </a:ext>
                </a:extLst>
              </a:tr>
              <a:tr h="134591">
                <a:tc>
                  <a:txBody>
                    <a:bodyPr/>
                    <a:lstStyle/>
                    <a:p>
                      <a:pPr rtl="0"/>
                      <a:r>
                        <a:rPr lang="pt-BR" sz="1000" b="1">
                          <a:latin typeface="Calibri" panose="020F0502020204030204" pitchFamily="34" charset="0"/>
                        </a:rPr>
                        <a:t>lug_boot_small</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0.094315</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0.088645</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0.107911</a:t>
                      </a:r>
                      <a:endParaRPr lang="es-AR" sz="1000" dirty="0">
                        <a:latin typeface="Calibri" panose="020F0502020204030204" pitchFamily="34" charset="0"/>
                      </a:endParaRPr>
                    </a:p>
                  </a:txBody>
                  <a:tcPr/>
                </a:tc>
                <a:extLst>
                  <a:ext uri="{0D108BD9-81ED-4DB2-BD59-A6C34878D82A}">
                    <a16:rowId xmlns:a16="http://schemas.microsoft.com/office/drawing/2014/main" val="10003"/>
                  </a:ext>
                </a:extLst>
              </a:tr>
              <a:tr h="0">
                <a:tc>
                  <a:txBody>
                    <a:bodyPr/>
                    <a:lstStyle/>
                    <a:p>
                      <a:pPr rtl="0"/>
                      <a:r>
                        <a:rPr lang="pt-BR" sz="1000" b="1">
                          <a:latin typeface="Calibri" panose="020F0502020204030204" pitchFamily="34" charset="0"/>
                        </a:rPr>
                        <a:t>safety_low</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0.233312</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0.081021</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0.086503</a:t>
                      </a:r>
                      <a:endParaRPr lang="es-AR" sz="1000" dirty="0">
                        <a:latin typeface="Calibri" panose="020F0502020204030204" pitchFamily="34" charset="0"/>
                      </a:endParaRPr>
                    </a:p>
                  </a:txBody>
                  <a:tcPr/>
                </a:tc>
                <a:extLst>
                  <a:ext uri="{0D108BD9-81ED-4DB2-BD59-A6C34878D82A}">
                    <a16:rowId xmlns:a16="http://schemas.microsoft.com/office/drawing/2014/main" val="10004"/>
                  </a:ext>
                </a:extLst>
              </a:tr>
              <a:tr h="0">
                <a:tc>
                  <a:txBody>
                    <a:bodyPr/>
                    <a:lstStyle/>
                    <a:p>
                      <a:pPr rtl="0"/>
                      <a:r>
                        <a:rPr lang="pt-BR" sz="1000" b="1">
                          <a:latin typeface="Calibri" panose="020F0502020204030204" pitchFamily="34" charset="0"/>
                        </a:rPr>
                        <a:t>safety_high</a:t>
                      </a:r>
                      <a:endParaRPr lang="es-AR" sz="1000" b="1" dirty="0">
                        <a:latin typeface="Calibri" panose="020F0502020204030204" pitchFamily="34" charset="0"/>
                      </a:endParaRPr>
                    </a:p>
                  </a:txBody>
                  <a:tcPr/>
                </a:tc>
                <a:tc>
                  <a:txBody>
                    <a:bodyPr/>
                    <a:lstStyle/>
                    <a:p>
                      <a:pPr rtl="0"/>
                      <a:r>
                        <a:rPr lang="pt-BR" sz="1000">
                          <a:latin typeface="Calibri" panose="020F0502020204030204" pitchFamily="34" charset="0"/>
                        </a:rPr>
                        <a:t>0.051794</a:t>
                      </a:r>
                      <a:endParaRPr lang="es-AR" sz="1000" dirty="0">
                        <a:latin typeface="Calibri" panose="020F0502020204030204" pitchFamily="34" charset="0"/>
                      </a:endParaRPr>
                    </a:p>
                  </a:txBody>
                  <a:tcPr/>
                </a:tc>
                <a:tc>
                  <a:txBody>
                    <a:bodyPr/>
                    <a:lstStyle/>
                    <a:p>
                      <a:pPr rtl="0"/>
                      <a:r>
                        <a:rPr lang="pt-BR" sz="1000">
                          <a:latin typeface="Calibri" panose="020F0502020204030204" pitchFamily="34" charset="0"/>
                        </a:rPr>
                        <a:t>0.073872</a:t>
                      </a:r>
                      <a:endParaRPr lang="es-AR" sz="1000" dirty="0">
                        <a:latin typeface="Calibri" panose="020F0502020204030204" pitchFamily="34" charset="0"/>
                      </a:endParaRPr>
                    </a:p>
                  </a:txBody>
                  <a:tcPr/>
                </a:tc>
                <a:tc>
                  <a:txBody>
                    <a:bodyPr/>
                    <a:lstStyle/>
                    <a:p>
                      <a:pPr rtl="0"/>
                      <a:r>
                        <a:rPr lang="pt-BR" sz="1000" dirty="0">
                          <a:latin typeface="Calibri" panose="020F0502020204030204" pitchFamily="34" charset="0"/>
                        </a:rPr>
                        <a:t>0.099826</a:t>
                      </a:r>
                      <a:endParaRPr lang="es-AR" sz="1000" dirty="0">
                        <a:latin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4" name="Shape 834"/>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835" name="Shape 835"/>
          <p:cNvSpPr/>
          <p:nvPr/>
        </p:nvSpPr>
        <p:spPr>
          <a:xfrm>
            <a:off x="961050" y="1473241"/>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CONCLUSÃO</a:t>
            </a:r>
            <a:endParaRPr/>
          </a:p>
        </p:txBody>
      </p:sp>
      <p:sp>
        <p:nvSpPr>
          <p:cNvPr id="836" name="Shape 836"/>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7" name="Shape 837"/>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Shape 621"/>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OBJETIVOS DA AULA</a:t>
            </a:r>
            <a:endParaRPr sz="1400" b="1" i="0" u="none" strike="noStrike" cap="none">
              <a:solidFill>
                <a:schemeClr val="dk1"/>
              </a:solidFill>
              <a:latin typeface="Raleway"/>
              <a:ea typeface="Raleway"/>
              <a:cs typeface="Raleway"/>
              <a:sym typeface="Raleway"/>
            </a:endParaRPr>
          </a:p>
        </p:txBody>
      </p:sp>
      <p:sp>
        <p:nvSpPr>
          <p:cNvPr id="622" name="Shape 62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
        <p:nvSpPr>
          <p:cNvPr id="623" name="Shape 623"/>
          <p:cNvSpPr/>
          <p:nvPr/>
        </p:nvSpPr>
        <p:spPr>
          <a:xfrm>
            <a:off x="790544" y="1367236"/>
            <a:ext cx="498900" cy="498900"/>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1</a:t>
            </a:r>
            <a:endParaRPr/>
          </a:p>
        </p:txBody>
      </p:sp>
      <p:sp>
        <p:nvSpPr>
          <p:cNvPr id="624" name="Shape 624"/>
          <p:cNvSpPr/>
          <p:nvPr/>
        </p:nvSpPr>
        <p:spPr>
          <a:xfrm>
            <a:off x="1373300" y="1443750"/>
            <a:ext cx="4390800" cy="2538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Explicar como é calculada a importância das features para as árvores de decisão</a:t>
            </a:r>
            <a:endParaRPr sz="1000" b="1">
              <a:solidFill>
                <a:schemeClr val="dk1"/>
              </a:solidFill>
              <a:latin typeface="Raleway"/>
              <a:ea typeface="Raleway"/>
              <a:cs typeface="Raleway"/>
              <a:sym typeface="Raleway"/>
            </a:endParaRPr>
          </a:p>
        </p:txBody>
      </p:sp>
      <p:sp>
        <p:nvSpPr>
          <p:cNvPr id="625" name="Shape 625"/>
          <p:cNvSpPr/>
          <p:nvPr/>
        </p:nvSpPr>
        <p:spPr>
          <a:xfrm>
            <a:off x="790544" y="2134523"/>
            <a:ext cx="498900" cy="4989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2</a:t>
            </a:r>
            <a:endParaRPr/>
          </a:p>
        </p:txBody>
      </p:sp>
      <p:sp>
        <p:nvSpPr>
          <p:cNvPr id="626" name="Shape 626"/>
          <p:cNvSpPr/>
          <p:nvPr/>
        </p:nvSpPr>
        <p:spPr>
          <a:xfrm>
            <a:off x="1373300" y="2195925"/>
            <a:ext cx="4390800" cy="4989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r>
              <a:rPr lang="pt-BR" b="1">
                <a:solidFill>
                  <a:schemeClr val="dk1"/>
                </a:solidFill>
                <a:latin typeface="Raleway"/>
                <a:ea typeface="Raleway"/>
                <a:cs typeface="Raleway"/>
                <a:sym typeface="Raleway"/>
              </a:rPr>
              <a:t>Calcular a importância das features manualmente</a:t>
            </a:r>
            <a:endParaRPr sz="1000" b="1">
              <a:solidFill>
                <a:schemeClr val="dk1"/>
              </a:solidFill>
              <a:latin typeface="Raleway"/>
              <a:ea typeface="Raleway"/>
              <a:cs typeface="Raleway"/>
              <a:sym typeface="Raleway"/>
            </a:endParaRPr>
          </a:p>
        </p:txBody>
      </p:sp>
      <p:sp>
        <p:nvSpPr>
          <p:cNvPr id="627" name="Shape 627"/>
          <p:cNvSpPr/>
          <p:nvPr/>
        </p:nvSpPr>
        <p:spPr>
          <a:xfrm>
            <a:off x="790544" y="2901823"/>
            <a:ext cx="498900" cy="4989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3</a:t>
            </a:r>
            <a:endParaRPr/>
          </a:p>
        </p:txBody>
      </p:sp>
      <p:sp>
        <p:nvSpPr>
          <p:cNvPr id="628" name="Shape 628"/>
          <p:cNvSpPr/>
          <p:nvPr/>
        </p:nvSpPr>
        <p:spPr>
          <a:xfrm>
            <a:off x="1373300" y="2978375"/>
            <a:ext cx="4390800" cy="2538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Extrair a importância das features com scikit-learn</a:t>
            </a:r>
            <a:endParaRPr b="1">
              <a:solidFill>
                <a:schemeClr val="dk1"/>
              </a:solidFill>
              <a:latin typeface="Raleway"/>
              <a:ea typeface="Raleway"/>
              <a:cs typeface="Raleway"/>
              <a:sym typeface="Raleway"/>
            </a:endParaRPr>
          </a:p>
          <a:p>
            <a:pPr marL="0" marR="0" lvl="0" indent="0" algn="l" rtl="0">
              <a:spcBef>
                <a:spcPts val="0"/>
              </a:spcBef>
              <a:spcAft>
                <a:spcPts val="0"/>
              </a:spcAft>
              <a:buClr>
                <a:schemeClr val="dk1"/>
              </a:buClr>
              <a:buSzPts val="1100"/>
              <a:buFont typeface="Arial"/>
              <a:buNone/>
            </a:pPr>
            <a:endParaRPr sz="1000" b="1">
              <a:solidFill>
                <a:schemeClr val="dk1"/>
              </a:solidFill>
              <a:latin typeface="Raleway"/>
              <a:ea typeface="Raleway"/>
              <a:cs typeface="Raleway"/>
              <a:sym typeface="Raleway"/>
            </a:endParaRPr>
          </a:p>
          <a:p>
            <a:pPr marL="0" marR="0" lvl="0" indent="0" algn="l" rtl="0">
              <a:spcBef>
                <a:spcPts val="0"/>
              </a:spcBef>
              <a:spcAft>
                <a:spcPts val="0"/>
              </a:spcAft>
              <a:buNone/>
            </a:pPr>
            <a:endParaRPr sz="1000" b="1">
              <a:solidFill>
                <a:schemeClr val="dk1"/>
              </a:solidFill>
              <a:latin typeface="Raleway"/>
              <a:ea typeface="Raleway"/>
              <a:cs typeface="Raleway"/>
              <a:sym typeface="Raleway"/>
            </a:endParaRPr>
          </a:p>
        </p:txBody>
      </p:sp>
      <p:sp>
        <p:nvSpPr>
          <p:cNvPr id="629" name="Shape 629"/>
          <p:cNvSpPr/>
          <p:nvPr/>
        </p:nvSpPr>
        <p:spPr>
          <a:xfrm>
            <a:off x="790544" y="3669135"/>
            <a:ext cx="498900" cy="4989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a:solidFill>
                  <a:schemeClr val="dk1"/>
                </a:solidFill>
                <a:latin typeface="Calibri"/>
                <a:ea typeface="Calibri"/>
                <a:cs typeface="Calibri"/>
                <a:sym typeface="Calibri"/>
              </a:rPr>
              <a:t>4</a:t>
            </a:r>
            <a:endParaRPr/>
          </a:p>
        </p:txBody>
      </p:sp>
      <p:sp>
        <p:nvSpPr>
          <p:cNvPr id="630" name="Shape 630"/>
          <p:cNvSpPr/>
          <p:nvPr/>
        </p:nvSpPr>
        <p:spPr>
          <a:xfrm>
            <a:off x="1373300" y="3745700"/>
            <a:ext cx="4926892" cy="2538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dirty="0">
                <a:solidFill>
                  <a:schemeClr val="dk1"/>
                </a:solidFill>
                <a:latin typeface="Raleway"/>
                <a:ea typeface="Raleway"/>
                <a:cs typeface="Raleway"/>
                <a:sym typeface="Raleway"/>
              </a:rPr>
              <a:t>Estender o cálculo aos modelos de ensemble (RF, ET)</a:t>
            </a:r>
            <a:endParaRPr sz="1000" b="1" dirty="0">
              <a:solidFill>
                <a:schemeClr val="dk1"/>
              </a:solidFill>
              <a:latin typeface="Raleway"/>
              <a:ea typeface="Raleway"/>
              <a:cs typeface="Raleway"/>
              <a:sym typeface="Raleway"/>
            </a:endParaRPr>
          </a:p>
          <a:p>
            <a:pPr marL="0" marR="0" lvl="0" indent="0" algn="l" rtl="0">
              <a:spcBef>
                <a:spcPts val="0"/>
              </a:spcBef>
              <a:spcAft>
                <a:spcPts val="0"/>
              </a:spcAft>
              <a:buNone/>
            </a:pPr>
            <a:endParaRPr sz="1000" b="1" dirty="0">
              <a:solidFill>
                <a:schemeClr val="dk1"/>
              </a:solidFill>
              <a:latin typeface="Raleway"/>
              <a:ea typeface="Raleway"/>
              <a:cs typeface="Raleway"/>
              <a:sym typeface="Raleway"/>
            </a:endParaRPr>
          </a:p>
        </p:txBody>
      </p:sp>
      <p:pic>
        <p:nvPicPr>
          <p:cNvPr id="631" name="Shape 631"/>
          <p:cNvPicPr preferRelativeResize="0"/>
          <p:nvPr/>
        </p:nvPicPr>
        <p:blipFill>
          <a:blip r:embed="rId3">
            <a:alphaModFix/>
          </a:blip>
          <a:stretch>
            <a:fillRect/>
          </a:stretch>
        </p:blipFill>
        <p:spPr>
          <a:xfrm>
            <a:off x="6553200" y="2106271"/>
            <a:ext cx="2003300" cy="150245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Shape 84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CONCLUSÃO</a:t>
            </a:r>
            <a:endParaRPr sz="1400" b="1" i="0" u="none" strike="noStrike" cap="none">
              <a:solidFill>
                <a:schemeClr val="dk1"/>
              </a:solidFill>
              <a:latin typeface="Raleway"/>
              <a:ea typeface="Raleway"/>
              <a:cs typeface="Raleway"/>
              <a:sym typeface="Raleway"/>
            </a:endParaRPr>
          </a:p>
        </p:txBody>
      </p:sp>
      <p:sp>
        <p:nvSpPr>
          <p:cNvPr id="843" name="Shape 84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30</a:t>
            </a:fld>
            <a:endParaRPr sz="1200">
              <a:solidFill>
                <a:srgbClr val="888888"/>
              </a:solidFill>
              <a:latin typeface="Calibri"/>
              <a:ea typeface="Calibri"/>
              <a:cs typeface="Calibri"/>
              <a:sym typeface="Calibri"/>
            </a:endParaRPr>
          </a:p>
        </p:txBody>
      </p:sp>
      <p:sp>
        <p:nvSpPr>
          <p:cNvPr id="844" name="Shape 844"/>
          <p:cNvSpPr txBox="1"/>
          <p:nvPr/>
        </p:nvSpPr>
        <p:spPr>
          <a:xfrm>
            <a:off x="608850" y="924289"/>
            <a:ext cx="7926300" cy="37140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Até agora aprendemos sobre a importância das features e como elas são calculadas para modelos baseados em árvores.</a:t>
            </a:r>
            <a:br>
              <a:rPr lang="x-none"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Também aprofundamos nossa compreensão das medidas de </a:t>
            </a:r>
            <a:r>
              <a:rPr lang="pt-BR" dirty="0" err="1">
                <a:solidFill>
                  <a:schemeClr val="dk1"/>
                </a:solidFill>
                <a:latin typeface="Calibri"/>
                <a:ea typeface="Calibri"/>
                <a:cs typeface="Calibri"/>
                <a:sym typeface="Calibri"/>
              </a:rPr>
              <a:t>Gini</a:t>
            </a:r>
            <a:r>
              <a:rPr lang="pt-BR"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7" name="Shape 637"/>
          <p:cNvSpPr/>
          <p:nvPr/>
        </p:nvSpPr>
        <p:spPr>
          <a:xfrm>
            <a:off x="0" y="0"/>
            <a:ext cx="9144000" cy="57150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638" name="Shape 638"/>
          <p:cNvSpPr/>
          <p:nvPr/>
        </p:nvSpPr>
        <p:spPr>
          <a:xfrm>
            <a:off x="689125" y="1160975"/>
            <a:ext cx="7944600" cy="17706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000" b="1" dirty="0">
                <a:solidFill>
                  <a:schemeClr val="lt1"/>
                </a:solidFill>
                <a:latin typeface="Raleway"/>
                <a:ea typeface="Raleway"/>
                <a:cs typeface="Raleway"/>
                <a:sym typeface="Raleway"/>
              </a:rPr>
              <a:t>Importância das features em modelos</a:t>
            </a:r>
            <a:br>
              <a:rPr lang="pt-BR" sz="3000" b="1" dirty="0">
                <a:solidFill>
                  <a:schemeClr val="lt1"/>
                </a:solidFill>
                <a:latin typeface="Raleway"/>
                <a:ea typeface="Raleway"/>
                <a:cs typeface="Raleway"/>
                <a:sym typeface="Raleway"/>
              </a:rPr>
            </a:br>
            <a:r>
              <a:rPr lang="pt-BR" sz="3000" b="1" dirty="0">
                <a:solidFill>
                  <a:schemeClr val="lt1"/>
                </a:solidFill>
                <a:latin typeface="Raleway"/>
                <a:ea typeface="Raleway"/>
                <a:cs typeface="Raleway"/>
                <a:sym typeface="Raleway"/>
              </a:rPr>
              <a:t>não paramétricos</a:t>
            </a:r>
            <a:endParaRPr sz="3000" dirty="0"/>
          </a:p>
        </p:txBody>
      </p:sp>
      <p:sp>
        <p:nvSpPr>
          <p:cNvPr id="639" name="Shape 639"/>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Shape 640"/>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IMPORTÂNCIA DAS FEATURES</a:t>
            </a:r>
            <a:endParaRPr sz="1400" b="1" i="0" strike="noStrike" cap="none">
              <a:solidFill>
                <a:schemeClr val="dk1"/>
              </a:solidFill>
              <a:latin typeface="Raleway"/>
              <a:ea typeface="Raleway"/>
              <a:cs typeface="Raleway"/>
              <a:sym typeface="Raleway"/>
            </a:endParaRPr>
          </a:p>
        </p:txBody>
      </p:sp>
      <p:sp>
        <p:nvSpPr>
          <p:cNvPr id="646" name="Shape 64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
        <p:nvSpPr>
          <p:cNvPr id="647" name="Shape 647"/>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dirty="0">
                <a:solidFill>
                  <a:schemeClr val="accent2"/>
                </a:solidFill>
                <a:latin typeface="Calibri"/>
                <a:ea typeface="Calibri"/>
                <a:cs typeface="Calibri"/>
                <a:sym typeface="Calibri"/>
              </a:rPr>
              <a:t>Introdução</a:t>
            </a:r>
            <a:endParaRPr sz="1800" b="1" dirty="0">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dirty="0">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dirty="0">
              <a:solidFill>
                <a:schemeClr val="accent2"/>
              </a:solidFill>
              <a:latin typeface="Calibri"/>
              <a:ea typeface="Calibri"/>
              <a:cs typeface="Calibri"/>
              <a:sym typeface="Calibri"/>
            </a:endParaRPr>
          </a:p>
          <a:p>
            <a:pPr marL="457200" marR="0" lvl="0" indent="-317500" algn="just" rtl="0">
              <a:lnSpc>
                <a:spcPct val="100000"/>
              </a:lnSpc>
              <a:spcBef>
                <a:spcPts val="0"/>
              </a:spcBef>
              <a:spcAft>
                <a:spcPts val="0"/>
              </a:spcAft>
              <a:buClr>
                <a:schemeClr val="accent2"/>
              </a:buClr>
              <a:buSzPts val="1400"/>
              <a:buFont typeface="Raleway"/>
              <a:buChar char="ㅡ"/>
            </a:pPr>
            <a:r>
              <a:rPr lang="pt-BR" dirty="0">
                <a:solidFill>
                  <a:schemeClr val="dk1"/>
                </a:solidFill>
                <a:latin typeface="Calibri"/>
                <a:ea typeface="Calibri"/>
                <a:cs typeface="Calibri"/>
                <a:sym typeface="Calibri"/>
              </a:rPr>
              <a:t>Quando construímos um modelo de machine learning, não estamos interessados apenas na precisão da previsão. Muitas vezes construímos um modelo para ter uma ideia de quais são as variáveis preditoras relevantes.</a:t>
            </a:r>
            <a:endParaRPr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x-none"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457200" marR="0" lvl="0" indent="-317500" algn="just" rtl="0">
              <a:lnSpc>
                <a:spcPct val="100000"/>
              </a:lnSpc>
              <a:spcBef>
                <a:spcPts val="0"/>
              </a:spcBef>
              <a:spcAft>
                <a:spcPts val="0"/>
              </a:spcAft>
              <a:buClr>
                <a:schemeClr val="accent2"/>
              </a:buClr>
              <a:buSzPts val="1400"/>
              <a:buFont typeface="Raleway"/>
              <a:buChar char="ㅡ"/>
            </a:pPr>
            <a:r>
              <a:rPr lang="pt-BR" dirty="0">
                <a:solidFill>
                  <a:schemeClr val="dk1"/>
                </a:solidFill>
                <a:latin typeface="Calibri"/>
                <a:ea typeface="Calibri"/>
                <a:cs typeface="Calibri"/>
                <a:sym typeface="Calibri"/>
              </a:rPr>
              <a:t>Por exemplo, se você tiver 1000 features para prever a retenção de usuários.</a:t>
            </a:r>
            <a:endParaRPr dirty="0">
              <a:solidFill>
                <a:schemeClr val="dk1"/>
              </a:solidFill>
              <a:latin typeface="Calibri"/>
              <a:ea typeface="Calibri"/>
              <a:cs typeface="Calibri"/>
              <a:sym typeface="Calibri"/>
            </a:endParaRPr>
          </a:p>
          <a:p>
            <a:pPr marL="914400" marR="0" lvl="1" indent="-317500" algn="just"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Quais delas são relevantes?</a:t>
            </a:r>
            <a:endParaRPr dirty="0">
              <a:solidFill>
                <a:schemeClr val="dk1"/>
              </a:solidFill>
              <a:latin typeface="Calibri"/>
              <a:ea typeface="Calibri"/>
              <a:cs typeface="Calibri"/>
              <a:sym typeface="Calibri"/>
            </a:endParaRPr>
          </a:p>
          <a:p>
            <a:pPr marL="914400" marR="0" lvl="1" indent="-317500" algn="just"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Como podem ser identificadas?</a:t>
            </a:r>
            <a:endParaRPr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IMPORTÂNCIA DAS FEATURES</a:t>
            </a:r>
            <a:endParaRPr sz="1400" b="1" i="0" strike="noStrike" cap="none">
              <a:solidFill>
                <a:schemeClr val="dk1"/>
              </a:solidFill>
              <a:latin typeface="Raleway"/>
              <a:ea typeface="Raleway"/>
              <a:cs typeface="Raleway"/>
              <a:sym typeface="Raleway"/>
            </a:endParaRPr>
          </a:p>
        </p:txBody>
      </p:sp>
      <p:sp>
        <p:nvSpPr>
          <p:cNvPr id="653" name="Shape 65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sp>
        <p:nvSpPr>
          <p:cNvPr id="654" name="Shape 654"/>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a:solidFill>
                  <a:schemeClr val="accent2"/>
                </a:solidFill>
                <a:latin typeface="Calibri"/>
                <a:ea typeface="Calibri"/>
                <a:cs typeface="Calibri"/>
                <a:sym typeface="Calibri"/>
              </a:rPr>
              <a:t>Modelos paramétricos</a:t>
            </a:r>
            <a:endParaRPr sz="1800" b="1" dirty="0">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dirty="0">
              <a:solidFill>
                <a:schemeClr val="accent2"/>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a:solidFill>
                  <a:schemeClr val="dk1"/>
                </a:solidFill>
                <a:latin typeface="Calibri"/>
                <a:ea typeface="Calibri"/>
                <a:cs typeface="Calibri"/>
                <a:sym typeface="Calibri"/>
              </a:rPr>
              <a:t>Já falamos da seleção de features no contexto da Regressão Logística. A regressão logística é um modelo paramétrico, o que significa que a hipótese é descrita em termos de coeficientes que ajustamos para melhorar a precisão do modelo.</a:t>
            </a:r>
            <a:endParaRPr dirty="0">
              <a:solidFill>
                <a:schemeClr val="dk1"/>
              </a:solidFill>
              <a:latin typeface="Calibri"/>
              <a:ea typeface="Calibri"/>
              <a:cs typeface="Calibri"/>
              <a:sym typeface="Calibri"/>
            </a:endParaRPr>
          </a:p>
          <a:p>
            <a:pPr marL="0" lvl="0" indent="0" algn="just" rtl="0">
              <a:spcBef>
                <a:spcPts val="0"/>
              </a:spcBef>
              <a:spcAft>
                <a:spcPts val="0"/>
              </a:spcAft>
              <a:buNone/>
            </a:pP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a:solidFill>
                  <a:schemeClr val="dk1"/>
                </a:solidFill>
                <a:latin typeface="Calibri"/>
                <a:ea typeface="Calibri"/>
                <a:cs typeface="Calibri"/>
                <a:sym typeface="Calibri"/>
              </a:rPr>
              <a:t>Em particular, como a regressão logística é um modelo linear, cada parâmetro é associado a um recurso específico. Portanto, se as features forem normalizadas, podemos interpretar o tamanho de cada coeficiente como um indicador da importância relativa da feature específica.</a:t>
            </a:r>
            <a:br>
              <a:rPr lang="x-none">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a:solidFill>
                  <a:schemeClr val="dk1"/>
                </a:solidFill>
                <a:latin typeface="Calibri"/>
                <a:ea typeface="Calibri"/>
                <a:cs typeface="Calibri"/>
                <a:sym typeface="Calibri"/>
              </a:rPr>
              <a:t>Também vimos como o Scikit-Learn implementa vários métodos para a seleção de features. Entre eles, podemos mencionar:</a:t>
            </a:r>
            <a:endParaRPr dirty="0">
              <a:solidFill>
                <a:schemeClr val="dk1"/>
              </a:solidFill>
              <a:latin typeface="Calibri"/>
              <a:ea typeface="Calibri"/>
              <a:cs typeface="Calibri"/>
              <a:sym typeface="Calibri"/>
            </a:endParaRPr>
          </a:p>
          <a:p>
            <a:pPr marL="914400" lvl="1" indent="-317500" algn="just" rtl="0">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Eliminação recursiva de features</a:t>
            </a:r>
            <a:endParaRPr dirty="0">
              <a:solidFill>
                <a:schemeClr val="dk1"/>
              </a:solidFill>
              <a:latin typeface="Calibri"/>
              <a:ea typeface="Calibri"/>
              <a:cs typeface="Calibri"/>
              <a:sym typeface="Calibri"/>
            </a:endParaRPr>
          </a:p>
          <a:p>
            <a:pPr marL="914400" lvl="1" indent="-317500" algn="just" rtl="0">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Seleção de features baseada em L1</a:t>
            </a:r>
            <a:endParaRPr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IMPORTÂNCIA DAS FEATURES</a:t>
            </a:r>
            <a:endParaRPr sz="1400" b="1" i="0" strike="noStrike" cap="none">
              <a:solidFill>
                <a:schemeClr val="dk1"/>
              </a:solidFill>
              <a:latin typeface="Raleway"/>
              <a:ea typeface="Raleway"/>
              <a:cs typeface="Raleway"/>
              <a:sym typeface="Raleway"/>
            </a:endParaRPr>
          </a:p>
        </p:txBody>
      </p:sp>
      <p:sp>
        <p:nvSpPr>
          <p:cNvPr id="660" name="Shape 66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661" name="Shape 661"/>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a:solidFill>
                  <a:schemeClr val="accent2"/>
                </a:solidFill>
                <a:latin typeface="Calibri"/>
                <a:ea typeface="Calibri"/>
                <a:cs typeface="Calibri"/>
                <a:sym typeface="Calibri"/>
              </a:rPr>
              <a:t>Árvores de decisão</a:t>
            </a:r>
            <a:endParaRPr sz="1800" b="1">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a:solidFill>
                <a:schemeClr val="accent2"/>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a:solidFill>
                  <a:schemeClr val="dk1"/>
                </a:solidFill>
                <a:latin typeface="Calibri"/>
                <a:ea typeface="Calibri"/>
                <a:cs typeface="Calibri"/>
                <a:sym typeface="Calibri"/>
              </a:rPr>
              <a:t>Os modelos baseados em árvores não são paramétricos, portanto não temos coeficientes para ajustar como nos modelos lineares. No entanto, podemos estar interessados em saber quais features são mais importantes.</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IMPORTÂNCIA DAS FEATURES</a:t>
            </a:r>
            <a:endParaRPr sz="1400" b="1" i="0" strike="noStrike" cap="none">
              <a:solidFill>
                <a:schemeClr val="dk1"/>
              </a:solidFill>
              <a:latin typeface="Raleway"/>
              <a:ea typeface="Raleway"/>
              <a:cs typeface="Raleway"/>
              <a:sym typeface="Raleway"/>
            </a:endParaRPr>
          </a:p>
        </p:txBody>
      </p:sp>
      <p:sp>
        <p:nvSpPr>
          <p:cNvPr id="667" name="Shape 66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668" name="Shape 668"/>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a:solidFill>
                  <a:schemeClr val="accent2"/>
                </a:solidFill>
                <a:latin typeface="Calibri"/>
                <a:ea typeface="Calibri"/>
                <a:cs typeface="Calibri"/>
                <a:sym typeface="Calibri"/>
              </a:rPr>
              <a:t>Árvores de decisão</a:t>
            </a:r>
            <a:endParaRPr sz="1800" b="1">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a:solidFill>
                <a:schemeClr val="accent2"/>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a:solidFill>
                  <a:schemeClr val="dk1"/>
                </a:solidFill>
                <a:latin typeface="Calibri"/>
                <a:ea typeface="Calibri"/>
                <a:cs typeface="Calibri"/>
                <a:sym typeface="Calibri"/>
              </a:rPr>
              <a:t>Os modelos baseados em árvores não são paramétricos, portanto não temos coeficientes para ajustar como nos modelos lineares. No entanto, podemos estar interessados em saber quais features são mais importantes.</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a:solidFill>
                  <a:schemeClr val="dk1"/>
                </a:solidFill>
                <a:latin typeface="Calibri"/>
                <a:ea typeface="Calibri"/>
                <a:cs typeface="Calibri"/>
                <a:sym typeface="Calibri"/>
              </a:rPr>
              <a:t>Quando uma árvore é treinada, é possível </a:t>
            </a:r>
            <a:r>
              <a:rPr lang="pt-BR" b="1">
                <a:solidFill>
                  <a:schemeClr val="dk1"/>
                </a:solidFill>
                <a:latin typeface="Calibri"/>
                <a:ea typeface="Calibri"/>
                <a:cs typeface="Calibri"/>
                <a:sym typeface="Calibri"/>
              </a:rPr>
              <a:t>somar todos os ganhos de pureza</a:t>
            </a:r>
            <a:r>
              <a:rPr lang="pt-BR">
                <a:solidFill>
                  <a:schemeClr val="dk1"/>
                </a:solidFill>
                <a:latin typeface="Calibri"/>
                <a:ea typeface="Calibri"/>
                <a:cs typeface="Calibri"/>
                <a:sym typeface="Calibri"/>
              </a:rPr>
              <a:t> onde uma feature é usada para determinar uma divisão e calcular quanto essa feature diminui a impureza.</a:t>
            </a:r>
            <a:endParaRPr>
              <a:solidFill>
                <a:schemeClr val="dk1"/>
              </a:solidFill>
              <a:latin typeface="Calibri"/>
              <a:ea typeface="Calibri"/>
              <a:cs typeface="Calibri"/>
              <a:sym typeface="Calibri"/>
            </a:endParaRPr>
          </a:p>
          <a:p>
            <a:pPr marL="0" lvl="0" indent="0" algn="just" rtl="0">
              <a:spcBef>
                <a:spcPts val="0"/>
              </a:spcBef>
              <a:spcAft>
                <a:spcPts val="0"/>
              </a:spcAft>
              <a:buNone/>
            </a:pP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a:solidFill>
                  <a:schemeClr val="dk1"/>
                </a:solidFill>
                <a:latin typeface="Calibri"/>
                <a:ea typeface="Calibri"/>
                <a:cs typeface="Calibri"/>
                <a:sym typeface="Calibri"/>
              </a:rPr>
              <a:t>Em outras palavras, a importância de uma feature é calculada como a redução total (normalizada) do critério por essa feature, também conhecida como a importância de Gini.</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Shape 67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IMPORTÂNCIA DAS FEATURES</a:t>
            </a:r>
            <a:endParaRPr sz="1400" b="1" i="0" strike="noStrike" cap="none">
              <a:solidFill>
                <a:schemeClr val="dk1"/>
              </a:solidFill>
              <a:latin typeface="Raleway"/>
              <a:ea typeface="Raleway"/>
              <a:cs typeface="Raleway"/>
              <a:sym typeface="Raleway"/>
            </a:endParaRPr>
          </a:p>
        </p:txBody>
      </p:sp>
      <p:sp>
        <p:nvSpPr>
          <p:cNvPr id="674" name="Shape 67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x-none"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675" name="Shape 675"/>
          <p:cNvSpPr txBox="1"/>
          <p:nvPr/>
        </p:nvSpPr>
        <p:spPr>
          <a:xfrm>
            <a:off x="447794" y="1215518"/>
            <a:ext cx="8238900" cy="3600900"/>
          </a:xfrm>
          <a:prstGeom prst="rect">
            <a:avLst/>
          </a:prstGeom>
          <a:noFill/>
          <a:ln>
            <a:noFill/>
          </a:ln>
        </p:spPr>
        <p:txBody>
          <a:bodyPr spcFirstLastPara="1" wrap="square" lIns="91425" tIns="45700" rIns="91425" bIns="45700" rtlCol="0" anchor="t" anchorCtr="0">
            <a:noAutofit/>
          </a:bodyPr>
          <a:lstStyle/>
          <a:p>
            <a:pPr marL="0" marR="0" lvl="0" indent="0" algn="just" rtl="0">
              <a:spcBef>
                <a:spcPts val="0"/>
              </a:spcBef>
              <a:spcAft>
                <a:spcPts val="0"/>
              </a:spcAft>
              <a:buClr>
                <a:schemeClr val="dk1"/>
              </a:buClr>
              <a:buSzPts val="1100"/>
              <a:buFont typeface="Arial"/>
              <a:buNone/>
            </a:pPr>
            <a:r>
              <a:rPr lang="pt-BR" sz="1800" b="1">
                <a:solidFill>
                  <a:schemeClr val="accent2"/>
                </a:solidFill>
                <a:latin typeface="Calibri"/>
                <a:ea typeface="Calibri"/>
                <a:cs typeface="Calibri"/>
                <a:sym typeface="Calibri"/>
              </a:rPr>
              <a:t>Floresta Aleatória</a:t>
            </a:r>
            <a:endParaRPr sz="1800" b="1">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a:solidFill>
                <a:schemeClr val="accent2"/>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b="1">
              <a:solidFill>
                <a:schemeClr val="accent2"/>
              </a:solidFill>
              <a:latin typeface="Calibri"/>
              <a:ea typeface="Calibri"/>
              <a:cs typeface="Calibri"/>
              <a:sym typeface="Calibri"/>
            </a:endParaRPr>
          </a:p>
          <a:p>
            <a:pPr marL="457200" lvl="0" indent="-317500" algn="just" rtl="0">
              <a:spcBef>
                <a:spcPts val="0"/>
              </a:spcBef>
              <a:spcAft>
                <a:spcPts val="0"/>
              </a:spcAft>
              <a:buClr>
                <a:schemeClr val="accent2"/>
              </a:buClr>
              <a:buSzPts val="1400"/>
              <a:buFont typeface="Raleway"/>
              <a:buChar char="ㅡ"/>
            </a:pPr>
            <a:r>
              <a:rPr lang="pt-BR"/>
              <a:t>Como você estenderia a definição da importância das features das árvores de decisão para as Florestas Aleatórias?</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1723</Words>
  <Application>Microsoft Office PowerPoint</Application>
  <PresentationFormat>Apresentação na tela (16:10)</PresentationFormat>
  <Paragraphs>280</Paragraphs>
  <Slides>30</Slides>
  <Notes>30</Notes>
  <HiddenSlides>0</HiddenSlides>
  <MMClips>0</MMClips>
  <ScaleCrop>false</ScaleCrop>
  <HeadingPairs>
    <vt:vector size="6" baseType="variant">
      <vt:variant>
        <vt:lpstr>Fontes usadas</vt:lpstr>
      </vt:variant>
      <vt:variant>
        <vt:i4>5</vt:i4>
      </vt:variant>
      <vt:variant>
        <vt:lpstr>Tema</vt:lpstr>
      </vt:variant>
      <vt:variant>
        <vt:i4>3</vt:i4>
      </vt:variant>
      <vt:variant>
        <vt:lpstr>Títulos de slides</vt:lpstr>
      </vt:variant>
      <vt:variant>
        <vt:i4>30</vt:i4>
      </vt:variant>
    </vt:vector>
  </HeadingPairs>
  <TitlesOfParts>
    <vt:vector size="38" baseType="lpstr">
      <vt:lpstr>Raleway</vt:lpstr>
      <vt:lpstr>Consolas</vt:lpstr>
      <vt:lpstr>Josefin Slab</vt:lpstr>
      <vt:lpstr>Calibri</vt:lpstr>
      <vt:lpstr>Arial</vt:lpstr>
      <vt:lpstr>Simple Light</vt:lpstr>
      <vt:lpstr>Office Theme</vt:lpstr>
      <vt:lpstr>Office Theme</vt:lpstr>
      <vt:lpstr>Apresentação do PowerPoint</vt:lpstr>
      <vt:lpstr>Avaliação de modelos e importância das features</vt:lpstr>
      <vt:lpstr>OBJETIVOS DA AULA</vt:lpstr>
      <vt:lpstr>Apresentação do PowerPoint</vt:lpstr>
      <vt:lpstr>IMPORTÂNCIA DAS FEATURES</vt:lpstr>
      <vt:lpstr>IMPORTÂNCIA DAS FEATURES</vt:lpstr>
      <vt:lpstr>IMPORTÂNCIA DAS FEATURES</vt:lpstr>
      <vt:lpstr>IMPORTÂNCIA DAS FEATURES</vt:lpstr>
      <vt:lpstr>IMPORTÂNCIA DAS FEATURES</vt:lpstr>
      <vt:lpstr>IMPORTÂNCIA DAS FEATURES</vt:lpstr>
      <vt:lpstr>Apresentação do PowerPoint</vt:lpstr>
      <vt:lpstr>DEMONSTRAÇÃO: IMPORTÂNCIA EM UMA ÁRVORE DE DECISÃO</vt:lpstr>
      <vt:lpstr>DEMONSTRAÇÃO: IMPORTÂNCIA EM UMA ÁRVORE DE DECISÃO</vt:lpstr>
      <vt:lpstr>DEMONSTRAÇÃO: IMPORTÂNCIA EM UMA ÁRVORE DE DECISÃO</vt:lpstr>
      <vt:lpstr>DEMONSTRAÇÃO: IMPORTÂNCIA EM UMA ÁRVORE DE DECISÃO</vt:lpstr>
      <vt:lpstr>DEMONSTRAÇÃO: IMPORTÂNCIA EM UMA ÁRVORE DE DECISÃO</vt:lpstr>
      <vt:lpstr>DEMONSTRAÇÃO: IMPORTÂNCIA EM UMA ÁRVORE DE DECISÃO</vt:lpstr>
      <vt:lpstr>DEMONSTRAÇÃO: IMPORTÂNCIA EM UMA ÁRVORE DE DECISÃO</vt:lpstr>
      <vt:lpstr>DEMONSTRAÇÃO: IMPORTÂNCIA EM UMA ÁRVORE DE DECISÃO</vt:lpstr>
      <vt:lpstr>DEMONSTRAÇÃO: IMPORTÂNCIA EM UMA ÁRVORE DE DECISÃO</vt:lpstr>
      <vt:lpstr>DEMONSTRAÇÃO: IMPORTÂNCIA EM UMA ÁRVORE DE DECISÃO</vt:lpstr>
      <vt:lpstr>DEMONSTRAÇÃO: IMPORTÂNCIA EM UMA ÁRVORE DE DECISÃO</vt:lpstr>
      <vt:lpstr>Apresentação do PowerPoint</vt:lpstr>
      <vt:lpstr>PRÁTICA: IMPORTÂNCIA EM MODELOS ENSEMBLE</vt:lpstr>
      <vt:lpstr>PRÁTICA: IMPORTÂNCIA EM MODELOS ENSEMBLE</vt:lpstr>
      <vt:lpstr>PRÁTICA: IMPORTÂNCIA EM MODELOS ENSEMBLE</vt:lpstr>
      <vt:lpstr>PRÁTICA: IMPORTÂNCIA EM MODELOS ENSEMBLE</vt:lpstr>
      <vt:lpstr>PRÁTICA: IMPORTÂNCIA EM MODELOS ENSEMBLE</vt:lpstr>
      <vt:lpstr>Apresentação do PowerPoint</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marcos vinicius</cp:lastModifiedBy>
  <cp:revision>6</cp:revision>
  <dcterms:modified xsi:type="dcterms:W3CDTF">2018-09-26T00:33:39Z</dcterms:modified>
</cp:coreProperties>
</file>