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81" r:id="rId8"/>
    <p:sldId id="282" r:id="rId9"/>
    <p:sldId id="260" r:id="rId10"/>
    <p:sldId id="261" r:id="rId11"/>
    <p:sldId id="262" r:id="rId12"/>
    <p:sldId id="263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8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0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S PMincho" panose="02020600040205080304" pitchFamily="18" charset="-128"/>
      <p:regular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5D30D-E66F-4F35-A2E8-DCB1472CE4EA}" v="3" dt="2018-09-17T18:39:34.877"/>
    <p1510:client id="{4CBE27C4-CB08-4A03-9916-CBDF8C297842}" v="25" dt="2018-09-17T23:37:59.642"/>
    <p1510:client id="{57373C51-C719-4154-A7BC-461258494C1A}" v="1" dt="2018-09-17T18:04:44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4CBE27C4-CB08-4A03-9916-CBDF8C297842}"/>
    <pc:docChg chg="custSel delSld modSld">
      <pc:chgData name="marcos vinicius" userId="dba7fd706bba3b9c" providerId="LiveId" clId="{4CBE27C4-CB08-4A03-9916-CBDF8C297842}" dt="2018-09-17T23:37:59.642" v="24"/>
      <pc:docMkLst>
        <pc:docMk/>
      </pc:docMkLst>
      <pc:sldChg chg="modSp">
        <pc:chgData name="marcos vinicius" userId="dba7fd706bba3b9c" providerId="LiveId" clId="{4CBE27C4-CB08-4A03-9916-CBDF8C297842}" dt="2018-09-17T19:21:54.172" v="19" actId="20577"/>
        <pc:sldMkLst>
          <pc:docMk/>
          <pc:sldMk cId="0" sldId="256"/>
        </pc:sldMkLst>
        <pc:spChg chg="mod">
          <ac:chgData name="marcos vinicius" userId="dba7fd706bba3b9c" providerId="LiveId" clId="{4CBE27C4-CB08-4A03-9916-CBDF8C297842}" dt="2018-09-17T19:21:54.172" v="19" actId="20577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marcos vinicius" userId="dba7fd706bba3b9c" providerId="LiveId" clId="{4CBE27C4-CB08-4A03-9916-CBDF8C297842}" dt="2018-09-16T17:58:33.238" v="9" actId="20577"/>
          <ac:spMkLst>
            <pc:docMk/>
            <pc:sldMk cId="0" sldId="256"/>
            <ac:spMk id="190" creationId="{00000000-0000-0000-0000-000000000000}"/>
          </ac:spMkLst>
        </pc:spChg>
      </pc:sldChg>
      <pc:sldChg chg="modTransition">
        <pc:chgData name="marcos vinicius" userId="dba7fd706bba3b9c" providerId="LiveId" clId="{4CBE27C4-CB08-4A03-9916-CBDF8C297842}" dt="2018-09-17T23:37:55.850" v="23"/>
        <pc:sldMkLst>
          <pc:docMk/>
          <pc:sldMk cId="0" sldId="260"/>
        </pc:sldMkLst>
      </pc:sldChg>
      <pc:sldChg chg="modTransition">
        <pc:chgData name="marcos vinicius" userId="dba7fd706bba3b9c" providerId="LiveId" clId="{4CBE27C4-CB08-4A03-9916-CBDF8C297842}" dt="2018-09-17T23:37:59.642" v="24"/>
        <pc:sldMkLst>
          <pc:docMk/>
          <pc:sldMk cId="0" sldId="261"/>
        </pc:sldMkLst>
      </pc:sldChg>
      <pc:sldChg chg="delSp">
        <pc:chgData name="marcos vinicius" userId="dba7fd706bba3b9c" providerId="LiveId" clId="{4CBE27C4-CB08-4A03-9916-CBDF8C297842}" dt="2018-09-17T19:26:07.821" v="20" actId="478"/>
        <pc:sldMkLst>
          <pc:docMk/>
          <pc:sldMk cId="0" sldId="271"/>
        </pc:sldMkLst>
        <pc:picChg chg="del">
          <ac:chgData name="marcos vinicius" userId="dba7fd706bba3b9c" providerId="LiveId" clId="{4CBE27C4-CB08-4A03-9916-CBDF8C297842}" dt="2018-09-17T19:26:07.821" v="20" actId="478"/>
          <ac:picMkLst>
            <pc:docMk/>
            <pc:sldMk cId="0" sldId="271"/>
            <ac:picMk id="294" creationId="{00000000-0000-0000-0000-000000000000}"/>
          </ac:picMkLst>
        </pc:picChg>
      </pc:sldChg>
      <pc:sldChg chg="del">
        <pc:chgData name="marcos vinicius" userId="dba7fd706bba3b9c" providerId="LiveId" clId="{4CBE27C4-CB08-4A03-9916-CBDF8C297842}" dt="2018-09-17T19:32:22.617" v="21" actId="2696"/>
        <pc:sldMkLst>
          <pc:docMk/>
          <pc:sldMk cId="0" sldId="279"/>
        </pc:sldMkLst>
      </pc:sldChg>
      <pc:sldChg chg="modTransition">
        <pc:chgData name="marcos vinicius" userId="dba7fd706bba3b9c" providerId="LiveId" clId="{4CBE27C4-CB08-4A03-9916-CBDF8C297842}" dt="2018-09-17T23:37:50.671" v="22"/>
        <pc:sldMkLst>
          <pc:docMk/>
          <pc:sldMk cId="3895380915" sldId="282"/>
        </pc:sldMkLst>
      </pc:sldChg>
    </pc:docChg>
  </pc:docChgLst>
  <pc:docChgLst>
    <pc:chgData name="Guest User" providerId="Windows Live" clId="Web-{6A1094F2-40EA-4A1F-A7C1-005DB3E564CF}"/>
    <pc:docChg chg="addSld delSld modSld">
      <pc:chgData name="Guest User" userId="" providerId="Windows Live" clId="Web-{6A1094F2-40EA-4A1F-A7C1-005DB3E564CF}" dt="2018-09-17T19:02:15.329" v="60"/>
      <pc:docMkLst>
        <pc:docMk/>
      </pc:docMkLst>
      <pc:sldChg chg="modSp mod modShow">
        <pc:chgData name="Guest User" userId="" providerId="Windows Live" clId="Web-{6A1094F2-40EA-4A1F-A7C1-005DB3E564CF}" dt="2018-09-17T18:56:24.751" v="13"/>
        <pc:sldMkLst>
          <pc:docMk/>
          <pc:sldMk cId="0" sldId="263"/>
        </pc:sldMkLst>
        <pc:spChg chg="mod">
          <ac:chgData name="Guest User" userId="" providerId="Windows Live" clId="Web-{6A1094F2-40EA-4A1F-A7C1-005DB3E564CF}" dt="2018-09-17T18:56:10.641" v="9" actId="20577"/>
          <ac:spMkLst>
            <pc:docMk/>
            <pc:sldMk cId="0" sldId="263"/>
            <ac:spMk id="235" creationId="{00000000-0000-0000-0000-000000000000}"/>
          </ac:spMkLst>
        </pc:spChg>
      </pc:sldChg>
      <pc:sldChg chg="new del">
        <pc:chgData name="Guest User" userId="" providerId="Windows Live" clId="Web-{6A1094F2-40EA-4A1F-A7C1-005DB3E564CF}" dt="2018-09-17T18:57:02.222" v="27"/>
        <pc:sldMkLst>
          <pc:docMk/>
          <pc:sldMk cId="1258843208" sldId="283"/>
        </pc:sldMkLst>
      </pc:sldChg>
      <pc:sldChg chg="new del">
        <pc:chgData name="Guest User" userId="" providerId="Windows Live" clId="Web-{6A1094F2-40EA-4A1F-A7C1-005DB3E564CF}" dt="2018-09-17T18:56:20.845" v="12"/>
        <pc:sldMkLst>
          <pc:docMk/>
          <pc:sldMk cId="789414234" sldId="284"/>
        </pc:sldMkLst>
      </pc:sldChg>
      <pc:sldChg chg="modSp add replId">
        <pc:chgData name="Guest User" userId="" providerId="Windows Live" clId="Web-{6A1094F2-40EA-4A1F-A7C1-005DB3E564CF}" dt="2018-09-17T19:00:03.949" v="52" actId="20577"/>
        <pc:sldMkLst>
          <pc:docMk/>
          <pc:sldMk cId="1894947219" sldId="285"/>
        </pc:sldMkLst>
        <pc:spChg chg="mod">
          <ac:chgData name="Guest User" userId="" providerId="Windows Live" clId="Web-{6A1094F2-40EA-4A1F-A7C1-005DB3E564CF}" dt="2018-09-17T19:00:03.949" v="52" actId="20577"/>
          <ac:spMkLst>
            <pc:docMk/>
            <pc:sldMk cId="1894947219" sldId="285"/>
            <ac:spMk id="235" creationId="{00000000-0000-0000-0000-000000000000}"/>
          </ac:spMkLst>
        </pc:spChg>
      </pc:sldChg>
      <pc:sldChg chg="modSp new del">
        <pc:chgData name="Guest User" userId="" providerId="Windows Live" clId="Web-{6A1094F2-40EA-4A1F-A7C1-005DB3E564CF}" dt="2018-09-17T19:02:15.329" v="60"/>
        <pc:sldMkLst>
          <pc:docMk/>
          <pc:sldMk cId="2158223531" sldId="286"/>
        </pc:sldMkLst>
        <pc:spChg chg="mod">
          <ac:chgData name="Guest User" userId="" providerId="Windows Live" clId="Web-{6A1094F2-40EA-4A1F-A7C1-005DB3E564CF}" dt="2018-09-17T19:00:46.794" v="59" actId="20577"/>
          <ac:spMkLst>
            <pc:docMk/>
            <pc:sldMk cId="2158223531" sldId="286"/>
            <ac:spMk id="3" creationId="{7D84818A-AB07-408E-9874-1E870E3E6127}"/>
          </ac:spMkLst>
        </pc:spChg>
      </pc:sldChg>
    </pc:docChg>
  </pc:docChgLst>
  <pc:docChgLst>
    <pc:chgData name="Guest User" providerId="Windows Live" clId="Web-{214DB317-54E8-4387-9998-2D23D5FDA4AD}"/>
    <pc:docChg chg="addSld delSld modSld sldOrd">
      <pc:chgData name="Guest User" userId="" providerId="Windows Live" clId="Web-{214DB317-54E8-4387-9998-2D23D5FDA4AD}" dt="2018-09-17T19:08:38.855" v="65" actId="20577"/>
      <pc:docMkLst>
        <pc:docMk/>
      </pc:docMkLst>
      <pc:sldChg chg="new del">
        <pc:chgData name="Guest User" userId="" providerId="Windows Live" clId="Web-{214DB317-54E8-4387-9998-2D23D5FDA4AD}" dt="2018-09-17T19:05:11.335" v="3"/>
        <pc:sldMkLst>
          <pc:docMk/>
          <pc:sldMk cId="882643174" sldId="286"/>
        </pc:sldMkLst>
      </pc:sldChg>
      <pc:sldChg chg="modSp new ord">
        <pc:chgData name="Guest User" userId="" providerId="Windows Live" clId="Web-{214DB317-54E8-4387-9998-2D23D5FDA4AD}" dt="2018-09-17T19:08:38.855" v="65" actId="20577"/>
        <pc:sldMkLst>
          <pc:docMk/>
          <pc:sldMk cId="3329813209" sldId="287"/>
        </pc:sldMkLst>
        <pc:spChg chg="mod">
          <ac:chgData name="Guest User" userId="" providerId="Windows Live" clId="Web-{214DB317-54E8-4387-9998-2D23D5FDA4AD}" dt="2018-09-17T19:08:38.855" v="65" actId="20577"/>
          <ac:spMkLst>
            <pc:docMk/>
            <pc:sldMk cId="3329813209" sldId="287"/>
            <ac:spMk id="3" creationId="{BC3168E5-D839-4ACC-84AB-B43CDE8DBFD2}"/>
          </ac:spMkLst>
        </pc:spChg>
      </pc:sldChg>
    </pc:docChg>
  </pc:docChgLst>
  <pc:docChgLst>
    <pc:chgData name="Guest User" providerId="Windows Live" clId="Web-{5ED5D30D-E66F-4F35-A2E8-DCB1472CE4EA}"/>
    <pc:docChg chg="addSld modSld sldOrd">
      <pc:chgData name="Guest User" userId="" providerId="Windows Live" clId="Web-{5ED5D30D-E66F-4F35-A2E8-DCB1472CE4EA}" dt="2018-09-17T18:41:53.164" v="403"/>
      <pc:docMkLst>
        <pc:docMk/>
      </pc:docMkLst>
      <pc:sldChg chg="mod ord modShow">
        <pc:chgData name="Guest User" userId="" providerId="Windows Live" clId="Web-{5ED5D30D-E66F-4F35-A2E8-DCB1472CE4EA}" dt="2018-09-17T18:18:48.123" v="109"/>
        <pc:sldMkLst>
          <pc:docMk/>
          <pc:sldMk cId="0" sldId="260"/>
        </pc:sldMkLst>
      </pc:sldChg>
      <pc:sldChg chg="mod modShow">
        <pc:chgData name="Guest User" userId="" providerId="Windows Live" clId="Web-{5ED5D30D-E66F-4F35-A2E8-DCB1472CE4EA}" dt="2018-09-17T18:41:53.164" v="403"/>
        <pc:sldMkLst>
          <pc:docMk/>
          <pc:sldMk cId="0" sldId="261"/>
        </pc:sldMkLst>
      </pc:sldChg>
      <pc:sldChg chg="modSp new ord">
        <pc:chgData name="Guest User" userId="" providerId="Windows Live" clId="Web-{5ED5D30D-E66F-4F35-A2E8-DCB1472CE4EA}" dt="2018-09-17T18:18:59.202" v="111" actId="20577"/>
        <pc:sldMkLst>
          <pc:docMk/>
          <pc:sldMk cId="2201695792" sldId="281"/>
        </pc:sldMkLst>
        <pc:spChg chg="mod">
          <ac:chgData name="Guest User" userId="" providerId="Windows Live" clId="Web-{5ED5D30D-E66F-4F35-A2E8-DCB1472CE4EA}" dt="2018-09-17T18:18:59.202" v="111" actId="20577"/>
          <ac:spMkLst>
            <pc:docMk/>
            <pc:sldMk cId="2201695792" sldId="281"/>
            <ac:spMk id="2" creationId="{A625C633-2C61-4DA3-B44A-27A71E0B6BBC}"/>
          </ac:spMkLst>
        </pc:spChg>
        <pc:spChg chg="mod">
          <ac:chgData name="Guest User" userId="" providerId="Windows Live" clId="Web-{5ED5D30D-E66F-4F35-A2E8-DCB1472CE4EA}" dt="2018-09-17T18:17:39.964" v="108" actId="20577"/>
          <ac:spMkLst>
            <pc:docMk/>
            <pc:sldMk cId="2201695792" sldId="281"/>
            <ac:spMk id="3" creationId="{C72E6ECE-69BD-4D52-B6C1-50BFE281370E}"/>
          </ac:spMkLst>
        </pc:spChg>
      </pc:sldChg>
      <pc:sldChg chg="addSp delSp modSp new">
        <pc:chgData name="Guest User" userId="" providerId="Windows Live" clId="Web-{5ED5D30D-E66F-4F35-A2E8-DCB1472CE4EA}" dt="2018-09-17T18:40:28.442" v="401" actId="20577"/>
        <pc:sldMkLst>
          <pc:docMk/>
          <pc:sldMk cId="3895380915" sldId="282"/>
        </pc:sldMkLst>
        <pc:spChg chg="add mod">
          <ac:chgData name="Guest User" userId="" providerId="Windows Live" clId="Web-{5ED5D30D-E66F-4F35-A2E8-DCB1472CE4EA}" dt="2018-09-17T18:21:22.113" v="132" actId="1076"/>
          <ac:spMkLst>
            <pc:docMk/>
            <pc:sldMk cId="3895380915" sldId="282"/>
            <ac:spMk id="4" creationId="{64606677-22A6-48BE-AB25-EA6ADD376A9B}"/>
          </ac:spMkLst>
        </pc:spChg>
        <pc:spChg chg="add mod">
          <ac:chgData name="Guest User" userId="" providerId="Windows Live" clId="Web-{5ED5D30D-E66F-4F35-A2E8-DCB1472CE4EA}" dt="2018-09-17T18:21:25.535" v="134" actId="1076"/>
          <ac:spMkLst>
            <pc:docMk/>
            <pc:sldMk cId="3895380915" sldId="282"/>
            <ac:spMk id="5" creationId="{1CE61021-5F8A-429B-876A-CEEEF4D010E2}"/>
          </ac:spMkLst>
        </pc:spChg>
        <pc:spChg chg="add mod">
          <ac:chgData name="Guest User" userId="" providerId="Windows Live" clId="Web-{5ED5D30D-E66F-4F35-A2E8-DCB1472CE4EA}" dt="2018-09-17T18:21:29.488" v="136" actId="1076"/>
          <ac:spMkLst>
            <pc:docMk/>
            <pc:sldMk cId="3895380915" sldId="282"/>
            <ac:spMk id="6" creationId="{5A748011-0237-4D8A-B8BF-61EE79E29856}"/>
          </ac:spMkLst>
        </pc:spChg>
        <pc:spChg chg="add mod">
          <ac:chgData name="Guest User" userId="" providerId="Windows Live" clId="Web-{5ED5D30D-E66F-4F35-A2E8-DCB1472CE4EA}" dt="2018-09-17T18:21:35.348" v="139" actId="1076"/>
          <ac:spMkLst>
            <pc:docMk/>
            <pc:sldMk cId="3895380915" sldId="282"/>
            <ac:spMk id="7" creationId="{4E12D859-7B0D-49C4-9FA8-873720B4B120}"/>
          </ac:spMkLst>
        </pc:spChg>
        <pc:spChg chg="add mod">
          <ac:chgData name="Guest User" userId="" providerId="Windows Live" clId="Web-{5ED5D30D-E66F-4F35-A2E8-DCB1472CE4EA}" dt="2018-09-17T18:22:31.616" v="145"/>
          <ac:spMkLst>
            <pc:docMk/>
            <pc:sldMk cId="3895380915" sldId="282"/>
            <ac:spMk id="8" creationId="{9FDAEE13-F328-49DE-829A-7ADC393D9AED}"/>
          </ac:spMkLst>
        </pc:spChg>
        <pc:spChg chg="add del">
          <ac:chgData name="Guest User" userId="" providerId="Windows Live" clId="Web-{5ED5D30D-E66F-4F35-A2E8-DCB1472CE4EA}" dt="2018-09-17T18:22:49.242" v="147"/>
          <ac:spMkLst>
            <pc:docMk/>
            <pc:sldMk cId="3895380915" sldId="282"/>
            <ac:spMk id="9" creationId="{ACDE24AE-771A-429D-BA58-BC048D7DBCB5}"/>
          </ac:spMkLst>
        </pc:spChg>
        <pc:spChg chg="add mod">
          <ac:chgData name="Guest User" userId="" providerId="Windows Live" clId="Web-{5ED5D30D-E66F-4F35-A2E8-DCB1472CE4EA}" dt="2018-09-17T18:22:54.836" v="149" actId="1076"/>
          <ac:spMkLst>
            <pc:docMk/>
            <pc:sldMk cId="3895380915" sldId="282"/>
            <ac:spMk id="10" creationId="{DE09F8CA-6162-4EA7-A09E-960D74A8D2C4}"/>
          </ac:spMkLst>
        </pc:spChg>
        <pc:spChg chg="add mod">
          <ac:chgData name="Guest User" userId="" providerId="Windows Live" clId="Web-{5ED5D30D-E66F-4F35-A2E8-DCB1472CE4EA}" dt="2018-09-17T18:22:58.320" v="151" actId="1076"/>
          <ac:spMkLst>
            <pc:docMk/>
            <pc:sldMk cId="3895380915" sldId="282"/>
            <ac:spMk id="11" creationId="{8D5FA9D7-8A66-41D3-91E5-92ADFC475AFD}"/>
          </ac:spMkLst>
        </pc:spChg>
        <pc:spChg chg="add mod">
          <ac:chgData name="Guest User" userId="" providerId="Windows Live" clId="Web-{5ED5D30D-E66F-4F35-A2E8-DCB1472CE4EA}" dt="2018-09-17T18:26:19.469" v="186" actId="1076"/>
          <ac:spMkLst>
            <pc:docMk/>
            <pc:sldMk cId="3895380915" sldId="282"/>
            <ac:spMk id="12" creationId="{97B3A851-1250-4678-9410-FED8F8405F8F}"/>
          </ac:spMkLst>
        </pc:spChg>
        <pc:spChg chg="add mod">
          <ac:chgData name="Guest User" userId="" providerId="Windows Live" clId="Web-{5ED5D30D-E66F-4F35-A2E8-DCB1472CE4EA}" dt="2018-09-17T18:27:11.268" v="202" actId="1076"/>
          <ac:spMkLst>
            <pc:docMk/>
            <pc:sldMk cId="3895380915" sldId="282"/>
            <ac:spMk id="17" creationId="{9CC842D6-EA93-4FCA-A9CF-58FFAC6CA037}"/>
          </ac:spMkLst>
        </pc:spChg>
        <pc:spChg chg="add mod">
          <ac:chgData name="Guest User" userId="" providerId="Windows Live" clId="Web-{5ED5D30D-E66F-4F35-A2E8-DCB1472CE4EA}" dt="2018-09-17T18:27:47.629" v="224" actId="20577"/>
          <ac:spMkLst>
            <pc:docMk/>
            <pc:sldMk cId="3895380915" sldId="282"/>
            <ac:spMk id="19" creationId="{37E1FC5C-887C-4886-96D1-E4131ECB048D}"/>
          </ac:spMkLst>
        </pc:spChg>
        <pc:spChg chg="add mod">
          <ac:chgData name="Guest User" userId="" providerId="Windows Live" clId="Web-{5ED5D30D-E66F-4F35-A2E8-DCB1472CE4EA}" dt="2018-09-17T18:39:49.503" v="376" actId="1076"/>
          <ac:spMkLst>
            <pc:docMk/>
            <pc:sldMk cId="3895380915" sldId="282"/>
            <ac:spMk id="20" creationId="{6EA89380-B204-4A90-B732-4426E592924B}"/>
          </ac:spMkLst>
        </pc:spChg>
        <pc:spChg chg="add mod">
          <ac:chgData name="Guest User" userId="" providerId="Windows Live" clId="Web-{5ED5D30D-E66F-4F35-A2E8-DCB1472CE4EA}" dt="2018-09-17T18:40:28.442" v="401" actId="20577"/>
          <ac:spMkLst>
            <pc:docMk/>
            <pc:sldMk cId="3895380915" sldId="282"/>
            <ac:spMk id="21" creationId="{7A37FCAA-DD6B-4131-BF3C-0BDBC7543F8A}"/>
          </ac:spMkLst>
        </pc:spChg>
        <pc:cxnChg chg="add mod">
          <ac:chgData name="Guest User" userId="" providerId="Windows Live" clId="Web-{5ED5D30D-E66F-4F35-A2E8-DCB1472CE4EA}" dt="2018-09-17T18:20:39.049" v="128"/>
          <ac:cxnSpMkLst>
            <pc:docMk/>
            <pc:sldMk cId="3895380915" sldId="282"/>
            <ac:cxnSpMk id="2" creationId="{DC276F91-8562-4122-B11C-F743FF966F7B}"/>
          </ac:cxnSpMkLst>
        </pc:cxnChg>
        <pc:cxnChg chg="add mod">
          <ac:chgData name="Guest User" userId="" providerId="Windows Live" clId="Web-{5ED5D30D-E66F-4F35-A2E8-DCB1472CE4EA}" dt="2018-09-17T18:20:56.659" v="129" actId="14100"/>
          <ac:cxnSpMkLst>
            <pc:docMk/>
            <pc:sldMk cId="3895380915" sldId="282"/>
            <ac:cxnSpMk id="3" creationId="{983B6221-D532-41F3-A103-AD5D94530DC7}"/>
          </ac:cxnSpMkLst>
        </pc:cxnChg>
        <pc:cxnChg chg="add mod">
          <ac:chgData name="Guest User" userId="" providerId="Windows Live" clId="Web-{5ED5D30D-E66F-4F35-A2E8-DCB1472CE4EA}" dt="2018-09-17T18:29:34.899" v="239" actId="14100"/>
          <ac:cxnSpMkLst>
            <pc:docMk/>
            <pc:sldMk cId="3895380915" sldId="282"/>
            <ac:cxnSpMk id="13" creationId="{467E4B31-8501-40FB-8808-E7E7DFE12227}"/>
          </ac:cxnSpMkLst>
        </pc:cxnChg>
        <pc:cxnChg chg="add mod">
          <ac:chgData name="Guest User" userId="" providerId="Windows Live" clId="Web-{5ED5D30D-E66F-4F35-A2E8-DCB1472CE4EA}" dt="2018-09-17T18:29:50.165" v="241" actId="14100"/>
          <ac:cxnSpMkLst>
            <pc:docMk/>
            <pc:sldMk cId="3895380915" sldId="282"/>
            <ac:cxnSpMk id="14" creationId="{3585637F-2251-446C-B45B-91EB88C210A5}"/>
          </ac:cxnSpMkLst>
        </pc:cxnChg>
        <pc:cxnChg chg="add mod">
          <ac:chgData name="Guest User" userId="" providerId="Windows Live" clId="Web-{5ED5D30D-E66F-4F35-A2E8-DCB1472CE4EA}" dt="2018-09-17T18:29:41.055" v="240" actId="1076"/>
          <ac:cxnSpMkLst>
            <pc:docMk/>
            <pc:sldMk cId="3895380915" sldId="282"/>
            <ac:cxnSpMk id="15" creationId="{F30E7E2C-3951-4424-AACD-ECFF45F1B2B0}"/>
          </ac:cxnSpMkLst>
        </pc:cxnChg>
        <pc:cxnChg chg="add mod">
          <ac:chgData name="Guest User" userId="" providerId="Windows Live" clId="Web-{5ED5D30D-E66F-4F35-A2E8-DCB1472CE4EA}" dt="2018-09-17T18:30:11.150" v="245" actId="1076"/>
          <ac:cxnSpMkLst>
            <pc:docMk/>
            <pc:sldMk cId="3895380915" sldId="282"/>
            <ac:cxnSpMk id="16" creationId="{F1DCFDDE-BF58-4A61-A8ED-747998950E05}"/>
          </ac:cxnSpMkLst>
        </pc:cxnChg>
        <pc:cxnChg chg="add del mod">
          <ac:chgData name="Guest User" userId="" providerId="Windows Live" clId="Web-{5ED5D30D-E66F-4F35-A2E8-DCB1472CE4EA}" dt="2018-09-17T18:27:16.018" v="204"/>
          <ac:cxnSpMkLst>
            <pc:docMk/>
            <pc:sldMk cId="3895380915" sldId="282"/>
            <ac:cxnSpMk id="18" creationId="{2A016C50-EB6F-4D40-AA8C-96F9B3CA00D1}"/>
          </ac:cxnSpMkLst>
        </pc:cxnChg>
      </pc:sldChg>
    </pc:docChg>
  </pc:docChgLst>
  <pc:docChgLst>
    <pc:chgData name="Guest User" providerId="Windows Live" clId="Web-{57373C51-C719-4154-A7BC-461258494C1A}"/>
    <pc:docChg chg="modSld">
      <pc:chgData name="Guest User" userId="" providerId="Windows Live" clId="Web-{57373C51-C719-4154-A7BC-461258494C1A}" dt="2018-09-17T18:04:44.481" v="7" actId="1076"/>
      <pc:docMkLst>
        <pc:docMk/>
      </pc:docMkLst>
      <pc:sldChg chg="modSp">
        <pc:chgData name="Guest User" userId="" providerId="Windows Live" clId="Web-{57373C51-C719-4154-A7BC-461258494C1A}" dt="2018-09-17T18:04:44.481" v="7" actId="1076"/>
        <pc:sldMkLst>
          <pc:docMk/>
          <pc:sldMk cId="0" sldId="260"/>
        </pc:sldMkLst>
        <pc:spChg chg="mod">
          <ac:chgData name="Guest User" userId="" providerId="Windows Live" clId="Web-{57373C51-C719-4154-A7BC-461258494C1A}" dt="2018-09-17T18:04:32.981" v="4" actId="20577"/>
          <ac:spMkLst>
            <pc:docMk/>
            <pc:sldMk cId="0" sldId="260"/>
            <ac:spMk id="3" creationId="{00000000-0000-0000-0000-000000000000}"/>
          </ac:spMkLst>
        </pc:spChg>
        <pc:grpChg chg="mod">
          <ac:chgData name="Guest User" userId="" providerId="Windows Live" clId="Web-{57373C51-C719-4154-A7BC-461258494C1A}" dt="2018-09-17T18:04:44.481" v="7" actId="1076"/>
          <ac:grpSpMkLst>
            <pc:docMk/>
            <pc:sldMk cId="0" sldId="260"/>
            <ac:grpSpMk id="2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510907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SOLAMENTE ENTRAR EN ESTO SI SALE EL TEMA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La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aparece </a:t>
            </a:r>
            <a:r>
              <a:rPr lang="pt-BR" dirty="0" err="1"/>
              <a:t>con</a:t>
            </a:r>
            <a:r>
              <a:rPr lang="pt-BR" dirty="0"/>
              <a:t> signo negativo </a:t>
            </a:r>
            <a:r>
              <a:rPr lang="pt-BR" dirty="0" err="1"/>
              <a:t>cuando</a:t>
            </a:r>
            <a:r>
              <a:rPr lang="pt-BR" dirty="0"/>
              <a:t> antes </a:t>
            </a:r>
            <a:r>
              <a:rPr lang="pt-BR" dirty="0" err="1"/>
              <a:t>tenía</a:t>
            </a:r>
            <a:r>
              <a:rPr lang="pt-BR" dirty="0"/>
              <a:t> signo positivo (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regresión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err="1"/>
              <a:t>Explicación</a:t>
            </a:r>
            <a:r>
              <a:rPr lang="pt-BR" dirty="0"/>
              <a:t>: </a:t>
            </a:r>
            <a:r>
              <a:rPr lang="pt-BR" dirty="0" err="1"/>
              <a:t>las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balance y </a:t>
            </a:r>
            <a:r>
              <a:rPr lang="pt-BR" dirty="0" err="1"/>
              <a:t>estudiante</a:t>
            </a:r>
            <a:r>
              <a:rPr lang="pt-BR" dirty="0"/>
              <a:t> </a:t>
            </a:r>
            <a:r>
              <a:rPr lang="pt-BR" dirty="0" err="1"/>
              <a:t>están</a:t>
            </a:r>
            <a:r>
              <a:rPr lang="pt-BR" dirty="0"/>
              <a:t> correlacionadas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El coeficiente negativo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estudiantes</a:t>
            </a:r>
            <a:r>
              <a:rPr lang="pt-BR" dirty="0"/>
              <a:t> indica que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estudiantes</a:t>
            </a:r>
            <a:r>
              <a:rPr lang="pt-BR" dirty="0"/>
              <a:t> para valores </a:t>
            </a:r>
            <a:r>
              <a:rPr lang="pt-BR" dirty="0" err="1"/>
              <a:t>fijos</a:t>
            </a:r>
            <a:r>
              <a:rPr lang="pt-BR" dirty="0"/>
              <a:t> de crédito e </a:t>
            </a:r>
            <a:r>
              <a:rPr lang="pt-BR" dirty="0" err="1"/>
              <a:t>ingreso</a:t>
            </a:r>
            <a:r>
              <a:rPr lang="pt-BR" dirty="0"/>
              <a:t> </a:t>
            </a:r>
            <a:r>
              <a:rPr lang="pt-BR" dirty="0" err="1"/>
              <a:t>un</a:t>
            </a:r>
            <a:r>
              <a:rPr lang="pt-BR" dirty="0"/>
              <a:t> </a:t>
            </a:r>
            <a:r>
              <a:rPr lang="pt-BR" dirty="0" err="1"/>
              <a:t>estudiante</a:t>
            </a:r>
            <a:r>
              <a:rPr lang="pt-BR" dirty="0"/>
              <a:t> </a:t>
            </a:r>
            <a:r>
              <a:rPr lang="pt-BR" dirty="0" err="1"/>
              <a:t>tiene</a:t>
            </a:r>
            <a:r>
              <a:rPr lang="pt-BR" dirty="0"/>
              <a:t> menos </a:t>
            </a:r>
            <a:r>
              <a:rPr lang="pt-BR" dirty="0" err="1"/>
              <a:t>probabilidad</a:t>
            </a:r>
            <a:r>
              <a:rPr lang="pt-BR" dirty="0"/>
              <a:t> de default que </a:t>
            </a:r>
            <a:r>
              <a:rPr lang="pt-BR" dirty="0" err="1"/>
              <a:t>un</a:t>
            </a:r>
            <a:r>
              <a:rPr lang="pt-BR" dirty="0"/>
              <a:t> no </a:t>
            </a:r>
            <a:r>
              <a:rPr lang="pt-BR" dirty="0" err="1"/>
              <a:t>estudiante</a:t>
            </a:r>
            <a:endParaRPr dirty="0" err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Ahora</a:t>
            </a:r>
            <a:r>
              <a:rPr lang="pt-BR" dirty="0"/>
              <a:t> </a:t>
            </a:r>
            <a:r>
              <a:rPr lang="pt-BR" dirty="0" err="1"/>
              <a:t>bien</a:t>
            </a:r>
            <a:r>
              <a:rPr lang="pt-BR" dirty="0"/>
              <a:t>,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regresión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,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probabilidad</a:t>
            </a:r>
            <a:r>
              <a:rPr lang="pt-BR" dirty="0"/>
              <a:t> de </a:t>
            </a:r>
            <a:r>
              <a:rPr lang="pt-BR" dirty="0" err="1"/>
              <a:t>estudiantes</a:t>
            </a:r>
            <a:r>
              <a:rPr lang="pt-BR" dirty="0"/>
              <a:t> de entrar </a:t>
            </a:r>
            <a:r>
              <a:rPr lang="pt-BR" dirty="0" err="1"/>
              <a:t>en</a:t>
            </a:r>
            <a:r>
              <a:rPr lang="pt-BR" dirty="0"/>
              <a:t> default era positiva y </a:t>
            </a:r>
            <a:r>
              <a:rPr lang="pt-BR" dirty="0" err="1"/>
              <a:t>mayor</a:t>
            </a:r>
            <a:r>
              <a:rPr lang="pt-BR" dirty="0"/>
              <a:t> que </a:t>
            </a:r>
            <a:r>
              <a:rPr lang="pt-BR" dirty="0" err="1"/>
              <a:t>la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no </a:t>
            </a:r>
            <a:r>
              <a:rPr lang="pt-BR" dirty="0" err="1"/>
              <a:t>estudiantes</a:t>
            </a:r>
            <a:r>
              <a:rPr lang="pt-BR" dirty="0"/>
              <a:t>. </a:t>
            </a:r>
            <a:r>
              <a:rPr lang="pt-BR" dirty="0" err="1"/>
              <a:t>Esto</a:t>
            </a:r>
            <a:r>
              <a:rPr lang="pt-BR" dirty="0"/>
              <a:t> se </a:t>
            </a:r>
            <a:r>
              <a:rPr lang="pt-BR" dirty="0" err="1"/>
              <a:t>debe</a:t>
            </a:r>
            <a:r>
              <a:rPr lang="pt-BR" dirty="0"/>
              <a:t> a que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tasa</a:t>
            </a:r>
            <a:r>
              <a:rPr lang="pt-BR" dirty="0"/>
              <a:t> de default “</a:t>
            </a:r>
            <a:r>
              <a:rPr lang="pt-BR" dirty="0" err="1"/>
              <a:t>cruda</a:t>
            </a:r>
            <a:r>
              <a:rPr lang="pt-BR" dirty="0"/>
              <a:t>” es </a:t>
            </a:r>
            <a:r>
              <a:rPr lang="pt-BR" dirty="0" err="1"/>
              <a:t>mayor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estudiantes</a:t>
            </a:r>
            <a:r>
              <a:rPr lang="pt-BR" dirty="0"/>
              <a:t> que no </a:t>
            </a:r>
            <a:r>
              <a:rPr lang="pt-BR" dirty="0" err="1"/>
              <a:t>estudiantes</a:t>
            </a:r>
            <a:r>
              <a:rPr lang="pt-BR" dirty="0"/>
              <a:t>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La </a:t>
            </a:r>
            <a:r>
              <a:rPr lang="pt-BR" dirty="0" err="1"/>
              <a:t>cuestión</a:t>
            </a:r>
            <a:r>
              <a:rPr lang="pt-BR" dirty="0"/>
              <a:t> a considerar es que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estudiantes</a:t>
            </a:r>
            <a:r>
              <a:rPr lang="pt-BR" dirty="0"/>
              <a:t> </a:t>
            </a:r>
            <a:r>
              <a:rPr lang="pt-BR" dirty="0" err="1"/>
              <a:t>tienden</a:t>
            </a:r>
            <a:r>
              <a:rPr lang="pt-BR" dirty="0"/>
              <a:t> a </a:t>
            </a:r>
            <a:r>
              <a:rPr lang="pt-BR" dirty="0" err="1"/>
              <a:t>tener</a:t>
            </a:r>
            <a:r>
              <a:rPr lang="pt-BR" dirty="0"/>
              <a:t> </a:t>
            </a:r>
            <a:r>
              <a:rPr lang="pt-BR" dirty="0" err="1"/>
              <a:t>mayor</a:t>
            </a:r>
            <a:r>
              <a:rPr lang="pt-BR" dirty="0"/>
              <a:t> </a:t>
            </a:r>
            <a:r>
              <a:rPr lang="pt-BR" dirty="0" err="1"/>
              <a:t>deuda</a:t>
            </a:r>
            <a:r>
              <a:rPr lang="pt-BR" dirty="0"/>
              <a:t> que </a:t>
            </a:r>
            <a:r>
              <a:rPr lang="pt-BR" dirty="0" err="1"/>
              <a:t>los</a:t>
            </a:r>
            <a:r>
              <a:rPr lang="pt-BR" dirty="0"/>
              <a:t> no </a:t>
            </a:r>
            <a:r>
              <a:rPr lang="pt-BR" dirty="0" err="1"/>
              <a:t>estudiantes</a:t>
            </a:r>
            <a:r>
              <a:rPr lang="pt-BR" dirty="0"/>
              <a:t> =&gt; </a:t>
            </a:r>
            <a:r>
              <a:rPr lang="pt-BR" dirty="0" err="1"/>
              <a:t>tienen</a:t>
            </a:r>
            <a:r>
              <a:rPr lang="pt-BR" dirty="0"/>
              <a:t> </a:t>
            </a:r>
            <a:r>
              <a:rPr lang="pt-BR" dirty="0" err="1"/>
              <a:t>mayor</a:t>
            </a:r>
            <a:r>
              <a:rPr lang="pt-BR" dirty="0"/>
              <a:t> </a:t>
            </a:r>
            <a:r>
              <a:rPr lang="pt-BR" dirty="0" err="1"/>
              <a:t>probabilidad</a:t>
            </a:r>
            <a:r>
              <a:rPr lang="pt-BR" dirty="0"/>
              <a:t> de default.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Entonces</a:t>
            </a:r>
            <a:r>
              <a:rPr lang="pt-BR" dirty="0"/>
              <a:t>, </a:t>
            </a:r>
            <a:r>
              <a:rPr lang="pt-BR" dirty="0" err="1"/>
              <a:t>solamente</a:t>
            </a:r>
            <a:r>
              <a:rPr lang="pt-BR" dirty="0"/>
              <a:t> considerando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información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condición</a:t>
            </a:r>
            <a:r>
              <a:rPr lang="pt-BR" dirty="0"/>
              <a:t> de </a:t>
            </a:r>
            <a:r>
              <a:rPr lang="pt-BR" dirty="0" err="1"/>
              <a:t>estudiante</a:t>
            </a:r>
            <a:r>
              <a:rPr lang="pt-BR" dirty="0"/>
              <a:t>: </a:t>
            </a:r>
            <a:r>
              <a:rPr lang="pt-BR" dirty="0" err="1"/>
              <a:t>un</a:t>
            </a:r>
            <a:r>
              <a:rPr lang="pt-BR" dirty="0"/>
              <a:t> </a:t>
            </a:r>
            <a:r>
              <a:rPr lang="pt-BR" dirty="0" err="1"/>
              <a:t>estudiante</a:t>
            </a:r>
            <a:r>
              <a:rPr lang="pt-BR" dirty="0"/>
              <a:t> es más </a:t>
            </a:r>
            <a:r>
              <a:rPr lang="pt-BR" dirty="0" err="1"/>
              <a:t>riesgoso</a:t>
            </a:r>
            <a:endParaRPr dirty="0" err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Pero considerando toda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información</a:t>
            </a:r>
            <a:r>
              <a:rPr lang="pt-BR" dirty="0"/>
              <a:t>: a </a:t>
            </a:r>
            <a:r>
              <a:rPr lang="pt-BR" dirty="0" err="1"/>
              <a:t>un</a:t>
            </a:r>
            <a:r>
              <a:rPr lang="pt-BR" dirty="0"/>
              <a:t> valor dado de balance, </a:t>
            </a:r>
            <a:r>
              <a:rPr lang="pt-BR" dirty="0" err="1"/>
              <a:t>un</a:t>
            </a:r>
            <a:r>
              <a:rPr lang="pt-BR" dirty="0"/>
              <a:t> no </a:t>
            </a:r>
            <a:r>
              <a:rPr lang="pt-BR" dirty="0" err="1"/>
              <a:t>estudiante</a:t>
            </a:r>
            <a:r>
              <a:rPr lang="pt-BR" dirty="0"/>
              <a:t> es menos </a:t>
            </a:r>
            <a:r>
              <a:rPr lang="pt-BR" dirty="0" err="1"/>
              <a:t>riesgoso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rot="10800000">
            <a:off x="399960" y="505080"/>
            <a:ext cx="8389800" cy="36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Shape 7"/>
          <p:cNvSpPr/>
          <p:nvPr/>
        </p:nvSpPr>
        <p:spPr>
          <a:xfrm>
            <a:off x="447840" y="4769280"/>
            <a:ext cx="213336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00" b="0" i="0" u="none" strike="noStrike" cap="none"/>
          </a:p>
        </p:txBody>
      </p:sp>
      <p:sp>
        <p:nvSpPr>
          <p:cNvPr id="8" name="Shape 8"/>
          <p:cNvSpPr/>
          <p:nvPr/>
        </p:nvSpPr>
        <p:spPr>
          <a:xfrm>
            <a:off x="4248360" y="4766040"/>
            <a:ext cx="276480" cy="2491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4600080" y="4769640"/>
            <a:ext cx="276480" cy="2491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 rot="-5400000">
            <a:off x="4363200" y="4855680"/>
            <a:ext cx="34560" cy="4536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4357800" y="489240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 rot="5400000">
            <a:off x="4725360" y="4884120"/>
            <a:ext cx="34560" cy="4536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Shape 13"/>
          <p:cNvCxnSpPr/>
          <p:nvPr/>
        </p:nvCxnSpPr>
        <p:spPr>
          <a:xfrm rot="10800000">
            <a:off x="4719960" y="485892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960" y="129600"/>
            <a:ext cx="1459800" cy="3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2503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 flipH="1">
            <a:off x="398880" y="505440"/>
            <a:ext cx="8389080" cy="36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Shape 67"/>
          <p:cNvSpPr/>
          <p:nvPr/>
        </p:nvSpPr>
        <p:spPr>
          <a:xfrm>
            <a:off x="447840" y="4769280"/>
            <a:ext cx="2133360" cy="24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38150" rIns="75950" bIns="3815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00" b="0" i="0" u="none" strike="noStrike" cap="none"/>
          </a:p>
        </p:txBody>
      </p:sp>
      <p:sp>
        <p:nvSpPr>
          <p:cNvPr id="68" name="Shape 68"/>
          <p:cNvSpPr/>
          <p:nvPr/>
        </p:nvSpPr>
        <p:spPr>
          <a:xfrm>
            <a:off x="4247640" y="4766040"/>
            <a:ext cx="276120" cy="248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599360" y="4769640"/>
            <a:ext cx="276120" cy="248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Shape 70"/>
          <p:cNvCxnSpPr/>
          <p:nvPr/>
        </p:nvCxnSpPr>
        <p:spPr>
          <a:xfrm rot="10800000" flipH="1">
            <a:off x="4357080" y="4860360"/>
            <a:ext cx="45360" cy="3492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Shape 71"/>
          <p:cNvCxnSpPr/>
          <p:nvPr/>
        </p:nvCxnSpPr>
        <p:spPr>
          <a:xfrm>
            <a:off x="4356720" y="489204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Shape 72"/>
          <p:cNvCxnSpPr/>
          <p:nvPr/>
        </p:nvCxnSpPr>
        <p:spPr>
          <a:xfrm flipH="1">
            <a:off x="4718880" y="4889520"/>
            <a:ext cx="45360" cy="3492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4718880" y="485892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Shape 7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240" y="129600"/>
            <a:ext cx="145944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300600" y="498600"/>
            <a:ext cx="8541000" cy="33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85800" y="1598040"/>
            <a:ext cx="7771320" cy="110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 flipH="1">
            <a:off x="398880" y="505440"/>
            <a:ext cx="8389080" cy="36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447840" y="4769280"/>
            <a:ext cx="2133360" cy="24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38150" rIns="75950" bIns="3815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00" b="0" i="0" u="none" strike="noStrike" cap="none"/>
          </a:p>
        </p:txBody>
      </p:sp>
      <p:sp>
        <p:nvSpPr>
          <p:cNvPr id="127" name="Shape 127"/>
          <p:cNvSpPr/>
          <p:nvPr/>
        </p:nvSpPr>
        <p:spPr>
          <a:xfrm>
            <a:off x="4247640" y="4766040"/>
            <a:ext cx="276120" cy="248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599360" y="4769640"/>
            <a:ext cx="276120" cy="248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x="4357080" y="4860360"/>
            <a:ext cx="45360" cy="3492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Shape 130"/>
          <p:cNvCxnSpPr/>
          <p:nvPr/>
        </p:nvCxnSpPr>
        <p:spPr>
          <a:xfrm>
            <a:off x="4356720" y="489204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Shape 131"/>
          <p:cNvCxnSpPr/>
          <p:nvPr/>
        </p:nvCxnSpPr>
        <p:spPr>
          <a:xfrm flipH="1">
            <a:off x="4718880" y="4889520"/>
            <a:ext cx="45360" cy="3492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4718880" y="4858920"/>
            <a:ext cx="45360" cy="3384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Shape 1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240" y="129600"/>
            <a:ext cx="145944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300600" y="498600"/>
            <a:ext cx="8541000" cy="33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994000" y="0"/>
            <a:ext cx="3149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994000" y="1813680"/>
            <a:ext cx="3096000" cy="10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MÓDULO 4</a:t>
            </a: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Introdução à regressão logística</a:t>
            </a:r>
            <a:endParaRPr sz="1800" b="0" i="0" u="none" strike="noStrike" cap="none" dirty="0"/>
          </a:p>
        </p:txBody>
      </p:sp>
      <p:sp>
        <p:nvSpPr>
          <p:cNvPr id="190" name="Shape 190"/>
          <p:cNvSpPr/>
          <p:nvPr/>
        </p:nvSpPr>
        <p:spPr>
          <a:xfrm>
            <a:off x="6117120" y="3715200"/>
            <a:ext cx="2257200" cy="52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Setembro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sz="1800" b="0" i="0" u="none" strike="noStrike" cap="none" dirty="0"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3120" y="1458360"/>
            <a:ext cx="1681560" cy="35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360" y="857160"/>
            <a:ext cx="3034440" cy="342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364673" y="820044"/>
            <a:ext cx="80334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indent="-330200">
              <a:lnSpc>
                <a:spcPct val="115000"/>
              </a:lnSpc>
              <a:buSzPts val="1600"/>
              <a:buFont typeface="Raleway"/>
              <a:buChar char="●"/>
            </a:pPr>
            <a:r>
              <a:rPr lang="pt-BR" sz="1600" dirty="0">
                <a:latin typeface="Raleway"/>
                <a:ea typeface="Raleway"/>
                <a:cs typeface="Raleway"/>
              </a:rPr>
              <a:t>A regressão logística é parecida com a linear, mas com uma diferença crucial:</a:t>
            </a:r>
            <a:endParaRPr lang="en-US" sz="1600" dirty="0">
              <a:latin typeface="Raleway"/>
              <a:ea typeface="Raleway"/>
              <a:cs typeface="Raleway"/>
            </a:endParaRPr>
          </a:p>
          <a:p>
            <a:pPr marL="914400" lvl="1" indent="-330200">
              <a:lnSpc>
                <a:spcPct val="114999"/>
              </a:lnSpc>
              <a:buSzPts val="1600"/>
              <a:buFont typeface="Raleway"/>
              <a:buChar char="○"/>
            </a:pPr>
            <a:r>
              <a:rPr lang="pt-BR" sz="1600" dirty="0">
                <a:latin typeface="Raleway"/>
                <a:ea typeface="Raleway"/>
                <a:cs typeface="Raleway"/>
              </a:rPr>
              <a:t>as variáveis preditoras podem ser tanto categóricas quanto contínuas, como na regressão linear</a:t>
            </a:r>
          </a:p>
          <a:p>
            <a:pPr marL="914400" lvl="1" indent="-330200">
              <a:lnSpc>
                <a:spcPct val="114999"/>
              </a:lnSpc>
              <a:buSzPts val="1600"/>
              <a:buChar char="○"/>
            </a:pPr>
            <a:r>
              <a:rPr lang="pt-BR" sz="1600" dirty="0">
                <a:latin typeface="Raleway"/>
                <a:ea typeface="Raleway"/>
                <a:cs typeface="Raleway"/>
              </a:rPr>
              <a:t>a variável </a:t>
            </a:r>
            <a:r>
              <a:rPr lang="pt-BR" sz="1600" dirty="0" err="1">
                <a:latin typeface="Raleway"/>
                <a:ea typeface="Raleway"/>
                <a:cs typeface="Raleway"/>
              </a:rPr>
              <a:t>target</a:t>
            </a:r>
            <a:r>
              <a:rPr lang="pt-BR" sz="1600" dirty="0">
                <a:latin typeface="Raleway"/>
                <a:ea typeface="Raleway"/>
                <a:cs typeface="Raleway"/>
              </a:rPr>
              <a:t> a ser modelada é </a:t>
            </a:r>
            <a:r>
              <a:rPr lang="pt-BR" sz="1600" b="1" dirty="0">
                <a:latin typeface="Raleway"/>
                <a:ea typeface="Raleway"/>
                <a:cs typeface="Raleway"/>
              </a:rPr>
              <a:t>categórica</a:t>
            </a:r>
            <a:r>
              <a:rPr lang="pt-BR" sz="1600" dirty="0">
                <a:latin typeface="Raleway"/>
                <a:ea typeface="Raleway"/>
                <a:cs typeface="Raleway"/>
              </a:rPr>
              <a:t>, geralmente de tipo dicotômico</a:t>
            </a:r>
          </a:p>
          <a:p>
            <a:pPr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pt-BR" sz="1600" i="0" u="none" strike="noStrike" cap="none">
              <a:latin typeface="Raleway"/>
              <a:ea typeface="Raleway"/>
              <a:cs typeface="Raleway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 base nessa ideia, por meio de uma regressão logística, podemos saber, por exemplo, qual dos dois tipos de usuários é mais propenso a adquirir um produto X.</a:t>
            </a:r>
            <a:endParaRPr sz="16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 função disso, podemos estabelecer o que nos negócios é chamado de segmentação de clientes</a:t>
            </a:r>
            <a:endParaRPr sz="16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 pesquisa clínica, por exemplo, podemos usar esse modelo para gerar previsões sobre um tipo de tumor</a:t>
            </a:r>
            <a:endParaRPr sz="16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364673" y="820044"/>
            <a:ext cx="80334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84200" lvl="1">
              <a:lnSpc>
                <a:spcPct val="114999"/>
              </a:lnSpc>
              <a:buSzPts val="1600"/>
            </a:pPr>
            <a:endParaRPr lang="pt-BR" sz="1600" dirty="0">
              <a:latin typeface="Raleway"/>
              <a:ea typeface="Raleway"/>
              <a:cs typeface="Raleway"/>
            </a:endParaRPr>
          </a:p>
          <a:p>
            <a:pPr marL="457200" marR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Por</a:t>
            </a: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meio de uma regressão logística, podemos saber, por exemplo, qual dos dois tipos de usuários é mais propenso a adquirir um produto X.</a:t>
            </a:r>
            <a:endParaRPr lang="en-US" sz="16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 função disso, podemos estabelecer o que nos negócios é chamado de segmentação de clientes</a:t>
            </a:r>
            <a:endParaRPr sz="16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 pesquisa clínica, por exemplo, podemos usar esse modelo para gerar previsões sobre um tipo de tumor</a:t>
            </a:r>
            <a:endParaRPr sz="16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Raleway"/>
              <a:buChar char="●"/>
            </a:pPr>
            <a:endParaRPr lang="pt-BR" sz="1600" b="0" i="0" u="none" strike="noStrike" cap="none" dirty="0">
              <a:latin typeface="Raleway"/>
            </a:endParaRPr>
          </a:p>
          <a:p>
            <a:pPr>
              <a:lnSpc>
                <a:spcPct val="115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494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linear vs. logística</a:t>
            </a:r>
            <a:endParaRPr sz="1800" b="0" i="0" u="none" strike="noStrike" cap="none"/>
          </a:p>
        </p:txBody>
      </p:sp>
      <p:grpSp>
        <p:nvGrpSpPr>
          <p:cNvPr id="241" name="Shape 241"/>
          <p:cNvGrpSpPr/>
          <p:nvPr/>
        </p:nvGrpSpPr>
        <p:grpSpPr>
          <a:xfrm>
            <a:off x="319200" y="925950"/>
            <a:ext cx="8228400" cy="3596400"/>
            <a:chOff x="319200" y="773550"/>
            <a:chExt cx="8228400" cy="3596400"/>
          </a:xfrm>
        </p:grpSpPr>
        <p:sp>
          <p:nvSpPr>
            <p:cNvPr id="242" name="Shape 242"/>
            <p:cNvSpPr txBox="1"/>
            <p:nvPr/>
          </p:nvSpPr>
          <p:spPr>
            <a:xfrm>
              <a:off x="319200" y="773550"/>
              <a:ext cx="8228400" cy="35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50" tIns="75950" rIns="75950" bIns="75950" rtlCol="0" anchor="ctr" anchorCtr="0">
              <a:noAutofit/>
            </a:bodyPr>
            <a:lstStyle/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Por que não estimar p(Y=1 | X) com uma regressão linear? </a:t>
              </a:r>
              <a:r>
                <a:rPr lang="pt-BR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Nesse caso, nosso modelo assumiria a seguinte forma: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onde, para abreviar, definimos 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Ele lançaria valores fora do intervalo válido para uma probabilidade (0,1)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pic>
          <p:nvPicPr>
            <p:cNvPr id="243" name="Shape 243" descr="reg_log_0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6477" y="1943477"/>
              <a:ext cx="2654450" cy="35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 descr="reg_log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8375" y="2698702"/>
              <a:ext cx="2914595" cy="355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linear vs. logística</a:t>
            </a:r>
            <a:endParaRPr sz="1800" b="0" i="0" u="none" strike="noStrike" cap="none"/>
          </a:p>
        </p:txBody>
      </p:sp>
      <p:grpSp>
        <p:nvGrpSpPr>
          <p:cNvPr id="250" name="Shape 250"/>
          <p:cNvGrpSpPr/>
          <p:nvPr/>
        </p:nvGrpSpPr>
        <p:grpSpPr>
          <a:xfrm>
            <a:off x="319200" y="925950"/>
            <a:ext cx="8228400" cy="3596400"/>
            <a:chOff x="319200" y="925950"/>
            <a:chExt cx="8228400" cy="3596400"/>
          </a:xfrm>
        </p:grpSpPr>
        <p:sp>
          <p:nvSpPr>
            <p:cNvPr id="251" name="Shape 251"/>
            <p:cNvSpPr txBox="1"/>
            <p:nvPr/>
          </p:nvSpPr>
          <p:spPr>
            <a:xfrm>
              <a:off x="319200" y="925950"/>
              <a:ext cx="8228400" cy="35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50" tIns="75950" rIns="75950" bIns="75950" rtlCol="0" anchor="ctr" anchorCtr="0">
              <a:noAutofit/>
            </a:bodyPr>
            <a:lstStyle/>
            <a:p>
              <a:pPr marL="457200" lvl="0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Temos que encontrar uma função que garanta que as estimativas que fizermos estarão dentro do intervalo válido de uma probabilidade.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aleway"/>
                <a:buChar char="○"/>
              </a:pPr>
              <a:r>
                <a:rPr lang="pt-BR" sz="16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Podemos usar a função logística: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latin typeface="Raleway"/>
                  <a:ea typeface="Raleway"/>
                  <a:cs typeface="Raleway"/>
                  <a:sym typeface="Raleway"/>
                </a:rPr>
                <a:t>Agora vemos que, independentemente de quais valores X tome, sempre vamos prever valores dentro do intervalo 0-1.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latin typeface="Raleway"/>
                  <a:ea typeface="Raleway"/>
                  <a:cs typeface="Raleway"/>
                  <a:sym typeface="Raleway"/>
                </a:rPr>
                <a:t>A função logística retorna uma curva em forma de “S” sempre entre 0 e 1.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latin typeface="Raleway"/>
                  <a:ea typeface="Raleway"/>
                  <a:cs typeface="Raleway"/>
                  <a:sym typeface="Raleway"/>
                </a:rPr>
                <a:t>Não é a única função para conseguir este resultado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pic>
          <p:nvPicPr>
            <p:cNvPr id="252" name="Shape 252" descr="reg_log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8100" y="1888025"/>
              <a:ext cx="2709299" cy="770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linear vs. logística</a:t>
            </a:r>
            <a:endParaRPr sz="1800" b="0" i="0" u="none" strike="noStrike" cap="none"/>
          </a:p>
        </p:txBody>
      </p:sp>
      <p:sp>
        <p:nvSpPr>
          <p:cNvPr id="258" name="Shape 258"/>
          <p:cNvSpPr txBox="1"/>
          <p:nvPr/>
        </p:nvSpPr>
        <p:spPr>
          <a:xfrm>
            <a:off x="319200" y="925950"/>
            <a:ext cx="82284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l="7637" t="19101" r="3552" b="18821"/>
          <a:stretch/>
        </p:blipFill>
        <p:spPr>
          <a:xfrm>
            <a:off x="545750" y="983100"/>
            <a:ext cx="8121324" cy="31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55098" y="3867894"/>
            <a:ext cx="8640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latin typeface="Calibri" panose="020F0502020204030204" pitchFamily="34" charset="0"/>
              </a:rPr>
              <a:t>Balance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859743" y="2222452"/>
            <a:ext cx="19442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latin typeface="Calibri" panose="020F0502020204030204" pitchFamily="34" charset="0"/>
              </a:rPr>
              <a:t>Probability of Default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3867894"/>
            <a:ext cx="8640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latin typeface="Calibri" panose="020F0502020204030204" pitchFamily="34" charset="0"/>
              </a:rPr>
              <a:t>Balance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91270" y="2224874"/>
            <a:ext cx="19442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latin typeface="Calibri" panose="020F0502020204030204" pitchFamily="34" charset="0"/>
              </a:rPr>
              <a:t>Probability of Default</a:t>
            </a:r>
            <a:endParaRPr lang="es-A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linear vs. logística</a:t>
            </a:r>
            <a:endParaRPr sz="1800" b="0" i="0" u="none" strike="noStrike" cap="none"/>
          </a:p>
        </p:txBody>
      </p:sp>
      <p:sp>
        <p:nvSpPr>
          <p:cNvPr id="265" name="Shape 265"/>
          <p:cNvSpPr txBox="1"/>
          <p:nvPr/>
        </p:nvSpPr>
        <p:spPr>
          <a:xfrm>
            <a:off x="457800" y="773550"/>
            <a:ext cx="82284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manipulamos um pouco a função logística mostrada nos slides anteriores, podemos chegar à seguinte expressão: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 quantidade p(X)/1-p(X) é chamada de “odds-ratio” e ela expressa a relação entre a probabilidade de que y=1 (</a:t>
            </a: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p(X)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) e a probabilidade de que y=0 (</a:t>
            </a: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1-p(X)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).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A odds-ratio recebe valores entre 0 e infinito.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6" name="Shape 266" descr="reg_log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24" y="1805000"/>
            <a:ext cx="2626475" cy="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linear vs. logística</a:t>
            </a:r>
            <a:endParaRPr sz="1800" b="0" i="0" u="none" strike="noStrike" cap="none"/>
          </a:p>
        </p:txBody>
      </p:sp>
      <p:grpSp>
        <p:nvGrpSpPr>
          <p:cNvPr id="272" name="Shape 272"/>
          <p:cNvGrpSpPr/>
          <p:nvPr/>
        </p:nvGrpSpPr>
        <p:grpSpPr>
          <a:xfrm>
            <a:off x="319200" y="601225"/>
            <a:ext cx="8228400" cy="4302900"/>
            <a:chOff x="319200" y="601225"/>
            <a:chExt cx="8228400" cy="4302900"/>
          </a:xfrm>
        </p:grpSpPr>
        <p:sp>
          <p:nvSpPr>
            <p:cNvPr id="273" name="Shape 273"/>
            <p:cNvSpPr txBox="1"/>
            <p:nvPr/>
          </p:nvSpPr>
          <p:spPr>
            <a:xfrm>
              <a:off x="319200" y="601225"/>
              <a:ext cx="8228400" cy="43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50" tIns="75950" rIns="75950" bIns="75950" rtlCol="0" anchor="ctr" anchorCtr="0">
              <a:noAutofit/>
            </a:bodyPr>
            <a:lstStyle/>
            <a:p>
              <a:pPr marL="457200" lvl="0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aleway"/>
                <a:buChar char="●"/>
              </a:pPr>
              <a:r>
                <a:rPr lang="pt-BR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 usamos os algoritmos da expressão anterior (odds-ratio)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vemos que o algoritmo da odds-ratio tem uma relação linear com X.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No modelo linear, os 𝜷</a:t>
              </a:r>
              <a:r>
                <a:rPr lang="pt-BR" sz="1600" baseline="-25000"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 foram a mudança média em Y antes de uma mudança unitária em X. 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Na regressão logística, aumentar uma unidade em X, altera o logaritmo da odd-ratio em 𝜷</a:t>
              </a:r>
              <a:r>
                <a:rPr lang="pt-BR" sz="1600" baseline="-25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. Ou multiplica a odds por e 𝜷</a:t>
              </a:r>
              <a:r>
                <a:rPr lang="pt-BR" sz="1600" baseline="30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, o que é a mesma coisa. 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A relação entre p(X) e X não é uma linha reta =&gt; </a:t>
              </a:r>
              <a:r>
                <a:rPr lang="pt-BR" sz="1600" b="1">
                  <a:latin typeface="Raleway"/>
                  <a:ea typeface="Raleway"/>
                  <a:cs typeface="Raleway"/>
                  <a:sym typeface="Raleway"/>
                </a:rPr>
                <a:t>quanto p(X) mudará com uma mudança unitária em X</a:t>
              </a: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 dependerá dos valores de X. Mesmo assim, o sinal de 𝜷</a:t>
              </a:r>
              <a:r>
                <a:rPr lang="pt-BR" sz="1600" baseline="-25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 expressa a direção da mudança em p(X) (independentemente do valor de X).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74" name="Shape 274" descr="reg_log4.png"/>
            <p:cNvPicPr preferRelativeResize="0"/>
            <p:nvPr/>
          </p:nvPicPr>
          <p:blipFill rotWithShape="1">
            <a:blip r:embed="rId3">
              <a:alphaModFix/>
            </a:blip>
            <a:srcRect r="39566"/>
            <a:stretch/>
          </p:blipFill>
          <p:spPr>
            <a:xfrm>
              <a:off x="1551125" y="1107550"/>
              <a:ext cx="3391650" cy="639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00" y="1056960"/>
            <a:ext cx="8856000" cy="28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243728" y="70600"/>
            <a:ext cx="475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Regressão linear vs. logística</a:t>
            </a:r>
            <a:endParaRPr sz="1800" i="0" u="none" strike="noStrike" cap="none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039837"/>
            <a:ext cx="10081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Probability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6205" y="1039837"/>
            <a:ext cx="576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Odds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039836"/>
            <a:ext cx="864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Log odds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764" y="3714005"/>
            <a:ext cx="1935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Variável independente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321" y="3706910"/>
            <a:ext cx="1935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Variável independente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2436" y="3714005"/>
            <a:ext cx="1935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Variável independente</a:t>
            </a:r>
            <a:endParaRPr lang="es-AR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08FF-F5B1-4BA3-A944-42FD3A8A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68E5-D839-4ACC-84AB-B43CDE8DB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Em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suma</a:t>
            </a:r>
            <a:r>
              <a:rPr lang="en-US" dirty="0">
                <a:latin typeface="Times New Roman"/>
                <a:cs typeface="Times New Roman"/>
              </a:rPr>
              <a:t>,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err="1">
                <a:latin typeface="Times New Roman"/>
                <a:cs typeface="Times New Roman"/>
              </a:rPr>
              <a:t>saída</a:t>
            </a:r>
            <a:r>
              <a:rPr lang="en-US" dirty="0">
                <a:latin typeface="Times New Roman"/>
                <a:cs typeface="Times New Roman"/>
              </a:rPr>
              <a:t> da </a:t>
            </a:r>
            <a:r>
              <a:rPr lang="en-US" err="1">
                <a:latin typeface="Times New Roman"/>
                <a:cs typeface="Times New Roman"/>
              </a:rPr>
              <a:t>regressão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logística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será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err="1">
                <a:latin typeface="Times New Roman"/>
                <a:cs typeface="Times New Roman"/>
              </a:rPr>
              <a:t>probabilidade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 = 1, dada a entrada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parametrizada</a:t>
            </a:r>
            <a:r>
              <a:rPr lang="en-US" dirty="0">
                <a:latin typeface="Times New Roman"/>
                <a:cs typeface="Times New Roman"/>
              </a:rPr>
              <a:t> por theta.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algn="ctr"/>
            <a:r>
              <a:rPr lang="en-US" dirty="0" err="1">
                <a:latin typeface="Times New Roman"/>
                <a:cs typeface="Times New Roman"/>
              </a:rPr>
              <a:t>h</a:t>
            </a:r>
            <a:r>
              <a:rPr lang="en-US" b="1" dirty="0" err="1">
                <a:latin typeface="Times New Roman"/>
                <a:cs typeface="Times New Roman"/>
              </a:rPr>
              <a:t>θ</a:t>
            </a:r>
            <a:r>
              <a:rPr lang="en-US" dirty="0">
                <a:latin typeface="Times New Roman"/>
                <a:cs typeface="Times New Roman"/>
              </a:rPr>
              <a:t>(x) = P(y=1 | x; </a:t>
            </a:r>
            <a:r>
              <a:rPr lang="en-US" b="1" dirty="0">
                <a:latin typeface="Times New Roman"/>
                <a:cs typeface="Times New Roman"/>
              </a:rPr>
              <a:t>θ)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81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Estimativa dos coeficientes</a:t>
            </a:r>
            <a:endParaRPr sz="1800" b="0" i="0" u="none" strike="noStrike" cap="none"/>
          </a:p>
        </p:txBody>
      </p:sp>
      <p:sp>
        <p:nvSpPr>
          <p:cNvPr id="286" name="Shape 286"/>
          <p:cNvSpPr txBox="1"/>
          <p:nvPr/>
        </p:nvSpPr>
        <p:spPr>
          <a:xfrm>
            <a:off x="243724" y="267475"/>
            <a:ext cx="8360723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Os coeficientes são estimados por meio do método de máxima verossimilhança (um método de estimativa mais geral que o de mínimos quadrados). A intenção é estimar os 𝜷</a:t>
            </a:r>
            <a:r>
              <a:rPr lang="pt-BR" sz="1600" baseline="-25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e 𝜷</a:t>
            </a:r>
            <a:r>
              <a:rPr lang="pt-BR" sz="1600" baseline="-25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que tenham uma maior probabilidade relativa de ter gerado os dados observados.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Os resultados da estimativa da probabilidade de default com base no saldo podem ser vistos na seguinte tabela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753200" y="1841400"/>
            <a:ext cx="5419080" cy="1066680"/>
          </a:xfrm>
          <a:prstGeom prst="rect">
            <a:avLst/>
          </a:prstGeom>
          <a:noFill/>
          <a:ln w="76300" cap="flat" cmpd="sng">
            <a:solidFill>
              <a:srgbClr val="C05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Regressão Logística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Estimativa dos coeficientes</a:t>
            </a:r>
            <a:endParaRPr sz="1800" b="0" i="0" u="none" strike="noStrike" cap="none"/>
          </a:p>
        </p:txBody>
      </p:sp>
      <p:sp>
        <p:nvSpPr>
          <p:cNvPr id="292" name="Shape 292"/>
          <p:cNvSpPr txBox="1"/>
          <p:nvPr/>
        </p:nvSpPr>
        <p:spPr>
          <a:xfrm>
            <a:off x="319200" y="1752500"/>
            <a:ext cx="82284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É observado que um aumento de $1 no saldo aumenta 0.0055 unidades no “log odds ratio”.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Há uma estatística z que é análogo à estatística t na regressão linear.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Ho 𝜷</a:t>
            </a:r>
            <a:r>
              <a:rPr lang="pt-BR" sz="1600" baseline="-25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= 0 (ou, em outras palavras, a probabilidade de default não depende do saldo)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○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Ha 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𝜷</a:t>
            </a:r>
            <a:r>
              <a:rPr lang="pt-BR" sz="1600" baseline="-25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&lt;&gt; 0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5656" y="819503"/>
            <a:ext cx="6512035" cy="879867"/>
            <a:chOff x="1115614" y="1598739"/>
            <a:chExt cx="7327261" cy="82899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616" y="1598739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15615" y="1886771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15614" y="2427734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09254" y="1598739"/>
              <a:ext cx="0" cy="8289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15816" y="699542"/>
            <a:ext cx="1109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Coefficient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-10.6513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0.0055</a:t>
            </a:r>
            <a:endParaRPr lang="es-ES" sz="16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27" y="699542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Std. Error 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0.3612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0.0002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2512" y="699542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Z-statistic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-29.5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24.9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224" y="69954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P-value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&lt; 0.0001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&lt; 0.0001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1059582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Intercept</a:t>
            </a:r>
            <a:endParaRPr lang="es-ES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saldo</a:t>
            </a:r>
            <a:endParaRPr lang="es-AR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Estimativa dos coeficientes</a:t>
            </a:r>
            <a:endParaRPr sz="1800" b="0" i="0" u="none" strike="noStrike" cap="none"/>
          </a:p>
        </p:txBody>
      </p:sp>
      <p:sp>
        <p:nvSpPr>
          <p:cNvPr id="300" name="Shape 300"/>
          <p:cNvSpPr txBox="1"/>
          <p:nvPr/>
        </p:nvSpPr>
        <p:spPr>
          <a:xfrm>
            <a:off x="319200" y="518500"/>
            <a:ext cx="82284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Variáveis qualitativas também podem ser usadas como features.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Vamos ver, por exemplo, como a condição de ser estudante influencia a probabilidade de default.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Realizamos um procedimento análogo ao que usamos para introduzir variáveis qualitativas em uma regressão linear: incluímos variáveis dummy. Nesse caso, X=1 se for aluno e X = 0, se não for.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Estimativa dos coeficientes</a:t>
            </a:r>
            <a:endParaRPr sz="1800" b="0" i="0" u="none" strike="noStrike" cap="none"/>
          </a:p>
        </p:txBody>
      </p:sp>
      <p:sp>
        <p:nvSpPr>
          <p:cNvPr id="306" name="Shape 306"/>
          <p:cNvSpPr txBox="1"/>
          <p:nvPr/>
        </p:nvSpPr>
        <p:spPr>
          <a:xfrm>
            <a:off x="319200" y="2188050"/>
            <a:ext cx="8228400" cy="22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Nesse caso, o coeficiente é positivo, o que indica que ser estudante tem uma relação positiva com ser potencialmente lento.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O que pode ser dito sobre a significação do coeficiente?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5656" y="1115819"/>
            <a:ext cx="6512035" cy="879867"/>
            <a:chOff x="1115614" y="1598739"/>
            <a:chExt cx="7327261" cy="82899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15616" y="1598739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15615" y="1886771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5614" y="2427734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915816" y="995858"/>
            <a:ext cx="1109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Coefficient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-3.5041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0.4049</a:t>
            </a:r>
            <a:endParaRPr lang="es-ES" sz="16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27" y="995858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Std. Error 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0.0707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0.1150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2512" y="995858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Z-statistic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-49.55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3.52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8224" y="99585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P-value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&lt; 0.0001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0.0004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656" y="135589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Intercept</a:t>
            </a:r>
            <a:endParaRPr lang="es-ES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Student [Yes]</a:t>
            </a:r>
            <a:endParaRPr lang="es-AR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Fazendo previsões</a:t>
            </a:r>
            <a:endParaRPr sz="1800" b="0" i="0" u="none" strike="noStrike" cap="none"/>
          </a:p>
        </p:txBody>
      </p:sp>
      <p:sp>
        <p:nvSpPr>
          <p:cNvPr id="313" name="Shape 313"/>
          <p:cNvSpPr txBox="1"/>
          <p:nvPr/>
        </p:nvSpPr>
        <p:spPr>
          <a:xfrm>
            <a:off x="243725" y="1278450"/>
            <a:ext cx="8228400" cy="3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Depois de estimarmos os coeficientes do modelo, podemos fazer previsões e calcular a probabilidade de default para um dado valor do saldo.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Por exemplo, para um saldo de $1000, temos 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 está abaixo de 1%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Por outro lado, um saldo de $2000 é muito maior e está perto de 58%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l="17348" t="52954" r="16588" b="33465"/>
          <a:stretch/>
        </p:blipFill>
        <p:spPr>
          <a:xfrm>
            <a:off x="1724000" y="2528625"/>
            <a:ext cx="6041125" cy="6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- Estimativa dos coeficientes</a:t>
            </a:r>
            <a:endParaRPr sz="1800" b="0" i="0" u="none" strike="noStrike" cap="none"/>
          </a:p>
        </p:txBody>
      </p:sp>
      <p:sp>
        <p:nvSpPr>
          <p:cNvPr id="320" name="Shape 320"/>
          <p:cNvSpPr txBox="1"/>
          <p:nvPr/>
        </p:nvSpPr>
        <p:spPr>
          <a:xfrm>
            <a:off x="319200" y="1082850"/>
            <a:ext cx="82284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Podemos estimar as probabilidades de entrar em default sendo estudante e não sendo estudante (a variável dummy cujos coeficientes estimamos anteriormente).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l="10014" t="50655" r="10062" b="22534"/>
          <a:stretch/>
        </p:blipFill>
        <p:spPr>
          <a:xfrm>
            <a:off x="791968" y="2355726"/>
            <a:ext cx="7308424" cy="137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592412" y="2599308"/>
            <a:ext cx="26915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1619672" y="2571750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default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Yes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|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student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Yes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s-AR" sz="15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3219822"/>
            <a:ext cx="2592933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1763688" y="3147814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default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Yes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|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student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pt-BR" sz="15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No </a:t>
            </a:r>
            <a:r>
              <a:rPr lang="pt-BR" sz="150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s-AR" sz="15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múltipla</a:t>
            </a:r>
            <a:endParaRPr sz="1800" b="0" i="0" u="none" strike="noStrike" cap="none"/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l="17288" t="52685" r="24814"/>
          <a:stretch/>
        </p:blipFill>
        <p:spPr>
          <a:xfrm>
            <a:off x="-6267925" y="7120525"/>
            <a:ext cx="5976626" cy="2746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Shape 328"/>
          <p:cNvGrpSpPr/>
          <p:nvPr/>
        </p:nvGrpSpPr>
        <p:grpSpPr>
          <a:xfrm>
            <a:off x="243724" y="322850"/>
            <a:ext cx="8504739" cy="3608650"/>
            <a:chOff x="319199" y="925950"/>
            <a:chExt cx="8504739" cy="3608650"/>
          </a:xfrm>
        </p:grpSpPr>
        <p:sp>
          <p:nvSpPr>
            <p:cNvPr id="329" name="Shape 329"/>
            <p:cNvSpPr txBox="1"/>
            <p:nvPr/>
          </p:nvSpPr>
          <p:spPr>
            <a:xfrm>
              <a:off x="319199" y="925950"/>
              <a:ext cx="8504739" cy="35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50" tIns="75950" rIns="75950" bIns="75950" rtlCol="0" anchor="ctr" anchorCtr="0">
              <a:noAutofit/>
            </a:bodyPr>
            <a:lstStyle/>
            <a:p>
              <a:pPr marL="457200" lvl="0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Char char="–"/>
              </a:pPr>
              <a:r>
                <a:rPr lang="pt-BR" sz="1600" dirty="0">
                  <a:solidFill>
                    <a:schemeClr val="dk1"/>
                  </a:solidFill>
                </a:rPr>
                <a:t> </a:t>
              </a:r>
              <a:r>
                <a:rPr lang="pt-BR" sz="16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Agora, de maneira análoga ao caso da regressão linear, vamos pensar sobre o problema de prever uma variável qualitativa binária com uma série de p features. 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Nosso modelo de regressão logística múltipla ficaria definido 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3020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Raleway"/>
                <a:buChar char="–"/>
              </a:pPr>
              <a:r>
                <a:rPr lang="pt-BR" sz="16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Podendo ser reescrito em termos de logs odds</a:t>
              </a:r>
              <a:endParaRPr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</a:endParaRPr>
            </a:p>
          </p:txBody>
        </p:sp>
        <p:pic>
          <p:nvPicPr>
            <p:cNvPr id="330" name="Shape 330" descr="reg_log5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66972" y="2447925"/>
              <a:ext cx="4145600" cy="66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 descr="reg_log4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551" y="3867150"/>
              <a:ext cx="5861046" cy="667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243724" y="70600"/>
            <a:ext cx="6216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Regressão logística múltipla</a:t>
            </a:r>
            <a:endParaRPr sz="1800" b="0" i="0" u="none" strike="noStrike" cap="none"/>
          </a:p>
        </p:txBody>
      </p:sp>
      <p:sp>
        <p:nvSpPr>
          <p:cNvPr id="337" name="Shape 337"/>
          <p:cNvSpPr txBox="1"/>
          <p:nvPr/>
        </p:nvSpPr>
        <p:spPr>
          <a:xfrm>
            <a:off x="319200" y="2550375"/>
            <a:ext cx="8429264" cy="19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–"/>
            </a:pPr>
            <a:r>
              <a:rPr lang="pt-BR" sz="1600" dirty="0">
                <a:solidFill>
                  <a:schemeClr val="dk1"/>
                </a:solidFill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ver os resultados da aplicação deste modelo para prever a probabilidade de default de acordo com a receita, o saldo e a condição do estudante.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dizem os resultados?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–"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Há algo estranho?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l="17288" t="52685" r="24814"/>
          <a:stretch/>
        </p:blipFill>
        <p:spPr>
          <a:xfrm>
            <a:off x="-6267925" y="7120525"/>
            <a:ext cx="5976626" cy="2746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1331639" y="915566"/>
            <a:ext cx="6514718" cy="1440159"/>
            <a:chOff x="-18702" y="-1250737"/>
            <a:chExt cx="7330280" cy="135689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-18701" y="-1250737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-18702" y="106156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5681" y="-912258"/>
              <a:ext cx="732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112572" y="843558"/>
            <a:ext cx="1109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Coefficient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-10.8690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0.0057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0.0030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-0.6468</a:t>
            </a:r>
            <a:endParaRPr lang="es-ES" sz="16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976" y="843558"/>
            <a:ext cx="1008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Std. Error 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0.4923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0.0002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0.0082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0.2362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843558"/>
            <a:ext cx="1008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Z-statistic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-22.08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24.74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0.37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-2.74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843558"/>
            <a:ext cx="936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lnSpc>
                <a:spcPct val="150000"/>
              </a:lnSpc>
            </a:pPr>
            <a:r>
              <a:rPr lang="pt-BR" sz="1600">
                <a:latin typeface="Calibri" panose="020F0502020204030204" pitchFamily="34" charset="0"/>
              </a:rPr>
              <a:t>P-value</a:t>
            </a:r>
            <a:endParaRPr lang="es-ES" sz="1600" dirty="0">
              <a:latin typeface="Calibri" panose="020F0502020204030204" pitchFamily="34" charset="0"/>
            </a:endParaRP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&lt; 0.0001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&lt; 0.0001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0.7115</a:t>
            </a:r>
          </a:p>
          <a:p>
            <a:pPr algn="r" rtl="0"/>
            <a:r>
              <a:rPr lang="pt-BR" sz="1600">
                <a:latin typeface="Calibri" panose="020F0502020204030204" pitchFamily="34" charset="0"/>
              </a:rPr>
              <a:t>0.0062</a:t>
            </a:r>
            <a:endParaRPr lang="es-AR" sz="16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6" y="1278508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Intercept</a:t>
            </a:r>
            <a:endParaRPr lang="es-ES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Balance</a:t>
            </a:r>
          </a:p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Income</a:t>
            </a:r>
            <a:endParaRPr lang="es-ES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rtl="0"/>
            <a:r>
              <a:rPr lang="pt-BR" sz="16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Student [Yes]</a:t>
            </a:r>
            <a:endParaRPr lang="es-AR" sz="16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5B0D0E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050480" y="1250640"/>
            <a:ext cx="7221600" cy="138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Prática guiada: executar um modelo de regressão logística</a:t>
            </a:r>
            <a:endParaRPr sz="1800" i="0" u="none" strike="noStrike" cap="none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284040" y="75120"/>
            <a:ext cx="6303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 sz="1800" b="0" i="0" u="none" strike="noStrike" cap="none" dirty="0"/>
          </a:p>
        </p:txBody>
      </p:sp>
      <p:sp>
        <p:nvSpPr>
          <p:cNvPr id="359" name="Shape 359"/>
          <p:cNvSpPr txBox="1"/>
          <p:nvPr/>
        </p:nvSpPr>
        <p:spPr>
          <a:xfrm>
            <a:off x="344000" y="574725"/>
            <a:ext cx="7893600" cy="3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aleway"/>
              <a:buChar char="‒"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Modelo para abordar problemas de classificação com uma variável </a:t>
            </a:r>
            <a:r>
              <a:rPr lang="pt-BR" sz="1800" dirty="0" err="1">
                <a:latin typeface="Raleway"/>
                <a:ea typeface="Raleway"/>
                <a:cs typeface="Raleway"/>
                <a:sym typeface="Raleway"/>
              </a:rPr>
              <a:t>target</a:t>
            </a: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 qualitativa ou categórica, geralmente, binária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aleway"/>
              <a:buChar char="‒"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Ao realizar a transformação logística dos dados, a relação entre a variável dependente e os preditores é linear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aleway"/>
              <a:buChar char="‒"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Os valores previstos pelo modelo podem ser interpretados como “probabilidades” de cada uma das categorias da variável.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aleway"/>
              <a:buChar char="‒"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Podemos interpretar a influência das variáveis preditoras em termos de </a:t>
            </a:r>
            <a:r>
              <a:rPr lang="pt-BR" sz="1800" dirty="0" err="1">
                <a:latin typeface="Raleway"/>
                <a:ea typeface="Raleway"/>
                <a:cs typeface="Raleway"/>
                <a:sym typeface="Raleway"/>
              </a:rPr>
              <a:t>odd-ratio</a:t>
            </a:r>
            <a:endParaRPr sz="1800" dirty="0" err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457200" y="1245600"/>
            <a:ext cx="8435280" cy="194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Definir o conceito de modelo de regressão logística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Entender o fundamento matemático da regressão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Projetar um modelo de regressão logística utilizando as bibliotecas statsmodels e 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cikit-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Learn </a:t>
            </a:r>
            <a:r>
              <a:rPr lang="pt-BR" sz="16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 Python</a:t>
            </a:r>
            <a:endParaRPr sz="16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43720" y="70610"/>
            <a:ext cx="2882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19200" y="518500"/>
            <a:ext cx="8429264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50" tIns="75950" rIns="75950" bIns="75950" rtlCol="0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A regressão logística é uma abordagem linear para resolver problemas de classificação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Ela permite estimar da relação existente entre uma variável dependente (target) e diversas variáveis preditoras (independentes)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De modo geral, por meio de uma regressão logística, procura-se estimar a probabilidade de que Y seja 1, dados certos valores de X: P(Y=1 | X) = ?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Raleway"/>
              <a:buChar char="‒"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Se X e Y mantêm uma relação de tipo linear positiva, o valor de Y se aproximará de 1, à medida que o valor de X aumenta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43720" y="70610"/>
            <a:ext cx="2882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sz="1800" i="0" u="none" strike="noStrike" cap="none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C633-2C61-4DA3-B44A-27A71E0B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Exemplos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6ECE-69BD-4D52-B6C1-50BFE2813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Char char="•"/>
            </a:pPr>
            <a:r>
              <a:rPr lang="en-US" dirty="0">
                <a:latin typeface="Times New Roman"/>
                <a:ea typeface="MS PMincho"/>
                <a:cs typeface="Times New Roman"/>
              </a:rPr>
              <a:t>Um email é spam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ou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não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?</a:t>
            </a:r>
            <a:endParaRPr lang="en-US"/>
          </a:p>
          <a:p>
            <a:pPr marL="514350" indent="-285750">
              <a:buChar char="•"/>
            </a:pPr>
            <a:r>
              <a:rPr lang="en-US" dirty="0">
                <a:latin typeface="Times New Roman"/>
                <a:ea typeface="MS PMincho"/>
                <a:cs typeface="Times New Roman"/>
              </a:rPr>
              <a:t>Uma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transação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online é 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fradulenta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ou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não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?</a:t>
            </a:r>
          </a:p>
          <a:p>
            <a:pPr marL="514350" indent="-285750">
              <a:buChar char="•"/>
            </a:pPr>
            <a:r>
              <a:rPr lang="en-US" dirty="0">
                <a:latin typeface="Times New Roman"/>
                <a:ea typeface="MS PMincho"/>
                <a:cs typeface="Times New Roman"/>
              </a:rPr>
              <a:t>Um tumor é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maligno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ou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benigno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?</a:t>
            </a:r>
          </a:p>
          <a:p>
            <a:pPr marL="514350" indent="-285750">
              <a:buChar char="•"/>
            </a:pPr>
            <a:endParaRPr lang="en-US" dirty="0">
              <a:latin typeface="Times New Roman"/>
              <a:ea typeface="MS PMincho"/>
              <a:cs typeface="Times New Roman"/>
            </a:endParaRPr>
          </a:p>
          <a:p>
            <a:r>
              <a:rPr lang="en-US" i="1" dirty="0">
                <a:latin typeface="Times New Roman"/>
                <a:ea typeface="MS PMincho"/>
                <a:cs typeface="Times New Roman"/>
              </a:rPr>
              <a:t>y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∈ {0, 1}</a:t>
            </a:r>
          </a:p>
          <a:p>
            <a:r>
              <a:rPr lang="en-US" dirty="0">
                <a:latin typeface="Times New Roman"/>
                <a:ea typeface="MS PMincho"/>
                <a:cs typeface="Times New Roman"/>
              </a:rPr>
              <a:t>0: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classe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negativa</a:t>
            </a:r>
            <a:endParaRPr lang="en-US">
              <a:latin typeface="Times New Roman"/>
              <a:ea typeface="MS PMincho"/>
              <a:cs typeface="Times New Roman"/>
            </a:endParaRPr>
          </a:p>
          <a:p>
            <a:r>
              <a:rPr lang="en-US" dirty="0">
                <a:latin typeface="Times New Roman"/>
                <a:ea typeface="MS PMincho"/>
                <a:cs typeface="Times New Roman"/>
              </a:rPr>
              <a:t>1: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classe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positiva</a:t>
            </a:r>
            <a:endParaRPr lang="en-US">
              <a:latin typeface="Times New Roman"/>
              <a:ea typeface="MS PMincho"/>
              <a:cs typeface="Times New Roman"/>
            </a:endParaRPr>
          </a:p>
          <a:p>
            <a:endParaRPr lang="en-US" dirty="0">
              <a:latin typeface="Times New Roman"/>
              <a:ea typeface="MS PMincho"/>
              <a:cs typeface="Times New Roman"/>
            </a:endParaRPr>
          </a:p>
          <a:p>
            <a:r>
              <a:rPr lang="en-US" dirty="0" err="1">
                <a:latin typeface="Times New Roman"/>
                <a:ea typeface="MS PMincho"/>
                <a:cs typeface="Times New Roman"/>
              </a:rPr>
              <a:t>Podendo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 ser multi-</a:t>
            </a:r>
            <a:r>
              <a:rPr lang="en-US" dirty="0" err="1">
                <a:latin typeface="Times New Roman"/>
                <a:ea typeface="MS PMincho"/>
                <a:cs typeface="Times New Roman"/>
              </a:rPr>
              <a:t>classe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, i.e., </a:t>
            </a:r>
            <a:r>
              <a:rPr lang="en-US" i="1" dirty="0">
                <a:latin typeface="Times New Roman"/>
                <a:ea typeface="MS PMincho"/>
                <a:cs typeface="Times New Roman"/>
              </a:rPr>
              <a:t>y</a:t>
            </a:r>
            <a:r>
              <a:rPr lang="en-US" dirty="0">
                <a:latin typeface="Times New Roman"/>
                <a:ea typeface="MS PMincho"/>
                <a:cs typeface="Times New Roman"/>
              </a:rPr>
              <a:t> ∈ {0, 1, 2, 3}</a:t>
            </a:r>
          </a:p>
        </p:txBody>
      </p:sp>
    </p:spTree>
    <p:extLst>
      <p:ext uri="{BB962C8B-B14F-4D97-AF65-F5344CB8AC3E}">
        <p14:creationId xmlns:p14="http://schemas.microsoft.com/office/powerpoint/2010/main" val="22016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C276F91-8562-4122-B11C-F743FF966F7B}"/>
              </a:ext>
            </a:extLst>
          </p:cNvPr>
          <p:cNvCxnSpPr/>
          <p:nvPr/>
        </p:nvCxnSpPr>
        <p:spPr>
          <a:xfrm flipH="1" flipV="1">
            <a:off x="1535503" y="1093399"/>
            <a:ext cx="12939" cy="209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3B6221-D532-41F3-A103-AD5D94530DC7}"/>
              </a:ext>
            </a:extLst>
          </p:cNvPr>
          <p:cNvCxnSpPr/>
          <p:nvPr/>
        </p:nvCxnSpPr>
        <p:spPr>
          <a:xfrm>
            <a:off x="1548442" y="3165893"/>
            <a:ext cx="5216824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4606677-22A6-48BE-AB25-EA6ADD376A9B}"/>
              </a:ext>
            </a:extLst>
          </p:cNvPr>
          <p:cNvSpPr/>
          <p:nvPr/>
        </p:nvSpPr>
        <p:spPr>
          <a:xfrm>
            <a:off x="1818016" y="3025715"/>
            <a:ext cx="278202" cy="2782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1CE61021-5F8A-429B-876A-CEEEF4D010E2}"/>
              </a:ext>
            </a:extLst>
          </p:cNvPr>
          <p:cNvSpPr/>
          <p:nvPr/>
        </p:nvSpPr>
        <p:spPr>
          <a:xfrm>
            <a:off x="2216987" y="3025715"/>
            <a:ext cx="278202" cy="2782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748011-0237-4D8A-B8BF-61EE79E29856}"/>
              </a:ext>
            </a:extLst>
          </p:cNvPr>
          <p:cNvSpPr/>
          <p:nvPr/>
        </p:nvSpPr>
        <p:spPr>
          <a:xfrm>
            <a:off x="2605176" y="3025715"/>
            <a:ext cx="278202" cy="2782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E12D859-7B0D-49C4-9FA8-873720B4B120}"/>
              </a:ext>
            </a:extLst>
          </p:cNvPr>
          <p:cNvSpPr/>
          <p:nvPr/>
        </p:nvSpPr>
        <p:spPr>
          <a:xfrm>
            <a:off x="3004148" y="3025715"/>
            <a:ext cx="278202" cy="2782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DAEE13-F328-49DE-829A-7ADC393D9AED}"/>
              </a:ext>
            </a:extLst>
          </p:cNvPr>
          <p:cNvSpPr/>
          <p:nvPr/>
        </p:nvSpPr>
        <p:spPr>
          <a:xfrm>
            <a:off x="3683478" y="1516091"/>
            <a:ext cx="278202" cy="278202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6C09"/>
              </a:solidFill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E09F8CA-6162-4EA7-A09E-960D74A8D2C4}"/>
              </a:ext>
            </a:extLst>
          </p:cNvPr>
          <p:cNvSpPr/>
          <p:nvPr/>
        </p:nvSpPr>
        <p:spPr>
          <a:xfrm>
            <a:off x="4017751" y="1516091"/>
            <a:ext cx="278202" cy="278202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6C09"/>
              </a:solidFill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D5FA9D7-8A66-41D3-91E5-92ADFC475AFD}"/>
              </a:ext>
            </a:extLst>
          </p:cNvPr>
          <p:cNvSpPr/>
          <p:nvPr/>
        </p:nvSpPr>
        <p:spPr>
          <a:xfrm>
            <a:off x="4362808" y="1516091"/>
            <a:ext cx="278202" cy="278202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6C09"/>
              </a:solidFill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7B3A851-1250-4678-9410-FED8F8405F8F}"/>
              </a:ext>
            </a:extLst>
          </p:cNvPr>
          <p:cNvSpPr/>
          <p:nvPr/>
        </p:nvSpPr>
        <p:spPr>
          <a:xfrm>
            <a:off x="6821335" y="1516090"/>
            <a:ext cx="278202" cy="278202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6C09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E4B31-8501-40FB-8808-E7E7DFE12227}"/>
              </a:ext>
            </a:extLst>
          </p:cNvPr>
          <p:cNvCxnSpPr/>
          <p:nvPr/>
        </p:nvCxnSpPr>
        <p:spPr>
          <a:xfrm flipH="1">
            <a:off x="1395322" y="1138686"/>
            <a:ext cx="4531024" cy="2111315"/>
          </a:xfrm>
          <a:prstGeom prst="straightConnector1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5637F-2251-446C-B45B-91EB88C210A5}"/>
              </a:ext>
            </a:extLst>
          </p:cNvPr>
          <p:cNvCxnSpPr>
            <a:cxnSpLocks/>
          </p:cNvCxnSpPr>
          <p:nvPr/>
        </p:nvCxnSpPr>
        <p:spPr>
          <a:xfrm flipH="1">
            <a:off x="1557067" y="1214166"/>
            <a:ext cx="5415232" cy="19603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E7E2C-3951-4424-AACD-ECFF45F1B2B0}"/>
              </a:ext>
            </a:extLst>
          </p:cNvPr>
          <p:cNvCxnSpPr/>
          <p:nvPr/>
        </p:nvCxnSpPr>
        <p:spPr>
          <a:xfrm>
            <a:off x="3629564" y="2087592"/>
            <a:ext cx="8627" cy="278202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CFDDE-BF58-4A61-A8ED-747998950E05}"/>
              </a:ext>
            </a:extLst>
          </p:cNvPr>
          <p:cNvCxnSpPr>
            <a:cxnSpLocks/>
          </p:cNvCxnSpPr>
          <p:nvPr/>
        </p:nvCxnSpPr>
        <p:spPr>
          <a:xfrm>
            <a:off x="4438290" y="2012111"/>
            <a:ext cx="8627" cy="278202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C842D6-EA93-4FCA-A9CF-58FFAC6CA037}"/>
              </a:ext>
            </a:extLst>
          </p:cNvPr>
          <p:cNvSpPr txBox="1"/>
          <p:nvPr/>
        </p:nvSpPr>
        <p:spPr>
          <a:xfrm>
            <a:off x="741872" y="1410418"/>
            <a:ext cx="74834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 (sim)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1FC5C-887C-4886-96D1-E4131ECB048D}"/>
              </a:ext>
            </a:extLst>
          </p:cNvPr>
          <p:cNvSpPr txBox="1"/>
          <p:nvPr/>
        </p:nvSpPr>
        <p:spPr>
          <a:xfrm>
            <a:off x="741872" y="2898474"/>
            <a:ext cx="74834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 (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89380-B204-4A90-B732-4426E592924B}"/>
              </a:ext>
            </a:extLst>
          </p:cNvPr>
          <p:cNvSpPr txBox="1"/>
          <p:nvPr/>
        </p:nvSpPr>
        <p:spPr>
          <a:xfrm>
            <a:off x="741872" y="3491542"/>
            <a:ext cx="362740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h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>
                <a:latin typeface="Times New Roman"/>
                <a:cs typeface="Times New Roman"/>
              </a:rPr>
              <a:t>(x) = 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 err="1">
                <a:latin typeface="Times New Roman"/>
                <a:cs typeface="Times New Roman"/>
              </a:rPr>
              <a:t>Tx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  <a:r>
              <a:rPr lang="en-US" sz="1600" dirty="0" err="1">
                <a:latin typeface="Times New Roman"/>
                <a:cs typeface="Times New Roman"/>
              </a:rPr>
              <a:t>h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>
                <a:latin typeface="Times New Roman"/>
                <a:cs typeface="Times New Roman"/>
              </a:rPr>
              <a:t>(x) &gt;= 0,5, y = 1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err="1">
                <a:latin typeface="Times New Roman"/>
                <a:cs typeface="Times New Roman"/>
              </a:rPr>
              <a:t>Limiar</a:t>
            </a:r>
            <a:r>
              <a:rPr lang="en-US" sz="1600" dirty="0">
                <a:latin typeface="Times New Roman"/>
                <a:cs typeface="Times New Roman"/>
              </a:rPr>
              <a:t> do </a:t>
            </a:r>
            <a:r>
              <a:rPr lang="en-US" sz="1600" dirty="0" err="1">
                <a:latin typeface="Times New Roman"/>
                <a:cs typeface="Times New Roman"/>
              </a:rPr>
              <a:t>classificador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>
                <a:latin typeface="Times New Roman"/>
                <a:cs typeface="Times New Roman"/>
              </a:rPr>
              <a:t>(x) é 0,5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Se </a:t>
            </a:r>
            <a:r>
              <a:rPr lang="en-US" sz="1600" dirty="0" err="1">
                <a:latin typeface="Times New Roman"/>
                <a:cs typeface="Times New Roman"/>
              </a:rPr>
              <a:t>h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>
                <a:latin typeface="Times New Roman"/>
                <a:cs typeface="Times New Roman"/>
              </a:rPr>
              <a:t>(x) &gt;= 0,5, y = 1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Se </a:t>
            </a:r>
            <a:r>
              <a:rPr lang="en-US" sz="1600" dirty="0" err="1">
                <a:latin typeface="Times New Roman"/>
                <a:cs typeface="Times New Roman"/>
              </a:rPr>
              <a:t>h</a:t>
            </a:r>
            <a:r>
              <a:rPr lang="en-US" sz="1600" b="1" dirty="0" err="1">
                <a:latin typeface="Times New Roman"/>
                <a:cs typeface="Times New Roman"/>
              </a:rPr>
              <a:t>θ</a:t>
            </a:r>
            <a:r>
              <a:rPr lang="en-US" sz="1600" dirty="0">
                <a:latin typeface="Times New Roman"/>
                <a:cs typeface="Times New Roman"/>
              </a:rPr>
              <a:t>(x) &lt; 0,5, y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7FCAA-DD6B-4131-BF3C-0BDBC7543F8A}"/>
              </a:ext>
            </a:extLst>
          </p:cNvPr>
          <p:cNvSpPr txBox="1"/>
          <p:nvPr/>
        </p:nvSpPr>
        <p:spPr>
          <a:xfrm>
            <a:off x="4947249" y="3491542"/>
            <a:ext cx="3627407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Classificação</a:t>
            </a:r>
            <a:r>
              <a:rPr lang="en-US" sz="1600" dirty="0">
                <a:latin typeface="Times New Roman"/>
                <a:cs typeface="Times New Roman"/>
              </a:rPr>
              <a:t> se </a:t>
            </a:r>
            <a:r>
              <a:rPr lang="en-US" sz="1600" dirty="0" err="1">
                <a:latin typeface="Times New Roman"/>
                <a:cs typeface="Times New Roman"/>
              </a:rPr>
              <a:t>dá</a:t>
            </a:r>
            <a:r>
              <a:rPr lang="en-US" sz="1600" dirty="0">
                <a:latin typeface="Times New Roman"/>
                <a:cs typeface="Times New Roman"/>
              </a:rPr>
              <a:t> por </a:t>
            </a:r>
            <a:r>
              <a:rPr lang="en-US" sz="1600" i="1" dirty="0">
                <a:latin typeface="Times New Roman"/>
                <a:cs typeface="Times New Roman"/>
              </a:rPr>
              <a:t>y</a:t>
            </a:r>
            <a:r>
              <a:rPr lang="en-US" sz="1600" dirty="0">
                <a:latin typeface="Times New Roman"/>
                <a:cs typeface="Times New Roman"/>
              </a:rPr>
              <a:t> = 0 </a:t>
            </a:r>
            <a:r>
              <a:rPr lang="en-US" sz="1600" dirty="0" err="1">
                <a:latin typeface="Times New Roman"/>
                <a:cs typeface="Times New Roman"/>
              </a:rPr>
              <a:t>ou</a:t>
            </a:r>
            <a:r>
              <a:rPr lang="en-US" sz="1600" dirty="0">
                <a:latin typeface="Times New Roman"/>
                <a:cs typeface="Times New Roman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9538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243720" y="70610"/>
            <a:ext cx="2882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Exemplo</a:t>
            </a:r>
            <a:endParaRPr sz="1800" b="0" i="0" u="none" strike="noStrike" cap="none"/>
          </a:p>
        </p:txBody>
      </p:sp>
      <p:grpSp>
        <p:nvGrpSpPr>
          <p:cNvPr id="215" name="Shape 215"/>
          <p:cNvGrpSpPr/>
          <p:nvPr/>
        </p:nvGrpSpPr>
        <p:grpSpPr>
          <a:xfrm>
            <a:off x="319200" y="773550"/>
            <a:ext cx="8228400" cy="3596400"/>
            <a:chOff x="319200" y="773550"/>
            <a:chExt cx="8228400" cy="3596400"/>
          </a:xfrm>
        </p:grpSpPr>
        <p:sp>
          <p:nvSpPr>
            <p:cNvPr id="216" name="Shape 216"/>
            <p:cNvSpPr txBox="1"/>
            <p:nvPr/>
          </p:nvSpPr>
          <p:spPr>
            <a:xfrm>
              <a:off x="319200" y="773550"/>
              <a:ext cx="8228400" cy="35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50" tIns="75950" rIns="75950" bIns="75950" rtlCol="0" anchor="ctr" anchorCtr="0">
              <a:noAutofit/>
            </a:bodyPr>
            <a:lstStyle/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Queremos prever a probabilidade de um cliente não pagar seus empréstimos (vá para Padrão)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As features são 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marR="0" lvl="1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○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receita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marR="0" lvl="1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○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saldo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Queremos prever P(Y = 1 | balance) 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marR="0" lvl="0" indent="-330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aleway"/>
                <a:buChar char="●"/>
              </a:pPr>
              <a:r>
                <a:rPr lang="pt-BR" sz="1600">
                  <a:latin typeface="Raleway"/>
                  <a:ea typeface="Raleway"/>
                  <a:cs typeface="Raleway"/>
                  <a:sym typeface="Raleway"/>
                </a:rPr>
                <a:t>Se a p(Y=1|balance) &gt; 0.5 =&gt; default = Yes (poderíamos escolher outro limiar)</a:t>
              </a:r>
              <a:endParaRPr sz="1600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3">
              <a:alphaModFix/>
            </a:blip>
            <a:srcRect l="38687" t="48535" r="40458" b="32186"/>
            <a:stretch/>
          </p:blipFill>
          <p:spPr>
            <a:xfrm>
              <a:off x="2613975" y="1460785"/>
              <a:ext cx="1906851" cy="991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3754402" y="1491630"/>
            <a:ext cx="766424" cy="79278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rtl="0">
              <a:lnSpc>
                <a:spcPct val="150000"/>
              </a:lnSpc>
            </a:pPr>
            <a:r>
              <a:rPr lang="pt-BR" sz="1600" dirty="0" err="1">
                <a:latin typeface="Calibri" panose="020F0502020204030204" pitchFamily="34" charset="0"/>
              </a:rPr>
              <a:t>if</a:t>
            </a:r>
            <a:r>
              <a:rPr lang="pt-BR" sz="1600" dirty="0"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</a:rPr>
              <a:t>No</a:t>
            </a:r>
          </a:p>
          <a:p>
            <a:pPr rtl="0">
              <a:lnSpc>
                <a:spcPct val="150000"/>
              </a:lnSpc>
            </a:pPr>
            <a:r>
              <a:rPr lang="pt-BR" sz="1600" dirty="0" err="1">
                <a:latin typeface="Calibri" panose="020F0502020204030204" pitchFamily="34" charset="0"/>
              </a:rPr>
              <a:t>if</a:t>
            </a:r>
            <a:r>
              <a:rPr lang="pt-BR" sz="1600" dirty="0">
                <a:latin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</a:rPr>
              <a:t>Yes</a:t>
            </a:r>
            <a:r>
              <a:rPr lang="pt-BR" sz="1600" dirty="0">
                <a:latin typeface="Calibri" panose="020F0502020204030204" pitchFamily="34" charset="0"/>
              </a:rPr>
              <a:t>.</a:t>
            </a:r>
            <a:endParaRPr lang="es-AR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43720" y="70610"/>
            <a:ext cx="2882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Exemplo</a:t>
            </a:r>
            <a:endParaRPr sz="1800" b="0" i="0" u="none" strike="noStrike" cap="none"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l="11383" t="17542" r="11652" b="10473"/>
          <a:stretch/>
        </p:blipFill>
        <p:spPr>
          <a:xfrm>
            <a:off x="1288438" y="845100"/>
            <a:ext cx="6567124" cy="3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rot="16200000">
            <a:off x="1075850" y="2303738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Income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887" y="3990623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Balance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3990622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Default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3990623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Default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316211" y="2171945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Balance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900387" y="2087714"/>
            <a:ext cx="779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>
                <a:latin typeface="Calibri" panose="020F0502020204030204" pitchFamily="34" charset="0"/>
              </a:rPr>
              <a:t>Income</a:t>
            </a:r>
            <a:endParaRPr lang="es-AR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4343" y="3775962"/>
            <a:ext cx="3478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Yes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519" y="3776135"/>
            <a:ext cx="3478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Yes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135" y="3776135"/>
            <a:ext cx="3478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No</a:t>
            </a:r>
            <a:endParaRPr lang="es-AR" sz="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3775178"/>
            <a:ext cx="3478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pt-BR" sz="800">
                <a:latin typeface="Calibri" panose="020F0502020204030204" pitchFamily="34" charset="0"/>
              </a:rPr>
              <a:t>No</a:t>
            </a:r>
            <a:endParaRPr lang="es-AR" sz="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5B0D0E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94836" y="1243980"/>
            <a:ext cx="7553968" cy="138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abordagem intuitiva sobre a regressão logística</a:t>
            </a:r>
            <a:endParaRPr sz="1800" b="0" i="0" u="none" strike="noStrike" cap="none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1576</Words>
  <Application>Microsoft Office PowerPoint</Application>
  <PresentationFormat>Apresentação na tela (16:9)</PresentationFormat>
  <Paragraphs>227</Paragraphs>
  <Slides>28</Slides>
  <Notes>25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MS PMincho</vt:lpstr>
      <vt:lpstr>Calibri</vt:lpstr>
      <vt:lpstr>Raleway</vt:lpstr>
      <vt:lpstr>Times New Roman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86</cp:revision>
  <dcterms:modified xsi:type="dcterms:W3CDTF">2018-09-17T23:38:11Z</dcterms:modified>
</cp:coreProperties>
</file>