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5715000" type="screen16x10"/>
  <p:notesSz cx="6858000" cy="9144000"/>
  <p:embeddedFontLst>
    <p:embeddedFont>
      <p:font typeface="Calibri" panose="020F0502020204030204" pitchFamily="34" charset="0"/>
      <p:regular r:id="rId63"/>
      <p:bold r:id="rId64"/>
      <p:italic r:id="rId65"/>
      <p:boldItalic r:id="rId66"/>
    </p:embeddedFont>
    <p:embeddedFont>
      <p:font typeface="Josefin Slab" panose="020B0604020202020204" charset="0"/>
      <p:regular r:id="rId67"/>
      <p:bold r:id="rId68"/>
      <p:italic r:id="rId69"/>
      <p:boldItalic r:id="rId70"/>
    </p:embeddedFont>
    <p:embeddedFont>
      <p:font typeface="Raleway" panose="020B0604020202020204" charset="0"/>
      <p:regular r:id="rId71"/>
      <p:bold r:id="rId72"/>
      <p:italic r:id="rId73"/>
      <p:boldItalic r:id="rId74"/>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67404-7135-41A1-B3BF-248066FA5255}" v="7" dt="2018-09-19T23:49:26.230"/>
  </p1510:revLst>
</p1510:revInfo>
</file>

<file path=ppt/tableStyles.xml><?xml version="1.0" encoding="utf-8"?>
<a:tblStyleLst xmlns:a="http://schemas.openxmlformats.org/drawingml/2006/main" def="{4546B3B9-D316-4B61-8282-E2C5F970A0B5}">
  <a:tblStyle styleId="{4546B3B9-D316-4B61-8282-E2C5F970A0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26" autoAdjust="0"/>
  </p:normalViewPr>
  <p:slideViewPr>
    <p:cSldViewPr>
      <p:cViewPr varScale="1">
        <p:scale>
          <a:sx n="133" d="100"/>
          <a:sy n="133" d="100"/>
        </p:scale>
        <p:origin x="750" y="12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schemas.openxmlformats.org/officeDocument/2006/relationships/font" Target="fonts/font12.fntdata"/><Relationship Id="rId79"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03367404-7135-41A1-B3BF-248066FA5255}"/>
    <pc:docChg chg="modSld">
      <pc:chgData name="marcos vinicius" userId="dba7fd706bba3b9c" providerId="LiveId" clId="{03367404-7135-41A1-B3BF-248066FA5255}" dt="2018-09-19T23:49:26.230" v="6" actId="6549"/>
      <pc:docMkLst>
        <pc:docMk/>
      </pc:docMkLst>
      <pc:sldChg chg="modSp">
        <pc:chgData name="marcos vinicius" userId="dba7fd706bba3b9c" providerId="LiveId" clId="{03367404-7135-41A1-B3BF-248066FA5255}" dt="2018-09-19T23:49:26.230" v="6" actId="6549"/>
        <pc:sldMkLst>
          <pc:docMk/>
          <pc:sldMk cId="0" sldId="256"/>
        </pc:sldMkLst>
        <pc:spChg chg="mod">
          <ac:chgData name="marcos vinicius" userId="dba7fd706bba3b9c" providerId="LiveId" clId="{03367404-7135-41A1-B3BF-248066FA5255}" dt="2018-09-19T23:49:26.230" v="6" actId="6549"/>
          <ac:spMkLst>
            <pc:docMk/>
            <pc:sldMk cId="0" sldId="256"/>
            <ac:spMk id="3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686104"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rtl="0"/>
            <a:endParaRPr/>
          </a:p>
        </p:txBody>
      </p:sp>
    </p:spTree>
    <p:extLst>
      <p:ext uri="{BB962C8B-B14F-4D97-AF65-F5344CB8AC3E}">
        <p14:creationId xmlns:p14="http://schemas.microsoft.com/office/powerpoint/2010/main" val="34893211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github.com/gumption/Python_for_Data_Science/blob/master/4_Python_Simple_Decision_Tree.ipynb"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kldavenport.com/pure-python-decision-trees/" TargetMode="External"/><Relationship Id="rId4" Type="http://schemas.openxmlformats.org/officeDocument/2006/relationships/hyperlink" Target="http://codereview.stackexchange.com/questions/109089/id3-decision-tree-in-python"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00.00 </a:t>
            </a:r>
            <a:r>
              <a:rPr lang="pt-BR" sz="1200" b="1">
                <a:solidFill>
                  <a:schemeClr val="dk1"/>
                </a:solidFill>
              </a:rPr>
              <a:t>+04.00</a:t>
            </a:r>
            <a:r>
              <a:rPr lang="pt-BR" sz="1200">
                <a:solidFill>
                  <a:schemeClr val="dk1"/>
                </a:solidFill>
              </a:rPr>
              <a:t> -&gt; 04.00</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r>
              <a:rPr lang="pt-BR" sz="1200">
                <a:solidFill>
                  <a:schemeClr val="dk1"/>
                </a:solidFill>
              </a:rPr>
              <a:t>Los árboles de Decisión y los ensambles son herramientas de Machine Learning muy potentes que nos permiten resolver problemas complejos de una manera muy performante. Además, son fáciles de visualizar y comunicar, lo que los hace extremadamente poderosos en un contexto en el que participan otros actores (no técnicos) </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Preguntar a la clase:  ¿Qué es lo que ya saben acerca de los árboles de decisión? ¿Qué esperan aprender?</a:t>
            </a:r>
            <a:endParaRPr sz="1200">
              <a:solidFill>
                <a:schemeClr val="dk1"/>
              </a:solidFill>
            </a:endParaRPr>
          </a:p>
        </p:txBody>
      </p:sp>
      <p:sp>
        <p:nvSpPr>
          <p:cNvPr id="328" name="Shape 32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+01.00</a:t>
            </a:r>
            <a:r>
              <a:rPr lang="pt-BR" sz="1200">
                <a:solidFill>
                  <a:schemeClr val="dk1"/>
                </a:solidFill>
              </a:rPr>
              <a:t> -&gt; 06.00</a:t>
            </a:r>
            <a:endParaRPr/>
          </a:p>
        </p:txBody>
      </p:sp>
      <p:sp>
        <p:nvSpPr>
          <p:cNvPr id="400" name="Shape 40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a:t>
            </a:r>
            <a:endParaRPr/>
          </a:p>
        </p:txBody>
      </p:sp>
      <p:sp>
        <p:nvSpPr>
          <p:cNvPr id="407" name="Shape 40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a:t>
            </a:r>
            <a:endParaRPr/>
          </a:p>
        </p:txBody>
      </p:sp>
      <p:sp>
        <p:nvSpPr>
          <p:cNvPr id="415" name="Shape 41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a:t>
            </a:r>
            <a:endParaRPr/>
          </a:p>
        </p:txBody>
      </p:sp>
      <p:sp>
        <p:nvSpPr>
          <p:cNvPr id="424" name="Shape 42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Aclarar que esto no parece estar implementado en scikit learn</a:t>
            </a:r>
            <a:endParaRPr sz="1200">
              <a:solidFill>
                <a:schemeClr val="dk1"/>
              </a:solidFill>
            </a:endParaRPr>
          </a:p>
        </p:txBody>
      </p:sp>
      <p:sp>
        <p:nvSpPr>
          <p:cNvPr id="431" name="Shape 43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 </a:t>
            </a:r>
            <a:r>
              <a:rPr lang="pt-BR">
                <a:solidFill>
                  <a:schemeClr val="dk1"/>
                </a:solidFill>
                <a:latin typeface="Calibri"/>
                <a:ea typeface="Calibri"/>
                <a:cs typeface="Calibri"/>
                <a:sym typeface="Calibri"/>
              </a:rPr>
              <a:t>It turns out that as we increase α from zero in (8.4), branches get pruned from the tree in a nested and predictable fashion, so obtaining the whole sequence of subtrees as a function of α is easy.</a:t>
            </a:r>
            <a:endParaRPr/>
          </a:p>
        </p:txBody>
      </p:sp>
      <p:sp>
        <p:nvSpPr>
          <p:cNvPr id="439" name="Shape 43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where ˆyRj is the mean response for the training observations within the jth box. </a:t>
            </a:r>
            <a:endParaRPr/>
          </a:p>
        </p:txBody>
      </p:sp>
      <p:sp>
        <p:nvSpPr>
          <p:cNvPr id="447" name="Shape 44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Top Left: A partition of two-dimensional feature space that could not result from recursive binary splitting. Top Right: The output of recursive binary splitting on a two-dimensional example. Bottom Left: A tree corresponding to the partition in the top right panel. Bottom Right: A perspective plot of the prediction surface corresponding to that tree.</a:t>
            </a:r>
            <a:endParaRPr/>
          </a:p>
        </p:txBody>
      </p:sp>
      <p:sp>
        <p:nvSpPr>
          <p:cNvPr id="454" name="Shape 45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Here ˆpmk represents the proportion of training observations in the mth region that are from the kth class</a:t>
            </a:r>
            <a:endParaRPr/>
          </a:p>
        </p:txBody>
      </p:sp>
      <p:sp>
        <p:nvSpPr>
          <p:cNvPr id="461" name="Shape 46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Here ˆpmk represents the proportion of training observations in the mth region that are from the kth class</a:t>
            </a:r>
            <a:endParaRPr/>
          </a:p>
        </p:txBody>
      </p:sp>
      <p:sp>
        <p:nvSpPr>
          <p:cNvPr id="469" name="Shape 46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sz="1200">
                <a:solidFill>
                  <a:schemeClr val="dk1"/>
                </a:solidFill>
              </a:rPr>
              <a:t>04.00 </a:t>
            </a:r>
            <a:r>
              <a:rPr lang="pt-BR" sz="1200" b="1">
                <a:solidFill>
                  <a:schemeClr val="dk1"/>
                </a:solidFill>
              </a:rPr>
              <a:t>+00.00</a:t>
            </a:r>
            <a:r>
              <a:rPr lang="pt-BR" sz="1200">
                <a:solidFill>
                  <a:schemeClr val="dk1"/>
                </a:solidFill>
              </a:rPr>
              <a:t> -&gt; 04.00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Classification And Regression Trees. </a:t>
            </a:r>
            <a:r>
              <a:rPr lang="pt-BR" sz="1200">
                <a:solidFill>
                  <a:srgbClr val="222222"/>
                </a:solidFill>
                <a:highlight>
                  <a:srgbClr val="FFFFFF"/>
                </a:highlight>
              </a:rPr>
              <a:t>Breiman 1984</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Since 0 ≤ pˆmk ≤ 1, it follows that 0 ≤ −pˆmk log ˆpmk. One can show that the entropy will take on a value near zero if the pˆmk’s are all near zero or near one</a:t>
            </a:r>
            <a:endParaRPr/>
          </a:p>
        </p:txBody>
      </p:sp>
      <p:sp>
        <p:nvSpPr>
          <p:cNvPr id="477" name="Shape 4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40.00 </a:t>
            </a:r>
            <a:r>
              <a:rPr lang="pt-BR" sz="1200" b="1">
                <a:solidFill>
                  <a:schemeClr val="dk1"/>
                </a:solidFill>
              </a:rPr>
              <a:t>+00.00</a:t>
            </a:r>
            <a:r>
              <a:rPr lang="pt-BR" sz="1200">
                <a:solidFill>
                  <a:schemeClr val="dk1"/>
                </a:solidFill>
              </a:rPr>
              <a:t> -&gt; 40.00</a:t>
            </a:r>
            <a:endParaRPr/>
          </a:p>
        </p:txBody>
      </p:sp>
      <p:sp>
        <p:nvSpPr>
          <p:cNvPr id="485" name="Shape 4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40.00 </a:t>
            </a:r>
            <a:r>
              <a:rPr lang="pt-BR" sz="1200" b="1">
                <a:solidFill>
                  <a:schemeClr val="dk1"/>
                </a:solidFill>
              </a:rPr>
              <a:t>+02.00</a:t>
            </a:r>
            <a:r>
              <a:rPr lang="pt-BR" sz="1200">
                <a:solidFill>
                  <a:schemeClr val="dk1"/>
                </a:solidFill>
              </a:rPr>
              <a:t> -&gt; 42.00</a:t>
            </a:r>
            <a:endParaRPr/>
          </a:p>
        </p:txBody>
      </p:sp>
      <p:sp>
        <p:nvSpPr>
          <p:cNvPr id="494" name="Shape 49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42.00 </a:t>
            </a:r>
            <a:r>
              <a:rPr lang="pt-BR" sz="1200" b="1">
                <a:solidFill>
                  <a:schemeClr val="dk1"/>
                </a:solidFill>
              </a:rPr>
              <a:t>+01.00</a:t>
            </a:r>
            <a:r>
              <a:rPr lang="pt-BR" sz="1200">
                <a:solidFill>
                  <a:schemeClr val="dk1"/>
                </a:solidFill>
              </a:rPr>
              <a:t> -&gt; 43.00</a:t>
            </a:r>
            <a:endParaRPr/>
          </a:p>
        </p:txBody>
      </p:sp>
      <p:sp>
        <p:nvSpPr>
          <p:cNvPr id="501" name="Shape 5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43.00 </a:t>
            </a:r>
            <a:r>
              <a:rPr lang="pt-BR" sz="1200" b="1">
                <a:solidFill>
                  <a:schemeClr val="dk1"/>
                </a:solidFill>
              </a:rPr>
              <a:t>+02.00</a:t>
            </a:r>
            <a:r>
              <a:rPr lang="pt-BR" sz="1200">
                <a:solidFill>
                  <a:schemeClr val="dk1"/>
                </a:solidFill>
              </a:rPr>
              <a:t> -&gt; 45.00</a:t>
            </a:r>
            <a:endParaRPr/>
          </a:p>
        </p:txBody>
      </p:sp>
      <p:sp>
        <p:nvSpPr>
          <p:cNvPr id="510" name="Shape 51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45.00 </a:t>
            </a:r>
            <a:r>
              <a:rPr lang="pt-BR" sz="1200" b="1">
                <a:solidFill>
                  <a:schemeClr val="dk1"/>
                </a:solidFill>
              </a:rPr>
              <a:t>+02.00</a:t>
            </a:r>
            <a:r>
              <a:rPr lang="pt-BR" sz="1200">
                <a:solidFill>
                  <a:schemeClr val="dk1"/>
                </a:solidFill>
              </a:rPr>
              <a:t> -&gt; 47.00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Aqui </a:t>
            </a:r>
            <a:r>
              <a:rPr lang="pt-BR" sz="1200" b="1"/>
              <a:t>c</a:t>
            </a:r>
            <a:r>
              <a:rPr lang="pt-BR" sz="1200"/>
              <a:t> es el numero de clases, y se considera 0 log2(0) = 0 </a:t>
            </a:r>
            <a:endParaRPr sz="1200"/>
          </a:p>
        </p:txBody>
      </p:sp>
      <p:sp>
        <p:nvSpPr>
          <p:cNvPr id="519" name="Shape 5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47.00 </a:t>
            </a:r>
            <a:r>
              <a:rPr lang="pt-BR" sz="1200" b="1">
                <a:solidFill>
                  <a:schemeClr val="dk1"/>
                </a:solidFill>
              </a:rPr>
              <a:t>+02.00</a:t>
            </a:r>
            <a:r>
              <a:rPr lang="pt-BR" sz="1200">
                <a:solidFill>
                  <a:schemeClr val="dk1"/>
                </a:solidFill>
              </a:rPr>
              <a:t> -&gt; 49.00</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Respuesta: </a:t>
            </a:r>
            <a:r>
              <a:rPr lang="pt-BR" sz="1200" b="1">
                <a:solidFill>
                  <a:schemeClr val="dk1"/>
                </a:solidFill>
              </a:rPr>
              <a:t>Conviene utilizar la forma, ya que de esa forma las particiones resultantes son mucho más puras</a:t>
            </a:r>
            <a:endParaRPr sz="1200" b="1">
              <a:solidFill>
                <a:schemeClr val="dk1"/>
              </a:solidFill>
            </a:endParaRPr>
          </a:p>
        </p:txBody>
      </p:sp>
      <p:sp>
        <p:nvSpPr>
          <p:cNvPr id="528" name="Shape 52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49.00 </a:t>
            </a:r>
            <a:r>
              <a:rPr lang="pt-BR" sz="1200" b="1">
                <a:solidFill>
                  <a:schemeClr val="dk1"/>
                </a:solidFill>
              </a:rPr>
              <a:t>+02.00</a:t>
            </a:r>
            <a:r>
              <a:rPr lang="pt-BR" sz="1200">
                <a:solidFill>
                  <a:schemeClr val="dk1"/>
                </a:solidFill>
              </a:rPr>
              <a:t> -&gt; 51.00</a:t>
            </a:r>
            <a:endParaRPr sz="1200" b="1">
              <a:solidFill>
                <a:schemeClr val="dk1"/>
              </a:solidFill>
              <a:highlight>
                <a:srgbClr val="FFFFFF"/>
              </a:highlight>
            </a:endParaRPr>
          </a:p>
          <a:p>
            <a:pPr marL="0" lvl="0" indent="0" rtl="0">
              <a:lnSpc>
                <a:spcPct val="115000"/>
              </a:lnSpc>
              <a:spcBef>
                <a:spcPts val="1100"/>
              </a:spcBef>
              <a:spcAft>
                <a:spcPts val="0"/>
              </a:spcAft>
              <a:buNone/>
            </a:pPr>
            <a:r>
              <a:rPr lang="pt-BR" sz="1200" b="1">
                <a:solidFill>
                  <a:schemeClr val="dk1"/>
                </a:solidFill>
                <a:highlight>
                  <a:srgbClr val="FFFFFF"/>
                </a:highlight>
              </a:rPr>
              <a:t>Chequear:</a:t>
            </a:r>
            <a:r>
              <a:rPr lang="pt-BR" sz="1200">
                <a:solidFill>
                  <a:schemeClr val="dk1"/>
                </a:solidFill>
                <a:highlight>
                  <a:srgbClr val="FFFFFF"/>
                </a:highlight>
              </a:rPr>
              <a:t> Qué propiedades debe satisfacer una medida de impureza?</a:t>
            </a:r>
            <a:br>
              <a:rPr lang="x-none" sz="1200">
                <a:solidFill>
                  <a:schemeClr val="dk1"/>
                </a:solidFill>
                <a:highlight>
                  <a:srgbClr val="FFFFFF"/>
                </a:highlight>
              </a:rPr>
            </a:br>
            <a:r>
              <a:rPr lang="pt-BR" sz="1200">
                <a:solidFill>
                  <a:schemeClr val="dk1"/>
                </a:solidFill>
                <a:highlight>
                  <a:srgbClr val="FFFFFF"/>
                </a:highlight>
              </a:rPr>
              <a:t>Respuesta:</a:t>
            </a:r>
            <a:br>
              <a:rPr lang="x-none" sz="1200">
                <a:solidFill>
                  <a:schemeClr val="dk1"/>
                </a:solidFill>
                <a:highlight>
                  <a:srgbClr val="FFFFFF"/>
                </a:highlight>
              </a:rPr>
            </a:br>
            <a:r>
              <a:rPr lang="pt-BR" sz="1200">
                <a:solidFill>
                  <a:schemeClr val="dk1"/>
                </a:solidFill>
                <a:highlight>
                  <a:srgbClr val="FFFFFF"/>
                </a:highlight>
              </a:rPr>
              <a:t>* Ser cero cuando hay una sola clase</a:t>
            </a:r>
            <a:br>
              <a:rPr lang="x-none" sz="1200">
                <a:solidFill>
                  <a:schemeClr val="dk1"/>
                </a:solidFill>
                <a:highlight>
                  <a:srgbClr val="FFFFFF"/>
                </a:highlight>
              </a:rPr>
            </a:br>
            <a:r>
              <a:rPr lang="pt-BR" sz="1200">
                <a:solidFill>
                  <a:schemeClr val="dk1"/>
                </a:solidFill>
                <a:highlight>
                  <a:srgbClr val="FFFFFF"/>
                </a:highlight>
              </a:rPr>
              <a:t>* Ser máxima cuando hay igual cantidad de todas las clases</a:t>
            </a:r>
            <a:endParaRPr sz="1200"/>
          </a:p>
        </p:txBody>
      </p:sp>
      <p:sp>
        <p:nvSpPr>
          <p:cNvPr id="545" name="Shape 54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60.00 </a:t>
            </a:r>
            <a:r>
              <a:rPr lang="pt-BR" sz="1200" b="1">
                <a:solidFill>
                  <a:schemeClr val="dk1"/>
                </a:solidFill>
              </a:rPr>
              <a:t>+05.00</a:t>
            </a:r>
            <a:r>
              <a:rPr lang="pt-BR" sz="1200">
                <a:solidFill>
                  <a:schemeClr val="dk1"/>
                </a:solidFill>
              </a:rPr>
              <a:t> -&gt; 65.00</a:t>
            </a:r>
            <a:endParaRPr sz="1200" b="1">
              <a:solidFill>
                <a:schemeClr val="dk1"/>
              </a:solidFill>
              <a:highlight>
                <a:srgbClr val="FFFFFF"/>
              </a:highlight>
            </a:endParaRPr>
          </a:p>
          <a:p>
            <a:pPr marL="0" lvl="0" indent="0" rtl="0">
              <a:lnSpc>
                <a:spcPct val="115000"/>
              </a:lnSpc>
              <a:spcBef>
                <a:spcPts val="1100"/>
              </a:spcBef>
              <a:spcAft>
                <a:spcPts val="0"/>
              </a:spcAft>
              <a:buNone/>
            </a:pPr>
            <a:r>
              <a:rPr lang="pt-BR" sz="1200" b="1">
                <a:solidFill>
                  <a:schemeClr val="dk1"/>
                </a:solidFill>
                <a:highlight>
                  <a:srgbClr val="FFFFFF"/>
                </a:highlight>
              </a:rPr>
              <a:t>Chequear:</a:t>
            </a:r>
            <a:r>
              <a:rPr lang="pt-BR" sz="1200">
                <a:solidFill>
                  <a:schemeClr val="dk1"/>
                </a:solidFill>
                <a:highlight>
                  <a:srgbClr val="FFFFFF"/>
                </a:highlight>
              </a:rPr>
              <a:t> ¿Qué es el sobreajuste (overfitting)? ¿Porqué debemos evitarlo?</a:t>
            </a:r>
            <a:endParaRPr sz="1200">
              <a:solidFill>
                <a:schemeClr val="dk1"/>
              </a:solidFill>
              <a:highlight>
                <a:srgbClr val="FFFFFF"/>
              </a:highlight>
            </a:endParaRPr>
          </a:p>
          <a:p>
            <a:pPr marL="279400" marR="279400" lvl="0" indent="0" rtl="0">
              <a:lnSpc>
                <a:spcPct val="115000"/>
              </a:lnSpc>
              <a:spcBef>
                <a:spcPts val="1100"/>
              </a:spcBef>
              <a:spcAft>
                <a:spcPts val="0"/>
              </a:spcAft>
              <a:buNone/>
            </a:pPr>
            <a:r>
              <a:rPr lang="pt-BR" sz="1200">
                <a:solidFill>
                  <a:schemeClr val="dk1"/>
                </a:solidFill>
                <a:highlight>
                  <a:srgbClr val="FFFFFF"/>
                </a:highlight>
              </a:rPr>
              <a:t>Respuesta: El sobreajuste ocurre cuando un modelo estadístico describe un error o ruido en lugar de la relación subyacente. El sobreajuste ocurre generalmente cuando un modelo es excesivamente complejo, tal como tener demasiados parámetros relativos al número de observaciones. Un modelo que ha sido sobre ajustado generalmente tendrá un rendimiento predictivo deficiente, ya que puede exagerar pequeñas fluctuaciones en los datos.</a:t>
            </a:r>
            <a:endParaRPr sz="1200">
              <a:solidFill>
                <a:schemeClr val="dk1"/>
              </a:solidFill>
              <a:highlight>
                <a:srgbClr val="FFFFFF"/>
              </a:highlight>
            </a:endParaRPr>
          </a:p>
          <a:p>
            <a:pPr marL="0" lvl="0" indent="0" rtl="0">
              <a:lnSpc>
                <a:spcPct val="115000"/>
              </a:lnSpc>
              <a:spcBef>
                <a:spcPts val="1100"/>
              </a:spcBef>
              <a:spcAft>
                <a:spcPts val="0"/>
              </a:spcAft>
              <a:buNone/>
            </a:pPr>
            <a:endParaRPr sz="1200">
              <a:solidFill>
                <a:schemeClr val="dk1"/>
              </a:solidFill>
              <a:highlight>
                <a:srgbClr val="FFFFFF"/>
              </a:highlight>
            </a:endParaRPr>
          </a:p>
        </p:txBody>
      </p:sp>
      <p:sp>
        <p:nvSpPr>
          <p:cNvPr id="553" name="Shape 55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65.00 </a:t>
            </a:r>
            <a:r>
              <a:rPr lang="pt-BR" sz="1200" b="1">
                <a:solidFill>
                  <a:schemeClr val="dk1"/>
                </a:solidFill>
              </a:rPr>
              <a:t>+05.00</a:t>
            </a:r>
            <a:r>
              <a:rPr lang="pt-BR" sz="1200">
                <a:solidFill>
                  <a:schemeClr val="dk1"/>
                </a:solidFill>
              </a:rPr>
              <a:t> -&gt; 70.00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ECM=1/N * SUM [ ( predicted(x) - real(x) )^2 ]</a:t>
            </a:r>
            <a:endParaRPr sz="1200">
              <a:solidFill>
                <a:schemeClr val="dk1"/>
              </a:solidFill>
            </a:endParaRPr>
          </a:p>
        </p:txBody>
      </p:sp>
      <p:sp>
        <p:nvSpPr>
          <p:cNvPr id="560" name="Shape 5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04.00 </a:t>
            </a:r>
            <a:r>
              <a:rPr lang="pt-BR" sz="1200" b="1">
                <a:solidFill>
                  <a:schemeClr val="dk1"/>
                </a:solidFill>
              </a:rPr>
              <a:t>+01.00</a:t>
            </a:r>
            <a:r>
              <a:rPr lang="pt-BR" sz="1200">
                <a:solidFill>
                  <a:schemeClr val="dk1"/>
                </a:solidFill>
              </a:rPr>
              <a:t> -&gt; 05.00</a:t>
            </a:r>
            <a:endParaRPr/>
          </a:p>
        </p:txBody>
      </p:sp>
      <p:sp>
        <p:nvSpPr>
          <p:cNvPr id="343" name="Shape 34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70.00 </a:t>
            </a:r>
            <a:r>
              <a:rPr lang="pt-BR" sz="1200" b="1">
                <a:solidFill>
                  <a:schemeClr val="dk1"/>
                </a:solidFill>
              </a:rPr>
              <a:t>+00.00</a:t>
            </a:r>
            <a:r>
              <a:rPr lang="pt-BR" sz="1200">
                <a:solidFill>
                  <a:schemeClr val="dk1"/>
                </a:solidFill>
              </a:rPr>
              <a:t> -&gt; 70.00</a:t>
            </a:r>
            <a:endParaRPr/>
          </a:p>
        </p:txBody>
      </p:sp>
      <p:sp>
        <p:nvSpPr>
          <p:cNvPr id="568" name="Shape 5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Here ˆpmk represents the proportion of training observations in the mth region that are from the kth class</a:t>
            </a:r>
            <a:endParaRPr/>
          </a:p>
        </p:txBody>
      </p:sp>
      <p:sp>
        <p:nvSpPr>
          <p:cNvPr id="577" name="Shape 5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90.00 </a:t>
            </a:r>
            <a:r>
              <a:rPr lang="pt-BR" sz="1200" b="1">
                <a:solidFill>
                  <a:schemeClr val="dk1"/>
                </a:solidFill>
              </a:rPr>
              <a:t>+00.00</a:t>
            </a:r>
            <a:r>
              <a:rPr lang="pt-BR" sz="1200">
                <a:solidFill>
                  <a:schemeClr val="dk1"/>
                </a:solidFill>
              </a:rPr>
              <a:t> -&gt; 90.00</a:t>
            </a:r>
            <a:endParaRPr/>
          </a:p>
        </p:txBody>
      </p:sp>
      <p:sp>
        <p:nvSpPr>
          <p:cNvPr id="584" name="Shape 58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11.00 </a:t>
            </a:r>
            <a:r>
              <a:rPr lang="pt-BR" sz="1200" b="1">
                <a:solidFill>
                  <a:schemeClr val="dk1"/>
                </a:solidFill>
              </a:rPr>
              <a:t>+03.00</a:t>
            </a:r>
            <a:r>
              <a:rPr lang="pt-BR" sz="1200">
                <a:solidFill>
                  <a:schemeClr val="dk1"/>
                </a:solidFill>
              </a:rPr>
              <a:t> -&gt; 14.00</a:t>
            </a:r>
            <a:endParaRPr/>
          </a:p>
        </p:txBody>
      </p:sp>
      <p:sp>
        <p:nvSpPr>
          <p:cNvPr id="593" name="Shape 59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06.00 </a:t>
            </a:r>
            <a:r>
              <a:rPr lang="pt-BR" sz="1200" b="1">
                <a:solidFill>
                  <a:schemeClr val="dk1"/>
                </a:solidFill>
              </a:rPr>
              <a:t>+03.00</a:t>
            </a:r>
            <a:r>
              <a:rPr lang="pt-BR" sz="1200">
                <a:solidFill>
                  <a:schemeClr val="dk1"/>
                </a:solidFill>
              </a:rPr>
              <a:t> -&gt; 09.00</a:t>
            </a:r>
            <a:endParaRPr sz="1200">
              <a:solidFill>
                <a:schemeClr val="dk1"/>
              </a:solidFill>
              <a:highlight>
                <a:srgbClr val="FFFFFF"/>
              </a:highlight>
            </a:endParaRPr>
          </a:p>
          <a:p>
            <a:pPr marL="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De acuerdo con este árbol ¿con qué color se clasifica un paciente que obedece órdenes, no camina y tiene frecuencia respiratoria &gt;30 RPM?</a:t>
            </a:r>
            <a:endParaRPr sz="1200">
              <a:solidFill>
                <a:schemeClr val="dk1"/>
              </a:solidFill>
              <a:highlight>
                <a:srgbClr val="FFFFFF"/>
              </a:highlight>
            </a:endParaRPr>
          </a:p>
          <a:p>
            <a:pPr marL="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ROJO</a:t>
            </a:r>
            <a:endParaRPr sz="1200"/>
          </a:p>
        </p:txBody>
      </p:sp>
      <p:sp>
        <p:nvSpPr>
          <p:cNvPr id="600" name="Shape 60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09.00 </a:t>
            </a:r>
            <a:r>
              <a:rPr lang="pt-BR" sz="1200" b="1">
                <a:solidFill>
                  <a:schemeClr val="dk1"/>
                </a:solidFill>
              </a:rPr>
              <a:t>+02.00</a:t>
            </a:r>
            <a:r>
              <a:rPr lang="pt-BR" sz="1200">
                <a:solidFill>
                  <a:schemeClr val="dk1"/>
                </a:solidFill>
              </a:rPr>
              <a:t> -&gt; 11.00</a:t>
            </a:r>
            <a:endParaRPr sz="1200">
              <a:solidFill>
                <a:schemeClr val="dk1"/>
              </a:solidFill>
              <a:highlight>
                <a:srgbClr val="FFFFFF"/>
              </a:highlight>
            </a:endParaRPr>
          </a:p>
          <a:p>
            <a:pPr marL="457200" marR="546100" lvl="0" indent="-304800" rtl="0">
              <a:lnSpc>
                <a:spcPct val="115000"/>
              </a:lnSpc>
              <a:spcBef>
                <a:spcPts val="2200"/>
              </a:spcBef>
              <a:spcAft>
                <a:spcPts val="0"/>
              </a:spcAft>
              <a:buClr>
                <a:schemeClr val="dk1"/>
              </a:buClr>
              <a:buSzPts val="1200"/>
              <a:buChar char="●"/>
            </a:pPr>
            <a:r>
              <a:rPr lang="pt-BR" sz="1200">
                <a:solidFill>
                  <a:schemeClr val="dk1"/>
                </a:solidFill>
                <a:highlight>
                  <a:srgbClr val="FFFFFF"/>
                </a:highlight>
              </a:rPr>
              <a:t>Cual es aquí el nodo raíz? Camina</a:t>
            </a:r>
            <a:endParaRPr sz="1200">
              <a:solidFill>
                <a:schemeClr val="dk1"/>
              </a:solidFill>
              <a:highlight>
                <a:srgbClr val="FFFFFF"/>
              </a:highlight>
            </a:endParaRPr>
          </a:p>
          <a:p>
            <a:pPr marL="4572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Algún nodo intermedio? Respira</a:t>
            </a:r>
            <a:endParaRPr sz="1200">
              <a:solidFill>
                <a:schemeClr val="dk1"/>
              </a:solidFill>
              <a:highlight>
                <a:srgbClr val="FFFFFF"/>
              </a:highlight>
            </a:endParaRPr>
          </a:p>
          <a:p>
            <a:pPr marL="4572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Algún nodo hoja? VERDE</a:t>
            </a:r>
            <a:endParaRPr sz="1200">
              <a:solidFill>
                <a:schemeClr val="dk1"/>
              </a:solidFill>
              <a:highlight>
                <a:srgbClr val="FFFFFF"/>
              </a:highlight>
            </a:endParaRPr>
          </a:p>
          <a:p>
            <a:pPr marL="0" lvl="0" indent="0" rtl="0">
              <a:spcBef>
                <a:spcPts val="1100"/>
              </a:spcBef>
              <a:spcAft>
                <a:spcPts val="0"/>
              </a:spcAft>
              <a:buNone/>
            </a:pPr>
            <a:endParaRPr/>
          </a:p>
        </p:txBody>
      </p:sp>
      <p:sp>
        <p:nvSpPr>
          <p:cNvPr id="608" name="Shape 60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14.00 </a:t>
            </a:r>
            <a:r>
              <a:rPr lang="pt-BR" sz="1200" b="1">
                <a:solidFill>
                  <a:schemeClr val="dk1"/>
                </a:solidFill>
              </a:rPr>
              <a:t>+05.00</a:t>
            </a:r>
            <a:r>
              <a:rPr lang="pt-BR" sz="1200">
                <a:solidFill>
                  <a:schemeClr val="dk1"/>
                </a:solidFill>
              </a:rPr>
              <a:t> -&gt; 19.00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Explicar el algoritmo y hacer una </a:t>
            </a:r>
            <a:r>
              <a:rPr lang="pt-BR" sz="1200" b="1"/>
              <a:t>síntesis en el pizarrón</a:t>
            </a:r>
            <a:r>
              <a:rPr lang="pt-BR" sz="1200"/>
              <a:t> para poder tener de guía en la demo.</a:t>
            </a:r>
            <a:endParaRPr sz="1200"/>
          </a:p>
        </p:txBody>
      </p:sp>
      <p:sp>
        <p:nvSpPr>
          <p:cNvPr id="616" name="Shape 61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19.00 </a:t>
            </a:r>
            <a:r>
              <a:rPr lang="pt-BR" sz="1200" b="1">
                <a:solidFill>
                  <a:schemeClr val="dk1"/>
                </a:solidFill>
              </a:rPr>
              <a:t>+01.00</a:t>
            </a:r>
            <a:r>
              <a:rPr lang="pt-BR" sz="1200">
                <a:solidFill>
                  <a:schemeClr val="dk1"/>
                </a:solidFill>
              </a:rPr>
              <a:t> -&gt; 20.00</a:t>
            </a:r>
            <a:endParaRPr/>
          </a:p>
        </p:txBody>
      </p:sp>
      <p:sp>
        <p:nvSpPr>
          <p:cNvPr id="623" name="Shape 62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20.00 </a:t>
            </a:r>
            <a:r>
              <a:rPr lang="pt-BR" sz="1200" b="1">
                <a:solidFill>
                  <a:schemeClr val="dk1"/>
                </a:solidFill>
              </a:rPr>
              <a:t>+00.00</a:t>
            </a:r>
            <a:r>
              <a:rPr lang="pt-BR" sz="1200">
                <a:solidFill>
                  <a:schemeClr val="dk1"/>
                </a:solidFill>
              </a:rPr>
              <a:t> -&gt; 20.00</a:t>
            </a:r>
            <a:endParaRPr/>
          </a:p>
        </p:txBody>
      </p:sp>
      <p:sp>
        <p:nvSpPr>
          <p:cNvPr id="633" name="Shape 63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20.00 </a:t>
            </a:r>
            <a:r>
              <a:rPr lang="pt-BR" sz="1200" b="1">
                <a:solidFill>
                  <a:schemeClr val="dk1"/>
                </a:solidFill>
              </a:rPr>
              <a:t>+02.00</a:t>
            </a:r>
            <a:r>
              <a:rPr lang="pt-BR" sz="1200">
                <a:solidFill>
                  <a:schemeClr val="dk1"/>
                </a:solidFill>
              </a:rPr>
              <a:t> -&gt; 22.00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¿Y ahora como arrancamos? ¿Cual es el primer paso del algoritmo? : Ver si los registros pertenecen a la misma clase</a:t>
            </a:r>
            <a:endParaRPr sz="1200"/>
          </a:p>
        </p:txBody>
      </p:sp>
      <p:sp>
        <p:nvSpPr>
          <p:cNvPr id="642" name="Shape 64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+00.00</a:t>
            </a:r>
            <a:r>
              <a:rPr lang="pt-BR" sz="1200">
                <a:solidFill>
                  <a:schemeClr val="dk1"/>
                </a:solidFill>
              </a:rPr>
              <a:t> -&gt; 05.00</a:t>
            </a:r>
            <a:endParaRPr/>
          </a:p>
        </p:txBody>
      </p:sp>
      <p:sp>
        <p:nvSpPr>
          <p:cNvPr id="356" name="Shape 35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22.00 </a:t>
            </a:r>
            <a:r>
              <a:rPr lang="pt-BR" sz="1200" b="1">
                <a:solidFill>
                  <a:schemeClr val="dk1"/>
                </a:solidFill>
              </a:rPr>
              <a:t>+01.00</a:t>
            </a:r>
            <a:r>
              <a:rPr lang="pt-BR" sz="1200">
                <a:solidFill>
                  <a:schemeClr val="dk1"/>
                </a:solidFill>
              </a:rPr>
              <a:t> -&gt; 23.00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¿Los registros pertenecen a la misma clase?: NO</a:t>
            </a:r>
            <a:endParaRPr sz="1200"/>
          </a:p>
          <a:p>
            <a:pPr marL="0" lvl="0" indent="0" rtl="0">
              <a:spcBef>
                <a:spcPts val="0"/>
              </a:spcBef>
              <a:spcAft>
                <a:spcPts val="0"/>
              </a:spcAft>
              <a:buNone/>
            </a:pPr>
            <a:r>
              <a:rPr lang="pt-BR" sz="1200"/>
              <a:t>¿Que debemos hacer a continuación?: Definir criterio de partición.</a:t>
            </a:r>
            <a:endParaRPr sz="1200"/>
          </a:p>
        </p:txBody>
      </p:sp>
      <p:sp>
        <p:nvSpPr>
          <p:cNvPr id="650" name="Shape 65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23.00 </a:t>
            </a:r>
            <a:r>
              <a:rPr lang="pt-BR" sz="1200" b="1">
                <a:solidFill>
                  <a:schemeClr val="dk1"/>
                </a:solidFill>
              </a:rPr>
              <a:t>+02.00</a:t>
            </a:r>
            <a:r>
              <a:rPr lang="pt-BR" sz="1200">
                <a:solidFill>
                  <a:schemeClr val="dk1"/>
                </a:solidFill>
              </a:rPr>
              <a:t> -&gt; 25.00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Observando la tabla, que particiones podemos crear con Pronóstico? : Soleado, Nublado, LLuvia</a:t>
            </a:r>
            <a:endParaRPr sz="1200"/>
          </a:p>
        </p:txBody>
      </p:sp>
      <p:sp>
        <p:nvSpPr>
          <p:cNvPr id="658" name="Shape 65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25.00 </a:t>
            </a:r>
            <a:r>
              <a:rPr lang="pt-BR" sz="1200" b="1">
                <a:solidFill>
                  <a:schemeClr val="dk1"/>
                </a:solidFill>
              </a:rPr>
              <a:t>+01.00</a:t>
            </a:r>
            <a:r>
              <a:rPr lang="pt-BR" sz="1200">
                <a:solidFill>
                  <a:schemeClr val="dk1"/>
                </a:solidFill>
              </a:rPr>
              <a:t> -&gt; 26.00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¿Ahora que hemos particionado, como seguimos?: Aplicar el algoritmo recursivamente</a:t>
            </a:r>
            <a:endParaRPr sz="1200"/>
          </a:p>
        </p:txBody>
      </p:sp>
      <p:sp>
        <p:nvSpPr>
          <p:cNvPr id="667" name="Shape 66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26.00 </a:t>
            </a:r>
            <a:r>
              <a:rPr lang="pt-BR" sz="1200" b="1">
                <a:solidFill>
                  <a:schemeClr val="dk1"/>
                </a:solidFill>
              </a:rPr>
              <a:t>+01.30</a:t>
            </a:r>
            <a:r>
              <a:rPr lang="pt-BR" sz="1200">
                <a:solidFill>
                  <a:schemeClr val="dk1"/>
                </a:solidFill>
              </a:rPr>
              <a:t> -&gt; 27.30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debemos evaluar ahora?: </a:t>
            </a:r>
            <a:r>
              <a:rPr lang="pt-BR" sz="1200" b="1"/>
              <a:t>paso 1 todos misma clase?</a:t>
            </a:r>
            <a:endParaRPr sz="1200" b="1"/>
          </a:p>
        </p:txBody>
      </p:sp>
      <p:sp>
        <p:nvSpPr>
          <p:cNvPr id="677" name="Shape 6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27.30 </a:t>
            </a:r>
            <a:r>
              <a:rPr lang="pt-BR" sz="1200" b="1">
                <a:solidFill>
                  <a:schemeClr val="dk1"/>
                </a:solidFill>
              </a:rPr>
              <a:t>+01.00</a:t>
            </a:r>
            <a:r>
              <a:rPr lang="pt-BR" sz="1200">
                <a:solidFill>
                  <a:schemeClr val="dk1"/>
                </a:solidFill>
              </a:rPr>
              <a:t> -&gt; 28.30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¿Cómo seguimos ahora?: </a:t>
            </a:r>
            <a:r>
              <a:rPr lang="pt-BR" sz="1200" b="1"/>
              <a:t>aplicar recursivamente a Soleado</a:t>
            </a:r>
            <a:endParaRPr sz="1200" b="1"/>
          </a:p>
        </p:txBody>
      </p:sp>
      <p:sp>
        <p:nvSpPr>
          <p:cNvPr id="687" name="Shape 68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28.30 </a:t>
            </a:r>
            <a:r>
              <a:rPr lang="pt-BR" sz="1200" b="1">
                <a:solidFill>
                  <a:schemeClr val="dk1"/>
                </a:solidFill>
              </a:rPr>
              <a:t>+01.00</a:t>
            </a:r>
            <a:r>
              <a:rPr lang="pt-BR" sz="1200">
                <a:solidFill>
                  <a:schemeClr val="dk1"/>
                </a:solidFill>
              </a:rPr>
              <a:t> -&gt; 29.30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apliquen el algoritmo. ¿pertenecen a la misma clase?: </a:t>
            </a:r>
            <a:r>
              <a:rPr lang="pt-BR" sz="1200" b="1"/>
              <a:t>NO</a:t>
            </a:r>
            <a:endParaRPr sz="1200" b="1"/>
          </a:p>
        </p:txBody>
      </p:sp>
      <p:sp>
        <p:nvSpPr>
          <p:cNvPr id="698" name="Shape 69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29.30 </a:t>
            </a:r>
            <a:r>
              <a:rPr lang="pt-BR" sz="1200" b="1">
                <a:solidFill>
                  <a:schemeClr val="dk1"/>
                </a:solidFill>
              </a:rPr>
              <a:t>+03.00</a:t>
            </a:r>
            <a:r>
              <a:rPr lang="pt-BR" sz="1200">
                <a:solidFill>
                  <a:schemeClr val="dk1"/>
                </a:solidFill>
              </a:rPr>
              <a:t> -&gt; 32.30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discutan que partición conviene utilizar e indagar porque.. Continuar cuando haya consenso.</a:t>
            </a:r>
            <a:endParaRPr sz="1200"/>
          </a:p>
        </p:txBody>
      </p:sp>
      <p:sp>
        <p:nvSpPr>
          <p:cNvPr id="708" name="Shape 70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32.30 </a:t>
            </a:r>
            <a:r>
              <a:rPr lang="pt-BR" sz="1200" b="1">
                <a:solidFill>
                  <a:schemeClr val="dk1"/>
                </a:solidFill>
              </a:rPr>
              <a:t>+00.30</a:t>
            </a:r>
            <a:r>
              <a:rPr lang="pt-BR" sz="1200">
                <a:solidFill>
                  <a:schemeClr val="dk1"/>
                </a:solidFill>
              </a:rPr>
              <a:t> -&gt; 33.00</a:t>
            </a:r>
            <a:endParaRPr/>
          </a:p>
        </p:txBody>
      </p:sp>
      <p:sp>
        <p:nvSpPr>
          <p:cNvPr id="718" name="Shape 71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33.00 </a:t>
            </a:r>
            <a:r>
              <a:rPr lang="pt-BR" sz="1200" b="1">
                <a:solidFill>
                  <a:schemeClr val="dk1"/>
                </a:solidFill>
              </a:rPr>
              <a:t>+00.30</a:t>
            </a:r>
            <a:r>
              <a:rPr lang="pt-BR" sz="1200">
                <a:solidFill>
                  <a:schemeClr val="dk1"/>
                </a:solidFill>
              </a:rPr>
              <a:t> -&gt; 33.30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hacemos ahora? </a:t>
            </a:r>
            <a:r>
              <a:rPr lang="pt-BR" sz="1200" b="1"/>
              <a:t>(aplicamos etiqueta NO)</a:t>
            </a:r>
            <a:endParaRPr sz="1200" b="1"/>
          </a:p>
        </p:txBody>
      </p:sp>
      <p:sp>
        <p:nvSpPr>
          <p:cNvPr id="728" name="Shape 72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33.30 </a:t>
            </a:r>
            <a:r>
              <a:rPr lang="pt-BR" sz="1200" b="1">
                <a:solidFill>
                  <a:schemeClr val="dk1"/>
                </a:solidFill>
              </a:rPr>
              <a:t>+01.00</a:t>
            </a:r>
            <a:r>
              <a:rPr lang="pt-BR" sz="1200">
                <a:solidFill>
                  <a:schemeClr val="dk1"/>
                </a:solidFill>
              </a:rPr>
              <a:t> -&gt; 34.30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Ahora como seguimos?: </a:t>
            </a:r>
            <a:r>
              <a:rPr lang="pt-BR" sz="1200" b="1"/>
              <a:t>Humedad=Normal</a:t>
            </a:r>
            <a:endParaRPr sz="1200" b="1"/>
          </a:p>
        </p:txBody>
      </p:sp>
      <p:sp>
        <p:nvSpPr>
          <p:cNvPr id="738" name="Shape 73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+01.00</a:t>
            </a:r>
            <a:r>
              <a:rPr lang="pt-BR" sz="1200">
                <a:solidFill>
                  <a:schemeClr val="dk1"/>
                </a:solidFill>
              </a:rPr>
              <a:t> -&gt; 06.00</a:t>
            </a:r>
            <a:endParaRPr/>
          </a:p>
        </p:txBody>
      </p:sp>
      <p:sp>
        <p:nvSpPr>
          <p:cNvPr id="365" name="Shape 36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34.30 </a:t>
            </a:r>
            <a:r>
              <a:rPr lang="pt-BR" sz="1200" b="1">
                <a:solidFill>
                  <a:schemeClr val="dk1"/>
                </a:solidFill>
              </a:rPr>
              <a:t>+00.30</a:t>
            </a:r>
            <a:r>
              <a:rPr lang="pt-BR" sz="1200">
                <a:solidFill>
                  <a:schemeClr val="dk1"/>
                </a:solidFill>
              </a:rPr>
              <a:t> -&gt; 35.00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hacemos?: Etiqueta </a:t>
            </a:r>
            <a:r>
              <a:rPr lang="pt-BR" sz="1200" b="1"/>
              <a:t>SI</a:t>
            </a:r>
            <a:endParaRPr sz="1200" b="1"/>
          </a:p>
        </p:txBody>
      </p:sp>
      <p:sp>
        <p:nvSpPr>
          <p:cNvPr id="749" name="Shape 74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35.00 </a:t>
            </a:r>
            <a:r>
              <a:rPr lang="pt-BR" sz="1200" b="1">
                <a:solidFill>
                  <a:schemeClr val="dk1"/>
                </a:solidFill>
              </a:rPr>
              <a:t>+01.00</a:t>
            </a:r>
            <a:r>
              <a:rPr lang="pt-BR" sz="1200">
                <a:solidFill>
                  <a:schemeClr val="dk1"/>
                </a:solidFill>
              </a:rPr>
              <a:t> -&gt; 36.00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Cómo continúa ahora el algoritmo?. Con que seguimos? </a:t>
            </a:r>
            <a:r>
              <a:rPr lang="pt-BR" sz="1200" b="1"/>
              <a:t>LLUVIA</a:t>
            </a:r>
            <a:r>
              <a:rPr lang="pt-BR" sz="1200"/>
              <a:t> </a:t>
            </a:r>
            <a:endParaRPr sz="1200"/>
          </a:p>
          <a:p>
            <a:pPr marL="0" lvl="0" indent="0" rtl="0">
              <a:spcBef>
                <a:spcPts val="0"/>
              </a:spcBef>
              <a:spcAft>
                <a:spcPts val="0"/>
              </a:spcAft>
              <a:buNone/>
            </a:pPr>
            <a:r>
              <a:rPr lang="pt-BR" sz="1200"/>
              <a:t>porque?: Salimos de la entrada recursiva y entramos en recursivamente en la partició</a:t>
            </a:r>
            <a:r>
              <a:rPr lang="pt-BR"/>
              <a:t>n que faltó</a:t>
            </a:r>
            <a:endParaRPr/>
          </a:p>
        </p:txBody>
      </p:sp>
      <p:sp>
        <p:nvSpPr>
          <p:cNvPr id="759" name="Shape 75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36.00 </a:t>
            </a:r>
            <a:r>
              <a:rPr lang="pt-BR" sz="1200" b="1">
                <a:solidFill>
                  <a:schemeClr val="dk1"/>
                </a:solidFill>
              </a:rPr>
              <a:t>+02.30</a:t>
            </a:r>
            <a:r>
              <a:rPr lang="pt-BR" sz="1200">
                <a:solidFill>
                  <a:schemeClr val="dk1"/>
                </a:solidFill>
              </a:rPr>
              <a:t> -&gt; 38.30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t>Que la clase analice cual conviene y porque.  (Conviene VIENTO)</a:t>
            </a:r>
            <a:endParaRPr sz="1200"/>
          </a:p>
        </p:txBody>
      </p:sp>
      <p:sp>
        <p:nvSpPr>
          <p:cNvPr id="770" name="Shape 77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38.30 </a:t>
            </a:r>
            <a:r>
              <a:rPr lang="pt-BR" sz="1200" b="1">
                <a:solidFill>
                  <a:schemeClr val="dk1"/>
                </a:solidFill>
              </a:rPr>
              <a:t>+00.30</a:t>
            </a:r>
            <a:r>
              <a:rPr lang="pt-BR" sz="1200">
                <a:solidFill>
                  <a:schemeClr val="dk1"/>
                </a:solidFill>
              </a:rPr>
              <a:t> -&gt; 39.00</a:t>
            </a:r>
            <a:endParaRPr/>
          </a:p>
        </p:txBody>
      </p:sp>
      <p:sp>
        <p:nvSpPr>
          <p:cNvPr id="780" name="Shape 78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39.00 </a:t>
            </a:r>
            <a:r>
              <a:rPr lang="pt-BR" sz="1200" b="1">
                <a:solidFill>
                  <a:schemeClr val="dk1"/>
                </a:solidFill>
              </a:rPr>
              <a:t>+00.30</a:t>
            </a:r>
            <a:r>
              <a:rPr lang="pt-BR" sz="1200">
                <a:solidFill>
                  <a:schemeClr val="dk1"/>
                </a:solidFill>
              </a:rPr>
              <a:t> -&gt; 39.30</a:t>
            </a:r>
            <a:endParaRPr/>
          </a:p>
        </p:txBody>
      </p:sp>
      <p:sp>
        <p:nvSpPr>
          <p:cNvPr id="790" name="Shape 79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39.30 </a:t>
            </a:r>
            <a:r>
              <a:rPr lang="pt-BR" sz="1200" b="1">
                <a:solidFill>
                  <a:schemeClr val="dk1"/>
                </a:solidFill>
              </a:rPr>
              <a:t>+00.30</a:t>
            </a:r>
            <a:r>
              <a:rPr lang="pt-BR" sz="1200">
                <a:solidFill>
                  <a:schemeClr val="dk1"/>
                </a:solidFill>
              </a:rPr>
              <a:t> -&gt; 40.00</a:t>
            </a:r>
            <a:endParaRPr/>
          </a:p>
        </p:txBody>
      </p:sp>
      <p:sp>
        <p:nvSpPr>
          <p:cNvPr id="801" name="Shape 8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51.00 </a:t>
            </a:r>
            <a:r>
              <a:rPr lang="pt-BR" sz="1200" b="1">
                <a:solidFill>
                  <a:schemeClr val="dk1"/>
                </a:solidFill>
              </a:rPr>
              <a:t>+00.00</a:t>
            </a:r>
            <a:r>
              <a:rPr lang="pt-BR" sz="1200">
                <a:solidFill>
                  <a:schemeClr val="dk1"/>
                </a:solidFill>
              </a:rPr>
              <a:t> -&gt; 51.00</a:t>
            </a:r>
            <a:endParaRPr/>
          </a:p>
        </p:txBody>
      </p:sp>
      <p:sp>
        <p:nvSpPr>
          <p:cNvPr id="812" name="Shape 81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51.00 </a:t>
            </a:r>
            <a:r>
              <a:rPr lang="pt-BR" sz="1200" b="1">
                <a:solidFill>
                  <a:schemeClr val="dk1"/>
                </a:solidFill>
              </a:rPr>
              <a:t>+09.00</a:t>
            </a:r>
            <a:r>
              <a:rPr lang="pt-BR" sz="1200">
                <a:solidFill>
                  <a:schemeClr val="dk1"/>
                </a:solidFill>
              </a:rPr>
              <a:t> -&gt; 60.00</a:t>
            </a:r>
            <a:endParaRPr sz="1200">
              <a:solidFill>
                <a:schemeClr val="dk1"/>
              </a:solidFill>
              <a:highlight>
                <a:srgbClr val="FFFFFF"/>
              </a:highlight>
            </a:endParaRPr>
          </a:p>
          <a:p>
            <a:pPr marL="0" lvl="0" indent="0" rtl="0">
              <a:lnSpc>
                <a:spcPct val="115000"/>
              </a:lnSpc>
              <a:spcBef>
                <a:spcPts val="1100"/>
              </a:spcBef>
              <a:spcAft>
                <a:spcPts val="0"/>
              </a:spcAft>
              <a:buNone/>
            </a:pPr>
            <a:r>
              <a:rPr lang="pt-BR" sz="1200">
                <a:solidFill>
                  <a:schemeClr val="dk1"/>
                </a:solidFill>
                <a:highlight>
                  <a:srgbClr val="FFFFFF"/>
                </a:highlight>
              </a:rPr>
              <a:t>Pensemos juntos. ¿Cómo implementarían esto en python? ¿Qué estructura de datos utilizarían?</a:t>
            </a:r>
            <a:endParaRPr sz="1200">
              <a:solidFill>
                <a:schemeClr val="dk1"/>
              </a:solidFill>
              <a:highlight>
                <a:srgbClr val="FFFFFF"/>
              </a:highlight>
            </a:endParaRPr>
          </a:p>
          <a:p>
            <a:pPr marL="279400" marR="279400" lvl="0" indent="0" rtl="0">
              <a:lnSpc>
                <a:spcPct val="115000"/>
              </a:lnSpc>
              <a:spcBef>
                <a:spcPts val="1100"/>
              </a:spcBef>
              <a:spcAft>
                <a:spcPts val="0"/>
              </a:spcAft>
              <a:buNone/>
            </a:pPr>
            <a:r>
              <a:rPr lang="pt-BR" sz="1200">
                <a:solidFill>
                  <a:schemeClr val="dk1"/>
                </a:solidFill>
                <a:highlight>
                  <a:srgbClr val="FFFFFF"/>
                </a:highlight>
              </a:rPr>
              <a:t>Respuesta:</a:t>
            </a:r>
            <a:endParaRPr sz="1200">
              <a:solidFill>
                <a:schemeClr val="dk1"/>
              </a:solidFill>
              <a:highlight>
                <a:srgbClr val="FFFFFF"/>
              </a:highlight>
            </a:endParaRPr>
          </a:p>
          <a:p>
            <a:pPr marL="1003300" marR="546100" lvl="0" indent="-304800" rtl="0">
              <a:lnSpc>
                <a:spcPct val="115000"/>
              </a:lnSpc>
              <a:spcBef>
                <a:spcPts val="2200"/>
              </a:spcBef>
              <a:spcAft>
                <a:spcPts val="0"/>
              </a:spcAft>
              <a:buClr>
                <a:schemeClr val="dk1"/>
              </a:buClr>
              <a:buSzPts val="1200"/>
              <a:buChar char="●"/>
            </a:pPr>
            <a:r>
              <a:rPr lang="pt-BR" sz="1200">
                <a:solidFill>
                  <a:schemeClr val="dk1"/>
                </a:solidFill>
                <a:highlight>
                  <a:srgbClr val="FFFFFF"/>
                </a:highlight>
              </a:rPr>
              <a:t>hay varias formas de implementar esto. Una forma simple de implementar es una función que retorne un árbol entrenado. El árbol en si mismo puede ser un diccionario o una clase específica. Mirar </a:t>
            </a:r>
            <a:r>
              <a:rPr lang="pt-BR" sz="1200" u="sng">
                <a:solidFill>
                  <a:srgbClr val="337AB7"/>
                </a:solidFill>
                <a:highlight>
                  <a:srgbClr val="FFFFFF"/>
                </a:highlight>
                <a:hlinkClick r:id="rId3"/>
              </a:rPr>
              <a:t>aquí</a:t>
            </a:r>
            <a:r>
              <a:rPr lang="pt-BR" sz="1200">
                <a:solidFill>
                  <a:schemeClr val="dk1"/>
                </a:solidFill>
                <a:highlight>
                  <a:srgbClr val="FFFFFF"/>
                </a:highlight>
              </a:rPr>
              <a:t>, </a:t>
            </a:r>
            <a:r>
              <a:rPr lang="pt-BR" sz="1200" u="sng">
                <a:solidFill>
                  <a:srgbClr val="337AB7"/>
                </a:solidFill>
                <a:highlight>
                  <a:srgbClr val="FFFFFF"/>
                </a:highlight>
                <a:hlinkClick r:id="rId4"/>
              </a:rPr>
              <a:t>aquí</a:t>
            </a:r>
            <a:r>
              <a:rPr lang="pt-BR" sz="1200">
                <a:solidFill>
                  <a:schemeClr val="dk1"/>
                </a:solidFill>
                <a:highlight>
                  <a:srgbClr val="FFFFFF"/>
                </a:highlight>
              </a:rPr>
              <a:t> y </a:t>
            </a:r>
            <a:r>
              <a:rPr lang="pt-BR" sz="1200" u="sng">
                <a:solidFill>
                  <a:srgbClr val="337AB7"/>
                </a:solidFill>
                <a:highlight>
                  <a:srgbClr val="FFFFFF"/>
                </a:highlight>
                <a:hlinkClick r:id="rId5"/>
              </a:rPr>
              <a:t>aquí</a:t>
            </a:r>
            <a:r>
              <a:rPr lang="pt-BR" sz="1200">
                <a:solidFill>
                  <a:schemeClr val="dk1"/>
                </a:solidFill>
                <a:highlight>
                  <a:srgbClr val="FFFFFF"/>
                </a:highlight>
              </a:rPr>
              <a:t> para ejemplos de código.</a:t>
            </a:r>
            <a:endParaRPr sz="1200">
              <a:solidFill>
                <a:schemeClr val="dk1"/>
              </a:solidFill>
              <a:highlight>
                <a:srgbClr val="FFFFFF"/>
              </a:highlight>
            </a:endParaRPr>
          </a:p>
          <a:p>
            <a:pPr marL="0" lvl="0" indent="0" rtl="0">
              <a:lnSpc>
                <a:spcPct val="115000"/>
              </a:lnSpc>
              <a:spcBef>
                <a:spcPts val="1100"/>
              </a:spcBef>
              <a:spcAft>
                <a:spcPts val="0"/>
              </a:spcAft>
              <a:buNone/>
            </a:pPr>
            <a:endParaRPr sz="1200">
              <a:solidFill>
                <a:schemeClr val="dk1"/>
              </a:solidFill>
              <a:highlight>
                <a:srgbClr val="FFFFFF"/>
              </a:highlight>
            </a:endParaRPr>
          </a:p>
        </p:txBody>
      </p:sp>
      <p:sp>
        <p:nvSpPr>
          <p:cNvPr id="821" name="Shape 82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80.00 </a:t>
            </a:r>
            <a:r>
              <a:rPr lang="pt-BR" sz="1200" b="1">
                <a:solidFill>
                  <a:schemeClr val="dk1"/>
                </a:solidFill>
              </a:rPr>
              <a:t>+00.00</a:t>
            </a:r>
            <a:r>
              <a:rPr lang="pt-BR" sz="1200">
                <a:solidFill>
                  <a:schemeClr val="dk1"/>
                </a:solidFill>
              </a:rPr>
              <a:t> -&gt; 80.00</a:t>
            </a:r>
            <a:endParaRPr/>
          </a:p>
        </p:txBody>
      </p:sp>
      <p:sp>
        <p:nvSpPr>
          <p:cNvPr id="828" name="Shape 82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80.00 </a:t>
            </a:r>
            <a:r>
              <a:rPr lang="pt-BR" sz="1200" b="1">
                <a:solidFill>
                  <a:schemeClr val="dk1"/>
                </a:solidFill>
              </a:rPr>
              <a:t>+10.00</a:t>
            </a:r>
            <a:r>
              <a:rPr lang="pt-BR" sz="1200">
                <a:solidFill>
                  <a:schemeClr val="dk1"/>
                </a:solidFill>
              </a:rPr>
              <a:t> -&gt; 90.00</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lnSpc>
                <a:spcPct val="115000"/>
              </a:lnSpc>
              <a:spcBef>
                <a:spcPts val="0"/>
              </a:spcBef>
              <a:spcAft>
                <a:spcPts val="0"/>
              </a:spcAft>
              <a:buNone/>
            </a:pPr>
            <a:r>
              <a:rPr lang="pt-BR" sz="1100">
                <a:solidFill>
                  <a:schemeClr val="dk1"/>
                </a:solidFill>
              </a:rPr>
              <a:t>Aquí se plantea que algunos grupos estudien un caso y otros otro:</a:t>
            </a:r>
            <a:endParaRPr sz="1100">
              <a:solidFill>
                <a:schemeClr val="dk1"/>
              </a:solidFill>
            </a:endParaRPr>
          </a:p>
          <a:p>
            <a:pPr marL="0" lvl="0" indent="0" rtl="0">
              <a:lnSpc>
                <a:spcPct val="115000"/>
              </a:lnSpc>
              <a:spcBef>
                <a:spcPts val="0"/>
              </a:spcBef>
              <a:spcAft>
                <a:spcPts val="0"/>
              </a:spcAft>
              <a:buNone/>
            </a:pPr>
            <a:endParaRPr sz="1100">
              <a:solidFill>
                <a:schemeClr val="dk1"/>
              </a:solidFill>
            </a:endParaRPr>
          </a:p>
          <a:p>
            <a:pPr marL="0" lvl="0" indent="0" rtl="0">
              <a:lnSpc>
                <a:spcPct val="115000"/>
              </a:lnSpc>
              <a:spcBef>
                <a:spcPts val="0"/>
              </a:spcBef>
              <a:spcAft>
                <a:spcPts val="0"/>
              </a:spcAft>
              <a:buNone/>
            </a:pPr>
            <a:r>
              <a:rPr lang="pt-BR" sz="1100">
                <a:solidFill>
                  <a:schemeClr val="dk1"/>
                </a:solidFill>
              </a:rPr>
              <a:t>https://bigml.com/gallery/models</a:t>
            </a:r>
            <a:endParaRPr sz="1100">
              <a:solidFill>
                <a:schemeClr val="dk1"/>
              </a:solidFill>
            </a:endParaRPr>
          </a:p>
          <a:p>
            <a:pPr marL="0" lvl="0" indent="0" rtl="0">
              <a:lnSpc>
                <a:spcPct val="115000"/>
              </a:lnSpc>
              <a:spcBef>
                <a:spcPts val="0"/>
              </a:spcBef>
              <a:spcAft>
                <a:spcPts val="0"/>
              </a:spcAft>
              <a:buNone/>
            </a:pPr>
            <a:r>
              <a:rPr lang="pt-BR" sz="1100">
                <a:solidFill>
                  <a:schemeClr val="dk1"/>
                </a:solidFill>
              </a:rPr>
              <a:t>http://www.wise.io/resources</a:t>
            </a:r>
            <a:endParaRPr sz="1100">
              <a:solidFill>
                <a:schemeClr val="dk1"/>
              </a:solidFill>
            </a:endParaRPr>
          </a:p>
          <a:p>
            <a:pPr marL="0" lvl="0" indent="0" rtl="0">
              <a:lnSpc>
                <a:spcPct val="115000"/>
              </a:lnSpc>
              <a:spcBef>
                <a:spcPts val="0"/>
              </a:spcBef>
              <a:spcAft>
                <a:spcPts val="0"/>
              </a:spcAft>
              <a:buNone/>
            </a:pPr>
            <a:endParaRPr sz="1100">
              <a:solidFill>
                <a:schemeClr val="dk1"/>
              </a:solidFill>
            </a:endParaRPr>
          </a:p>
          <a:p>
            <a:pPr marL="0" lvl="0" indent="0" rtl="0">
              <a:lnSpc>
                <a:spcPct val="115000"/>
              </a:lnSpc>
              <a:spcBef>
                <a:spcPts val="0"/>
              </a:spcBef>
              <a:spcAft>
                <a:spcPts val="0"/>
              </a:spcAft>
              <a:buNone/>
            </a:pPr>
            <a:r>
              <a:rPr lang="pt-BR" sz="1100">
                <a:solidFill>
                  <a:schemeClr val="dk1"/>
                </a:solidFill>
              </a:rPr>
              <a:t>Luego que intercambien cosas interesantes que hayan encontrado.</a:t>
            </a:r>
            <a:endParaRPr sz="11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p:txBody>
      </p:sp>
      <p:sp>
        <p:nvSpPr>
          <p:cNvPr id="837" name="Shape 83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+01.00</a:t>
            </a:r>
            <a:r>
              <a:rPr lang="pt-BR" sz="1200">
                <a:solidFill>
                  <a:schemeClr val="dk1"/>
                </a:solidFill>
              </a:rPr>
              <a:t> -&gt; 06.00</a:t>
            </a:r>
            <a:endParaRPr/>
          </a:p>
        </p:txBody>
      </p:sp>
      <p:sp>
        <p:nvSpPr>
          <p:cNvPr id="372" name="Shape 3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+01.00</a:t>
            </a:r>
            <a:r>
              <a:rPr lang="pt-BR" sz="1200">
                <a:solidFill>
                  <a:schemeClr val="dk1"/>
                </a:solidFill>
              </a:rPr>
              <a:t> -&gt; 06.00</a:t>
            </a:r>
            <a:endParaRPr/>
          </a:p>
        </p:txBody>
      </p:sp>
      <p:sp>
        <p:nvSpPr>
          <p:cNvPr id="379" name="Shape 3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For the Hitters data, a regression tree for predicting the log salary of a baseball player, based on the number of years that he has played in the major leagues and the number of hits that he made in the previous year. At a given internal node, the label (of the form Xj &lt; tk) indicates the left-hand branch emanating from that split, and the right-hand branch corresponds to Xj ≥ tk. For instance, the split at the top of the tree results in two large branches. The left-hand branch corresponds to Years&lt;4.5, and the right-hand branch corresponds to Years&gt;=4.5. The tree has two internal nodes and three terminal nodes, or leaves. The number in each leaf is the mean of the response for the observations that fall there.</a:t>
            </a:r>
            <a:endParaRPr/>
          </a:p>
        </p:txBody>
      </p:sp>
      <p:sp>
        <p:nvSpPr>
          <p:cNvPr id="386" name="Shape 38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+01.00</a:t>
            </a:r>
            <a:r>
              <a:rPr lang="pt-BR" sz="1200">
                <a:solidFill>
                  <a:schemeClr val="dk1"/>
                </a:solidFill>
              </a:rPr>
              <a:t> -&gt; 06.00</a:t>
            </a:r>
            <a:endParaRPr/>
          </a:p>
        </p:txBody>
      </p:sp>
      <p:sp>
        <p:nvSpPr>
          <p:cNvPr id="393" name="Shape 39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827306"/>
            <a:ext cx="8520600" cy="2280600"/>
          </a:xfrm>
          <a:prstGeom prst="rect">
            <a:avLst/>
          </a:prstGeom>
        </p:spPr>
        <p:txBody>
          <a:bodyPr spcFirstLastPara="1" wrap="square" lIns="91425" tIns="91425" rIns="91425" bIns="91425" rtlCol="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Shape 11"/>
          <p:cNvSpPr txBox="1">
            <a:spLocks noGrp="1"/>
          </p:cNvSpPr>
          <p:nvPr>
            <p:ph type="subTitle" idx="1"/>
          </p:nvPr>
        </p:nvSpPr>
        <p:spPr>
          <a:xfrm>
            <a:off x="311700" y="3149028"/>
            <a:ext cx="8520600" cy="8808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Shape 12"/>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rtlCol="0"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Shape 46"/>
          <p:cNvSpPr txBox="1">
            <a:spLocks noGrp="1"/>
          </p:cNvSpPr>
          <p:nvPr>
            <p:ph type="body" idx="1"/>
          </p:nvPr>
        </p:nvSpPr>
        <p:spPr>
          <a:xfrm>
            <a:off x="311700" y="3502472"/>
            <a:ext cx="8520600" cy="1445400"/>
          </a:xfrm>
          <a:prstGeom prst="rect">
            <a:avLst/>
          </a:prstGeom>
        </p:spPr>
        <p:txBody>
          <a:bodyPr spcFirstLastPara="1" wrap="square" lIns="91425" tIns="91425" rIns="91425" bIns="91425" rtlCol="0"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Shape 4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1775355"/>
            <a:ext cx="7772400" cy="12249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 name="Shape 67"/>
          <p:cNvSpPr txBox="1">
            <a:spLocks noGrp="1"/>
          </p:cNvSpPr>
          <p:nvPr>
            <p:ph type="subTitle" idx="1"/>
          </p:nvPr>
        </p:nvSpPr>
        <p:spPr>
          <a:xfrm>
            <a:off x="1371600" y="3238500"/>
            <a:ext cx="6400800" cy="14604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8" name="Shape 6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9" name="Shape 6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70" name="Shape 70"/>
          <p:cNvSpPr/>
          <p:nvPr/>
        </p:nvSpPr>
        <p:spPr>
          <a:xfrm>
            <a:off x="301037" y="553989"/>
            <a:ext cx="8541900" cy="376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76" name="Shape 76"/>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7" name="Shape 7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0" name="Shape 8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82" name="Shape 82"/>
          <p:cNvSpPr/>
          <p:nvPr/>
        </p:nvSpPr>
        <p:spPr>
          <a:xfrm>
            <a:off x="0" y="-94497"/>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5" name="Shape 85"/>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Shape 86"/>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9" name="Shape 8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0" name="Shape 9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1" name="Shape 91"/>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Shape 92"/>
          <p:cNvSpPr/>
          <p:nvPr/>
        </p:nvSpPr>
        <p:spPr>
          <a:xfrm>
            <a:off x="0" y="3851189"/>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95" name="Shape 95"/>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6" name="Shape 9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7" name="Shape 97"/>
          <p:cNvSpPr/>
          <p:nvPr/>
        </p:nvSpPr>
        <p:spPr>
          <a:xfrm>
            <a:off x="3722146" y="4900705"/>
            <a:ext cx="1699800" cy="814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0" name="Shape 100"/>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389833"/>
            <a:ext cx="8520600" cy="935400"/>
          </a:xfrm>
          <a:prstGeom prst="rect">
            <a:avLst/>
          </a:prstGeom>
        </p:spPr>
        <p:txBody>
          <a:bodyPr spcFirstLastPara="1" wrap="square" lIns="91425" tIns="91425" rIns="91425" bIns="91425" rtlCol="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Shape 15"/>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3" name="Shape 103"/>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04" name="Shape 10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5" name="Shape 10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8" name="Shape 10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9" name="Shape 10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110" name="Shape 110"/>
          <p:cNvCxnSpPr/>
          <p:nvPr/>
        </p:nvCxnSpPr>
        <p:spPr>
          <a:xfrm rot="10800000">
            <a:off x="399835" y="624516"/>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3" name="Shape 113"/>
          <p:cNvSpPr txBox="1">
            <a:spLocks noGrp="1"/>
          </p:cNvSpPr>
          <p:nvPr>
            <p:ph type="body" idx="1"/>
          </p:nvPr>
        </p:nvSpPr>
        <p:spPr>
          <a:xfrm>
            <a:off x="457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4" name="Shape 114"/>
          <p:cNvSpPr txBox="1">
            <a:spLocks noGrp="1"/>
          </p:cNvSpPr>
          <p:nvPr>
            <p:ph type="body" idx="2"/>
          </p:nvPr>
        </p:nvSpPr>
        <p:spPr>
          <a:xfrm>
            <a:off x="4648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5" name="Shape 115"/>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16" name="Shape 11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9" name="Shape 119"/>
          <p:cNvSpPr txBox="1">
            <a:spLocks noGrp="1"/>
          </p:cNvSpPr>
          <p:nvPr>
            <p:ph type="body" idx="1"/>
          </p:nvPr>
        </p:nvSpPr>
        <p:spPr>
          <a:xfrm>
            <a:off x="457200" y="1112025"/>
            <a:ext cx="40401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0" name="Shape 120"/>
          <p:cNvSpPr txBox="1">
            <a:spLocks noGrp="1"/>
          </p:cNvSpPr>
          <p:nvPr>
            <p:ph type="body" idx="2"/>
          </p:nvPr>
        </p:nvSpPr>
        <p:spPr>
          <a:xfrm>
            <a:off x="457200" y="1645160"/>
            <a:ext cx="40401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1" name="Shape 121"/>
          <p:cNvSpPr txBox="1">
            <a:spLocks noGrp="1"/>
          </p:cNvSpPr>
          <p:nvPr>
            <p:ph type="body" idx="3"/>
          </p:nvPr>
        </p:nvSpPr>
        <p:spPr>
          <a:xfrm>
            <a:off x="4645027" y="1112025"/>
            <a:ext cx="40419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2" name="Shape 122"/>
          <p:cNvSpPr txBox="1">
            <a:spLocks noGrp="1"/>
          </p:cNvSpPr>
          <p:nvPr>
            <p:ph type="body" idx="4"/>
          </p:nvPr>
        </p:nvSpPr>
        <p:spPr>
          <a:xfrm>
            <a:off x="4645027" y="1645160"/>
            <a:ext cx="40419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3" name="Shape 12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4" name="Shape 12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27" name="Shape 127"/>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8" name="Shape 12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129" name="Shape 129"/>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0" name="Shape 130"/>
          <p:cNvGrpSpPr/>
          <p:nvPr/>
        </p:nvGrpSpPr>
        <p:grpSpPr>
          <a:xfrm>
            <a:off x="2415383" y="1232065"/>
            <a:ext cx="4453656" cy="3254508"/>
            <a:chOff x="2415382" y="1108869"/>
            <a:chExt cx="4453656" cy="2929087"/>
          </a:xfrm>
        </p:grpSpPr>
        <p:sp>
          <p:nvSpPr>
            <p:cNvPr id="131" name="Shape 131"/>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Shape 132"/>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Shape 133"/>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Shape 134"/>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Shape 136"/>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Shape 137"/>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Shape 138"/>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Shape 139"/>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Shape 140"/>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Shape 141"/>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Shape 142"/>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Shape 143"/>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Shape 145"/>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Shape 146"/>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Shape 147"/>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Shape 148"/>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Shape 149"/>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Shape 150"/>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Shape 151"/>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Shape 152"/>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Shape 153"/>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Shape 154"/>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Shape 155"/>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Shape 156"/>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Shape 157"/>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Shape 158"/>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Shape 159"/>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Shape 160"/>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Shape 161"/>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Shape 164"/>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Shape 165"/>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Shape 166"/>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Shape 167"/>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Shape 168"/>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Shape 170"/>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Shape 171"/>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Shape 172"/>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Shape 173"/>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4" name="Shape 174"/>
            <p:cNvGrpSpPr/>
            <p:nvPr/>
          </p:nvGrpSpPr>
          <p:grpSpPr>
            <a:xfrm>
              <a:off x="3186172" y="2302670"/>
              <a:ext cx="468241" cy="828601"/>
              <a:chOff x="2548790" y="2218532"/>
              <a:chExt cx="468241" cy="828601"/>
            </a:xfrm>
          </p:grpSpPr>
          <p:grpSp>
            <p:nvGrpSpPr>
              <p:cNvPr id="175" name="Shape 175"/>
              <p:cNvGrpSpPr/>
              <p:nvPr/>
            </p:nvGrpSpPr>
            <p:grpSpPr>
              <a:xfrm>
                <a:off x="2663031" y="2218532"/>
                <a:ext cx="354000" cy="827112"/>
                <a:chOff x="2291616" y="2152651"/>
                <a:chExt cx="354000" cy="827112"/>
              </a:xfrm>
            </p:grpSpPr>
            <p:sp>
              <p:nvSpPr>
                <p:cNvPr id="176" name="Shape 176"/>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Shape 177"/>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Shape 178"/>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Shape 179"/>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Shape 180"/>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Shape 181"/>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Shape 182"/>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Shape 183"/>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Shape 184"/>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Shape 185"/>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Shape 186"/>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Shape 187"/>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Shape 188"/>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Shape 189"/>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Shape 190"/>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Shape 191"/>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Shape 192"/>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Shape 193"/>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Shape 194"/>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5" name="Shape 195"/>
            <p:cNvGrpSpPr/>
            <p:nvPr/>
          </p:nvGrpSpPr>
          <p:grpSpPr>
            <a:xfrm>
              <a:off x="2639220" y="2590802"/>
              <a:ext cx="709562" cy="769887"/>
              <a:chOff x="2668588" y="2424907"/>
              <a:chExt cx="709562" cy="769887"/>
            </a:xfrm>
          </p:grpSpPr>
          <p:sp>
            <p:nvSpPr>
              <p:cNvPr id="196" name="Shape 196"/>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Shape 197"/>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Shape 198"/>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Shape 199"/>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Shape 200"/>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1" name="Shape 201"/>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Shape 202"/>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Shape 203"/>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Shape 204"/>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Shape 205"/>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Shape 206"/>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Shape 207"/>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Shape 208"/>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Shape 209"/>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Shape 210"/>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Shape 211"/>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Shape 212"/>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Shape 213"/>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Shape 214"/>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Shape 215"/>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Shape 216"/>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Shape 217"/>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Shape 218"/>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Shape 219"/>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Shape 220"/>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Shape 221"/>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Shape 222"/>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Shape 223"/>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Shape 224"/>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Shape 225"/>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Shape 226"/>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Shape 227"/>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Shape 228"/>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Shape 229"/>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Shape 230"/>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Shape 231"/>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Shape 232"/>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Shape 233"/>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Shape 234"/>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Shape 235"/>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Shape 236"/>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Shape 237"/>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Shape 238"/>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Shape 239"/>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Shape 240"/>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Shape 241"/>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Shape 242"/>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Shape 243"/>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Shape 244"/>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Shape 245"/>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Shape 246"/>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Shape 247"/>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Shape 248"/>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Shape 249"/>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Shape 250"/>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Shape 251"/>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Shape 252"/>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Shape 253"/>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Shape 254"/>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Shape 255"/>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Shape 256"/>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Shape 257"/>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Shape 258"/>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Shape 259"/>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Shape 260"/>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Shape 261"/>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Shape 262"/>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Shape 263"/>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Shape 264"/>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Shape 265"/>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Shape 266"/>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Shape 267"/>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Shape 268"/>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Shape 269"/>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Shape 270"/>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Shape 271"/>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Shape 272"/>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Shape 273"/>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Shape 274"/>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Shape 275"/>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Shape 276"/>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Shape 277"/>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Shape 278"/>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Shape 279"/>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Shape 280"/>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Shape 281"/>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Shape 282"/>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Shape 283"/>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Shape 284"/>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Shape 285"/>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Shape 286"/>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Shape 287"/>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Shape 288"/>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Shape 289"/>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Shape 290"/>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Shape 291"/>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Shape 292"/>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Shape 293"/>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Shape 294"/>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Shape 295"/>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Shape 296"/>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Shape 297"/>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Shape 298"/>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Shape 299"/>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Shape 300"/>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Shape 301"/>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Shape 302"/>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Shape 303"/>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Shape 304"/>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Shape 305"/>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Shape 306"/>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Shape 307"/>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Shape 308"/>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Shape 309"/>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Shape 310"/>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Shape 311"/>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Shape 312"/>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Shape 313"/>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Shape 314"/>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Shape 315"/>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Shape 316"/>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Shape 317"/>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Shape 318"/>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Shape 319"/>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Shape 320"/>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Shape 321"/>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Shape 322"/>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Shape 323"/>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Shape 324"/>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Shape 325"/>
          <p:cNvSpPr/>
          <p:nvPr/>
        </p:nvSpPr>
        <p:spPr>
          <a:xfrm>
            <a:off x="0" y="1100667"/>
            <a:ext cx="9144000" cy="46143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Shape 18"/>
          <p:cNvSpPr txBox="1">
            <a:spLocks noGrp="1"/>
          </p:cNvSpPr>
          <p:nvPr>
            <p:ph type="body" idx="1"/>
          </p:nvPr>
        </p:nvSpPr>
        <p:spPr>
          <a:xfrm>
            <a:off x="311700" y="1280528"/>
            <a:ext cx="8520600" cy="3795900"/>
          </a:xfrm>
          <a:prstGeom prst="rect">
            <a:avLst/>
          </a:prstGeom>
        </p:spPr>
        <p:txBody>
          <a:bodyPr spcFirstLastPara="1" wrap="square" lIns="91425" tIns="91425" rIns="91425" bIns="91425" rtlCol="0"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Shape 1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Shape 22"/>
          <p:cNvSpPr txBox="1">
            <a:spLocks noGrp="1"/>
          </p:cNvSpPr>
          <p:nvPr>
            <p:ph type="body" idx="1"/>
          </p:nvPr>
        </p:nvSpPr>
        <p:spPr>
          <a:xfrm>
            <a:off x="3117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Shape 23"/>
          <p:cNvSpPr txBox="1">
            <a:spLocks noGrp="1"/>
          </p:cNvSpPr>
          <p:nvPr>
            <p:ph type="body" idx="2"/>
          </p:nvPr>
        </p:nvSpPr>
        <p:spPr>
          <a:xfrm>
            <a:off x="48324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Shape 2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Shape 2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617333"/>
            <a:ext cx="2808000" cy="839700"/>
          </a:xfrm>
          <a:prstGeom prst="rect">
            <a:avLst/>
          </a:prstGeom>
        </p:spPr>
        <p:txBody>
          <a:bodyPr spcFirstLastPara="1" wrap="square" lIns="91425" tIns="91425" rIns="91425" bIns="91425" rtlCol="0"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Shape 30"/>
          <p:cNvSpPr txBox="1">
            <a:spLocks noGrp="1"/>
          </p:cNvSpPr>
          <p:nvPr>
            <p:ph type="body" idx="1"/>
          </p:nvPr>
        </p:nvSpPr>
        <p:spPr>
          <a:xfrm>
            <a:off x="311700" y="1544000"/>
            <a:ext cx="2808000" cy="3532800"/>
          </a:xfrm>
          <a:prstGeom prst="rect">
            <a:avLst/>
          </a:prstGeom>
        </p:spPr>
        <p:txBody>
          <a:bodyPr spcFirstLastPara="1" wrap="square" lIns="91425" tIns="91425" rIns="91425" bIns="91425" rtlCol="0"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Shape 31"/>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00167"/>
            <a:ext cx="6367800" cy="4545300"/>
          </a:xfrm>
          <a:prstGeom prst="rect">
            <a:avLst/>
          </a:prstGeom>
        </p:spPr>
        <p:txBody>
          <a:bodyPr spcFirstLastPara="1" wrap="square" lIns="91425" tIns="91425" rIns="91425" bIns="91425" rtlCol="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Shape 3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37" name="Shape 37"/>
          <p:cNvSpPr txBox="1">
            <a:spLocks noGrp="1"/>
          </p:cNvSpPr>
          <p:nvPr>
            <p:ph type="title"/>
          </p:nvPr>
        </p:nvSpPr>
        <p:spPr>
          <a:xfrm>
            <a:off x="265500" y="1370194"/>
            <a:ext cx="4045200" cy="1647000"/>
          </a:xfrm>
          <a:prstGeom prst="rect">
            <a:avLst/>
          </a:prstGeom>
        </p:spPr>
        <p:txBody>
          <a:bodyPr spcFirstLastPara="1" wrap="square" lIns="91425" tIns="91425" rIns="91425" bIns="91425" rtlCol="0"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Shape 38"/>
          <p:cNvSpPr txBox="1">
            <a:spLocks noGrp="1"/>
          </p:cNvSpPr>
          <p:nvPr>
            <p:ph type="subTitle" idx="1"/>
          </p:nvPr>
        </p:nvSpPr>
        <p:spPr>
          <a:xfrm>
            <a:off x="265500" y="3114528"/>
            <a:ext cx="4045200" cy="13722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Shape 39"/>
          <p:cNvSpPr txBox="1">
            <a:spLocks noGrp="1"/>
          </p:cNvSpPr>
          <p:nvPr>
            <p:ph type="body" idx="2"/>
          </p:nvPr>
        </p:nvSpPr>
        <p:spPr>
          <a:xfrm>
            <a:off x="4939500" y="804528"/>
            <a:ext cx="3837000" cy="4105800"/>
          </a:xfrm>
          <a:prstGeom prst="rect">
            <a:avLst/>
          </a:prstGeom>
        </p:spPr>
        <p:txBody>
          <a:bodyPr spcFirstLastPara="1" wrap="square" lIns="91425" tIns="91425" rIns="91425" bIns="91425" rtlCol="0"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Shape 40"/>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700639"/>
            <a:ext cx="5998800" cy="672300"/>
          </a:xfrm>
          <a:prstGeom prst="rect">
            <a:avLst/>
          </a:prstGeom>
        </p:spPr>
        <p:txBody>
          <a:bodyPr spcFirstLastPara="1" wrap="square" lIns="91425" tIns="91425" rIns="91425" bIns="91425" rtlCol="0" anchor="ctr" anchorCtr="0"/>
          <a:lstStyle>
            <a:lvl1pPr marL="457200" lvl="0" indent="-228600">
              <a:lnSpc>
                <a:spcPct val="100000"/>
              </a:lnSpc>
              <a:spcBef>
                <a:spcPts val="0"/>
              </a:spcBef>
              <a:spcAft>
                <a:spcPts val="0"/>
              </a:spcAft>
              <a:buSzPts val="1800"/>
              <a:buNone/>
              <a:defRPr/>
            </a:lvl1pPr>
          </a:lstStyle>
          <a:p>
            <a:pPr rtl="0"/>
            <a:endParaRPr/>
          </a:p>
        </p:txBody>
      </p:sp>
      <p:sp>
        <p:nvSpPr>
          <p:cNvPr id="43" name="Shape 43"/>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rtlCol="0"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Shape 7"/>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rtlCol="0"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Shape 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rtl="0">
              <a:spcBef>
                <a:spcPts val="0"/>
              </a:spcBef>
              <a:spcAft>
                <a:spcPts val="0"/>
              </a:spcAft>
              <a:buNone/>
            </a:pPr>
            <a:fld id="{00000000-1234-1234-1234-123412341234}" type="slidenum">
              <a:rPr lang="x-non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52" name="Shape 5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53" name="Shape 53"/>
          <p:cNvCxnSpPr/>
          <p:nvPr/>
        </p:nvCxnSpPr>
        <p:spPr>
          <a:xfrm rot="10800000">
            <a:off x="399834" y="562064"/>
            <a:ext cx="8390100" cy="0"/>
          </a:xfrm>
          <a:prstGeom prst="straightConnector1">
            <a:avLst/>
          </a:prstGeom>
          <a:noFill/>
          <a:ln w="9525" cap="flat" cmpd="sng">
            <a:solidFill>
              <a:srgbClr val="304884"/>
            </a:solidFill>
            <a:prstDash val="solid"/>
            <a:round/>
            <a:headEnd type="none" w="sm" len="sm"/>
            <a:tailEnd type="none" w="sm" len="sm"/>
          </a:ln>
        </p:spPr>
      </p:cxnSp>
      <p:sp>
        <p:nvSpPr>
          <p:cNvPr id="54" name="Shape 54"/>
          <p:cNvSpPr txBox="1">
            <a:spLocks noGrp="1"/>
          </p:cNvSpPr>
          <p:nvPr>
            <p:ph type="sldNum" idx="12"/>
          </p:nvPr>
        </p:nvSpPr>
        <p:spPr>
          <a:xfrm>
            <a:off x="6543793" y="5299105"/>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55" name="Shape 55"/>
          <p:cNvSpPr txBox="1"/>
          <p:nvPr/>
        </p:nvSpPr>
        <p:spPr>
          <a:xfrm>
            <a:off x="447793" y="5299105"/>
            <a:ext cx="2133600" cy="2739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56" name="Shape 56"/>
          <p:cNvSpPr/>
          <p:nvPr/>
        </p:nvSpPr>
        <p:spPr>
          <a:xfrm>
            <a:off x="4248324" y="5295650"/>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Shape 57"/>
          <p:cNvSpPr/>
          <p:nvPr/>
        </p:nvSpPr>
        <p:spPr>
          <a:xfrm>
            <a:off x="4600016" y="5299558"/>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8" name="Shape 58"/>
          <p:cNvGrpSpPr/>
          <p:nvPr/>
        </p:nvGrpSpPr>
        <p:grpSpPr>
          <a:xfrm>
            <a:off x="4357715" y="5400643"/>
            <a:ext cx="45720" cy="73410"/>
            <a:chOff x="3345327" y="4804191"/>
            <a:chExt cx="74100" cy="118979"/>
          </a:xfrm>
        </p:grpSpPr>
        <p:cxnSp>
          <p:nvCxnSpPr>
            <p:cNvPr id="59" name="Shape 59"/>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0" name="Shape 60"/>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 name="Shape 61"/>
          <p:cNvGrpSpPr/>
          <p:nvPr/>
        </p:nvGrpSpPr>
        <p:grpSpPr>
          <a:xfrm rot="10800000">
            <a:off x="4719482" y="5398247"/>
            <a:ext cx="45720" cy="73410"/>
            <a:chOff x="3345327" y="4804191"/>
            <a:chExt cx="74100" cy="118979"/>
          </a:xfrm>
        </p:grpSpPr>
        <p:cxnSp>
          <p:nvCxnSpPr>
            <p:cNvPr id="62" name="Shape 62"/>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3" name="Shape 63"/>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4" name="Shape 64" descr="logo_bajada.jpg"/>
          <p:cNvPicPr preferRelativeResize="0"/>
          <p:nvPr/>
        </p:nvPicPr>
        <p:blipFill rotWithShape="1">
          <a:blip r:embed="rId15">
            <a:alphaModFix/>
          </a:blip>
          <a:srcRect/>
          <a:stretch/>
        </p:blipFill>
        <p:spPr>
          <a:xfrm>
            <a:off x="7257784" y="144054"/>
            <a:ext cx="14601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bigml.com/gallery/models" TargetMode="External"/><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hyperlink" Target="http://www.wise.io/resourc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 name="Shape 331"/>
          <p:cNvSpPr/>
          <p:nvPr/>
        </p:nvSpPr>
        <p:spPr>
          <a:xfrm>
            <a:off x="5994042" y="0"/>
            <a:ext cx="3150000" cy="57150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Josefin Slab"/>
              <a:ea typeface="Josefin Slab"/>
              <a:cs typeface="Josefin Slab"/>
              <a:sym typeface="Josefin Slab"/>
            </a:endParaRPr>
          </a:p>
        </p:txBody>
      </p:sp>
      <p:sp>
        <p:nvSpPr>
          <p:cNvPr id="332" name="Shape 332"/>
          <p:cNvSpPr/>
          <p:nvPr/>
        </p:nvSpPr>
        <p:spPr>
          <a:xfrm>
            <a:off x="5994050" y="2015200"/>
            <a:ext cx="3096300" cy="11694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dirty="0">
                <a:solidFill>
                  <a:schemeClr val="dk1"/>
                </a:solidFill>
                <a:latin typeface="Raleway"/>
                <a:ea typeface="Raleway"/>
                <a:cs typeface="Raleway"/>
                <a:sym typeface="Raleway"/>
              </a:rPr>
              <a:t>DATA SCIENCE</a:t>
            </a:r>
            <a:endParaRPr sz="2600" b="1" dirty="0"/>
          </a:p>
          <a:p>
            <a:pPr marL="457200" marR="0" lvl="1" indent="0" algn="l" rtl="0">
              <a:spcBef>
                <a:spcPts val="0"/>
              </a:spcBef>
              <a:spcAft>
                <a:spcPts val="0"/>
              </a:spcAft>
              <a:buNone/>
            </a:pPr>
            <a:r>
              <a:rPr lang="pt-BR" sz="600" b="1" i="0" u="none" strike="noStrike" cap="none" dirty="0">
                <a:solidFill>
                  <a:schemeClr val="dk1"/>
                </a:solidFill>
                <a:latin typeface="Raleway"/>
                <a:ea typeface="Raleway"/>
                <a:cs typeface="Raleway"/>
                <a:sym typeface="Raleway"/>
              </a:rPr>
              <a:t> </a:t>
            </a:r>
            <a:endParaRPr dirty="0"/>
          </a:p>
          <a:p>
            <a:pPr marL="457200" marR="0" lvl="1" indent="0" algn="l" rtl="0">
              <a:spcBef>
                <a:spcPts val="0"/>
              </a:spcBef>
              <a:spcAft>
                <a:spcPts val="0"/>
              </a:spcAft>
              <a:buNone/>
            </a:pP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Introdução a </a:t>
            </a:r>
            <a:r>
              <a:rPr lang="pt-BR" sz="1600" dirty="0" err="1">
                <a:solidFill>
                  <a:schemeClr val="dk1"/>
                </a:solidFill>
                <a:latin typeface="Raleway"/>
                <a:ea typeface="Raleway"/>
                <a:cs typeface="Raleway"/>
                <a:sym typeface="Raleway"/>
              </a:rPr>
              <a:t>CARTs</a:t>
            </a:r>
            <a:endParaRPr sz="1600" dirty="0">
              <a:solidFill>
                <a:schemeClr val="dk1"/>
              </a:solidFill>
              <a:latin typeface="Raleway"/>
              <a:ea typeface="Raleway"/>
              <a:cs typeface="Raleway"/>
              <a:sym typeface="Raleway"/>
            </a:endParaRPr>
          </a:p>
        </p:txBody>
      </p:sp>
      <p:sp>
        <p:nvSpPr>
          <p:cNvPr id="333" name="Shape 333"/>
          <p:cNvSpPr/>
          <p:nvPr/>
        </p:nvSpPr>
        <p:spPr>
          <a:xfrm>
            <a:off x="6117227" y="4127871"/>
            <a:ext cx="2257500" cy="5847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b="0" i="0" u="none" strike="noStrike" cap="none">
                <a:solidFill>
                  <a:schemeClr val="dk1"/>
                </a:solidFill>
                <a:latin typeface="Calibri"/>
                <a:ea typeface="Calibri"/>
                <a:cs typeface="Calibri"/>
                <a:sym typeface="Calibri"/>
              </a:rPr>
              <a:t>201</a:t>
            </a:r>
            <a:r>
              <a:rPr lang="pt-BR" sz="1600">
                <a:solidFill>
                  <a:schemeClr val="dk1"/>
                </a:solidFill>
                <a:latin typeface="Calibri"/>
                <a:ea typeface="Calibri"/>
                <a:cs typeface="Calibri"/>
                <a:sym typeface="Calibri"/>
              </a:rPr>
              <a:t>7</a:t>
            </a:r>
            <a:endParaRPr/>
          </a:p>
        </p:txBody>
      </p:sp>
      <p:pic>
        <p:nvPicPr>
          <p:cNvPr id="334" name="Shape 334" descr="logo_bajada.jpg"/>
          <p:cNvPicPr preferRelativeResize="0"/>
          <p:nvPr/>
        </p:nvPicPr>
        <p:blipFill rotWithShape="1">
          <a:blip r:embed="rId3">
            <a:alphaModFix/>
          </a:blip>
          <a:srcRect/>
          <a:stretch/>
        </p:blipFill>
        <p:spPr>
          <a:xfrm>
            <a:off x="6692961" y="1620450"/>
            <a:ext cx="1681800" cy="394800"/>
          </a:xfrm>
          <a:prstGeom prst="rect">
            <a:avLst/>
          </a:prstGeom>
          <a:noFill/>
          <a:ln>
            <a:noFill/>
          </a:ln>
        </p:spPr>
      </p:pic>
      <p:pic>
        <p:nvPicPr>
          <p:cNvPr id="335" name="Shape 335" descr="tree.png"/>
          <p:cNvPicPr preferRelativeResize="0"/>
          <p:nvPr/>
        </p:nvPicPr>
        <p:blipFill rotWithShape="1">
          <a:blip r:embed="rId4">
            <a:alphaModFix/>
          </a:blip>
          <a:srcRect/>
          <a:stretch/>
        </p:blipFill>
        <p:spPr>
          <a:xfrm>
            <a:off x="1326538" y="1422400"/>
            <a:ext cx="2339146" cy="2381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03" name="Shape 40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404" name="Shape 404"/>
          <p:cNvSpPr txBox="1"/>
          <p:nvPr/>
        </p:nvSpPr>
        <p:spPr>
          <a:xfrm>
            <a:off x="447800" y="910725"/>
            <a:ext cx="8238900" cy="3995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Exemplo: árvores para regressão </a:t>
            </a:r>
            <a:br>
              <a:rPr lang="x-none" sz="1800" b="1">
                <a:solidFill>
                  <a:schemeClr val="accent2"/>
                </a:solidFill>
                <a:latin typeface="Calibri"/>
                <a:ea typeface="Calibri"/>
                <a:cs typeface="Calibri"/>
                <a:sym typeface="Calibri"/>
              </a:rPr>
            </a:br>
            <a:endParaRPr sz="1800" b="1">
              <a:solidFill>
                <a:schemeClr val="accent2"/>
              </a:solidFill>
              <a:latin typeface="Calibri"/>
              <a:ea typeface="Calibri"/>
              <a:cs typeface="Calibri"/>
              <a:sym typeface="Calibri"/>
            </a:endParaRPr>
          </a:p>
          <a:p>
            <a:pPr marL="0" marR="0" lvl="0" indent="0" rtl="0">
              <a:spcBef>
                <a:spcPts val="0"/>
              </a:spcBef>
              <a:spcAft>
                <a:spcPts val="0"/>
              </a:spcAft>
              <a:buNone/>
            </a:pPr>
            <a:r>
              <a:rPr lang="pt-BR">
                <a:solidFill>
                  <a:schemeClr val="dk1"/>
                </a:solidFill>
                <a:latin typeface="Calibri"/>
                <a:ea typeface="Calibri"/>
                <a:cs typeface="Calibri"/>
                <a:sym typeface="Calibri"/>
              </a:rPr>
              <a:t>Vamos tentar prever o salário de um jogador de baseball com base em experiência (anos na liga) e registros de rebatidas na temporada passada. </a:t>
            </a:r>
            <a:br>
              <a:rPr lang="x-none" sz="12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 regressão pode ser interpretada da seguinte maneira. Os anos de experiência são o fator mais importante para determinar o salário, e os jogadores com menos experiência ganham salários mais baixos que os jogadores mais experientes. Agora, </a:t>
            </a:r>
            <a:r>
              <a:rPr lang="pt-BR" i="1">
                <a:solidFill>
                  <a:schemeClr val="dk1"/>
                </a:solidFill>
                <a:latin typeface="Calibri"/>
                <a:ea typeface="Calibri"/>
                <a:cs typeface="Calibri"/>
                <a:sym typeface="Calibri"/>
              </a:rPr>
              <a:t>quando um jogador é menos experiente</a:t>
            </a:r>
            <a:r>
              <a:rPr lang="pt-BR">
                <a:solidFill>
                  <a:schemeClr val="dk1"/>
                </a:solidFill>
                <a:latin typeface="Calibri"/>
                <a:ea typeface="Calibri"/>
                <a:cs typeface="Calibri"/>
                <a:sym typeface="Calibri"/>
              </a:rPr>
              <a:t>, seu número de rebatidas no ano anterior tem um papel menos importante em seu salário. Porém, entre os jogadores que estiveram na liga por 4,5 anos ou mais, o número de rebatidas no ano anterior afeta o salário, e aqueles com mais rebatidas na temporada anterior tendem a ter um salário mais alto.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Analogia de árvores</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As regiões R1, R2 e R3 são conhecidas como nós terminais ou folhas da árvore. </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Os pontos ao longo da árvore onde o espaço dos preditores é particionado são conhecidos como nós internos. </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Os segmentos das árvores que conectam os nós são chamados de ramos.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10" name="Shape 41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411" name="Shape 411"/>
          <p:cNvSpPr txBox="1"/>
          <p:nvPr/>
        </p:nvSpPr>
        <p:spPr>
          <a:xfrm>
            <a:off x="524000" y="7583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Como construímos as regiões?</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Em teoria, as regiões R1,...,RJ poderiam ter qualquer forma.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Entretanto, escolhemos dividir o espaço de preditores em retângulos, ou caixas, em várias dimensões, para simplificar e facilitar a interpretação do modelo preditivo resultante. O objetivo é encontrar caixas R1,...,RJ que minimizem a soma de resíduos ao quadrado (RSS) dada por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O problema é que considerar todas as possíveis partições do espaço de atributos em J caixas não é </a:t>
            </a:r>
            <a:r>
              <a:rPr lang="pt-BR" b="1" i="1">
                <a:solidFill>
                  <a:schemeClr val="dk1"/>
                </a:solidFill>
                <a:latin typeface="Calibri"/>
                <a:ea typeface="Calibri"/>
                <a:cs typeface="Calibri"/>
                <a:sym typeface="Calibri"/>
              </a:rPr>
              <a:t>computacionalmente</a:t>
            </a:r>
            <a:r>
              <a:rPr lang="pt-BR">
                <a:solidFill>
                  <a:schemeClr val="dk1"/>
                </a:solidFill>
                <a:latin typeface="Calibri"/>
                <a:ea typeface="Calibri"/>
                <a:cs typeface="Calibri"/>
                <a:sym typeface="Calibri"/>
              </a:rPr>
              <a:t> </a:t>
            </a:r>
            <a:r>
              <a:rPr lang="pt-BR" i="1">
                <a:solidFill>
                  <a:schemeClr val="dk1"/>
                </a:solidFill>
                <a:latin typeface="Calibri"/>
                <a:ea typeface="Calibri"/>
                <a:cs typeface="Calibri"/>
                <a:sym typeface="Calibri"/>
              </a:rPr>
              <a:t>possível</a:t>
            </a:r>
            <a:r>
              <a:rPr lang="pt-BR">
                <a:solidFill>
                  <a:schemeClr val="dk1"/>
                </a:solidFill>
                <a:latin typeface="Calibri"/>
                <a:ea typeface="Calibri"/>
                <a:cs typeface="Calibri"/>
                <a:sym typeface="Calibri"/>
              </a:rPr>
              <a:t>. Por esta razão, é usada uma abordagem “greedy” de cima para baixo, que é conhecida como recursive binary splitting.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 </a:t>
            </a:r>
            <a:r>
              <a:rPr lang="pt-BR" i="1">
                <a:solidFill>
                  <a:schemeClr val="dk1"/>
                </a:solidFill>
                <a:latin typeface="Calibri"/>
                <a:ea typeface="Calibri"/>
                <a:cs typeface="Calibri"/>
                <a:sym typeface="Calibri"/>
              </a:rPr>
              <a:t>recursive</a:t>
            </a:r>
            <a:r>
              <a:rPr lang="pt-BR" b="1" i="1">
                <a:solidFill>
                  <a:schemeClr val="dk1"/>
                </a:solidFill>
                <a:latin typeface="Calibri"/>
                <a:ea typeface="Calibri"/>
                <a:cs typeface="Calibri"/>
                <a:sym typeface="Calibri"/>
              </a:rPr>
              <a:t> binary splitting</a:t>
            </a:r>
            <a:r>
              <a:rPr lang="pt-BR" b="1">
                <a:solidFill>
                  <a:schemeClr val="dk1"/>
                </a:solidFill>
                <a:latin typeface="Calibri"/>
                <a:ea typeface="Calibri"/>
                <a:cs typeface="Calibri"/>
                <a:sym typeface="Calibri"/>
              </a:rPr>
              <a:t> </a:t>
            </a:r>
            <a:r>
              <a:rPr lang="pt-BR">
                <a:solidFill>
                  <a:schemeClr val="dk1"/>
                </a:solidFill>
                <a:latin typeface="Calibri"/>
                <a:ea typeface="Calibri"/>
                <a:cs typeface="Calibri"/>
                <a:sym typeface="Calibri"/>
              </a:rPr>
              <a:t>começa pela parte de cima da árvore (onde todas as observações pertencem a uma só região) e divide o espaço dos preditores sucessivamente. Cada nova divisão é indicada por dois novos ramos que seguem para a parte de baixo da árvore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Essa abordagem é chamada de </a:t>
            </a:r>
            <a:r>
              <a:rPr lang="pt-BR" b="1" i="1">
                <a:solidFill>
                  <a:schemeClr val="dk1"/>
                </a:solidFill>
                <a:latin typeface="Calibri"/>
                <a:ea typeface="Calibri"/>
                <a:cs typeface="Calibri"/>
                <a:sym typeface="Calibri"/>
              </a:rPr>
              <a:t>greedy</a:t>
            </a:r>
            <a:r>
              <a:rPr lang="pt-BR">
                <a:solidFill>
                  <a:schemeClr val="dk1"/>
                </a:solidFill>
                <a:latin typeface="Calibri"/>
                <a:ea typeface="Calibri"/>
                <a:cs typeface="Calibri"/>
                <a:sym typeface="Calibri"/>
              </a:rPr>
              <a:t> porque, em cada passo da construção da árvore, procura a melhor divisão nesse ponto específico, em vez de olhar para adiante e escolher uma divisão que levaria a uma árvore melhor em uma etapa futura.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p:txBody>
      </p:sp>
      <p:pic>
        <p:nvPicPr>
          <p:cNvPr id="412" name="Shape 412"/>
          <p:cNvPicPr preferRelativeResize="0"/>
          <p:nvPr/>
        </p:nvPicPr>
        <p:blipFill>
          <a:blip r:embed="rId3">
            <a:alphaModFix/>
          </a:blip>
          <a:stretch>
            <a:fillRect/>
          </a:stretch>
        </p:blipFill>
        <p:spPr>
          <a:xfrm>
            <a:off x="3162918" y="2351850"/>
            <a:ext cx="2295407" cy="6430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18" name="Shape 41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419" name="Shape 419"/>
          <p:cNvSpPr txBox="1"/>
          <p:nvPr/>
        </p:nvSpPr>
        <p:spPr>
          <a:xfrm>
            <a:off x="447800" y="8345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Como construímos as regiões?</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Para fazer a recursive binary splitting, primeiro selecione o preditor Xj e o ponto de corte s, de maneira que a separação do espaço dos preditores nas regiões {X|Xj &lt; s} e {X|Xj ≥ s} leve à maior redução possível da RSS.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Para isso, devemos considerar todos os preditores X1,..., Xp e todos os valores possíveis dos pontos de corte s para cada um dos preditores e, em seguida, escolher o preditor e o ponto de corte, de modo que a árvore resultante tenha a menor RSS.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Mais detalhadamente, as regiões são definidas como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Procuramos minimizar a expressão seguinte escolhendo Xj e s, considerando que os valores previstos para cada região são dados pela média de y nessa partição.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p:txBody>
      </p:sp>
      <p:pic>
        <p:nvPicPr>
          <p:cNvPr id="420" name="Shape 420"/>
          <p:cNvPicPr preferRelativeResize="0"/>
          <p:nvPr/>
        </p:nvPicPr>
        <p:blipFill>
          <a:blip r:embed="rId3">
            <a:alphaModFix/>
          </a:blip>
          <a:stretch>
            <a:fillRect/>
          </a:stretch>
        </p:blipFill>
        <p:spPr>
          <a:xfrm>
            <a:off x="1893800" y="2984173"/>
            <a:ext cx="4876800" cy="342900"/>
          </a:xfrm>
          <a:prstGeom prst="rect">
            <a:avLst/>
          </a:prstGeom>
          <a:noFill/>
          <a:ln>
            <a:noFill/>
          </a:ln>
        </p:spPr>
      </p:pic>
      <p:pic>
        <p:nvPicPr>
          <p:cNvPr id="421" name="Shape 421"/>
          <p:cNvPicPr preferRelativeResize="0"/>
          <p:nvPr/>
        </p:nvPicPr>
        <p:blipFill>
          <a:blip r:embed="rId4">
            <a:alphaModFix/>
          </a:blip>
          <a:stretch>
            <a:fillRect/>
          </a:stretch>
        </p:blipFill>
        <p:spPr>
          <a:xfrm>
            <a:off x="1979513" y="4029575"/>
            <a:ext cx="4791075" cy="74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27" name="Shape 42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428" name="Shape 428"/>
          <p:cNvSpPr txBox="1"/>
          <p:nvPr/>
        </p:nvSpPr>
        <p:spPr>
          <a:xfrm>
            <a:off x="447800" y="12155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Como construímos as regiões?</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Em seguida, repetimos o processo, procurando o melhor preditor e o melhor ponto de corte, para novamente dividir os dados com o objetivo de minimizar a RSS para a nova partição.  Mas, desta vez, em vez de dividir todo o espaço de preditores, dividimos uma das regiões identificadas anteriormente.</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Agora temos três regiões. Voltamos a buscar uma divisão dessas três regiões para minimizar a RSS.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O processo continua até que algum critério de parada seja atingido (quantidade de observações em cada região, por exemplo)</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Depois de criarmos as regiões R1,...,RJ, prevemos a resposta de uma observação de teste com base na média das observações de treinamento na região à qual a observação de teste pertence.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34" name="Shape 43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435" name="Shape 435"/>
          <p:cNvSpPr txBox="1"/>
          <p:nvPr/>
        </p:nvSpPr>
        <p:spPr>
          <a:xfrm>
            <a:off x="447800" y="8345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Poda das árvores...</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O processo anterior pode produzir boas previsões no conjunto de treinamento, mas é provável que haja um superajuste nos dados de treinamento.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Isso acontece porque a árvore resultante pode ser muito complexa.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Uma árvore menor com menos divisões (menos regiões R1,... RJ) poderia ter menos variância e ser mais interpretável à custa de um pouco mais de viés.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Uma possibilidade seria construir as árvores somente até que a redução da RSS em cada partição seja maior que um certo nível de corte alto. Essa estratégia gera árvores menores, mas pode acontecer de uma divisão aparentemente de pouco valor no começo da árvore mais à frente ser seguida por outra muito boa em termos de redução da RSS.</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Há duas maneiras de fazer a poda: antes de montar a árvore completa (</a:t>
            </a:r>
            <a:r>
              <a:rPr lang="pt-BR" b="1">
                <a:solidFill>
                  <a:schemeClr val="dk1"/>
                </a:solidFill>
                <a:latin typeface="Calibri"/>
                <a:ea typeface="Calibri"/>
                <a:cs typeface="Calibri"/>
                <a:sym typeface="Calibri"/>
              </a:rPr>
              <a:t>pré-poda</a:t>
            </a:r>
            <a:r>
              <a:rPr lang="pt-BR">
                <a:solidFill>
                  <a:schemeClr val="dk1"/>
                </a:solidFill>
                <a:latin typeface="Calibri"/>
                <a:ea typeface="Calibri"/>
                <a:cs typeface="Calibri"/>
                <a:sym typeface="Calibri"/>
              </a:rPr>
              <a:t>) ou montar a maior árvore possível e depois podar (</a:t>
            </a:r>
            <a:r>
              <a:rPr lang="pt-BR" b="1">
                <a:solidFill>
                  <a:schemeClr val="dk1"/>
                </a:solidFill>
                <a:latin typeface="Calibri"/>
                <a:ea typeface="Calibri"/>
                <a:cs typeface="Calibri"/>
                <a:sym typeface="Calibri"/>
              </a:rPr>
              <a:t>pós-poda</a:t>
            </a:r>
            <a:r>
              <a:rPr lang="pt-B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b="1">
                <a:solidFill>
                  <a:schemeClr val="dk1"/>
                </a:solidFill>
                <a:latin typeface="Calibri"/>
                <a:ea typeface="Calibri"/>
                <a:cs typeface="Calibri"/>
                <a:sym typeface="Calibri"/>
              </a:rPr>
              <a:t>Pós-poda. </a:t>
            </a:r>
            <a:r>
              <a:rPr lang="pt-BR">
                <a:solidFill>
                  <a:schemeClr val="dk1"/>
                </a:solidFill>
                <a:latin typeface="Calibri"/>
                <a:ea typeface="Calibri"/>
                <a:cs typeface="Calibri"/>
                <a:sym typeface="Calibri"/>
              </a:rPr>
              <a:t>Em vez de considerar todas as subárvores possíveis, podemos incluir uma penalidade pela complexidade regulada por um parâmetro de otimização alfa não negativo. Para cada alfa corresponde uma subárvore T ⊂ T0 tal que </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p:txBody>
      </p:sp>
      <p:pic>
        <p:nvPicPr>
          <p:cNvPr id="436" name="Shape 436"/>
          <p:cNvPicPr preferRelativeResize="0"/>
          <p:nvPr/>
        </p:nvPicPr>
        <p:blipFill>
          <a:blip r:embed="rId3">
            <a:alphaModFix/>
          </a:blip>
          <a:stretch>
            <a:fillRect/>
          </a:stretch>
        </p:blipFill>
        <p:spPr>
          <a:xfrm>
            <a:off x="3228613" y="4176325"/>
            <a:ext cx="3324225" cy="76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42" name="Shape 44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443" name="Shape 443"/>
          <p:cNvSpPr txBox="1"/>
          <p:nvPr/>
        </p:nvSpPr>
        <p:spPr>
          <a:xfrm>
            <a:off x="447800" y="8345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dirty="0">
                <a:solidFill>
                  <a:schemeClr val="accent2"/>
                </a:solidFill>
                <a:latin typeface="Calibri"/>
                <a:ea typeface="Calibri"/>
                <a:cs typeface="Calibri"/>
                <a:sym typeface="Calibri"/>
              </a:rPr>
              <a:t>Pós-poda das árvores...</a:t>
            </a:r>
            <a:br>
              <a:rPr lang="x-none" sz="1800" b="1" dirty="0">
                <a:solidFill>
                  <a:schemeClr val="accent2"/>
                </a:solidFill>
                <a:latin typeface="Calibri"/>
                <a:ea typeface="Calibri"/>
                <a:cs typeface="Calibri"/>
                <a:sym typeface="Calibri"/>
              </a:rPr>
            </a:b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Aqui, |T| indica o número de nós terminais da árvore. O parâmetro de otimização alfa controla a compensação entre a complexidade da subárvore e seu ajuste aos dados de treinamento. </a:t>
            </a:r>
            <a:endParaRPr dirty="0">
              <a:solidFill>
                <a:schemeClr val="dk1"/>
              </a:solidFill>
              <a:latin typeface="Calibri"/>
              <a:ea typeface="Calibri"/>
              <a:cs typeface="Calibri"/>
              <a:sym typeface="Calibri"/>
            </a:endParaRPr>
          </a:p>
          <a:p>
            <a:pPr marL="457200" lvl="0" indent="-317500" rtl="0">
              <a:spcBef>
                <a:spcPts val="0"/>
              </a:spcBef>
              <a:spcAft>
                <a:spcPts val="0"/>
              </a:spcAft>
              <a:buClr>
                <a:schemeClr val="dk1"/>
              </a:buClr>
              <a:buSzPts val="1400"/>
              <a:buFont typeface="Calibri"/>
              <a:buChar char="ㅡ"/>
            </a:pPr>
            <a:r>
              <a:rPr lang="pt-BR" spc="-10" dirty="0">
                <a:solidFill>
                  <a:schemeClr val="dk1"/>
                </a:solidFill>
                <a:latin typeface="Calibri"/>
                <a:ea typeface="Calibri"/>
                <a:cs typeface="Calibri"/>
                <a:sym typeface="Calibri"/>
              </a:rPr>
              <a:t>Com alfa= 0, a subárvore T será igual a T0. Ao aumentar alfa, o preço a ser pago por ter mais nós terminais aumenta, por isso, a expressão anterior tenderá a ser minimizada para uma subárvore menor. Lasso?</a:t>
            </a:r>
            <a:endParaRPr spc="-10"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Podemos escolher alfa por CV e, em seguida, usamos o conjunto de dados inteiro e obtemos a subárvore correspondente a alfa. </a:t>
            </a:r>
            <a:endParaRPr dirty="0">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Esta técnica não é implementada em Scikit-Learn, mas a intuição pode ser replicada com os parâmetros min_samples_leaf e max_depth, que regulam a quantidade mínima de folhas (observações) em cada região e a profundidade da árvore. </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pic>
        <p:nvPicPr>
          <p:cNvPr id="444" name="Shape 444"/>
          <p:cNvPicPr preferRelativeResize="0"/>
          <p:nvPr/>
        </p:nvPicPr>
        <p:blipFill>
          <a:blip r:embed="rId3">
            <a:alphaModFix/>
          </a:blip>
          <a:stretch>
            <a:fillRect/>
          </a:stretch>
        </p:blipFill>
        <p:spPr>
          <a:xfrm>
            <a:off x="2567538" y="1231275"/>
            <a:ext cx="3324225" cy="7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50" name="Shape 45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
        <p:nvSpPr>
          <p:cNvPr id="451" name="Shape 451"/>
          <p:cNvSpPr txBox="1"/>
          <p:nvPr/>
        </p:nvSpPr>
        <p:spPr>
          <a:xfrm>
            <a:off x="447800" y="12155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dirty="0">
                <a:solidFill>
                  <a:schemeClr val="accent2"/>
                </a:solidFill>
                <a:latin typeface="Calibri"/>
                <a:ea typeface="Calibri"/>
                <a:cs typeface="Calibri"/>
                <a:sym typeface="Calibri"/>
              </a:rPr>
              <a:t>Pós-poda das árvores...</a:t>
            </a:r>
            <a:br>
              <a:rPr lang="x-none" sz="1800" b="1" dirty="0">
                <a:solidFill>
                  <a:schemeClr val="accent2"/>
                </a:solidFill>
                <a:latin typeface="Calibri"/>
                <a:ea typeface="Calibri"/>
                <a:cs typeface="Calibri"/>
                <a:sym typeface="Calibri"/>
              </a:rPr>
            </a:br>
            <a:endParaRPr sz="1200" dirty="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Uma estratégia melhor seria construir uma árvore T0 muito grande e depois podá-la para obter uma subárvore. </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Qual é a melhor maneira de podar a árvore? O objetivo é que esta subárvore tenha a menor taxa de erro de teste. </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Dada uma subárvore, podemos estimar seu erro de teste usando validação cruzada. No entanto, é problemático estimar o erro por CV para cada possível subárvore, porque existe um número extremamente alto de possíveis subárvores. Como ficar com apenas um pequeno subconjunto de árvores a ser considerado?</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Cost complexity pruning (weakest link pruning). Em vez de considerar todas as subárvores possíveis, consideramos uma sequência de árvores indexadas por um parâmetro </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57" name="Shape 45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pic>
        <p:nvPicPr>
          <p:cNvPr id="458" name="Shape 458"/>
          <p:cNvPicPr preferRelativeResize="0"/>
          <p:nvPr/>
        </p:nvPicPr>
        <p:blipFill rotWithShape="1">
          <a:blip r:embed="rId3">
            <a:alphaModFix/>
          </a:blip>
          <a:srcRect b="4095"/>
          <a:stretch/>
        </p:blipFill>
        <p:spPr>
          <a:xfrm>
            <a:off x="1467300" y="845750"/>
            <a:ext cx="6209399" cy="392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64" name="Shape 46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
        <p:nvSpPr>
          <p:cNvPr id="465" name="Shape 46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Árvores para classificação</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Uma árvore de classificação é muito semelhante a uma árvore de regressão, a diferença é que é utilizada para prever uma variável qualitativa em vez de uma quantitativa.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 previsão é obtida como a tag majoritária para as observações de treinamento dentro da região à qual uma observação pertence.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Para construir a árvore, usamos recursive binary splitting, mas com um critério diferente da RSS. Uma alternativa natural é a taxa de erro de classificação. Como atribuímos uma observação à classe mais frequente em sua região, a taxa de erro de classificação é simplesmente a fração das observações de treinamento nessa região que não pertence à classe majoritária. </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p:txBody>
      </p:sp>
      <p:pic>
        <p:nvPicPr>
          <p:cNvPr id="466" name="Shape 466"/>
          <p:cNvPicPr preferRelativeResize="0"/>
          <p:nvPr/>
        </p:nvPicPr>
        <p:blipFill>
          <a:blip r:embed="rId3">
            <a:alphaModFix/>
          </a:blip>
          <a:stretch>
            <a:fillRect/>
          </a:stretch>
        </p:blipFill>
        <p:spPr>
          <a:xfrm>
            <a:off x="3144475" y="3780400"/>
            <a:ext cx="2867525" cy="45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72" name="Shape 47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473" name="Shape 473"/>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dirty="0">
                <a:solidFill>
                  <a:schemeClr val="accent2"/>
                </a:solidFill>
                <a:latin typeface="Calibri"/>
                <a:ea typeface="Calibri"/>
                <a:cs typeface="Calibri"/>
                <a:sym typeface="Calibri"/>
              </a:rPr>
              <a:t>Árvores para classificação</a:t>
            </a:r>
            <a:br>
              <a:rPr lang="x-none" sz="1800" b="1" dirty="0">
                <a:solidFill>
                  <a:schemeClr val="accent2"/>
                </a:solidFill>
                <a:latin typeface="Calibri"/>
                <a:ea typeface="Calibri"/>
                <a:cs typeface="Calibri"/>
                <a:sym typeface="Calibri"/>
              </a:rPr>
            </a:br>
            <a:endParaRPr sz="1200" dirty="0">
              <a:solidFill>
                <a:schemeClr val="accent2"/>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A taxa de erro de classificação não é sensível o suficiente para construir a árvore e, na prática, duas outras medidas são preferidas.</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O índice de Gini.</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O índice de Gini mede a variância total ao longo das K classes.  Quando o índice de Gini recebe valores pequenos? </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dirty="0">
                <a:solidFill>
                  <a:schemeClr val="dk1"/>
                </a:solidFill>
                <a:latin typeface="Calibri"/>
                <a:ea typeface="Calibri"/>
                <a:cs typeface="Calibri"/>
                <a:sym typeface="Calibri"/>
              </a:rPr>
              <a:t>Por isso, o índice de Gini é considerado como uma medida de pureza dos nós, um valor pequeno indica que um nó contém predominantemente observações de uma mesma classe. </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pic>
        <p:nvPicPr>
          <p:cNvPr id="474" name="Shape 474"/>
          <p:cNvPicPr preferRelativeResize="0"/>
          <p:nvPr/>
        </p:nvPicPr>
        <p:blipFill>
          <a:blip r:embed="rId3">
            <a:alphaModFix/>
          </a:blip>
          <a:stretch>
            <a:fillRect/>
          </a:stretch>
        </p:blipFill>
        <p:spPr>
          <a:xfrm>
            <a:off x="3444425" y="2413068"/>
            <a:ext cx="2432066" cy="593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ctrTitle"/>
          </p:nvPr>
        </p:nvSpPr>
        <p:spPr>
          <a:xfrm>
            <a:off x="685800" y="2244994"/>
            <a:ext cx="7772400" cy="12249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INTRODUÇÃO A CARTS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480" name="Shape 48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sp>
        <p:nvSpPr>
          <p:cNvPr id="481" name="Shape 481"/>
          <p:cNvSpPr txBox="1"/>
          <p:nvPr/>
        </p:nvSpPr>
        <p:spPr>
          <a:xfrm>
            <a:off x="447894" y="1199693"/>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Árvores para classificação</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Outra alternativa é a entropia.</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Assim como o índice de Gini, a entropia aceitará um valor pequeno se os nós forem “puros”.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Quando uma árvore de classificação é construída, normalmente são usados o índice de Gini ou a entropia para avaliar a qualidade de uma divisão específica, pois essas medidas são mais sensíveis à pureza dos nós do que a taxa de classificação.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Ao podar a árvore, qualquer uma dessas 3 medidas pode ser usada, mas a taxa de erro de classificação é preferível se o objetivo for a precisão de previsão da árvore podada final. </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p:txBody>
      </p:sp>
      <p:pic>
        <p:nvPicPr>
          <p:cNvPr id="482" name="Shape 482"/>
          <p:cNvPicPr preferRelativeResize="0"/>
          <p:nvPr/>
        </p:nvPicPr>
        <p:blipFill>
          <a:blip r:embed="rId3">
            <a:alphaModFix/>
          </a:blip>
          <a:stretch>
            <a:fillRect/>
          </a:stretch>
        </p:blipFill>
        <p:spPr>
          <a:xfrm>
            <a:off x="2952600" y="1966850"/>
            <a:ext cx="2555700" cy="79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8" name="Shape 488"/>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489" name="Shape 489"/>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Funções de otimização</a:t>
            </a:r>
            <a:endParaRPr/>
          </a:p>
        </p:txBody>
      </p:sp>
      <p:sp>
        <p:nvSpPr>
          <p:cNvPr id="490" name="Shape 490"/>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1" name="Shape 491"/>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497" name="Shape 49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sp>
        <p:nvSpPr>
          <p:cNvPr id="498" name="Shape 498"/>
          <p:cNvSpPr txBox="1"/>
          <p:nvPr/>
        </p:nvSpPr>
        <p:spPr>
          <a:xfrm>
            <a:off x="447794" y="11393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None/>
            </a:pPr>
            <a:r>
              <a:rPr lang="pt-BR" sz="1800" b="1">
                <a:solidFill>
                  <a:schemeClr val="accent2"/>
                </a:solidFill>
                <a:latin typeface="Calibri"/>
                <a:ea typeface="Calibri"/>
                <a:cs typeface="Calibri"/>
                <a:sym typeface="Calibri"/>
              </a:rPr>
              <a:t>Funções de otimização</a:t>
            </a:r>
            <a:endParaRPr sz="1800" b="1">
              <a:solidFill>
                <a:schemeClr val="accent2"/>
              </a:solidFill>
              <a:latin typeface="Calibri"/>
              <a:ea typeface="Calibri"/>
              <a:cs typeface="Calibri"/>
              <a:sym typeface="Calibri"/>
            </a:endParaRPr>
          </a:p>
          <a:p>
            <a:pPr marL="0" marR="0" lvl="0" indent="0" algn="just" rtl="0">
              <a:spcBef>
                <a:spcPts val="0"/>
              </a:spcBef>
              <a:spcAft>
                <a:spcPts val="0"/>
              </a:spcAft>
              <a:buNone/>
            </a:pPr>
            <a:endParaRPr sz="1800" b="1">
              <a:solidFill>
                <a:schemeClr val="accent2"/>
              </a:solidFill>
              <a:latin typeface="Calibri"/>
              <a:ea typeface="Calibri"/>
              <a:cs typeface="Calibri"/>
              <a:sym typeface="Calibri"/>
            </a:endParaRPr>
          </a:p>
          <a:p>
            <a:pPr marL="0" marR="0" lvl="0" indent="0" algn="just" rtl="0">
              <a:spcBef>
                <a:spcPts val="0"/>
              </a:spcBef>
              <a:spcAft>
                <a:spcPts val="0"/>
              </a:spcAft>
              <a:buNone/>
            </a:pPr>
            <a:endParaRPr sz="1800" b="1">
              <a:solidFill>
                <a:schemeClr val="accent2"/>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Vamos lembrar do algoritmo anterior, que cria condições de prova iterativamente para dividir os dados. </a:t>
            </a: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b="1">
                <a:solidFill>
                  <a:schemeClr val="dk1"/>
                </a:solidFill>
                <a:latin typeface="Calibri"/>
                <a:ea typeface="Calibri"/>
                <a:cs typeface="Calibri"/>
                <a:sym typeface="Calibri"/>
              </a:rPr>
              <a:t>Como determinamos a melhor divisão entre todas as divisões possíveis? </a:t>
            </a:r>
            <a:endParaRPr b="1">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Considerando que quando todos os registros pertencem à mesma classe pura não é necessário dividir, em cada etapa tentaremos criar a partição com a </a:t>
            </a:r>
            <a:r>
              <a:rPr lang="pt-BR" b="1">
                <a:solidFill>
                  <a:schemeClr val="dk1"/>
                </a:solidFill>
                <a:latin typeface="Calibri"/>
                <a:ea typeface="Calibri"/>
                <a:cs typeface="Calibri"/>
                <a:sym typeface="Calibri"/>
              </a:rPr>
              <a:t>maior pureza possível</a:t>
            </a:r>
            <a:r>
              <a:rPr lang="pt-BR">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highlight>
                  <a:srgbClr val="FFFFFF"/>
                </a:highlight>
                <a:latin typeface="Calibri"/>
                <a:ea typeface="Calibri"/>
                <a:cs typeface="Calibri"/>
                <a:sym typeface="Calibri"/>
              </a:rPr>
              <a:t>Para fazer isso, precisaremos de uma função objetiva de otimização, que meça o ganho de pureza de uma divisão específica. Portanto, queremos que dependa da distribuição de classes nos nós (antes e depois da divisão). </a:t>
            </a:r>
            <a:endParaRPr>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504" name="Shape 50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sp>
        <p:nvSpPr>
          <p:cNvPr id="505" name="Shape 50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a:solidFill>
                  <a:schemeClr val="dk1"/>
                </a:solidFill>
                <a:latin typeface="Calibri"/>
                <a:ea typeface="Calibri"/>
                <a:cs typeface="Calibri"/>
                <a:sym typeface="Calibri"/>
              </a:rPr>
              <a:t>Vamos supor que queremos fazer uma classificação de acordo com a cor das figuras.</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Impureza máxima						Impureza mínima</a:t>
            </a:r>
            <a:endParaRPr>
              <a:solidFill>
                <a:schemeClr val="dk1"/>
              </a:solidFill>
              <a:latin typeface="Calibri"/>
              <a:ea typeface="Calibri"/>
              <a:cs typeface="Calibri"/>
              <a:sym typeface="Calibri"/>
            </a:endParaRPr>
          </a:p>
        </p:txBody>
      </p:sp>
      <p:pic>
        <p:nvPicPr>
          <p:cNvPr id="506" name="Shape 506"/>
          <p:cNvPicPr preferRelativeResize="0"/>
          <p:nvPr/>
        </p:nvPicPr>
        <p:blipFill>
          <a:blip r:embed="rId3">
            <a:alphaModFix/>
          </a:blip>
          <a:stretch>
            <a:fillRect/>
          </a:stretch>
        </p:blipFill>
        <p:spPr>
          <a:xfrm>
            <a:off x="1582343" y="2318175"/>
            <a:ext cx="1445584" cy="758932"/>
          </a:xfrm>
          <a:prstGeom prst="rect">
            <a:avLst/>
          </a:prstGeom>
          <a:noFill/>
          <a:ln>
            <a:noFill/>
          </a:ln>
        </p:spPr>
      </p:pic>
      <p:pic>
        <p:nvPicPr>
          <p:cNvPr id="507" name="Shape 507"/>
          <p:cNvPicPr preferRelativeResize="0"/>
          <p:nvPr/>
        </p:nvPicPr>
        <p:blipFill>
          <a:blip r:embed="rId4">
            <a:alphaModFix/>
          </a:blip>
          <a:stretch>
            <a:fillRect/>
          </a:stretch>
        </p:blipFill>
        <p:spPr>
          <a:xfrm>
            <a:off x="5329218" y="2318175"/>
            <a:ext cx="1445584" cy="7589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513" name="Shape 51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
        <p:nvSpPr>
          <p:cNvPr id="514" name="Shape 514"/>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457200" lvl="0" indent="-342900" algn="just" rtl="0">
              <a:spcBef>
                <a:spcPts val="0"/>
              </a:spcBef>
              <a:spcAft>
                <a:spcPts val="0"/>
              </a:spcAft>
              <a:buClr>
                <a:schemeClr val="accent2"/>
              </a:buClr>
              <a:buSzPts val="1800"/>
              <a:buFont typeface="Raleway"/>
              <a:buChar char="ㅡ"/>
            </a:pPr>
            <a:r>
              <a:rPr lang="pt-BR">
                <a:solidFill>
                  <a:schemeClr val="dk1"/>
                </a:solidFill>
                <a:highlight>
                  <a:schemeClr val="lt1"/>
                </a:highlight>
                <a:latin typeface="Calibri"/>
                <a:ea typeface="Calibri"/>
                <a:cs typeface="Calibri"/>
                <a:sym typeface="Calibri"/>
              </a:rPr>
              <a:t>Vamos definir </a:t>
            </a:r>
            <a:r>
              <a:rPr lang="pt-BR" i="1">
                <a:solidFill>
                  <a:schemeClr val="dk1"/>
                </a:solidFill>
                <a:highlight>
                  <a:schemeClr val="lt1"/>
                </a:highlight>
                <a:latin typeface="Calibri"/>
                <a:ea typeface="Calibri"/>
                <a:cs typeface="Calibri"/>
                <a:sym typeface="Calibri"/>
              </a:rPr>
              <a:t>p(i|t)</a:t>
            </a:r>
            <a:r>
              <a:rPr lang="pt-BR">
                <a:solidFill>
                  <a:schemeClr val="dk1"/>
                </a:solidFill>
                <a:highlight>
                  <a:schemeClr val="lt1"/>
                </a:highlight>
                <a:latin typeface="Calibri"/>
                <a:ea typeface="Calibri"/>
                <a:cs typeface="Calibri"/>
                <a:sym typeface="Calibri"/>
              </a:rPr>
              <a:t> como a probabilidade da classe </a:t>
            </a:r>
            <a:r>
              <a:rPr lang="pt-BR" i="1">
                <a:solidFill>
                  <a:schemeClr val="dk1"/>
                </a:solidFill>
                <a:highlight>
                  <a:schemeClr val="lt1"/>
                </a:highlight>
                <a:latin typeface="Calibri"/>
                <a:ea typeface="Calibri"/>
                <a:cs typeface="Calibri"/>
                <a:sym typeface="Calibri"/>
              </a:rPr>
              <a:t>i</a:t>
            </a:r>
            <a:r>
              <a:rPr lang="pt-BR">
                <a:solidFill>
                  <a:schemeClr val="dk1"/>
                </a:solidFill>
                <a:highlight>
                  <a:schemeClr val="lt1"/>
                </a:highlight>
                <a:latin typeface="Calibri"/>
                <a:ea typeface="Calibri"/>
                <a:cs typeface="Calibri"/>
                <a:sym typeface="Calibri"/>
              </a:rPr>
              <a:t> no nó</a:t>
            </a:r>
            <a:r>
              <a:rPr lang="pt-BR" i="1">
                <a:solidFill>
                  <a:schemeClr val="dk1"/>
                </a:solidFill>
                <a:highlight>
                  <a:schemeClr val="lt1"/>
                </a:highlight>
                <a:latin typeface="Calibri"/>
                <a:ea typeface="Calibri"/>
                <a:cs typeface="Calibri"/>
                <a:sym typeface="Calibri"/>
              </a:rPr>
              <a:t> t</a:t>
            </a:r>
            <a:r>
              <a:rPr lang="pt-BR">
                <a:solidFill>
                  <a:schemeClr val="dk1"/>
                </a:solidFill>
                <a:highlight>
                  <a:schemeClr val="lt1"/>
                </a:highlight>
                <a:latin typeface="Calibri"/>
                <a:ea typeface="Calibri"/>
                <a:cs typeface="Calibri"/>
                <a:sym typeface="Calibri"/>
              </a:rPr>
              <a:t> (por exemplo, a fração de registros com a tag </a:t>
            </a:r>
            <a:r>
              <a:rPr lang="pt-BR" i="1">
                <a:solidFill>
                  <a:schemeClr val="dk1"/>
                </a:solidFill>
                <a:highlight>
                  <a:schemeClr val="lt1"/>
                </a:highlight>
                <a:latin typeface="Calibri"/>
                <a:ea typeface="Calibri"/>
                <a:cs typeface="Calibri"/>
                <a:sym typeface="Calibri"/>
              </a:rPr>
              <a:t>i</a:t>
            </a:r>
            <a:r>
              <a:rPr lang="pt-BR">
                <a:solidFill>
                  <a:schemeClr val="dk1"/>
                </a:solidFill>
                <a:highlight>
                  <a:schemeClr val="lt1"/>
                </a:highlight>
                <a:latin typeface="Calibri"/>
                <a:ea typeface="Calibri"/>
                <a:cs typeface="Calibri"/>
                <a:sym typeface="Calibri"/>
              </a:rPr>
              <a:t> no nó </a:t>
            </a:r>
            <a:r>
              <a:rPr lang="pt-BR" i="1">
                <a:solidFill>
                  <a:schemeClr val="dk1"/>
                </a:solidFill>
                <a:highlight>
                  <a:schemeClr val="lt1"/>
                </a:highlight>
                <a:latin typeface="Calibri"/>
                <a:ea typeface="Calibri"/>
                <a:cs typeface="Calibri"/>
                <a:sym typeface="Calibri"/>
              </a:rPr>
              <a:t>t</a:t>
            </a:r>
            <a:r>
              <a:rPr lang="pt-BR">
                <a:solidFill>
                  <a:schemeClr val="dk1"/>
                </a:solidFill>
                <a:highlight>
                  <a:schemeClr val="lt1"/>
                </a:highlight>
                <a:latin typeface="Calibri"/>
                <a:ea typeface="Calibri"/>
                <a:cs typeface="Calibri"/>
                <a:sym typeface="Calibri"/>
              </a:rPr>
              <a:t>).</a:t>
            </a: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Portanto, para um problema de classificação binária (0/1), a distribuição máxima de impureza, quando ambas as classes estão presentes igualmente, é dada pela distribuição:</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Por outro lado, o mínimo de impureza (ou pureza máxima) é obtido quando apenas uma classe está presente, ou seja:</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highlight>
                  <a:srgbClr val="FFFFFF"/>
                </a:highlight>
                <a:latin typeface="Calibri"/>
                <a:ea typeface="Calibri"/>
                <a:cs typeface="Calibri"/>
                <a:sym typeface="Calibri"/>
              </a:rPr>
              <a:t>Portanto, no caso de uma classificação binária, precisamos definir uma função de impureza que varie pouco entre os dois casos extremos de impureza mínima (uma classe ou outra) e de impureza máxima (quantidade igual de ambas as classes).</a:t>
            </a:r>
            <a:endParaRPr>
              <a:solidFill>
                <a:schemeClr val="dk1"/>
              </a:solidFill>
              <a:latin typeface="Calibri"/>
              <a:ea typeface="Calibri"/>
              <a:cs typeface="Calibri"/>
              <a:sym typeface="Calibri"/>
            </a:endParaRPr>
          </a:p>
        </p:txBody>
      </p:sp>
      <p:pic>
        <p:nvPicPr>
          <p:cNvPr id="515" name="Shape 515"/>
          <p:cNvPicPr preferRelativeResize="0"/>
          <p:nvPr/>
        </p:nvPicPr>
        <p:blipFill>
          <a:blip r:embed="rId3">
            <a:alphaModFix/>
          </a:blip>
          <a:stretch>
            <a:fillRect/>
          </a:stretch>
        </p:blipFill>
        <p:spPr>
          <a:xfrm>
            <a:off x="3467100" y="2405723"/>
            <a:ext cx="1841500" cy="293688"/>
          </a:xfrm>
          <a:prstGeom prst="rect">
            <a:avLst/>
          </a:prstGeom>
          <a:noFill/>
          <a:ln>
            <a:noFill/>
          </a:ln>
        </p:spPr>
      </p:pic>
      <p:pic>
        <p:nvPicPr>
          <p:cNvPr id="516" name="Shape 516"/>
          <p:cNvPicPr preferRelativeResize="0"/>
          <p:nvPr/>
        </p:nvPicPr>
        <p:blipFill>
          <a:blip r:embed="rId4">
            <a:alphaModFix/>
          </a:blip>
          <a:stretch>
            <a:fillRect/>
          </a:stretch>
        </p:blipFill>
        <p:spPr>
          <a:xfrm>
            <a:off x="3319463" y="3511298"/>
            <a:ext cx="2087563" cy="269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522" name="Shape 52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523" name="Shape 523"/>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457200" marR="0" lvl="0" indent="-342900"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Podem ser definidas várias funções que satisfaçam as condições anteriores.</a:t>
            </a:r>
            <a:br>
              <a:rPr lang="x-none">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Aqui estão as três mais comuns:</a:t>
            </a: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br>
              <a:rPr lang="x-none">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Notar que as três funções têm máximo em 0,5 e mínimo em 0 e 1.</a:t>
            </a:r>
            <a:endParaRPr dirty="0">
              <a:solidFill>
                <a:schemeClr val="dk1"/>
              </a:solidFill>
              <a:latin typeface="Calibri"/>
              <a:ea typeface="Calibri"/>
              <a:cs typeface="Calibri"/>
              <a:sym typeface="Calibri"/>
            </a:endParaRPr>
          </a:p>
        </p:txBody>
      </p:sp>
      <p:pic>
        <p:nvPicPr>
          <p:cNvPr id="524" name="Shape 524"/>
          <p:cNvPicPr preferRelativeResize="0"/>
          <p:nvPr/>
        </p:nvPicPr>
        <p:blipFill>
          <a:blip r:embed="rId3">
            <a:alphaModFix/>
          </a:blip>
          <a:stretch>
            <a:fillRect/>
          </a:stretch>
        </p:blipFill>
        <p:spPr>
          <a:xfrm>
            <a:off x="618687" y="1950550"/>
            <a:ext cx="3581983" cy="1935250"/>
          </a:xfrm>
          <a:prstGeom prst="rect">
            <a:avLst/>
          </a:prstGeom>
          <a:noFill/>
          <a:ln>
            <a:noFill/>
          </a:ln>
        </p:spPr>
      </p:pic>
      <p:pic>
        <p:nvPicPr>
          <p:cNvPr id="525" name="Shape 525"/>
          <p:cNvPicPr preferRelativeResize="0"/>
          <p:nvPr/>
        </p:nvPicPr>
        <p:blipFill>
          <a:blip r:embed="rId4">
            <a:alphaModFix/>
          </a:blip>
          <a:stretch>
            <a:fillRect/>
          </a:stretch>
        </p:blipFill>
        <p:spPr>
          <a:xfrm>
            <a:off x="5065575" y="1608913"/>
            <a:ext cx="2986106" cy="2345093"/>
          </a:xfrm>
          <a:prstGeom prst="rect">
            <a:avLst/>
          </a:prstGeom>
          <a:noFill/>
          <a:ln>
            <a:noFill/>
          </a:ln>
        </p:spPr>
      </p:pic>
      <p:sp>
        <p:nvSpPr>
          <p:cNvPr id="2" name="TextBox 1"/>
          <p:cNvSpPr txBox="1"/>
          <p:nvPr/>
        </p:nvSpPr>
        <p:spPr>
          <a:xfrm>
            <a:off x="1056486" y="2104048"/>
            <a:ext cx="978153" cy="307777"/>
          </a:xfrm>
          <a:prstGeom prst="rect">
            <a:avLst/>
          </a:prstGeom>
          <a:solidFill>
            <a:schemeClr val="bg1"/>
          </a:solidFill>
        </p:spPr>
        <p:txBody>
          <a:bodyPr wrap="none" rtlCol="0">
            <a:spAutoFit/>
          </a:bodyPr>
          <a:lstStyle/>
          <a:p>
            <a:pPr rtl="0"/>
            <a:r>
              <a:rPr lang="pt-BR">
                <a:latin typeface="Calibri" panose="020F0502020204030204" pitchFamily="34" charset="0"/>
              </a:rPr>
              <a:t>Entropia(</a:t>
            </a:r>
            <a:r>
              <a:rPr lang="pt-BR" i="1">
                <a:latin typeface="Calibri" panose="020F0502020204030204" pitchFamily="34" charset="0"/>
              </a:rPr>
              <a:t>t</a:t>
            </a:r>
            <a:r>
              <a:rPr lang="pt-BR">
                <a:latin typeface="Calibri" panose="020F0502020204030204" pitchFamily="34" charset="0"/>
              </a:rPr>
              <a:t>)</a:t>
            </a:r>
            <a:endParaRPr lang="es-AR" dirty="0">
              <a:latin typeface="Calibri" panose="020F0502020204030204" pitchFamily="34" charset="0"/>
            </a:endParaRPr>
          </a:p>
        </p:txBody>
      </p:sp>
      <p:sp>
        <p:nvSpPr>
          <p:cNvPr id="8" name="TextBox 7"/>
          <p:cNvSpPr txBox="1"/>
          <p:nvPr/>
        </p:nvSpPr>
        <p:spPr>
          <a:xfrm>
            <a:off x="1056486" y="2836572"/>
            <a:ext cx="1372492" cy="307777"/>
          </a:xfrm>
          <a:prstGeom prst="rect">
            <a:avLst/>
          </a:prstGeom>
          <a:solidFill>
            <a:schemeClr val="bg1"/>
          </a:solidFill>
        </p:spPr>
        <p:txBody>
          <a:bodyPr wrap="none" rtlCol="0">
            <a:spAutoFit/>
          </a:bodyPr>
          <a:lstStyle/>
          <a:p>
            <a:pPr rtl="0"/>
            <a:r>
              <a:rPr lang="pt-BR">
                <a:latin typeface="Calibri" panose="020F0502020204030204" pitchFamily="34" charset="0"/>
              </a:rPr>
              <a:t>Impureza Gini(</a:t>
            </a:r>
            <a:r>
              <a:rPr lang="pt-BR" i="1">
                <a:latin typeface="Calibri" panose="020F0502020204030204" pitchFamily="34" charset="0"/>
              </a:rPr>
              <a:t>t</a:t>
            </a:r>
            <a:r>
              <a:rPr lang="pt-BR">
                <a:latin typeface="Calibri" panose="020F0502020204030204" pitchFamily="34" charset="0"/>
              </a:rPr>
              <a:t>)</a:t>
            </a:r>
            <a:endParaRPr lang="es-AR" dirty="0">
              <a:latin typeface="Calibri" panose="020F0502020204030204" pitchFamily="34" charset="0"/>
            </a:endParaRPr>
          </a:p>
        </p:txBody>
      </p:sp>
      <p:sp>
        <p:nvSpPr>
          <p:cNvPr id="9" name="TextBox 8"/>
          <p:cNvSpPr txBox="1"/>
          <p:nvPr/>
        </p:nvSpPr>
        <p:spPr>
          <a:xfrm>
            <a:off x="808020" y="3413819"/>
            <a:ext cx="1869423" cy="307777"/>
          </a:xfrm>
          <a:prstGeom prst="rect">
            <a:avLst/>
          </a:prstGeom>
          <a:solidFill>
            <a:schemeClr val="bg1"/>
          </a:solidFill>
        </p:spPr>
        <p:txBody>
          <a:bodyPr wrap="none" rtlCol="0">
            <a:spAutoFit/>
          </a:bodyPr>
          <a:lstStyle/>
          <a:p>
            <a:pPr rtl="0"/>
            <a:r>
              <a:rPr lang="pt-BR">
                <a:latin typeface="Calibri" panose="020F0502020204030204" pitchFamily="34" charset="0"/>
              </a:rPr>
              <a:t>Erro de classificação(</a:t>
            </a:r>
            <a:r>
              <a:rPr lang="pt-BR" i="1">
                <a:latin typeface="Calibri" panose="020F0502020204030204" pitchFamily="34" charset="0"/>
              </a:rPr>
              <a:t>t</a:t>
            </a:r>
            <a:r>
              <a:rPr lang="pt-BR">
                <a:latin typeface="Calibri" panose="020F0502020204030204" pitchFamily="34" charset="0"/>
              </a:rPr>
              <a:t>)</a:t>
            </a:r>
            <a:endParaRPr lang="es-AR" dirty="0">
              <a:latin typeface="Calibri" panose="020F0502020204030204" pitchFamily="34" charset="0"/>
            </a:endParaRPr>
          </a:p>
        </p:txBody>
      </p:sp>
      <p:sp>
        <p:nvSpPr>
          <p:cNvPr id="4" name="Freeform 3"/>
          <p:cNvSpPr/>
          <p:nvPr/>
        </p:nvSpPr>
        <p:spPr>
          <a:xfrm>
            <a:off x="6101125" y="3028950"/>
            <a:ext cx="715010" cy="395288"/>
          </a:xfrm>
          <a:custGeom>
            <a:avLst/>
            <a:gdLst>
              <a:gd name="connsiteX0" fmla="*/ 0 w 715010"/>
              <a:gd name="connsiteY0" fmla="*/ 114300 h 395288"/>
              <a:gd name="connsiteX1" fmla="*/ 7144 w 715010"/>
              <a:gd name="connsiteY1" fmla="*/ 92869 h 395288"/>
              <a:gd name="connsiteX2" fmla="*/ 16669 w 715010"/>
              <a:gd name="connsiteY2" fmla="*/ 78581 h 395288"/>
              <a:gd name="connsiteX3" fmla="*/ 21431 w 715010"/>
              <a:gd name="connsiteY3" fmla="*/ 64294 h 395288"/>
              <a:gd name="connsiteX4" fmla="*/ 30956 w 715010"/>
              <a:gd name="connsiteY4" fmla="*/ 50006 h 395288"/>
              <a:gd name="connsiteX5" fmla="*/ 38100 w 715010"/>
              <a:gd name="connsiteY5" fmla="*/ 35719 h 395288"/>
              <a:gd name="connsiteX6" fmla="*/ 45244 w 715010"/>
              <a:gd name="connsiteY6" fmla="*/ 33338 h 395288"/>
              <a:gd name="connsiteX7" fmla="*/ 59531 w 715010"/>
              <a:gd name="connsiteY7" fmla="*/ 23813 h 395288"/>
              <a:gd name="connsiteX8" fmla="*/ 66675 w 715010"/>
              <a:gd name="connsiteY8" fmla="*/ 21431 h 395288"/>
              <a:gd name="connsiteX9" fmla="*/ 73819 w 715010"/>
              <a:gd name="connsiteY9" fmla="*/ 16669 h 395288"/>
              <a:gd name="connsiteX10" fmla="*/ 92869 w 715010"/>
              <a:gd name="connsiteY10" fmla="*/ 11906 h 395288"/>
              <a:gd name="connsiteX11" fmla="*/ 100012 w 715010"/>
              <a:gd name="connsiteY11" fmla="*/ 9525 h 395288"/>
              <a:gd name="connsiteX12" fmla="*/ 111919 w 715010"/>
              <a:gd name="connsiteY12" fmla="*/ 7144 h 395288"/>
              <a:gd name="connsiteX13" fmla="*/ 142875 w 715010"/>
              <a:gd name="connsiteY13" fmla="*/ 0 h 395288"/>
              <a:gd name="connsiteX14" fmla="*/ 357187 w 715010"/>
              <a:gd name="connsiteY14" fmla="*/ 2381 h 395288"/>
              <a:gd name="connsiteX15" fmla="*/ 397669 w 715010"/>
              <a:gd name="connsiteY15" fmla="*/ 9525 h 395288"/>
              <a:gd name="connsiteX16" fmla="*/ 409575 w 715010"/>
              <a:gd name="connsiteY16" fmla="*/ 11906 h 395288"/>
              <a:gd name="connsiteX17" fmla="*/ 428625 w 715010"/>
              <a:gd name="connsiteY17" fmla="*/ 16669 h 395288"/>
              <a:gd name="connsiteX18" fmla="*/ 438150 w 715010"/>
              <a:gd name="connsiteY18" fmla="*/ 21431 h 395288"/>
              <a:gd name="connsiteX19" fmla="*/ 447675 w 715010"/>
              <a:gd name="connsiteY19" fmla="*/ 23813 h 395288"/>
              <a:gd name="connsiteX20" fmla="*/ 454819 w 715010"/>
              <a:gd name="connsiteY20" fmla="*/ 26194 h 395288"/>
              <a:gd name="connsiteX21" fmla="*/ 464344 w 715010"/>
              <a:gd name="connsiteY21" fmla="*/ 28575 h 395288"/>
              <a:gd name="connsiteX22" fmla="*/ 476250 w 715010"/>
              <a:gd name="connsiteY22" fmla="*/ 33338 h 395288"/>
              <a:gd name="connsiteX23" fmla="*/ 483394 w 715010"/>
              <a:gd name="connsiteY23" fmla="*/ 35719 h 395288"/>
              <a:gd name="connsiteX24" fmla="*/ 492919 w 715010"/>
              <a:gd name="connsiteY24" fmla="*/ 40481 h 395288"/>
              <a:gd name="connsiteX25" fmla="*/ 504825 w 715010"/>
              <a:gd name="connsiteY25" fmla="*/ 45244 h 395288"/>
              <a:gd name="connsiteX26" fmla="*/ 514350 w 715010"/>
              <a:gd name="connsiteY26" fmla="*/ 50006 h 395288"/>
              <a:gd name="connsiteX27" fmla="*/ 533400 w 715010"/>
              <a:gd name="connsiteY27" fmla="*/ 54769 h 395288"/>
              <a:gd name="connsiteX28" fmla="*/ 552450 w 715010"/>
              <a:gd name="connsiteY28" fmla="*/ 61913 h 395288"/>
              <a:gd name="connsiteX29" fmla="*/ 561975 w 715010"/>
              <a:gd name="connsiteY29" fmla="*/ 66675 h 395288"/>
              <a:gd name="connsiteX30" fmla="*/ 576262 w 715010"/>
              <a:gd name="connsiteY30" fmla="*/ 69056 h 395288"/>
              <a:gd name="connsiteX31" fmla="*/ 588169 w 715010"/>
              <a:gd name="connsiteY31" fmla="*/ 71438 h 395288"/>
              <a:gd name="connsiteX32" fmla="*/ 595312 w 715010"/>
              <a:gd name="connsiteY32" fmla="*/ 73819 h 395288"/>
              <a:gd name="connsiteX33" fmla="*/ 604837 w 715010"/>
              <a:gd name="connsiteY33" fmla="*/ 76200 h 395288"/>
              <a:gd name="connsiteX34" fmla="*/ 611981 w 715010"/>
              <a:gd name="connsiteY34" fmla="*/ 83344 h 395288"/>
              <a:gd name="connsiteX35" fmla="*/ 619125 w 715010"/>
              <a:gd name="connsiteY35" fmla="*/ 85725 h 395288"/>
              <a:gd name="connsiteX36" fmla="*/ 635794 w 715010"/>
              <a:gd name="connsiteY36" fmla="*/ 102394 h 395288"/>
              <a:gd name="connsiteX37" fmla="*/ 650081 w 715010"/>
              <a:gd name="connsiteY37" fmla="*/ 121444 h 395288"/>
              <a:gd name="connsiteX38" fmla="*/ 657225 w 715010"/>
              <a:gd name="connsiteY38" fmla="*/ 130969 h 395288"/>
              <a:gd name="connsiteX39" fmla="*/ 659606 w 715010"/>
              <a:gd name="connsiteY39" fmla="*/ 140494 h 395288"/>
              <a:gd name="connsiteX40" fmla="*/ 671512 w 715010"/>
              <a:gd name="connsiteY40" fmla="*/ 157163 h 395288"/>
              <a:gd name="connsiteX41" fmla="*/ 683419 w 715010"/>
              <a:gd name="connsiteY41" fmla="*/ 178594 h 395288"/>
              <a:gd name="connsiteX42" fmla="*/ 697706 w 715010"/>
              <a:gd name="connsiteY42" fmla="*/ 192881 h 395288"/>
              <a:gd name="connsiteX43" fmla="*/ 700087 w 715010"/>
              <a:gd name="connsiteY43" fmla="*/ 200025 h 395288"/>
              <a:gd name="connsiteX44" fmla="*/ 709612 w 715010"/>
              <a:gd name="connsiteY44" fmla="*/ 214313 h 395288"/>
              <a:gd name="connsiteX45" fmla="*/ 711994 w 715010"/>
              <a:gd name="connsiteY45" fmla="*/ 226219 h 395288"/>
              <a:gd name="connsiteX46" fmla="*/ 714375 w 715010"/>
              <a:gd name="connsiteY46" fmla="*/ 233363 h 395288"/>
              <a:gd name="connsiteX47" fmla="*/ 704850 w 715010"/>
              <a:gd name="connsiteY47" fmla="*/ 309563 h 395288"/>
              <a:gd name="connsiteX48" fmla="*/ 683419 w 715010"/>
              <a:gd name="connsiteY48" fmla="*/ 326231 h 395288"/>
              <a:gd name="connsiteX49" fmla="*/ 669131 w 715010"/>
              <a:gd name="connsiteY49" fmla="*/ 338138 h 395288"/>
              <a:gd name="connsiteX50" fmla="*/ 659606 w 715010"/>
              <a:gd name="connsiteY50" fmla="*/ 340519 h 395288"/>
              <a:gd name="connsiteX51" fmla="*/ 631031 w 715010"/>
              <a:gd name="connsiteY51" fmla="*/ 350044 h 395288"/>
              <a:gd name="connsiteX52" fmla="*/ 595312 w 715010"/>
              <a:gd name="connsiteY52" fmla="*/ 364331 h 395288"/>
              <a:gd name="connsiteX53" fmla="*/ 554831 w 715010"/>
              <a:gd name="connsiteY53" fmla="*/ 371475 h 395288"/>
              <a:gd name="connsiteX54" fmla="*/ 533400 w 715010"/>
              <a:gd name="connsiteY54" fmla="*/ 376238 h 395288"/>
              <a:gd name="connsiteX55" fmla="*/ 516731 w 715010"/>
              <a:gd name="connsiteY55" fmla="*/ 378619 h 395288"/>
              <a:gd name="connsiteX56" fmla="*/ 500062 w 715010"/>
              <a:gd name="connsiteY56" fmla="*/ 383381 h 395288"/>
              <a:gd name="connsiteX57" fmla="*/ 485775 w 715010"/>
              <a:gd name="connsiteY57" fmla="*/ 385763 h 395288"/>
              <a:gd name="connsiteX58" fmla="*/ 469106 w 715010"/>
              <a:gd name="connsiteY58" fmla="*/ 390525 h 395288"/>
              <a:gd name="connsiteX59" fmla="*/ 419100 w 715010"/>
              <a:gd name="connsiteY59" fmla="*/ 395288 h 395288"/>
              <a:gd name="connsiteX60" fmla="*/ 269081 w 715010"/>
              <a:gd name="connsiteY60" fmla="*/ 390525 h 395288"/>
              <a:gd name="connsiteX61" fmla="*/ 242887 w 715010"/>
              <a:gd name="connsiteY61" fmla="*/ 383381 h 395288"/>
              <a:gd name="connsiteX62" fmla="*/ 223837 w 715010"/>
              <a:gd name="connsiteY62" fmla="*/ 373856 h 395288"/>
              <a:gd name="connsiteX63" fmla="*/ 211931 w 715010"/>
              <a:gd name="connsiteY63" fmla="*/ 366713 h 395288"/>
              <a:gd name="connsiteX64" fmla="*/ 204787 w 715010"/>
              <a:gd name="connsiteY64" fmla="*/ 364331 h 395288"/>
              <a:gd name="connsiteX65" fmla="*/ 192881 w 715010"/>
              <a:gd name="connsiteY65" fmla="*/ 357188 h 395288"/>
              <a:gd name="connsiteX66" fmla="*/ 183356 w 715010"/>
              <a:gd name="connsiteY66" fmla="*/ 352425 h 395288"/>
              <a:gd name="connsiteX67" fmla="*/ 173831 w 715010"/>
              <a:gd name="connsiteY67" fmla="*/ 345281 h 395288"/>
              <a:gd name="connsiteX68" fmla="*/ 152400 w 715010"/>
              <a:gd name="connsiteY68" fmla="*/ 335756 h 395288"/>
              <a:gd name="connsiteX69" fmla="*/ 145256 w 715010"/>
              <a:gd name="connsiteY69" fmla="*/ 328613 h 395288"/>
              <a:gd name="connsiteX70" fmla="*/ 130969 w 715010"/>
              <a:gd name="connsiteY70" fmla="*/ 316706 h 395288"/>
              <a:gd name="connsiteX71" fmla="*/ 109537 w 715010"/>
              <a:gd name="connsiteY71" fmla="*/ 295275 h 395288"/>
              <a:gd name="connsiteX72" fmla="*/ 104775 w 715010"/>
              <a:gd name="connsiteY72" fmla="*/ 288131 h 395288"/>
              <a:gd name="connsiteX73" fmla="*/ 88106 w 715010"/>
              <a:gd name="connsiteY73" fmla="*/ 273844 h 395288"/>
              <a:gd name="connsiteX74" fmla="*/ 73819 w 715010"/>
              <a:gd name="connsiteY74" fmla="*/ 257175 h 395288"/>
              <a:gd name="connsiteX75" fmla="*/ 71437 w 715010"/>
              <a:gd name="connsiteY75" fmla="*/ 250031 h 395288"/>
              <a:gd name="connsiteX76" fmla="*/ 54769 w 715010"/>
              <a:gd name="connsiteY76" fmla="*/ 233363 h 395288"/>
              <a:gd name="connsiteX77" fmla="*/ 47625 w 715010"/>
              <a:gd name="connsiteY77" fmla="*/ 223838 h 395288"/>
              <a:gd name="connsiteX78" fmla="*/ 42862 w 715010"/>
              <a:gd name="connsiteY78" fmla="*/ 216694 h 395288"/>
              <a:gd name="connsiteX79" fmla="*/ 23812 w 715010"/>
              <a:gd name="connsiteY79" fmla="*/ 192881 h 395288"/>
              <a:gd name="connsiteX80" fmla="*/ 19050 w 715010"/>
              <a:gd name="connsiteY80" fmla="*/ 183356 h 395288"/>
              <a:gd name="connsiteX81" fmla="*/ 16669 w 715010"/>
              <a:gd name="connsiteY81" fmla="*/ 176213 h 395288"/>
              <a:gd name="connsiteX82" fmla="*/ 11906 w 715010"/>
              <a:gd name="connsiteY82" fmla="*/ 169069 h 395288"/>
              <a:gd name="connsiteX83" fmla="*/ 7144 w 715010"/>
              <a:gd name="connsiteY83" fmla="*/ 152400 h 395288"/>
              <a:gd name="connsiteX84" fmla="*/ 2381 w 715010"/>
              <a:gd name="connsiteY84" fmla="*/ 145256 h 395288"/>
              <a:gd name="connsiteX85" fmla="*/ 0 w 715010"/>
              <a:gd name="connsiteY85" fmla="*/ 114300 h 39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15010" h="395288">
                <a:moveTo>
                  <a:pt x="0" y="114300"/>
                </a:moveTo>
                <a:cubicBezTo>
                  <a:pt x="2381" y="107156"/>
                  <a:pt x="2967" y="99135"/>
                  <a:pt x="7144" y="92869"/>
                </a:cubicBezTo>
                <a:lnTo>
                  <a:pt x="16669" y="78581"/>
                </a:lnTo>
                <a:cubicBezTo>
                  <a:pt x="18256" y="73819"/>
                  <a:pt x="18647" y="68471"/>
                  <a:pt x="21431" y="64294"/>
                </a:cubicBezTo>
                <a:cubicBezTo>
                  <a:pt x="24606" y="59531"/>
                  <a:pt x="29146" y="55436"/>
                  <a:pt x="30956" y="50006"/>
                </a:cubicBezTo>
                <a:cubicBezTo>
                  <a:pt x="32525" y="45300"/>
                  <a:pt x="33903" y="39076"/>
                  <a:pt x="38100" y="35719"/>
                </a:cubicBezTo>
                <a:cubicBezTo>
                  <a:pt x="40060" y="34151"/>
                  <a:pt x="42863" y="34132"/>
                  <a:pt x="45244" y="33338"/>
                </a:cubicBezTo>
                <a:cubicBezTo>
                  <a:pt x="50006" y="30163"/>
                  <a:pt x="54101" y="25623"/>
                  <a:pt x="59531" y="23813"/>
                </a:cubicBezTo>
                <a:cubicBezTo>
                  <a:pt x="61912" y="23019"/>
                  <a:pt x="64430" y="22554"/>
                  <a:pt x="66675" y="21431"/>
                </a:cubicBezTo>
                <a:cubicBezTo>
                  <a:pt x="69235" y="20151"/>
                  <a:pt x="71259" y="17949"/>
                  <a:pt x="73819" y="16669"/>
                </a:cubicBezTo>
                <a:cubicBezTo>
                  <a:pt x="79261" y="13948"/>
                  <a:pt x="87437" y="13264"/>
                  <a:pt x="92869" y="11906"/>
                </a:cubicBezTo>
                <a:cubicBezTo>
                  <a:pt x="95304" y="11297"/>
                  <a:pt x="97577" y="10134"/>
                  <a:pt x="100012" y="9525"/>
                </a:cubicBezTo>
                <a:cubicBezTo>
                  <a:pt x="103939" y="8543"/>
                  <a:pt x="108014" y="8209"/>
                  <a:pt x="111919" y="7144"/>
                </a:cubicBezTo>
                <a:cubicBezTo>
                  <a:pt x="140687" y="-702"/>
                  <a:pt x="110999" y="4553"/>
                  <a:pt x="142875" y="0"/>
                </a:cubicBezTo>
                <a:lnTo>
                  <a:pt x="357187" y="2381"/>
                </a:lnTo>
                <a:cubicBezTo>
                  <a:pt x="378939" y="2820"/>
                  <a:pt x="377278" y="5447"/>
                  <a:pt x="397669" y="9525"/>
                </a:cubicBezTo>
                <a:cubicBezTo>
                  <a:pt x="401638" y="10319"/>
                  <a:pt x="405649" y="10924"/>
                  <a:pt x="409575" y="11906"/>
                </a:cubicBezTo>
                <a:cubicBezTo>
                  <a:pt x="438863" y="19229"/>
                  <a:pt x="384745" y="7894"/>
                  <a:pt x="428625" y="16669"/>
                </a:cubicBezTo>
                <a:cubicBezTo>
                  <a:pt x="431800" y="18256"/>
                  <a:pt x="434826" y="20185"/>
                  <a:pt x="438150" y="21431"/>
                </a:cubicBezTo>
                <a:cubicBezTo>
                  <a:pt x="441214" y="22580"/>
                  <a:pt x="444528" y="22914"/>
                  <a:pt x="447675" y="23813"/>
                </a:cubicBezTo>
                <a:cubicBezTo>
                  <a:pt x="450089" y="24503"/>
                  <a:pt x="452405" y="25504"/>
                  <a:pt x="454819" y="26194"/>
                </a:cubicBezTo>
                <a:cubicBezTo>
                  <a:pt x="457966" y="27093"/>
                  <a:pt x="461239" y="27540"/>
                  <a:pt x="464344" y="28575"/>
                </a:cubicBezTo>
                <a:cubicBezTo>
                  <a:pt x="468399" y="29927"/>
                  <a:pt x="472248" y="31837"/>
                  <a:pt x="476250" y="33338"/>
                </a:cubicBezTo>
                <a:cubicBezTo>
                  <a:pt x="478600" y="34219"/>
                  <a:pt x="481087" y="34730"/>
                  <a:pt x="483394" y="35719"/>
                </a:cubicBezTo>
                <a:cubicBezTo>
                  <a:pt x="486657" y="37117"/>
                  <a:pt x="489675" y="39039"/>
                  <a:pt x="492919" y="40481"/>
                </a:cubicBezTo>
                <a:cubicBezTo>
                  <a:pt x="496825" y="42217"/>
                  <a:pt x="500919" y="43508"/>
                  <a:pt x="504825" y="45244"/>
                </a:cubicBezTo>
                <a:cubicBezTo>
                  <a:pt x="508069" y="46686"/>
                  <a:pt x="511087" y="48608"/>
                  <a:pt x="514350" y="50006"/>
                </a:cubicBezTo>
                <a:cubicBezTo>
                  <a:pt x="520762" y="52754"/>
                  <a:pt x="526404" y="53370"/>
                  <a:pt x="533400" y="54769"/>
                </a:cubicBezTo>
                <a:cubicBezTo>
                  <a:pt x="548073" y="64549"/>
                  <a:pt x="531853" y="55047"/>
                  <a:pt x="552450" y="61913"/>
                </a:cubicBezTo>
                <a:cubicBezTo>
                  <a:pt x="555818" y="63036"/>
                  <a:pt x="558575" y="65655"/>
                  <a:pt x="561975" y="66675"/>
                </a:cubicBezTo>
                <a:cubicBezTo>
                  <a:pt x="566599" y="68062"/>
                  <a:pt x="571512" y="68192"/>
                  <a:pt x="576262" y="69056"/>
                </a:cubicBezTo>
                <a:cubicBezTo>
                  <a:pt x="580244" y="69780"/>
                  <a:pt x="584242" y="70456"/>
                  <a:pt x="588169" y="71438"/>
                </a:cubicBezTo>
                <a:cubicBezTo>
                  <a:pt x="590604" y="72047"/>
                  <a:pt x="592899" y="73130"/>
                  <a:pt x="595312" y="73819"/>
                </a:cubicBezTo>
                <a:cubicBezTo>
                  <a:pt x="598459" y="74718"/>
                  <a:pt x="601662" y="75406"/>
                  <a:pt x="604837" y="76200"/>
                </a:cubicBezTo>
                <a:cubicBezTo>
                  <a:pt x="607218" y="78581"/>
                  <a:pt x="609179" y="81476"/>
                  <a:pt x="611981" y="83344"/>
                </a:cubicBezTo>
                <a:cubicBezTo>
                  <a:pt x="614070" y="84736"/>
                  <a:pt x="617165" y="84157"/>
                  <a:pt x="619125" y="85725"/>
                </a:cubicBezTo>
                <a:cubicBezTo>
                  <a:pt x="625261" y="90634"/>
                  <a:pt x="631079" y="96108"/>
                  <a:pt x="635794" y="102394"/>
                </a:cubicBezTo>
                <a:lnTo>
                  <a:pt x="650081" y="121444"/>
                </a:lnTo>
                <a:lnTo>
                  <a:pt x="657225" y="130969"/>
                </a:lnTo>
                <a:cubicBezTo>
                  <a:pt x="658019" y="134144"/>
                  <a:pt x="658317" y="137486"/>
                  <a:pt x="659606" y="140494"/>
                </a:cubicBezTo>
                <a:cubicBezTo>
                  <a:pt x="660978" y="143695"/>
                  <a:pt x="670407" y="155395"/>
                  <a:pt x="671512" y="157163"/>
                </a:cubicBezTo>
                <a:cubicBezTo>
                  <a:pt x="677483" y="166716"/>
                  <a:pt x="675573" y="169005"/>
                  <a:pt x="683419" y="178594"/>
                </a:cubicBezTo>
                <a:cubicBezTo>
                  <a:pt x="687684" y="183807"/>
                  <a:pt x="697706" y="192881"/>
                  <a:pt x="697706" y="192881"/>
                </a:cubicBezTo>
                <a:cubicBezTo>
                  <a:pt x="698500" y="195262"/>
                  <a:pt x="698868" y="197831"/>
                  <a:pt x="700087" y="200025"/>
                </a:cubicBezTo>
                <a:cubicBezTo>
                  <a:pt x="702867" y="205029"/>
                  <a:pt x="709612" y="214313"/>
                  <a:pt x="709612" y="214313"/>
                </a:cubicBezTo>
                <a:cubicBezTo>
                  <a:pt x="710406" y="218282"/>
                  <a:pt x="711012" y="222293"/>
                  <a:pt x="711994" y="226219"/>
                </a:cubicBezTo>
                <a:cubicBezTo>
                  <a:pt x="712603" y="228654"/>
                  <a:pt x="714456" y="230854"/>
                  <a:pt x="714375" y="233363"/>
                </a:cubicBezTo>
                <a:cubicBezTo>
                  <a:pt x="714311" y="235337"/>
                  <a:pt x="718787" y="290980"/>
                  <a:pt x="704850" y="309563"/>
                </a:cubicBezTo>
                <a:cubicBezTo>
                  <a:pt x="695434" y="322117"/>
                  <a:pt x="695689" y="317029"/>
                  <a:pt x="683419" y="326231"/>
                </a:cubicBezTo>
                <a:cubicBezTo>
                  <a:pt x="675791" y="331952"/>
                  <a:pt x="677769" y="334436"/>
                  <a:pt x="669131" y="338138"/>
                </a:cubicBezTo>
                <a:cubicBezTo>
                  <a:pt x="666123" y="339427"/>
                  <a:pt x="662730" y="339543"/>
                  <a:pt x="659606" y="340519"/>
                </a:cubicBezTo>
                <a:cubicBezTo>
                  <a:pt x="650023" y="343514"/>
                  <a:pt x="640259" y="346089"/>
                  <a:pt x="631031" y="350044"/>
                </a:cubicBezTo>
                <a:cubicBezTo>
                  <a:pt x="621372" y="354184"/>
                  <a:pt x="605165" y="361433"/>
                  <a:pt x="595312" y="364331"/>
                </a:cubicBezTo>
                <a:cubicBezTo>
                  <a:pt x="571373" y="371372"/>
                  <a:pt x="577873" y="367409"/>
                  <a:pt x="554831" y="371475"/>
                </a:cubicBezTo>
                <a:cubicBezTo>
                  <a:pt x="547624" y="372747"/>
                  <a:pt x="540593" y="374889"/>
                  <a:pt x="533400" y="376238"/>
                </a:cubicBezTo>
                <a:cubicBezTo>
                  <a:pt x="527883" y="377272"/>
                  <a:pt x="522219" y="377443"/>
                  <a:pt x="516731" y="378619"/>
                </a:cubicBezTo>
                <a:cubicBezTo>
                  <a:pt x="511081" y="379830"/>
                  <a:pt x="505693" y="382082"/>
                  <a:pt x="500062" y="383381"/>
                </a:cubicBezTo>
                <a:cubicBezTo>
                  <a:pt x="495358" y="384467"/>
                  <a:pt x="490479" y="384677"/>
                  <a:pt x="485775" y="385763"/>
                </a:cubicBezTo>
                <a:cubicBezTo>
                  <a:pt x="480144" y="387062"/>
                  <a:pt x="474756" y="389314"/>
                  <a:pt x="469106" y="390525"/>
                </a:cubicBezTo>
                <a:cubicBezTo>
                  <a:pt x="455260" y="393492"/>
                  <a:pt x="430541" y="394471"/>
                  <a:pt x="419100" y="395288"/>
                </a:cubicBezTo>
                <a:cubicBezTo>
                  <a:pt x="369094" y="393700"/>
                  <a:pt x="319033" y="393339"/>
                  <a:pt x="269081" y="390525"/>
                </a:cubicBezTo>
                <a:cubicBezTo>
                  <a:pt x="268635" y="390500"/>
                  <a:pt x="248172" y="385783"/>
                  <a:pt x="242887" y="383381"/>
                </a:cubicBezTo>
                <a:cubicBezTo>
                  <a:pt x="236424" y="380443"/>
                  <a:pt x="229925" y="377508"/>
                  <a:pt x="223837" y="373856"/>
                </a:cubicBezTo>
                <a:cubicBezTo>
                  <a:pt x="219868" y="371475"/>
                  <a:pt x="216071" y="368783"/>
                  <a:pt x="211931" y="366713"/>
                </a:cubicBezTo>
                <a:cubicBezTo>
                  <a:pt x="209686" y="365590"/>
                  <a:pt x="207032" y="365454"/>
                  <a:pt x="204787" y="364331"/>
                </a:cubicBezTo>
                <a:cubicBezTo>
                  <a:pt x="200647" y="362261"/>
                  <a:pt x="196927" y="359436"/>
                  <a:pt x="192881" y="357188"/>
                </a:cubicBezTo>
                <a:cubicBezTo>
                  <a:pt x="189778" y="355464"/>
                  <a:pt x="186366" y="354306"/>
                  <a:pt x="183356" y="352425"/>
                </a:cubicBezTo>
                <a:cubicBezTo>
                  <a:pt x="179991" y="350321"/>
                  <a:pt x="177197" y="347384"/>
                  <a:pt x="173831" y="345281"/>
                </a:cubicBezTo>
                <a:cubicBezTo>
                  <a:pt x="167903" y="341576"/>
                  <a:pt x="158667" y="338263"/>
                  <a:pt x="152400" y="335756"/>
                </a:cubicBezTo>
                <a:cubicBezTo>
                  <a:pt x="150019" y="333375"/>
                  <a:pt x="147843" y="330769"/>
                  <a:pt x="145256" y="328613"/>
                </a:cubicBezTo>
                <a:cubicBezTo>
                  <a:pt x="132965" y="318371"/>
                  <a:pt x="142895" y="330122"/>
                  <a:pt x="130969" y="316706"/>
                </a:cubicBezTo>
                <a:cubicBezTo>
                  <a:pt x="113635" y="297206"/>
                  <a:pt x="125869" y="307524"/>
                  <a:pt x="109537" y="295275"/>
                </a:cubicBezTo>
                <a:cubicBezTo>
                  <a:pt x="107950" y="292894"/>
                  <a:pt x="106607" y="290330"/>
                  <a:pt x="104775" y="288131"/>
                </a:cubicBezTo>
                <a:cubicBezTo>
                  <a:pt x="99250" y="281501"/>
                  <a:pt x="95109" y="279096"/>
                  <a:pt x="88106" y="273844"/>
                </a:cubicBezTo>
                <a:cubicBezTo>
                  <a:pt x="82749" y="257770"/>
                  <a:pt x="90457" y="276586"/>
                  <a:pt x="73819" y="257175"/>
                </a:cubicBezTo>
                <a:cubicBezTo>
                  <a:pt x="72185" y="255269"/>
                  <a:pt x="73005" y="251991"/>
                  <a:pt x="71437" y="250031"/>
                </a:cubicBezTo>
                <a:cubicBezTo>
                  <a:pt x="66528" y="243895"/>
                  <a:pt x="59484" y="239649"/>
                  <a:pt x="54769" y="233363"/>
                </a:cubicBezTo>
                <a:cubicBezTo>
                  <a:pt x="52388" y="230188"/>
                  <a:pt x="49932" y="227067"/>
                  <a:pt x="47625" y="223838"/>
                </a:cubicBezTo>
                <a:cubicBezTo>
                  <a:pt x="45961" y="221509"/>
                  <a:pt x="44725" y="218867"/>
                  <a:pt x="42862" y="216694"/>
                </a:cubicBezTo>
                <a:cubicBezTo>
                  <a:pt x="32232" y="204292"/>
                  <a:pt x="32077" y="209413"/>
                  <a:pt x="23812" y="192881"/>
                </a:cubicBezTo>
                <a:cubicBezTo>
                  <a:pt x="22225" y="189706"/>
                  <a:pt x="20448" y="186619"/>
                  <a:pt x="19050" y="183356"/>
                </a:cubicBezTo>
                <a:cubicBezTo>
                  <a:pt x="18061" y="181049"/>
                  <a:pt x="17791" y="178458"/>
                  <a:pt x="16669" y="176213"/>
                </a:cubicBezTo>
                <a:cubicBezTo>
                  <a:pt x="15389" y="173653"/>
                  <a:pt x="13494" y="171450"/>
                  <a:pt x="11906" y="169069"/>
                </a:cubicBezTo>
                <a:cubicBezTo>
                  <a:pt x="11143" y="166019"/>
                  <a:pt x="8852" y="155815"/>
                  <a:pt x="7144" y="152400"/>
                </a:cubicBezTo>
                <a:cubicBezTo>
                  <a:pt x="5864" y="149840"/>
                  <a:pt x="2681" y="148102"/>
                  <a:pt x="2381" y="145256"/>
                </a:cubicBezTo>
                <a:cubicBezTo>
                  <a:pt x="1051" y="132626"/>
                  <a:pt x="2381" y="119856"/>
                  <a:pt x="0" y="1143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2" name="TextBox 11"/>
          <p:cNvSpPr txBox="1"/>
          <p:nvPr/>
        </p:nvSpPr>
        <p:spPr>
          <a:xfrm>
            <a:off x="6084168" y="2992224"/>
            <a:ext cx="748924" cy="369332"/>
          </a:xfrm>
          <a:prstGeom prst="rect">
            <a:avLst/>
          </a:prstGeom>
          <a:noFill/>
        </p:spPr>
        <p:txBody>
          <a:bodyPr wrap="none" rtlCol="0">
            <a:spAutoFit/>
          </a:bodyPr>
          <a:lstStyle/>
          <a:p>
            <a:pPr rtl="0"/>
            <a:r>
              <a:rPr lang="pt-BR" sz="900" dirty="0">
                <a:latin typeface="Calibri" panose="020F0502020204030204" pitchFamily="34" charset="0"/>
              </a:rPr>
              <a:t>Erro de</a:t>
            </a:r>
            <a:br>
              <a:rPr lang="es-ES" sz="900" dirty="0">
                <a:latin typeface="Calibri" panose="020F0502020204030204" pitchFamily="34" charset="0"/>
              </a:rPr>
            </a:br>
            <a:r>
              <a:rPr lang="pt-BR" sz="900" dirty="0">
                <a:latin typeface="Calibri" panose="020F0502020204030204" pitchFamily="34" charset="0"/>
              </a:rPr>
              <a:t>classificação</a:t>
            </a:r>
            <a:endParaRPr lang="es-AR" dirty="0">
              <a:latin typeface="Calibri" panose="020F0502020204030204" pitchFamily="34" charset="0"/>
            </a:endParaRPr>
          </a:p>
        </p:txBody>
      </p:sp>
      <p:sp>
        <p:nvSpPr>
          <p:cNvPr id="15" name="Freeform 14"/>
          <p:cNvSpPr/>
          <p:nvPr/>
        </p:nvSpPr>
        <p:spPr>
          <a:xfrm>
            <a:off x="5989981" y="1950550"/>
            <a:ext cx="598243" cy="258878"/>
          </a:xfrm>
          <a:custGeom>
            <a:avLst/>
            <a:gdLst>
              <a:gd name="connsiteX0" fmla="*/ 0 w 715010"/>
              <a:gd name="connsiteY0" fmla="*/ 114300 h 395288"/>
              <a:gd name="connsiteX1" fmla="*/ 7144 w 715010"/>
              <a:gd name="connsiteY1" fmla="*/ 92869 h 395288"/>
              <a:gd name="connsiteX2" fmla="*/ 16669 w 715010"/>
              <a:gd name="connsiteY2" fmla="*/ 78581 h 395288"/>
              <a:gd name="connsiteX3" fmla="*/ 21431 w 715010"/>
              <a:gd name="connsiteY3" fmla="*/ 64294 h 395288"/>
              <a:gd name="connsiteX4" fmla="*/ 30956 w 715010"/>
              <a:gd name="connsiteY4" fmla="*/ 50006 h 395288"/>
              <a:gd name="connsiteX5" fmla="*/ 38100 w 715010"/>
              <a:gd name="connsiteY5" fmla="*/ 35719 h 395288"/>
              <a:gd name="connsiteX6" fmla="*/ 45244 w 715010"/>
              <a:gd name="connsiteY6" fmla="*/ 33338 h 395288"/>
              <a:gd name="connsiteX7" fmla="*/ 59531 w 715010"/>
              <a:gd name="connsiteY7" fmla="*/ 23813 h 395288"/>
              <a:gd name="connsiteX8" fmla="*/ 66675 w 715010"/>
              <a:gd name="connsiteY8" fmla="*/ 21431 h 395288"/>
              <a:gd name="connsiteX9" fmla="*/ 73819 w 715010"/>
              <a:gd name="connsiteY9" fmla="*/ 16669 h 395288"/>
              <a:gd name="connsiteX10" fmla="*/ 92869 w 715010"/>
              <a:gd name="connsiteY10" fmla="*/ 11906 h 395288"/>
              <a:gd name="connsiteX11" fmla="*/ 100012 w 715010"/>
              <a:gd name="connsiteY11" fmla="*/ 9525 h 395288"/>
              <a:gd name="connsiteX12" fmla="*/ 111919 w 715010"/>
              <a:gd name="connsiteY12" fmla="*/ 7144 h 395288"/>
              <a:gd name="connsiteX13" fmla="*/ 142875 w 715010"/>
              <a:gd name="connsiteY13" fmla="*/ 0 h 395288"/>
              <a:gd name="connsiteX14" fmla="*/ 357187 w 715010"/>
              <a:gd name="connsiteY14" fmla="*/ 2381 h 395288"/>
              <a:gd name="connsiteX15" fmla="*/ 397669 w 715010"/>
              <a:gd name="connsiteY15" fmla="*/ 9525 h 395288"/>
              <a:gd name="connsiteX16" fmla="*/ 409575 w 715010"/>
              <a:gd name="connsiteY16" fmla="*/ 11906 h 395288"/>
              <a:gd name="connsiteX17" fmla="*/ 428625 w 715010"/>
              <a:gd name="connsiteY17" fmla="*/ 16669 h 395288"/>
              <a:gd name="connsiteX18" fmla="*/ 438150 w 715010"/>
              <a:gd name="connsiteY18" fmla="*/ 21431 h 395288"/>
              <a:gd name="connsiteX19" fmla="*/ 447675 w 715010"/>
              <a:gd name="connsiteY19" fmla="*/ 23813 h 395288"/>
              <a:gd name="connsiteX20" fmla="*/ 454819 w 715010"/>
              <a:gd name="connsiteY20" fmla="*/ 26194 h 395288"/>
              <a:gd name="connsiteX21" fmla="*/ 464344 w 715010"/>
              <a:gd name="connsiteY21" fmla="*/ 28575 h 395288"/>
              <a:gd name="connsiteX22" fmla="*/ 476250 w 715010"/>
              <a:gd name="connsiteY22" fmla="*/ 33338 h 395288"/>
              <a:gd name="connsiteX23" fmla="*/ 483394 w 715010"/>
              <a:gd name="connsiteY23" fmla="*/ 35719 h 395288"/>
              <a:gd name="connsiteX24" fmla="*/ 492919 w 715010"/>
              <a:gd name="connsiteY24" fmla="*/ 40481 h 395288"/>
              <a:gd name="connsiteX25" fmla="*/ 504825 w 715010"/>
              <a:gd name="connsiteY25" fmla="*/ 45244 h 395288"/>
              <a:gd name="connsiteX26" fmla="*/ 514350 w 715010"/>
              <a:gd name="connsiteY26" fmla="*/ 50006 h 395288"/>
              <a:gd name="connsiteX27" fmla="*/ 533400 w 715010"/>
              <a:gd name="connsiteY27" fmla="*/ 54769 h 395288"/>
              <a:gd name="connsiteX28" fmla="*/ 552450 w 715010"/>
              <a:gd name="connsiteY28" fmla="*/ 61913 h 395288"/>
              <a:gd name="connsiteX29" fmla="*/ 561975 w 715010"/>
              <a:gd name="connsiteY29" fmla="*/ 66675 h 395288"/>
              <a:gd name="connsiteX30" fmla="*/ 576262 w 715010"/>
              <a:gd name="connsiteY30" fmla="*/ 69056 h 395288"/>
              <a:gd name="connsiteX31" fmla="*/ 588169 w 715010"/>
              <a:gd name="connsiteY31" fmla="*/ 71438 h 395288"/>
              <a:gd name="connsiteX32" fmla="*/ 595312 w 715010"/>
              <a:gd name="connsiteY32" fmla="*/ 73819 h 395288"/>
              <a:gd name="connsiteX33" fmla="*/ 604837 w 715010"/>
              <a:gd name="connsiteY33" fmla="*/ 76200 h 395288"/>
              <a:gd name="connsiteX34" fmla="*/ 611981 w 715010"/>
              <a:gd name="connsiteY34" fmla="*/ 83344 h 395288"/>
              <a:gd name="connsiteX35" fmla="*/ 619125 w 715010"/>
              <a:gd name="connsiteY35" fmla="*/ 85725 h 395288"/>
              <a:gd name="connsiteX36" fmla="*/ 635794 w 715010"/>
              <a:gd name="connsiteY36" fmla="*/ 102394 h 395288"/>
              <a:gd name="connsiteX37" fmla="*/ 650081 w 715010"/>
              <a:gd name="connsiteY37" fmla="*/ 121444 h 395288"/>
              <a:gd name="connsiteX38" fmla="*/ 657225 w 715010"/>
              <a:gd name="connsiteY38" fmla="*/ 130969 h 395288"/>
              <a:gd name="connsiteX39" fmla="*/ 659606 w 715010"/>
              <a:gd name="connsiteY39" fmla="*/ 140494 h 395288"/>
              <a:gd name="connsiteX40" fmla="*/ 671512 w 715010"/>
              <a:gd name="connsiteY40" fmla="*/ 157163 h 395288"/>
              <a:gd name="connsiteX41" fmla="*/ 683419 w 715010"/>
              <a:gd name="connsiteY41" fmla="*/ 178594 h 395288"/>
              <a:gd name="connsiteX42" fmla="*/ 697706 w 715010"/>
              <a:gd name="connsiteY42" fmla="*/ 192881 h 395288"/>
              <a:gd name="connsiteX43" fmla="*/ 700087 w 715010"/>
              <a:gd name="connsiteY43" fmla="*/ 200025 h 395288"/>
              <a:gd name="connsiteX44" fmla="*/ 709612 w 715010"/>
              <a:gd name="connsiteY44" fmla="*/ 214313 h 395288"/>
              <a:gd name="connsiteX45" fmla="*/ 711994 w 715010"/>
              <a:gd name="connsiteY45" fmla="*/ 226219 h 395288"/>
              <a:gd name="connsiteX46" fmla="*/ 714375 w 715010"/>
              <a:gd name="connsiteY46" fmla="*/ 233363 h 395288"/>
              <a:gd name="connsiteX47" fmla="*/ 704850 w 715010"/>
              <a:gd name="connsiteY47" fmla="*/ 309563 h 395288"/>
              <a:gd name="connsiteX48" fmla="*/ 683419 w 715010"/>
              <a:gd name="connsiteY48" fmla="*/ 326231 h 395288"/>
              <a:gd name="connsiteX49" fmla="*/ 669131 w 715010"/>
              <a:gd name="connsiteY49" fmla="*/ 338138 h 395288"/>
              <a:gd name="connsiteX50" fmla="*/ 659606 w 715010"/>
              <a:gd name="connsiteY50" fmla="*/ 340519 h 395288"/>
              <a:gd name="connsiteX51" fmla="*/ 631031 w 715010"/>
              <a:gd name="connsiteY51" fmla="*/ 350044 h 395288"/>
              <a:gd name="connsiteX52" fmla="*/ 595312 w 715010"/>
              <a:gd name="connsiteY52" fmla="*/ 364331 h 395288"/>
              <a:gd name="connsiteX53" fmla="*/ 554831 w 715010"/>
              <a:gd name="connsiteY53" fmla="*/ 371475 h 395288"/>
              <a:gd name="connsiteX54" fmla="*/ 533400 w 715010"/>
              <a:gd name="connsiteY54" fmla="*/ 376238 h 395288"/>
              <a:gd name="connsiteX55" fmla="*/ 516731 w 715010"/>
              <a:gd name="connsiteY55" fmla="*/ 378619 h 395288"/>
              <a:gd name="connsiteX56" fmla="*/ 500062 w 715010"/>
              <a:gd name="connsiteY56" fmla="*/ 383381 h 395288"/>
              <a:gd name="connsiteX57" fmla="*/ 485775 w 715010"/>
              <a:gd name="connsiteY57" fmla="*/ 385763 h 395288"/>
              <a:gd name="connsiteX58" fmla="*/ 469106 w 715010"/>
              <a:gd name="connsiteY58" fmla="*/ 390525 h 395288"/>
              <a:gd name="connsiteX59" fmla="*/ 419100 w 715010"/>
              <a:gd name="connsiteY59" fmla="*/ 395288 h 395288"/>
              <a:gd name="connsiteX60" fmla="*/ 269081 w 715010"/>
              <a:gd name="connsiteY60" fmla="*/ 390525 h 395288"/>
              <a:gd name="connsiteX61" fmla="*/ 242887 w 715010"/>
              <a:gd name="connsiteY61" fmla="*/ 383381 h 395288"/>
              <a:gd name="connsiteX62" fmla="*/ 223837 w 715010"/>
              <a:gd name="connsiteY62" fmla="*/ 373856 h 395288"/>
              <a:gd name="connsiteX63" fmla="*/ 211931 w 715010"/>
              <a:gd name="connsiteY63" fmla="*/ 366713 h 395288"/>
              <a:gd name="connsiteX64" fmla="*/ 204787 w 715010"/>
              <a:gd name="connsiteY64" fmla="*/ 364331 h 395288"/>
              <a:gd name="connsiteX65" fmla="*/ 192881 w 715010"/>
              <a:gd name="connsiteY65" fmla="*/ 357188 h 395288"/>
              <a:gd name="connsiteX66" fmla="*/ 183356 w 715010"/>
              <a:gd name="connsiteY66" fmla="*/ 352425 h 395288"/>
              <a:gd name="connsiteX67" fmla="*/ 173831 w 715010"/>
              <a:gd name="connsiteY67" fmla="*/ 345281 h 395288"/>
              <a:gd name="connsiteX68" fmla="*/ 152400 w 715010"/>
              <a:gd name="connsiteY68" fmla="*/ 335756 h 395288"/>
              <a:gd name="connsiteX69" fmla="*/ 145256 w 715010"/>
              <a:gd name="connsiteY69" fmla="*/ 328613 h 395288"/>
              <a:gd name="connsiteX70" fmla="*/ 130969 w 715010"/>
              <a:gd name="connsiteY70" fmla="*/ 316706 h 395288"/>
              <a:gd name="connsiteX71" fmla="*/ 109537 w 715010"/>
              <a:gd name="connsiteY71" fmla="*/ 295275 h 395288"/>
              <a:gd name="connsiteX72" fmla="*/ 104775 w 715010"/>
              <a:gd name="connsiteY72" fmla="*/ 288131 h 395288"/>
              <a:gd name="connsiteX73" fmla="*/ 88106 w 715010"/>
              <a:gd name="connsiteY73" fmla="*/ 273844 h 395288"/>
              <a:gd name="connsiteX74" fmla="*/ 73819 w 715010"/>
              <a:gd name="connsiteY74" fmla="*/ 257175 h 395288"/>
              <a:gd name="connsiteX75" fmla="*/ 71437 w 715010"/>
              <a:gd name="connsiteY75" fmla="*/ 250031 h 395288"/>
              <a:gd name="connsiteX76" fmla="*/ 54769 w 715010"/>
              <a:gd name="connsiteY76" fmla="*/ 233363 h 395288"/>
              <a:gd name="connsiteX77" fmla="*/ 47625 w 715010"/>
              <a:gd name="connsiteY77" fmla="*/ 223838 h 395288"/>
              <a:gd name="connsiteX78" fmla="*/ 42862 w 715010"/>
              <a:gd name="connsiteY78" fmla="*/ 216694 h 395288"/>
              <a:gd name="connsiteX79" fmla="*/ 23812 w 715010"/>
              <a:gd name="connsiteY79" fmla="*/ 192881 h 395288"/>
              <a:gd name="connsiteX80" fmla="*/ 19050 w 715010"/>
              <a:gd name="connsiteY80" fmla="*/ 183356 h 395288"/>
              <a:gd name="connsiteX81" fmla="*/ 16669 w 715010"/>
              <a:gd name="connsiteY81" fmla="*/ 176213 h 395288"/>
              <a:gd name="connsiteX82" fmla="*/ 11906 w 715010"/>
              <a:gd name="connsiteY82" fmla="*/ 169069 h 395288"/>
              <a:gd name="connsiteX83" fmla="*/ 7144 w 715010"/>
              <a:gd name="connsiteY83" fmla="*/ 152400 h 395288"/>
              <a:gd name="connsiteX84" fmla="*/ 2381 w 715010"/>
              <a:gd name="connsiteY84" fmla="*/ 145256 h 395288"/>
              <a:gd name="connsiteX85" fmla="*/ 0 w 715010"/>
              <a:gd name="connsiteY85" fmla="*/ 114300 h 39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15010" h="395288">
                <a:moveTo>
                  <a:pt x="0" y="114300"/>
                </a:moveTo>
                <a:cubicBezTo>
                  <a:pt x="2381" y="107156"/>
                  <a:pt x="2967" y="99135"/>
                  <a:pt x="7144" y="92869"/>
                </a:cubicBezTo>
                <a:lnTo>
                  <a:pt x="16669" y="78581"/>
                </a:lnTo>
                <a:cubicBezTo>
                  <a:pt x="18256" y="73819"/>
                  <a:pt x="18647" y="68471"/>
                  <a:pt x="21431" y="64294"/>
                </a:cubicBezTo>
                <a:cubicBezTo>
                  <a:pt x="24606" y="59531"/>
                  <a:pt x="29146" y="55436"/>
                  <a:pt x="30956" y="50006"/>
                </a:cubicBezTo>
                <a:cubicBezTo>
                  <a:pt x="32525" y="45300"/>
                  <a:pt x="33903" y="39076"/>
                  <a:pt x="38100" y="35719"/>
                </a:cubicBezTo>
                <a:cubicBezTo>
                  <a:pt x="40060" y="34151"/>
                  <a:pt x="42863" y="34132"/>
                  <a:pt x="45244" y="33338"/>
                </a:cubicBezTo>
                <a:cubicBezTo>
                  <a:pt x="50006" y="30163"/>
                  <a:pt x="54101" y="25623"/>
                  <a:pt x="59531" y="23813"/>
                </a:cubicBezTo>
                <a:cubicBezTo>
                  <a:pt x="61912" y="23019"/>
                  <a:pt x="64430" y="22554"/>
                  <a:pt x="66675" y="21431"/>
                </a:cubicBezTo>
                <a:cubicBezTo>
                  <a:pt x="69235" y="20151"/>
                  <a:pt x="71259" y="17949"/>
                  <a:pt x="73819" y="16669"/>
                </a:cubicBezTo>
                <a:cubicBezTo>
                  <a:pt x="79261" y="13948"/>
                  <a:pt x="87437" y="13264"/>
                  <a:pt x="92869" y="11906"/>
                </a:cubicBezTo>
                <a:cubicBezTo>
                  <a:pt x="95304" y="11297"/>
                  <a:pt x="97577" y="10134"/>
                  <a:pt x="100012" y="9525"/>
                </a:cubicBezTo>
                <a:cubicBezTo>
                  <a:pt x="103939" y="8543"/>
                  <a:pt x="108014" y="8209"/>
                  <a:pt x="111919" y="7144"/>
                </a:cubicBezTo>
                <a:cubicBezTo>
                  <a:pt x="140687" y="-702"/>
                  <a:pt x="110999" y="4553"/>
                  <a:pt x="142875" y="0"/>
                </a:cubicBezTo>
                <a:lnTo>
                  <a:pt x="357187" y="2381"/>
                </a:lnTo>
                <a:cubicBezTo>
                  <a:pt x="378939" y="2820"/>
                  <a:pt x="377278" y="5447"/>
                  <a:pt x="397669" y="9525"/>
                </a:cubicBezTo>
                <a:cubicBezTo>
                  <a:pt x="401638" y="10319"/>
                  <a:pt x="405649" y="10924"/>
                  <a:pt x="409575" y="11906"/>
                </a:cubicBezTo>
                <a:cubicBezTo>
                  <a:pt x="438863" y="19229"/>
                  <a:pt x="384745" y="7894"/>
                  <a:pt x="428625" y="16669"/>
                </a:cubicBezTo>
                <a:cubicBezTo>
                  <a:pt x="431800" y="18256"/>
                  <a:pt x="434826" y="20185"/>
                  <a:pt x="438150" y="21431"/>
                </a:cubicBezTo>
                <a:cubicBezTo>
                  <a:pt x="441214" y="22580"/>
                  <a:pt x="444528" y="22914"/>
                  <a:pt x="447675" y="23813"/>
                </a:cubicBezTo>
                <a:cubicBezTo>
                  <a:pt x="450089" y="24503"/>
                  <a:pt x="452405" y="25504"/>
                  <a:pt x="454819" y="26194"/>
                </a:cubicBezTo>
                <a:cubicBezTo>
                  <a:pt x="457966" y="27093"/>
                  <a:pt x="461239" y="27540"/>
                  <a:pt x="464344" y="28575"/>
                </a:cubicBezTo>
                <a:cubicBezTo>
                  <a:pt x="468399" y="29927"/>
                  <a:pt x="472248" y="31837"/>
                  <a:pt x="476250" y="33338"/>
                </a:cubicBezTo>
                <a:cubicBezTo>
                  <a:pt x="478600" y="34219"/>
                  <a:pt x="481087" y="34730"/>
                  <a:pt x="483394" y="35719"/>
                </a:cubicBezTo>
                <a:cubicBezTo>
                  <a:pt x="486657" y="37117"/>
                  <a:pt x="489675" y="39039"/>
                  <a:pt x="492919" y="40481"/>
                </a:cubicBezTo>
                <a:cubicBezTo>
                  <a:pt x="496825" y="42217"/>
                  <a:pt x="500919" y="43508"/>
                  <a:pt x="504825" y="45244"/>
                </a:cubicBezTo>
                <a:cubicBezTo>
                  <a:pt x="508069" y="46686"/>
                  <a:pt x="511087" y="48608"/>
                  <a:pt x="514350" y="50006"/>
                </a:cubicBezTo>
                <a:cubicBezTo>
                  <a:pt x="520762" y="52754"/>
                  <a:pt x="526404" y="53370"/>
                  <a:pt x="533400" y="54769"/>
                </a:cubicBezTo>
                <a:cubicBezTo>
                  <a:pt x="548073" y="64549"/>
                  <a:pt x="531853" y="55047"/>
                  <a:pt x="552450" y="61913"/>
                </a:cubicBezTo>
                <a:cubicBezTo>
                  <a:pt x="555818" y="63036"/>
                  <a:pt x="558575" y="65655"/>
                  <a:pt x="561975" y="66675"/>
                </a:cubicBezTo>
                <a:cubicBezTo>
                  <a:pt x="566599" y="68062"/>
                  <a:pt x="571512" y="68192"/>
                  <a:pt x="576262" y="69056"/>
                </a:cubicBezTo>
                <a:cubicBezTo>
                  <a:pt x="580244" y="69780"/>
                  <a:pt x="584242" y="70456"/>
                  <a:pt x="588169" y="71438"/>
                </a:cubicBezTo>
                <a:cubicBezTo>
                  <a:pt x="590604" y="72047"/>
                  <a:pt x="592899" y="73130"/>
                  <a:pt x="595312" y="73819"/>
                </a:cubicBezTo>
                <a:cubicBezTo>
                  <a:pt x="598459" y="74718"/>
                  <a:pt x="601662" y="75406"/>
                  <a:pt x="604837" y="76200"/>
                </a:cubicBezTo>
                <a:cubicBezTo>
                  <a:pt x="607218" y="78581"/>
                  <a:pt x="609179" y="81476"/>
                  <a:pt x="611981" y="83344"/>
                </a:cubicBezTo>
                <a:cubicBezTo>
                  <a:pt x="614070" y="84736"/>
                  <a:pt x="617165" y="84157"/>
                  <a:pt x="619125" y="85725"/>
                </a:cubicBezTo>
                <a:cubicBezTo>
                  <a:pt x="625261" y="90634"/>
                  <a:pt x="631079" y="96108"/>
                  <a:pt x="635794" y="102394"/>
                </a:cubicBezTo>
                <a:lnTo>
                  <a:pt x="650081" y="121444"/>
                </a:lnTo>
                <a:lnTo>
                  <a:pt x="657225" y="130969"/>
                </a:lnTo>
                <a:cubicBezTo>
                  <a:pt x="658019" y="134144"/>
                  <a:pt x="658317" y="137486"/>
                  <a:pt x="659606" y="140494"/>
                </a:cubicBezTo>
                <a:cubicBezTo>
                  <a:pt x="660978" y="143695"/>
                  <a:pt x="670407" y="155395"/>
                  <a:pt x="671512" y="157163"/>
                </a:cubicBezTo>
                <a:cubicBezTo>
                  <a:pt x="677483" y="166716"/>
                  <a:pt x="675573" y="169005"/>
                  <a:pt x="683419" y="178594"/>
                </a:cubicBezTo>
                <a:cubicBezTo>
                  <a:pt x="687684" y="183807"/>
                  <a:pt x="697706" y="192881"/>
                  <a:pt x="697706" y="192881"/>
                </a:cubicBezTo>
                <a:cubicBezTo>
                  <a:pt x="698500" y="195262"/>
                  <a:pt x="698868" y="197831"/>
                  <a:pt x="700087" y="200025"/>
                </a:cubicBezTo>
                <a:cubicBezTo>
                  <a:pt x="702867" y="205029"/>
                  <a:pt x="709612" y="214313"/>
                  <a:pt x="709612" y="214313"/>
                </a:cubicBezTo>
                <a:cubicBezTo>
                  <a:pt x="710406" y="218282"/>
                  <a:pt x="711012" y="222293"/>
                  <a:pt x="711994" y="226219"/>
                </a:cubicBezTo>
                <a:cubicBezTo>
                  <a:pt x="712603" y="228654"/>
                  <a:pt x="714456" y="230854"/>
                  <a:pt x="714375" y="233363"/>
                </a:cubicBezTo>
                <a:cubicBezTo>
                  <a:pt x="714311" y="235337"/>
                  <a:pt x="718787" y="290980"/>
                  <a:pt x="704850" y="309563"/>
                </a:cubicBezTo>
                <a:cubicBezTo>
                  <a:pt x="695434" y="322117"/>
                  <a:pt x="695689" y="317029"/>
                  <a:pt x="683419" y="326231"/>
                </a:cubicBezTo>
                <a:cubicBezTo>
                  <a:pt x="675791" y="331952"/>
                  <a:pt x="677769" y="334436"/>
                  <a:pt x="669131" y="338138"/>
                </a:cubicBezTo>
                <a:cubicBezTo>
                  <a:pt x="666123" y="339427"/>
                  <a:pt x="662730" y="339543"/>
                  <a:pt x="659606" y="340519"/>
                </a:cubicBezTo>
                <a:cubicBezTo>
                  <a:pt x="650023" y="343514"/>
                  <a:pt x="640259" y="346089"/>
                  <a:pt x="631031" y="350044"/>
                </a:cubicBezTo>
                <a:cubicBezTo>
                  <a:pt x="621372" y="354184"/>
                  <a:pt x="605165" y="361433"/>
                  <a:pt x="595312" y="364331"/>
                </a:cubicBezTo>
                <a:cubicBezTo>
                  <a:pt x="571373" y="371372"/>
                  <a:pt x="577873" y="367409"/>
                  <a:pt x="554831" y="371475"/>
                </a:cubicBezTo>
                <a:cubicBezTo>
                  <a:pt x="547624" y="372747"/>
                  <a:pt x="540593" y="374889"/>
                  <a:pt x="533400" y="376238"/>
                </a:cubicBezTo>
                <a:cubicBezTo>
                  <a:pt x="527883" y="377272"/>
                  <a:pt x="522219" y="377443"/>
                  <a:pt x="516731" y="378619"/>
                </a:cubicBezTo>
                <a:cubicBezTo>
                  <a:pt x="511081" y="379830"/>
                  <a:pt x="505693" y="382082"/>
                  <a:pt x="500062" y="383381"/>
                </a:cubicBezTo>
                <a:cubicBezTo>
                  <a:pt x="495358" y="384467"/>
                  <a:pt x="490479" y="384677"/>
                  <a:pt x="485775" y="385763"/>
                </a:cubicBezTo>
                <a:cubicBezTo>
                  <a:pt x="480144" y="387062"/>
                  <a:pt x="474756" y="389314"/>
                  <a:pt x="469106" y="390525"/>
                </a:cubicBezTo>
                <a:cubicBezTo>
                  <a:pt x="455260" y="393492"/>
                  <a:pt x="430541" y="394471"/>
                  <a:pt x="419100" y="395288"/>
                </a:cubicBezTo>
                <a:cubicBezTo>
                  <a:pt x="369094" y="393700"/>
                  <a:pt x="319033" y="393339"/>
                  <a:pt x="269081" y="390525"/>
                </a:cubicBezTo>
                <a:cubicBezTo>
                  <a:pt x="268635" y="390500"/>
                  <a:pt x="248172" y="385783"/>
                  <a:pt x="242887" y="383381"/>
                </a:cubicBezTo>
                <a:cubicBezTo>
                  <a:pt x="236424" y="380443"/>
                  <a:pt x="229925" y="377508"/>
                  <a:pt x="223837" y="373856"/>
                </a:cubicBezTo>
                <a:cubicBezTo>
                  <a:pt x="219868" y="371475"/>
                  <a:pt x="216071" y="368783"/>
                  <a:pt x="211931" y="366713"/>
                </a:cubicBezTo>
                <a:cubicBezTo>
                  <a:pt x="209686" y="365590"/>
                  <a:pt x="207032" y="365454"/>
                  <a:pt x="204787" y="364331"/>
                </a:cubicBezTo>
                <a:cubicBezTo>
                  <a:pt x="200647" y="362261"/>
                  <a:pt x="196927" y="359436"/>
                  <a:pt x="192881" y="357188"/>
                </a:cubicBezTo>
                <a:cubicBezTo>
                  <a:pt x="189778" y="355464"/>
                  <a:pt x="186366" y="354306"/>
                  <a:pt x="183356" y="352425"/>
                </a:cubicBezTo>
                <a:cubicBezTo>
                  <a:pt x="179991" y="350321"/>
                  <a:pt x="177197" y="347384"/>
                  <a:pt x="173831" y="345281"/>
                </a:cubicBezTo>
                <a:cubicBezTo>
                  <a:pt x="167903" y="341576"/>
                  <a:pt x="158667" y="338263"/>
                  <a:pt x="152400" y="335756"/>
                </a:cubicBezTo>
                <a:cubicBezTo>
                  <a:pt x="150019" y="333375"/>
                  <a:pt x="147843" y="330769"/>
                  <a:pt x="145256" y="328613"/>
                </a:cubicBezTo>
                <a:cubicBezTo>
                  <a:pt x="132965" y="318371"/>
                  <a:pt x="142895" y="330122"/>
                  <a:pt x="130969" y="316706"/>
                </a:cubicBezTo>
                <a:cubicBezTo>
                  <a:pt x="113635" y="297206"/>
                  <a:pt x="125869" y="307524"/>
                  <a:pt x="109537" y="295275"/>
                </a:cubicBezTo>
                <a:cubicBezTo>
                  <a:pt x="107950" y="292894"/>
                  <a:pt x="106607" y="290330"/>
                  <a:pt x="104775" y="288131"/>
                </a:cubicBezTo>
                <a:cubicBezTo>
                  <a:pt x="99250" y="281501"/>
                  <a:pt x="95109" y="279096"/>
                  <a:pt x="88106" y="273844"/>
                </a:cubicBezTo>
                <a:cubicBezTo>
                  <a:pt x="82749" y="257770"/>
                  <a:pt x="90457" y="276586"/>
                  <a:pt x="73819" y="257175"/>
                </a:cubicBezTo>
                <a:cubicBezTo>
                  <a:pt x="72185" y="255269"/>
                  <a:pt x="73005" y="251991"/>
                  <a:pt x="71437" y="250031"/>
                </a:cubicBezTo>
                <a:cubicBezTo>
                  <a:pt x="66528" y="243895"/>
                  <a:pt x="59484" y="239649"/>
                  <a:pt x="54769" y="233363"/>
                </a:cubicBezTo>
                <a:cubicBezTo>
                  <a:pt x="52388" y="230188"/>
                  <a:pt x="49932" y="227067"/>
                  <a:pt x="47625" y="223838"/>
                </a:cubicBezTo>
                <a:cubicBezTo>
                  <a:pt x="45961" y="221509"/>
                  <a:pt x="44725" y="218867"/>
                  <a:pt x="42862" y="216694"/>
                </a:cubicBezTo>
                <a:cubicBezTo>
                  <a:pt x="32232" y="204292"/>
                  <a:pt x="32077" y="209413"/>
                  <a:pt x="23812" y="192881"/>
                </a:cubicBezTo>
                <a:cubicBezTo>
                  <a:pt x="22225" y="189706"/>
                  <a:pt x="20448" y="186619"/>
                  <a:pt x="19050" y="183356"/>
                </a:cubicBezTo>
                <a:cubicBezTo>
                  <a:pt x="18061" y="181049"/>
                  <a:pt x="17791" y="178458"/>
                  <a:pt x="16669" y="176213"/>
                </a:cubicBezTo>
                <a:cubicBezTo>
                  <a:pt x="15389" y="173653"/>
                  <a:pt x="13494" y="171450"/>
                  <a:pt x="11906" y="169069"/>
                </a:cubicBezTo>
                <a:cubicBezTo>
                  <a:pt x="11143" y="166019"/>
                  <a:pt x="8852" y="155815"/>
                  <a:pt x="7144" y="152400"/>
                </a:cubicBezTo>
                <a:cubicBezTo>
                  <a:pt x="5864" y="149840"/>
                  <a:pt x="2681" y="148102"/>
                  <a:pt x="2381" y="145256"/>
                </a:cubicBezTo>
                <a:cubicBezTo>
                  <a:pt x="1051" y="132626"/>
                  <a:pt x="2381" y="119856"/>
                  <a:pt x="0" y="1143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5932402" y="1921396"/>
            <a:ext cx="583814" cy="230832"/>
          </a:xfrm>
          <a:prstGeom prst="rect">
            <a:avLst/>
          </a:prstGeom>
          <a:noFill/>
        </p:spPr>
        <p:txBody>
          <a:bodyPr wrap="none" rtlCol="0">
            <a:spAutoFit/>
          </a:bodyPr>
          <a:lstStyle/>
          <a:p>
            <a:pPr rtl="0"/>
            <a:r>
              <a:rPr lang="pt-BR" sz="900" dirty="0">
                <a:latin typeface="Calibri" panose="020F0502020204030204" pitchFamily="34" charset="0"/>
              </a:rPr>
              <a:t>Entropia</a:t>
            </a:r>
            <a:endParaRPr lang="es-AR" dirty="0">
              <a:latin typeface="Calibri" panose="020F0502020204030204" pitchFamily="34" charset="0"/>
            </a:endParaRPr>
          </a:p>
        </p:txBody>
      </p:sp>
      <p:sp>
        <p:nvSpPr>
          <p:cNvPr id="5" name="Freeform 4"/>
          <p:cNvSpPr/>
          <p:nvPr/>
        </p:nvSpPr>
        <p:spPr>
          <a:xfrm>
            <a:off x="6043356" y="2411825"/>
            <a:ext cx="616876" cy="331170"/>
          </a:xfrm>
          <a:custGeom>
            <a:avLst/>
            <a:gdLst>
              <a:gd name="connsiteX0" fmla="*/ 149961 w 616876"/>
              <a:gd name="connsiteY0" fmla="*/ 330994 h 331170"/>
              <a:gd name="connsiteX1" fmla="*/ 197586 w 616876"/>
              <a:gd name="connsiteY1" fmla="*/ 328613 h 331170"/>
              <a:gd name="connsiteX2" fmla="*/ 219017 w 616876"/>
              <a:gd name="connsiteY2" fmla="*/ 326231 h 331170"/>
              <a:gd name="connsiteX3" fmla="*/ 252355 w 616876"/>
              <a:gd name="connsiteY3" fmla="*/ 321469 h 331170"/>
              <a:gd name="connsiteX4" fmla="*/ 297598 w 616876"/>
              <a:gd name="connsiteY4" fmla="*/ 319088 h 331170"/>
              <a:gd name="connsiteX5" fmla="*/ 326173 w 616876"/>
              <a:gd name="connsiteY5" fmla="*/ 309563 h 331170"/>
              <a:gd name="connsiteX6" fmla="*/ 333317 w 616876"/>
              <a:gd name="connsiteY6" fmla="*/ 307181 h 331170"/>
              <a:gd name="connsiteX7" fmla="*/ 395230 w 616876"/>
              <a:gd name="connsiteY7" fmla="*/ 304800 h 331170"/>
              <a:gd name="connsiteX8" fmla="*/ 397611 w 616876"/>
              <a:gd name="connsiteY8" fmla="*/ 297656 h 331170"/>
              <a:gd name="connsiteX9" fmla="*/ 404755 w 616876"/>
              <a:gd name="connsiteY9" fmla="*/ 295275 h 331170"/>
              <a:gd name="connsiteX10" fmla="*/ 411898 w 616876"/>
              <a:gd name="connsiteY10" fmla="*/ 290513 h 331170"/>
              <a:gd name="connsiteX11" fmla="*/ 419042 w 616876"/>
              <a:gd name="connsiteY11" fmla="*/ 288131 h 331170"/>
              <a:gd name="connsiteX12" fmla="*/ 426186 w 616876"/>
              <a:gd name="connsiteY12" fmla="*/ 283369 h 331170"/>
              <a:gd name="connsiteX13" fmla="*/ 452380 w 616876"/>
              <a:gd name="connsiteY13" fmla="*/ 278606 h 331170"/>
              <a:gd name="connsiteX14" fmla="*/ 492861 w 616876"/>
              <a:gd name="connsiteY14" fmla="*/ 273844 h 331170"/>
              <a:gd name="connsiteX15" fmla="*/ 516673 w 616876"/>
              <a:gd name="connsiteY15" fmla="*/ 266700 h 331170"/>
              <a:gd name="connsiteX16" fmla="*/ 526198 w 616876"/>
              <a:gd name="connsiteY16" fmla="*/ 261938 h 331170"/>
              <a:gd name="connsiteX17" fmla="*/ 552392 w 616876"/>
              <a:gd name="connsiteY17" fmla="*/ 254794 h 331170"/>
              <a:gd name="connsiteX18" fmla="*/ 559536 w 616876"/>
              <a:gd name="connsiteY18" fmla="*/ 252413 h 331170"/>
              <a:gd name="connsiteX19" fmla="*/ 566680 w 616876"/>
              <a:gd name="connsiteY19" fmla="*/ 247650 h 331170"/>
              <a:gd name="connsiteX20" fmla="*/ 583348 w 616876"/>
              <a:gd name="connsiteY20" fmla="*/ 240506 h 331170"/>
              <a:gd name="connsiteX21" fmla="*/ 597636 w 616876"/>
              <a:gd name="connsiteY21" fmla="*/ 230981 h 331170"/>
              <a:gd name="connsiteX22" fmla="*/ 602398 w 616876"/>
              <a:gd name="connsiteY22" fmla="*/ 223838 h 331170"/>
              <a:gd name="connsiteX23" fmla="*/ 611923 w 616876"/>
              <a:gd name="connsiteY23" fmla="*/ 202406 h 331170"/>
              <a:gd name="connsiteX24" fmla="*/ 611923 w 616876"/>
              <a:gd name="connsiteY24" fmla="*/ 123825 h 331170"/>
              <a:gd name="connsiteX25" fmla="*/ 607161 w 616876"/>
              <a:gd name="connsiteY25" fmla="*/ 116681 h 331170"/>
              <a:gd name="connsiteX26" fmla="*/ 602398 w 616876"/>
              <a:gd name="connsiteY26" fmla="*/ 102394 h 331170"/>
              <a:gd name="connsiteX27" fmla="*/ 592873 w 616876"/>
              <a:gd name="connsiteY27" fmla="*/ 85725 h 331170"/>
              <a:gd name="connsiteX28" fmla="*/ 580967 w 616876"/>
              <a:gd name="connsiteY28" fmla="*/ 69056 h 331170"/>
              <a:gd name="connsiteX29" fmla="*/ 566680 w 616876"/>
              <a:gd name="connsiteY29" fmla="*/ 59531 h 331170"/>
              <a:gd name="connsiteX30" fmla="*/ 547630 w 616876"/>
              <a:gd name="connsiteY30" fmla="*/ 54769 h 331170"/>
              <a:gd name="connsiteX31" fmla="*/ 540486 w 616876"/>
              <a:gd name="connsiteY31" fmla="*/ 52388 h 331170"/>
              <a:gd name="connsiteX32" fmla="*/ 521436 w 616876"/>
              <a:gd name="connsiteY32" fmla="*/ 45244 h 331170"/>
              <a:gd name="connsiteX33" fmla="*/ 514292 w 616876"/>
              <a:gd name="connsiteY33" fmla="*/ 40481 h 331170"/>
              <a:gd name="connsiteX34" fmla="*/ 495242 w 616876"/>
              <a:gd name="connsiteY34" fmla="*/ 38100 h 331170"/>
              <a:gd name="connsiteX35" fmla="*/ 488098 w 616876"/>
              <a:gd name="connsiteY35" fmla="*/ 35719 h 331170"/>
              <a:gd name="connsiteX36" fmla="*/ 466667 w 616876"/>
              <a:gd name="connsiteY36" fmla="*/ 30956 h 331170"/>
              <a:gd name="connsiteX37" fmla="*/ 428567 w 616876"/>
              <a:gd name="connsiteY37" fmla="*/ 23813 h 331170"/>
              <a:gd name="connsiteX38" fmla="*/ 419042 w 616876"/>
              <a:gd name="connsiteY38" fmla="*/ 21431 h 331170"/>
              <a:gd name="connsiteX39" fmla="*/ 397611 w 616876"/>
              <a:gd name="connsiteY39" fmla="*/ 19050 h 331170"/>
              <a:gd name="connsiteX40" fmla="*/ 359511 w 616876"/>
              <a:gd name="connsiteY40" fmla="*/ 14288 h 331170"/>
              <a:gd name="connsiteX41" fmla="*/ 278548 w 616876"/>
              <a:gd name="connsiteY41" fmla="*/ 11906 h 331170"/>
              <a:gd name="connsiteX42" fmla="*/ 247592 w 616876"/>
              <a:gd name="connsiteY42" fmla="*/ 9525 h 331170"/>
              <a:gd name="connsiteX43" fmla="*/ 235686 w 616876"/>
              <a:gd name="connsiteY43" fmla="*/ 7144 h 331170"/>
              <a:gd name="connsiteX44" fmla="*/ 166630 w 616876"/>
              <a:gd name="connsiteY44" fmla="*/ 4763 h 331170"/>
              <a:gd name="connsiteX45" fmla="*/ 102336 w 616876"/>
              <a:gd name="connsiteY45" fmla="*/ 0 h 331170"/>
              <a:gd name="connsiteX46" fmla="*/ 47567 w 616876"/>
              <a:gd name="connsiteY46" fmla="*/ 2381 h 331170"/>
              <a:gd name="connsiteX47" fmla="*/ 40423 w 616876"/>
              <a:gd name="connsiteY47" fmla="*/ 7144 h 331170"/>
              <a:gd name="connsiteX48" fmla="*/ 33280 w 616876"/>
              <a:gd name="connsiteY48" fmla="*/ 9525 h 331170"/>
              <a:gd name="connsiteX49" fmla="*/ 18992 w 616876"/>
              <a:gd name="connsiteY49" fmla="*/ 21431 h 331170"/>
              <a:gd name="connsiteX50" fmla="*/ 9467 w 616876"/>
              <a:gd name="connsiteY50" fmla="*/ 35719 h 331170"/>
              <a:gd name="connsiteX51" fmla="*/ 4705 w 616876"/>
              <a:gd name="connsiteY51" fmla="*/ 50006 h 331170"/>
              <a:gd name="connsiteX52" fmla="*/ 2323 w 616876"/>
              <a:gd name="connsiteY52" fmla="*/ 57150 h 331170"/>
              <a:gd name="connsiteX53" fmla="*/ 7086 w 616876"/>
              <a:gd name="connsiteY53" fmla="*/ 192881 h 331170"/>
              <a:gd name="connsiteX54" fmla="*/ 23755 w 616876"/>
              <a:gd name="connsiteY54" fmla="*/ 235744 h 331170"/>
              <a:gd name="connsiteX55" fmla="*/ 28517 w 616876"/>
              <a:gd name="connsiteY55" fmla="*/ 242888 h 331170"/>
              <a:gd name="connsiteX56" fmla="*/ 42805 w 616876"/>
              <a:gd name="connsiteY56" fmla="*/ 257175 h 331170"/>
              <a:gd name="connsiteX57" fmla="*/ 45186 w 616876"/>
              <a:gd name="connsiteY57" fmla="*/ 264319 h 331170"/>
              <a:gd name="connsiteX58" fmla="*/ 61855 w 616876"/>
              <a:gd name="connsiteY58" fmla="*/ 276225 h 331170"/>
              <a:gd name="connsiteX59" fmla="*/ 71380 w 616876"/>
              <a:gd name="connsiteY59" fmla="*/ 283369 h 331170"/>
              <a:gd name="connsiteX60" fmla="*/ 85667 w 616876"/>
              <a:gd name="connsiteY60" fmla="*/ 292894 h 331170"/>
              <a:gd name="connsiteX61" fmla="*/ 92811 w 616876"/>
              <a:gd name="connsiteY61" fmla="*/ 297656 h 331170"/>
              <a:gd name="connsiteX62" fmla="*/ 99955 w 616876"/>
              <a:gd name="connsiteY62" fmla="*/ 300038 h 331170"/>
              <a:gd name="connsiteX63" fmla="*/ 114242 w 616876"/>
              <a:gd name="connsiteY63" fmla="*/ 309563 h 331170"/>
              <a:gd name="connsiteX64" fmla="*/ 121386 w 616876"/>
              <a:gd name="connsiteY64" fmla="*/ 314325 h 331170"/>
              <a:gd name="connsiteX65" fmla="*/ 128530 w 616876"/>
              <a:gd name="connsiteY65" fmla="*/ 316706 h 331170"/>
              <a:gd name="connsiteX66" fmla="*/ 145198 w 616876"/>
              <a:gd name="connsiteY66" fmla="*/ 323850 h 331170"/>
              <a:gd name="connsiteX67" fmla="*/ 149961 w 616876"/>
              <a:gd name="connsiteY67" fmla="*/ 330994 h 3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16876" h="331170">
                <a:moveTo>
                  <a:pt x="149961" y="330994"/>
                </a:moveTo>
                <a:cubicBezTo>
                  <a:pt x="158692" y="331788"/>
                  <a:pt x="181729" y="329707"/>
                  <a:pt x="197586" y="328613"/>
                </a:cubicBezTo>
                <a:cubicBezTo>
                  <a:pt x="204757" y="328118"/>
                  <a:pt x="211890" y="327161"/>
                  <a:pt x="219017" y="326231"/>
                </a:cubicBezTo>
                <a:cubicBezTo>
                  <a:pt x="230148" y="324779"/>
                  <a:pt x="241145" y="322059"/>
                  <a:pt x="252355" y="321469"/>
                </a:cubicBezTo>
                <a:lnTo>
                  <a:pt x="297598" y="319088"/>
                </a:lnTo>
                <a:lnTo>
                  <a:pt x="326173" y="309563"/>
                </a:lnTo>
                <a:cubicBezTo>
                  <a:pt x="328554" y="308769"/>
                  <a:pt x="330809" y="307277"/>
                  <a:pt x="333317" y="307181"/>
                </a:cubicBezTo>
                <a:lnTo>
                  <a:pt x="395230" y="304800"/>
                </a:lnTo>
                <a:cubicBezTo>
                  <a:pt x="396024" y="302419"/>
                  <a:pt x="395836" y="299431"/>
                  <a:pt x="397611" y="297656"/>
                </a:cubicBezTo>
                <a:cubicBezTo>
                  <a:pt x="399386" y="295881"/>
                  <a:pt x="402510" y="296397"/>
                  <a:pt x="404755" y="295275"/>
                </a:cubicBezTo>
                <a:cubicBezTo>
                  <a:pt x="407315" y="293995"/>
                  <a:pt x="409339" y="291793"/>
                  <a:pt x="411898" y="290513"/>
                </a:cubicBezTo>
                <a:cubicBezTo>
                  <a:pt x="414143" y="289390"/>
                  <a:pt x="416797" y="289254"/>
                  <a:pt x="419042" y="288131"/>
                </a:cubicBezTo>
                <a:cubicBezTo>
                  <a:pt x="421602" y="286851"/>
                  <a:pt x="423626" y="284649"/>
                  <a:pt x="426186" y="283369"/>
                </a:cubicBezTo>
                <a:cubicBezTo>
                  <a:pt x="433527" y="279699"/>
                  <a:pt x="445816" y="279427"/>
                  <a:pt x="452380" y="278606"/>
                </a:cubicBezTo>
                <a:cubicBezTo>
                  <a:pt x="471534" y="272221"/>
                  <a:pt x="450620" y="278537"/>
                  <a:pt x="492861" y="273844"/>
                </a:cubicBezTo>
                <a:cubicBezTo>
                  <a:pt x="497258" y="273355"/>
                  <a:pt x="514617" y="267728"/>
                  <a:pt x="516673" y="266700"/>
                </a:cubicBezTo>
                <a:cubicBezTo>
                  <a:pt x="519848" y="265113"/>
                  <a:pt x="522935" y="263336"/>
                  <a:pt x="526198" y="261938"/>
                </a:cubicBezTo>
                <a:cubicBezTo>
                  <a:pt x="533421" y="258842"/>
                  <a:pt x="546890" y="256628"/>
                  <a:pt x="552392" y="254794"/>
                </a:cubicBezTo>
                <a:lnTo>
                  <a:pt x="559536" y="252413"/>
                </a:lnTo>
                <a:cubicBezTo>
                  <a:pt x="561917" y="250825"/>
                  <a:pt x="564120" y="248930"/>
                  <a:pt x="566680" y="247650"/>
                </a:cubicBezTo>
                <a:cubicBezTo>
                  <a:pt x="586397" y="237791"/>
                  <a:pt x="558557" y="255381"/>
                  <a:pt x="583348" y="240506"/>
                </a:cubicBezTo>
                <a:cubicBezTo>
                  <a:pt x="588256" y="237561"/>
                  <a:pt x="597636" y="230981"/>
                  <a:pt x="597636" y="230981"/>
                </a:cubicBezTo>
                <a:cubicBezTo>
                  <a:pt x="599223" y="228600"/>
                  <a:pt x="601236" y="226453"/>
                  <a:pt x="602398" y="223838"/>
                </a:cubicBezTo>
                <a:cubicBezTo>
                  <a:pt x="613735" y="198331"/>
                  <a:pt x="601145" y="218575"/>
                  <a:pt x="611923" y="202406"/>
                </a:cubicBezTo>
                <a:cubicBezTo>
                  <a:pt x="619450" y="172308"/>
                  <a:pt x="617535" y="183686"/>
                  <a:pt x="611923" y="123825"/>
                </a:cubicBezTo>
                <a:cubicBezTo>
                  <a:pt x="611656" y="120976"/>
                  <a:pt x="608323" y="119296"/>
                  <a:pt x="607161" y="116681"/>
                </a:cubicBezTo>
                <a:cubicBezTo>
                  <a:pt x="605122" y="112094"/>
                  <a:pt x="604643" y="106884"/>
                  <a:pt x="602398" y="102394"/>
                </a:cubicBezTo>
                <a:cubicBezTo>
                  <a:pt x="588008" y="73612"/>
                  <a:pt x="606336" y="109285"/>
                  <a:pt x="592873" y="85725"/>
                </a:cubicBezTo>
                <a:cubicBezTo>
                  <a:pt x="587318" y="76003"/>
                  <a:pt x="589945" y="76039"/>
                  <a:pt x="580967" y="69056"/>
                </a:cubicBezTo>
                <a:cubicBezTo>
                  <a:pt x="576449" y="65542"/>
                  <a:pt x="572110" y="61341"/>
                  <a:pt x="566680" y="59531"/>
                </a:cubicBezTo>
                <a:cubicBezTo>
                  <a:pt x="550350" y="54088"/>
                  <a:pt x="570618" y="60515"/>
                  <a:pt x="547630" y="54769"/>
                </a:cubicBezTo>
                <a:cubicBezTo>
                  <a:pt x="545195" y="54160"/>
                  <a:pt x="542867" y="53182"/>
                  <a:pt x="540486" y="52388"/>
                </a:cubicBezTo>
                <a:cubicBezTo>
                  <a:pt x="523732" y="41218"/>
                  <a:pt x="544976" y="54072"/>
                  <a:pt x="521436" y="45244"/>
                </a:cubicBezTo>
                <a:cubicBezTo>
                  <a:pt x="518756" y="44239"/>
                  <a:pt x="517053" y="41234"/>
                  <a:pt x="514292" y="40481"/>
                </a:cubicBezTo>
                <a:cubicBezTo>
                  <a:pt x="508118" y="38797"/>
                  <a:pt x="501592" y="38894"/>
                  <a:pt x="495242" y="38100"/>
                </a:cubicBezTo>
                <a:cubicBezTo>
                  <a:pt x="492861" y="37306"/>
                  <a:pt x="490512" y="36409"/>
                  <a:pt x="488098" y="35719"/>
                </a:cubicBezTo>
                <a:cubicBezTo>
                  <a:pt x="480257" y="33479"/>
                  <a:pt x="474844" y="32592"/>
                  <a:pt x="466667" y="30956"/>
                </a:cubicBezTo>
                <a:cubicBezTo>
                  <a:pt x="447267" y="21257"/>
                  <a:pt x="464250" y="28274"/>
                  <a:pt x="428567" y="23813"/>
                </a:cubicBezTo>
                <a:cubicBezTo>
                  <a:pt x="425320" y="23407"/>
                  <a:pt x="422277" y="21929"/>
                  <a:pt x="419042" y="21431"/>
                </a:cubicBezTo>
                <a:cubicBezTo>
                  <a:pt x="411938" y="20338"/>
                  <a:pt x="404755" y="19844"/>
                  <a:pt x="397611" y="19050"/>
                </a:cubicBezTo>
                <a:cubicBezTo>
                  <a:pt x="380917" y="14877"/>
                  <a:pt x="385205" y="15405"/>
                  <a:pt x="359511" y="14288"/>
                </a:cubicBezTo>
                <a:cubicBezTo>
                  <a:pt x="332537" y="13115"/>
                  <a:pt x="305536" y="12700"/>
                  <a:pt x="278548" y="11906"/>
                </a:cubicBezTo>
                <a:cubicBezTo>
                  <a:pt x="268229" y="11112"/>
                  <a:pt x="257878" y="10668"/>
                  <a:pt x="247592" y="9525"/>
                </a:cubicBezTo>
                <a:cubicBezTo>
                  <a:pt x="243570" y="9078"/>
                  <a:pt x="239726" y="7382"/>
                  <a:pt x="235686" y="7144"/>
                </a:cubicBezTo>
                <a:cubicBezTo>
                  <a:pt x="212693" y="5792"/>
                  <a:pt x="189642" y="5742"/>
                  <a:pt x="166630" y="4763"/>
                </a:cubicBezTo>
                <a:cubicBezTo>
                  <a:pt x="126092" y="3038"/>
                  <a:pt x="133217" y="3431"/>
                  <a:pt x="102336" y="0"/>
                </a:cubicBezTo>
                <a:cubicBezTo>
                  <a:pt x="84080" y="794"/>
                  <a:pt x="65720" y="286"/>
                  <a:pt x="47567" y="2381"/>
                </a:cubicBezTo>
                <a:cubicBezTo>
                  <a:pt x="44724" y="2709"/>
                  <a:pt x="42983" y="5864"/>
                  <a:pt x="40423" y="7144"/>
                </a:cubicBezTo>
                <a:cubicBezTo>
                  <a:pt x="38178" y="8266"/>
                  <a:pt x="35661" y="8731"/>
                  <a:pt x="33280" y="9525"/>
                </a:cubicBezTo>
                <a:cubicBezTo>
                  <a:pt x="26932" y="13757"/>
                  <a:pt x="23926" y="15087"/>
                  <a:pt x="18992" y="21431"/>
                </a:cubicBezTo>
                <a:cubicBezTo>
                  <a:pt x="15478" y="25949"/>
                  <a:pt x="9467" y="35719"/>
                  <a:pt x="9467" y="35719"/>
                </a:cubicBezTo>
                <a:lnTo>
                  <a:pt x="4705" y="50006"/>
                </a:lnTo>
                <a:lnTo>
                  <a:pt x="2323" y="57150"/>
                </a:lnTo>
                <a:cubicBezTo>
                  <a:pt x="2326" y="57288"/>
                  <a:pt x="-5309" y="152596"/>
                  <a:pt x="7086" y="192881"/>
                </a:cubicBezTo>
                <a:cubicBezTo>
                  <a:pt x="11481" y="207166"/>
                  <a:pt x="16266" y="222638"/>
                  <a:pt x="23755" y="235744"/>
                </a:cubicBezTo>
                <a:cubicBezTo>
                  <a:pt x="25175" y="238229"/>
                  <a:pt x="26616" y="240749"/>
                  <a:pt x="28517" y="242888"/>
                </a:cubicBezTo>
                <a:cubicBezTo>
                  <a:pt x="32992" y="247922"/>
                  <a:pt x="42805" y="257175"/>
                  <a:pt x="42805" y="257175"/>
                </a:cubicBezTo>
                <a:cubicBezTo>
                  <a:pt x="43599" y="259556"/>
                  <a:pt x="43794" y="262230"/>
                  <a:pt x="45186" y="264319"/>
                </a:cubicBezTo>
                <a:cubicBezTo>
                  <a:pt x="51023" y="273075"/>
                  <a:pt x="53341" y="270904"/>
                  <a:pt x="61855" y="276225"/>
                </a:cubicBezTo>
                <a:cubicBezTo>
                  <a:pt x="65221" y="278328"/>
                  <a:pt x="68129" y="281093"/>
                  <a:pt x="71380" y="283369"/>
                </a:cubicBezTo>
                <a:cubicBezTo>
                  <a:pt x="76069" y="286651"/>
                  <a:pt x="80905" y="289719"/>
                  <a:pt x="85667" y="292894"/>
                </a:cubicBezTo>
                <a:cubicBezTo>
                  <a:pt x="88048" y="294481"/>
                  <a:pt x="90096" y="296751"/>
                  <a:pt x="92811" y="297656"/>
                </a:cubicBezTo>
                <a:cubicBezTo>
                  <a:pt x="95192" y="298450"/>
                  <a:pt x="97761" y="298819"/>
                  <a:pt x="99955" y="300038"/>
                </a:cubicBezTo>
                <a:cubicBezTo>
                  <a:pt x="104958" y="302818"/>
                  <a:pt x="109480" y="306388"/>
                  <a:pt x="114242" y="309563"/>
                </a:cubicBezTo>
                <a:cubicBezTo>
                  <a:pt x="116623" y="311150"/>
                  <a:pt x="118671" y="313420"/>
                  <a:pt x="121386" y="314325"/>
                </a:cubicBezTo>
                <a:lnTo>
                  <a:pt x="128530" y="316706"/>
                </a:lnTo>
                <a:cubicBezTo>
                  <a:pt x="146461" y="328662"/>
                  <a:pt x="123674" y="314625"/>
                  <a:pt x="145198" y="323850"/>
                </a:cubicBezTo>
                <a:cubicBezTo>
                  <a:pt x="158366" y="329494"/>
                  <a:pt x="141230" y="330200"/>
                  <a:pt x="149961" y="3309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 name="TextBox 10"/>
          <p:cNvSpPr txBox="1"/>
          <p:nvPr/>
        </p:nvSpPr>
        <p:spPr>
          <a:xfrm>
            <a:off x="6034740" y="2416160"/>
            <a:ext cx="625492" cy="369332"/>
          </a:xfrm>
          <a:prstGeom prst="rect">
            <a:avLst/>
          </a:prstGeom>
          <a:noFill/>
        </p:spPr>
        <p:txBody>
          <a:bodyPr wrap="none" rtlCol="0">
            <a:spAutoFit/>
          </a:bodyPr>
          <a:lstStyle/>
          <a:p>
            <a:pPr algn="ctr" rtl="0"/>
            <a:r>
              <a:rPr lang="pt-BR" sz="900">
                <a:latin typeface="Calibri" panose="020F0502020204030204" pitchFamily="34" charset="0"/>
              </a:rPr>
              <a:t>Impureza</a:t>
            </a:r>
            <a:br>
              <a:rPr lang="es-ES" sz="900" dirty="0">
                <a:latin typeface="Calibri" panose="020F0502020204030204" pitchFamily="34" charset="0"/>
              </a:rPr>
            </a:br>
            <a:r>
              <a:rPr lang="pt-BR" sz="900">
                <a:latin typeface="Calibri" panose="020F0502020204030204" pitchFamily="34" charset="0"/>
              </a:rPr>
              <a:t>Gini</a:t>
            </a:r>
            <a:endParaRPr lang="es-AR" dirty="0">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531" name="Shape 53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532" name="Shape 532"/>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a:solidFill>
                  <a:schemeClr val="dk1"/>
                </a:solidFill>
                <a:latin typeface="Calibri"/>
                <a:ea typeface="Calibri"/>
                <a:cs typeface="Calibri"/>
                <a:sym typeface="Calibri"/>
              </a:rPr>
              <a:t>Continuando com o exemplo da classificação de acordo com a cor das figuras. Se podemos selecionar a forma e o tamanho, qual partição é conveniente realizar?</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Quadrado                                      Círculo                                             Grande                                    Pequeno</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Baixa Impureza                        Baixa Impureza                                  Máxima Impureza                  Alta Impureza</a:t>
            </a:r>
            <a:endParaRPr dirty="0">
              <a:solidFill>
                <a:schemeClr val="dk1"/>
              </a:solidFill>
              <a:latin typeface="Calibri"/>
              <a:ea typeface="Calibri"/>
              <a:cs typeface="Calibri"/>
              <a:sym typeface="Calibri"/>
            </a:endParaRPr>
          </a:p>
        </p:txBody>
      </p:sp>
      <p:pic>
        <p:nvPicPr>
          <p:cNvPr id="533" name="Shape 533"/>
          <p:cNvPicPr preferRelativeResize="0"/>
          <p:nvPr/>
        </p:nvPicPr>
        <p:blipFill>
          <a:blip r:embed="rId3">
            <a:alphaModFix/>
          </a:blip>
          <a:stretch>
            <a:fillRect/>
          </a:stretch>
        </p:blipFill>
        <p:spPr>
          <a:xfrm>
            <a:off x="1499993" y="1988775"/>
            <a:ext cx="1445584" cy="758932"/>
          </a:xfrm>
          <a:prstGeom prst="rect">
            <a:avLst/>
          </a:prstGeom>
          <a:noFill/>
          <a:ln>
            <a:noFill/>
          </a:ln>
        </p:spPr>
      </p:pic>
      <p:pic>
        <p:nvPicPr>
          <p:cNvPr id="534" name="Shape 534"/>
          <p:cNvPicPr preferRelativeResize="0"/>
          <p:nvPr/>
        </p:nvPicPr>
        <p:blipFill>
          <a:blip r:embed="rId4">
            <a:alphaModFix/>
          </a:blip>
          <a:stretch>
            <a:fillRect/>
          </a:stretch>
        </p:blipFill>
        <p:spPr>
          <a:xfrm>
            <a:off x="612518" y="3495750"/>
            <a:ext cx="1445584" cy="758932"/>
          </a:xfrm>
          <a:prstGeom prst="rect">
            <a:avLst/>
          </a:prstGeom>
          <a:noFill/>
          <a:ln>
            <a:noFill/>
          </a:ln>
        </p:spPr>
      </p:pic>
      <p:pic>
        <p:nvPicPr>
          <p:cNvPr id="535" name="Shape 535"/>
          <p:cNvPicPr preferRelativeResize="0"/>
          <p:nvPr/>
        </p:nvPicPr>
        <p:blipFill>
          <a:blip r:embed="rId5">
            <a:alphaModFix/>
          </a:blip>
          <a:stretch>
            <a:fillRect/>
          </a:stretch>
        </p:blipFill>
        <p:spPr>
          <a:xfrm>
            <a:off x="2628443" y="3495750"/>
            <a:ext cx="1445584" cy="758932"/>
          </a:xfrm>
          <a:prstGeom prst="rect">
            <a:avLst/>
          </a:prstGeom>
          <a:noFill/>
          <a:ln>
            <a:noFill/>
          </a:ln>
        </p:spPr>
      </p:pic>
      <p:pic>
        <p:nvPicPr>
          <p:cNvPr id="536" name="Shape 536"/>
          <p:cNvPicPr preferRelativeResize="0"/>
          <p:nvPr/>
        </p:nvPicPr>
        <p:blipFill>
          <a:blip r:embed="rId3">
            <a:alphaModFix/>
          </a:blip>
          <a:stretch>
            <a:fillRect/>
          </a:stretch>
        </p:blipFill>
        <p:spPr>
          <a:xfrm>
            <a:off x="5959243" y="1988775"/>
            <a:ext cx="1445584" cy="758932"/>
          </a:xfrm>
          <a:prstGeom prst="rect">
            <a:avLst/>
          </a:prstGeom>
          <a:noFill/>
          <a:ln>
            <a:noFill/>
          </a:ln>
        </p:spPr>
      </p:pic>
      <p:pic>
        <p:nvPicPr>
          <p:cNvPr id="537" name="Shape 537"/>
          <p:cNvPicPr preferRelativeResize="0"/>
          <p:nvPr/>
        </p:nvPicPr>
        <p:blipFill>
          <a:blip r:embed="rId6">
            <a:alphaModFix/>
          </a:blip>
          <a:stretch>
            <a:fillRect/>
          </a:stretch>
        </p:blipFill>
        <p:spPr>
          <a:xfrm>
            <a:off x="6919043" y="3495750"/>
            <a:ext cx="1445584" cy="758932"/>
          </a:xfrm>
          <a:prstGeom prst="rect">
            <a:avLst/>
          </a:prstGeom>
          <a:noFill/>
          <a:ln>
            <a:noFill/>
          </a:ln>
        </p:spPr>
      </p:pic>
      <p:pic>
        <p:nvPicPr>
          <p:cNvPr id="538" name="Shape 538"/>
          <p:cNvPicPr preferRelativeResize="0"/>
          <p:nvPr/>
        </p:nvPicPr>
        <p:blipFill>
          <a:blip r:embed="rId7">
            <a:alphaModFix/>
          </a:blip>
          <a:stretch>
            <a:fillRect/>
          </a:stretch>
        </p:blipFill>
        <p:spPr>
          <a:xfrm>
            <a:off x="5065668" y="3495750"/>
            <a:ext cx="1445584" cy="758932"/>
          </a:xfrm>
          <a:prstGeom prst="rect">
            <a:avLst/>
          </a:prstGeom>
          <a:noFill/>
          <a:ln>
            <a:noFill/>
          </a:ln>
        </p:spPr>
      </p:pic>
      <p:cxnSp>
        <p:nvCxnSpPr>
          <p:cNvPr id="539" name="Shape 539"/>
          <p:cNvCxnSpPr>
            <a:stCxn id="533" idx="2"/>
            <a:endCxn id="534" idx="0"/>
          </p:cNvCxnSpPr>
          <p:nvPr/>
        </p:nvCxnSpPr>
        <p:spPr>
          <a:xfrm flipH="1">
            <a:off x="1335385" y="2747707"/>
            <a:ext cx="887400" cy="747900"/>
          </a:xfrm>
          <a:prstGeom prst="straightConnector1">
            <a:avLst/>
          </a:prstGeom>
          <a:noFill/>
          <a:ln w="19050" cap="flat" cmpd="sng">
            <a:solidFill>
              <a:srgbClr val="000000"/>
            </a:solidFill>
            <a:prstDash val="solid"/>
            <a:round/>
            <a:headEnd type="none" w="med" len="med"/>
            <a:tailEnd type="triangle" w="med" len="med"/>
          </a:ln>
        </p:spPr>
      </p:cxnSp>
      <p:cxnSp>
        <p:nvCxnSpPr>
          <p:cNvPr id="540" name="Shape 540"/>
          <p:cNvCxnSpPr>
            <a:stCxn id="533" idx="2"/>
            <a:endCxn id="535" idx="0"/>
          </p:cNvCxnSpPr>
          <p:nvPr/>
        </p:nvCxnSpPr>
        <p:spPr>
          <a:xfrm>
            <a:off x="2222785" y="2747707"/>
            <a:ext cx="1128600" cy="747900"/>
          </a:xfrm>
          <a:prstGeom prst="straightConnector1">
            <a:avLst/>
          </a:prstGeom>
          <a:noFill/>
          <a:ln w="19050" cap="flat" cmpd="sng">
            <a:solidFill>
              <a:srgbClr val="000000"/>
            </a:solidFill>
            <a:prstDash val="solid"/>
            <a:round/>
            <a:headEnd type="none" w="med" len="med"/>
            <a:tailEnd type="triangle" w="med" len="med"/>
          </a:ln>
        </p:spPr>
      </p:cxnSp>
      <p:cxnSp>
        <p:nvCxnSpPr>
          <p:cNvPr id="541" name="Shape 541"/>
          <p:cNvCxnSpPr>
            <a:stCxn id="536" idx="2"/>
            <a:endCxn id="538" idx="0"/>
          </p:cNvCxnSpPr>
          <p:nvPr/>
        </p:nvCxnSpPr>
        <p:spPr>
          <a:xfrm flipH="1">
            <a:off x="5788335" y="2747707"/>
            <a:ext cx="893700" cy="747900"/>
          </a:xfrm>
          <a:prstGeom prst="straightConnector1">
            <a:avLst/>
          </a:prstGeom>
          <a:noFill/>
          <a:ln w="19050" cap="flat" cmpd="sng">
            <a:solidFill>
              <a:srgbClr val="000000"/>
            </a:solidFill>
            <a:prstDash val="solid"/>
            <a:round/>
            <a:headEnd type="none" w="med" len="med"/>
            <a:tailEnd type="triangle" w="med" len="med"/>
          </a:ln>
        </p:spPr>
      </p:cxnSp>
      <p:cxnSp>
        <p:nvCxnSpPr>
          <p:cNvPr id="542" name="Shape 542"/>
          <p:cNvCxnSpPr>
            <a:stCxn id="536" idx="2"/>
            <a:endCxn id="537" idx="0"/>
          </p:cNvCxnSpPr>
          <p:nvPr/>
        </p:nvCxnSpPr>
        <p:spPr>
          <a:xfrm>
            <a:off x="6682035" y="2747707"/>
            <a:ext cx="959700" cy="7479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FUNÇÕES DE OTIMIZAÇÃO</a:t>
            </a:r>
            <a:endParaRPr sz="1400" b="1" i="0" u="none" strike="noStrike" cap="none">
              <a:solidFill>
                <a:schemeClr val="dk1"/>
              </a:solidFill>
              <a:latin typeface="Raleway"/>
              <a:ea typeface="Raleway"/>
              <a:cs typeface="Raleway"/>
              <a:sym typeface="Raleway"/>
            </a:endParaRPr>
          </a:p>
        </p:txBody>
      </p:sp>
      <p:sp>
        <p:nvSpPr>
          <p:cNvPr id="548" name="Shape 54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549" name="Shape 549"/>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As medidas de impureza, por si só, não são suficientes para nos dizer como a divisão funcionará. Ainda é necessário ver a impureza antes e depois da divisão. Podemos fazer essa comparação usando o ganho:</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x-none" dirty="0">
                <a:solidFill>
                  <a:schemeClr val="dk1"/>
                </a:solidFill>
                <a:latin typeface="Calibri"/>
                <a:ea typeface="Calibri"/>
                <a:cs typeface="Calibri"/>
                <a:sym typeface="Calibri"/>
              </a:rPr>
            </a:br>
            <a:br>
              <a:rPr lang="x-none" dirty="0">
                <a:solidFill>
                  <a:schemeClr val="dk1"/>
                </a:solidFill>
                <a:latin typeface="Calibri"/>
                <a:ea typeface="Calibri"/>
                <a:cs typeface="Calibri"/>
                <a:sym typeface="Calibri"/>
              </a:rPr>
            </a:br>
            <a:br>
              <a:rPr lang="x-none"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Onde </a:t>
            </a:r>
            <a:r>
              <a:rPr lang="pt-BR" i="1" dirty="0">
                <a:solidFill>
                  <a:schemeClr val="dk1"/>
                </a:solidFill>
                <a:latin typeface="Calibri"/>
                <a:ea typeface="Calibri"/>
                <a:cs typeface="Calibri"/>
                <a:sym typeface="Calibri"/>
              </a:rPr>
              <a:t>I </a:t>
            </a:r>
            <a:r>
              <a:rPr lang="pt-BR" dirty="0">
                <a:solidFill>
                  <a:schemeClr val="dk1"/>
                </a:solidFill>
                <a:latin typeface="Calibri"/>
                <a:ea typeface="Calibri"/>
                <a:cs typeface="Calibri"/>
                <a:sym typeface="Calibri"/>
              </a:rPr>
              <a:t>é a medida de impureza, </a:t>
            </a:r>
            <a:r>
              <a:rPr lang="pt-BR" i="1" dirty="0">
                <a:solidFill>
                  <a:schemeClr val="dk1"/>
                </a:solidFill>
                <a:latin typeface="Calibri"/>
                <a:ea typeface="Calibri"/>
                <a:cs typeface="Calibri"/>
                <a:sym typeface="Calibri"/>
              </a:rPr>
              <a:t>Nj</a:t>
            </a:r>
            <a:r>
              <a:rPr lang="pt-BR" dirty="0">
                <a:solidFill>
                  <a:schemeClr val="dk1"/>
                </a:solidFill>
                <a:latin typeface="Calibri"/>
                <a:ea typeface="Calibri"/>
                <a:cs typeface="Calibri"/>
                <a:sym typeface="Calibri"/>
              </a:rPr>
              <a:t> é o número de registros no nó filho </a:t>
            </a:r>
            <a:r>
              <a:rPr lang="pt-BR" i="1" dirty="0">
                <a:solidFill>
                  <a:schemeClr val="dk1"/>
                </a:solidFill>
                <a:latin typeface="Calibri"/>
                <a:ea typeface="Calibri"/>
                <a:cs typeface="Calibri"/>
                <a:sym typeface="Calibri"/>
              </a:rPr>
              <a:t>j</a:t>
            </a:r>
            <a:r>
              <a:rPr lang="pt-BR" dirty="0">
                <a:solidFill>
                  <a:schemeClr val="dk1"/>
                </a:solidFill>
                <a:latin typeface="Calibri"/>
                <a:ea typeface="Calibri"/>
                <a:cs typeface="Calibri"/>
                <a:sym typeface="Calibri"/>
              </a:rPr>
              <a:t> e </a:t>
            </a:r>
            <a:r>
              <a:rPr lang="pt-BR" i="1" dirty="0">
                <a:solidFill>
                  <a:schemeClr val="dk1"/>
                </a:solidFill>
                <a:latin typeface="Calibri"/>
                <a:ea typeface="Calibri"/>
                <a:cs typeface="Calibri"/>
                <a:sym typeface="Calibri"/>
              </a:rPr>
              <a:t>N</a:t>
            </a:r>
            <a:r>
              <a:rPr lang="pt-BR" dirty="0">
                <a:solidFill>
                  <a:schemeClr val="dk1"/>
                </a:solidFill>
                <a:latin typeface="Calibri"/>
                <a:ea typeface="Calibri"/>
                <a:cs typeface="Calibri"/>
                <a:sym typeface="Calibri"/>
              </a:rPr>
              <a:t> é o número de registros no nó pai.</a:t>
            </a: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Quando </a:t>
            </a:r>
            <a:r>
              <a:rPr lang="pt-BR" i="1" dirty="0">
                <a:solidFill>
                  <a:schemeClr val="dk1"/>
                </a:solidFill>
                <a:latin typeface="Calibri"/>
                <a:ea typeface="Calibri"/>
                <a:cs typeface="Calibri"/>
                <a:sym typeface="Calibri"/>
              </a:rPr>
              <a:t>I </a:t>
            </a:r>
            <a:r>
              <a:rPr lang="pt-BR" dirty="0">
                <a:solidFill>
                  <a:schemeClr val="dk1"/>
                </a:solidFill>
                <a:latin typeface="Calibri"/>
                <a:ea typeface="Calibri"/>
                <a:cs typeface="Calibri"/>
                <a:sym typeface="Calibri"/>
              </a:rPr>
              <a:t>é entropia, esse valor é chamado de </a:t>
            </a:r>
            <a:r>
              <a:rPr lang="pt-BR" b="1" dirty="0">
                <a:solidFill>
                  <a:schemeClr val="dk1"/>
                </a:solidFill>
                <a:latin typeface="Calibri"/>
                <a:ea typeface="Calibri"/>
                <a:cs typeface="Calibri"/>
                <a:sym typeface="Calibri"/>
              </a:rPr>
              <a:t>ganho de informações</a:t>
            </a:r>
            <a:r>
              <a:rPr lang="pt-BR"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Em geral, uma condição de teste com um alto número de resultados pode levar a superajuste (por exemplo: uma divisão com apenas um resultado por registro). Uma maneira de lidar com isso é restringir o algoritmo a apenas divisões binárias (CART). Outra maneira é usar um critério de divisão que penalize explicitamente o número de resultados (C4.5)</a:t>
            </a:r>
            <a:endParaRPr dirty="0">
              <a:solidFill>
                <a:schemeClr val="dk1"/>
              </a:solidFill>
              <a:latin typeface="Calibri"/>
              <a:ea typeface="Calibri"/>
              <a:cs typeface="Calibri"/>
              <a:sym typeface="Calibri"/>
            </a:endParaRPr>
          </a:p>
        </p:txBody>
      </p:sp>
      <p:pic>
        <p:nvPicPr>
          <p:cNvPr id="550" name="Shape 550"/>
          <p:cNvPicPr preferRelativeResize="0"/>
          <p:nvPr/>
        </p:nvPicPr>
        <p:blipFill>
          <a:blip r:embed="rId3">
            <a:alphaModFix/>
          </a:blip>
          <a:stretch>
            <a:fillRect/>
          </a:stretch>
        </p:blipFill>
        <p:spPr>
          <a:xfrm>
            <a:off x="3359400" y="1993404"/>
            <a:ext cx="2021005" cy="494818"/>
          </a:xfrm>
          <a:prstGeom prst="rect">
            <a:avLst/>
          </a:prstGeom>
          <a:noFill/>
          <a:ln>
            <a:noFill/>
          </a:ln>
        </p:spPr>
      </p:pic>
      <p:sp>
        <p:nvSpPr>
          <p:cNvPr id="10" name="Rectangle 9"/>
          <p:cNvSpPr/>
          <p:nvPr/>
        </p:nvSpPr>
        <p:spPr>
          <a:xfrm>
            <a:off x="4459232" y="2327160"/>
            <a:ext cx="216024" cy="170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8" name="TextBox 7"/>
          <p:cNvSpPr txBox="1"/>
          <p:nvPr/>
        </p:nvSpPr>
        <p:spPr>
          <a:xfrm>
            <a:off x="4369902" y="2281436"/>
            <a:ext cx="381836" cy="215444"/>
          </a:xfrm>
          <a:prstGeom prst="rect">
            <a:avLst/>
          </a:prstGeom>
          <a:noFill/>
        </p:spPr>
        <p:txBody>
          <a:bodyPr wrap="none" rtlCol="0">
            <a:spAutoFit/>
          </a:bodyPr>
          <a:lstStyle/>
          <a:p>
            <a:pPr rtl="0"/>
            <a:r>
              <a:rPr lang="pt-BR" sz="800" dirty="0">
                <a:latin typeface="Calibri" panose="020F0502020204030204" pitchFamily="34" charset="0"/>
              </a:rPr>
              <a:t>filhos</a:t>
            </a:r>
            <a:endParaRPr lang="es-AR" sz="1800" dirty="0">
              <a:latin typeface="Calibri" panose="020F0502020204030204" pitchFamily="34" charset="0"/>
            </a:endParaRPr>
          </a:p>
        </p:txBody>
      </p:sp>
      <p:sp>
        <p:nvSpPr>
          <p:cNvPr id="4" name="Freeform 3"/>
          <p:cNvSpPr/>
          <p:nvPr/>
        </p:nvSpPr>
        <p:spPr>
          <a:xfrm>
            <a:off x="3779912" y="2093477"/>
            <a:ext cx="358578" cy="187959"/>
          </a:xfrm>
          <a:custGeom>
            <a:avLst/>
            <a:gdLst>
              <a:gd name="connsiteX0" fmla="*/ 83344 w 378619"/>
              <a:gd name="connsiteY0" fmla="*/ 18919 h 223707"/>
              <a:gd name="connsiteX1" fmla="*/ 95250 w 378619"/>
              <a:gd name="connsiteY1" fmla="*/ 16538 h 223707"/>
              <a:gd name="connsiteX2" fmla="*/ 102394 w 378619"/>
              <a:gd name="connsiteY2" fmla="*/ 14157 h 223707"/>
              <a:gd name="connsiteX3" fmla="*/ 119062 w 378619"/>
              <a:gd name="connsiteY3" fmla="*/ 11776 h 223707"/>
              <a:gd name="connsiteX4" fmla="*/ 247650 w 378619"/>
              <a:gd name="connsiteY4" fmla="*/ 9394 h 223707"/>
              <a:gd name="connsiteX5" fmla="*/ 254794 w 378619"/>
              <a:gd name="connsiteY5" fmla="*/ 11776 h 223707"/>
              <a:gd name="connsiteX6" fmla="*/ 271462 w 378619"/>
              <a:gd name="connsiteY6" fmla="*/ 14157 h 223707"/>
              <a:gd name="connsiteX7" fmla="*/ 285750 w 378619"/>
              <a:gd name="connsiteY7" fmla="*/ 18919 h 223707"/>
              <a:gd name="connsiteX8" fmla="*/ 292894 w 378619"/>
              <a:gd name="connsiteY8" fmla="*/ 23682 h 223707"/>
              <a:gd name="connsiteX9" fmla="*/ 307181 w 378619"/>
              <a:gd name="connsiteY9" fmla="*/ 35588 h 223707"/>
              <a:gd name="connsiteX10" fmla="*/ 314325 w 378619"/>
              <a:gd name="connsiteY10" fmla="*/ 37969 h 223707"/>
              <a:gd name="connsiteX11" fmla="*/ 321469 w 378619"/>
              <a:gd name="connsiteY11" fmla="*/ 42732 h 223707"/>
              <a:gd name="connsiteX12" fmla="*/ 328612 w 378619"/>
              <a:gd name="connsiteY12" fmla="*/ 45113 h 223707"/>
              <a:gd name="connsiteX13" fmla="*/ 342900 w 378619"/>
              <a:gd name="connsiteY13" fmla="*/ 54638 h 223707"/>
              <a:gd name="connsiteX14" fmla="*/ 350044 w 378619"/>
              <a:gd name="connsiteY14" fmla="*/ 59401 h 223707"/>
              <a:gd name="connsiteX15" fmla="*/ 357187 w 378619"/>
              <a:gd name="connsiteY15" fmla="*/ 64163 h 223707"/>
              <a:gd name="connsiteX16" fmla="*/ 359569 w 378619"/>
              <a:gd name="connsiteY16" fmla="*/ 71307 h 223707"/>
              <a:gd name="connsiteX17" fmla="*/ 366712 w 378619"/>
              <a:gd name="connsiteY17" fmla="*/ 76069 h 223707"/>
              <a:gd name="connsiteX18" fmla="*/ 371475 w 378619"/>
              <a:gd name="connsiteY18" fmla="*/ 83213 h 223707"/>
              <a:gd name="connsiteX19" fmla="*/ 376237 w 378619"/>
              <a:gd name="connsiteY19" fmla="*/ 97501 h 223707"/>
              <a:gd name="connsiteX20" fmla="*/ 378619 w 378619"/>
              <a:gd name="connsiteY20" fmla="*/ 104644 h 223707"/>
              <a:gd name="connsiteX21" fmla="*/ 376237 w 378619"/>
              <a:gd name="connsiteY21" fmla="*/ 126076 h 223707"/>
              <a:gd name="connsiteX22" fmla="*/ 371475 w 378619"/>
              <a:gd name="connsiteY22" fmla="*/ 140363 h 223707"/>
              <a:gd name="connsiteX23" fmla="*/ 364331 w 378619"/>
              <a:gd name="connsiteY23" fmla="*/ 154651 h 223707"/>
              <a:gd name="connsiteX24" fmla="*/ 354806 w 378619"/>
              <a:gd name="connsiteY24" fmla="*/ 178463 h 223707"/>
              <a:gd name="connsiteX25" fmla="*/ 347662 w 378619"/>
              <a:gd name="connsiteY25" fmla="*/ 183226 h 223707"/>
              <a:gd name="connsiteX26" fmla="*/ 338137 w 378619"/>
              <a:gd name="connsiteY26" fmla="*/ 195132 h 223707"/>
              <a:gd name="connsiteX27" fmla="*/ 316706 w 378619"/>
              <a:gd name="connsiteY27" fmla="*/ 211801 h 223707"/>
              <a:gd name="connsiteX28" fmla="*/ 288131 w 378619"/>
              <a:gd name="connsiteY28" fmla="*/ 216563 h 223707"/>
              <a:gd name="connsiteX29" fmla="*/ 280987 w 378619"/>
              <a:gd name="connsiteY29" fmla="*/ 218944 h 223707"/>
              <a:gd name="connsiteX30" fmla="*/ 259556 w 378619"/>
              <a:gd name="connsiteY30" fmla="*/ 223707 h 223707"/>
              <a:gd name="connsiteX31" fmla="*/ 150019 w 378619"/>
              <a:gd name="connsiteY31" fmla="*/ 218944 h 223707"/>
              <a:gd name="connsiteX32" fmla="*/ 123825 w 378619"/>
              <a:gd name="connsiteY32" fmla="*/ 214182 h 223707"/>
              <a:gd name="connsiteX33" fmla="*/ 116681 w 378619"/>
              <a:gd name="connsiteY33" fmla="*/ 211801 h 223707"/>
              <a:gd name="connsiteX34" fmla="*/ 66675 w 378619"/>
              <a:gd name="connsiteY34" fmla="*/ 214182 h 223707"/>
              <a:gd name="connsiteX35" fmla="*/ 52387 w 378619"/>
              <a:gd name="connsiteY35" fmla="*/ 216563 h 223707"/>
              <a:gd name="connsiteX36" fmla="*/ 14287 w 378619"/>
              <a:gd name="connsiteY36" fmla="*/ 214182 h 223707"/>
              <a:gd name="connsiteX37" fmla="*/ 9525 w 378619"/>
              <a:gd name="connsiteY37" fmla="*/ 207038 h 223707"/>
              <a:gd name="connsiteX38" fmla="*/ 7144 w 378619"/>
              <a:gd name="connsiteY38" fmla="*/ 187988 h 223707"/>
              <a:gd name="connsiteX39" fmla="*/ 4762 w 378619"/>
              <a:gd name="connsiteY39" fmla="*/ 173701 h 223707"/>
              <a:gd name="connsiteX40" fmla="*/ 0 w 378619"/>
              <a:gd name="connsiteY40" fmla="*/ 159413 h 223707"/>
              <a:gd name="connsiteX41" fmla="*/ 2381 w 378619"/>
              <a:gd name="connsiteY41" fmla="*/ 118932 h 223707"/>
              <a:gd name="connsiteX42" fmla="*/ 4762 w 378619"/>
              <a:gd name="connsiteY42" fmla="*/ 111788 h 223707"/>
              <a:gd name="connsiteX43" fmla="*/ 9525 w 378619"/>
              <a:gd name="connsiteY43" fmla="*/ 68926 h 223707"/>
              <a:gd name="connsiteX44" fmla="*/ 16669 w 378619"/>
              <a:gd name="connsiteY44" fmla="*/ 45113 h 223707"/>
              <a:gd name="connsiteX45" fmla="*/ 30956 w 378619"/>
              <a:gd name="connsiteY45" fmla="*/ 35588 h 223707"/>
              <a:gd name="connsiteX46" fmla="*/ 45244 w 378619"/>
              <a:gd name="connsiteY46" fmla="*/ 26063 h 223707"/>
              <a:gd name="connsiteX47" fmla="*/ 66675 w 378619"/>
              <a:gd name="connsiteY47" fmla="*/ 18919 h 223707"/>
              <a:gd name="connsiteX48" fmla="*/ 83344 w 378619"/>
              <a:gd name="connsiteY48" fmla="*/ 14157 h 223707"/>
              <a:gd name="connsiteX49" fmla="*/ 83344 w 378619"/>
              <a:gd name="connsiteY49" fmla="*/ 18919 h 22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78619" h="223707">
                <a:moveTo>
                  <a:pt x="83344" y="18919"/>
                </a:moveTo>
                <a:cubicBezTo>
                  <a:pt x="85328" y="19316"/>
                  <a:pt x="91324" y="17520"/>
                  <a:pt x="95250" y="16538"/>
                </a:cubicBezTo>
                <a:cubicBezTo>
                  <a:pt x="97685" y="15929"/>
                  <a:pt x="99933" y="14649"/>
                  <a:pt x="102394" y="14157"/>
                </a:cubicBezTo>
                <a:cubicBezTo>
                  <a:pt x="107897" y="13056"/>
                  <a:pt x="113506" y="12570"/>
                  <a:pt x="119062" y="11776"/>
                </a:cubicBezTo>
                <a:cubicBezTo>
                  <a:pt x="163729" y="-10560"/>
                  <a:pt x="129083" y="4919"/>
                  <a:pt x="247650" y="9394"/>
                </a:cubicBezTo>
                <a:cubicBezTo>
                  <a:pt x="250158" y="9489"/>
                  <a:pt x="252333" y="11284"/>
                  <a:pt x="254794" y="11776"/>
                </a:cubicBezTo>
                <a:cubicBezTo>
                  <a:pt x="260297" y="12877"/>
                  <a:pt x="265906" y="13363"/>
                  <a:pt x="271462" y="14157"/>
                </a:cubicBezTo>
                <a:cubicBezTo>
                  <a:pt x="276225" y="15744"/>
                  <a:pt x="281573" y="16134"/>
                  <a:pt x="285750" y="18919"/>
                </a:cubicBezTo>
                <a:cubicBezTo>
                  <a:pt x="288131" y="20507"/>
                  <a:pt x="290695" y="21850"/>
                  <a:pt x="292894" y="23682"/>
                </a:cubicBezTo>
                <a:cubicBezTo>
                  <a:pt x="300795" y="30267"/>
                  <a:pt x="298310" y="31153"/>
                  <a:pt x="307181" y="35588"/>
                </a:cubicBezTo>
                <a:cubicBezTo>
                  <a:pt x="309426" y="36710"/>
                  <a:pt x="311944" y="37175"/>
                  <a:pt x="314325" y="37969"/>
                </a:cubicBezTo>
                <a:cubicBezTo>
                  <a:pt x="316706" y="39557"/>
                  <a:pt x="318909" y="41452"/>
                  <a:pt x="321469" y="42732"/>
                </a:cubicBezTo>
                <a:cubicBezTo>
                  <a:pt x="323714" y="43854"/>
                  <a:pt x="326418" y="43894"/>
                  <a:pt x="328612" y="45113"/>
                </a:cubicBezTo>
                <a:cubicBezTo>
                  <a:pt x="333616" y="47893"/>
                  <a:pt x="338137" y="51463"/>
                  <a:pt x="342900" y="54638"/>
                </a:cubicBezTo>
                <a:lnTo>
                  <a:pt x="350044" y="59401"/>
                </a:lnTo>
                <a:lnTo>
                  <a:pt x="357187" y="64163"/>
                </a:lnTo>
                <a:cubicBezTo>
                  <a:pt x="357981" y="66544"/>
                  <a:pt x="358001" y="69347"/>
                  <a:pt x="359569" y="71307"/>
                </a:cubicBezTo>
                <a:cubicBezTo>
                  <a:pt x="361357" y="73542"/>
                  <a:pt x="364689" y="74046"/>
                  <a:pt x="366712" y="76069"/>
                </a:cubicBezTo>
                <a:cubicBezTo>
                  <a:pt x="368736" y="78093"/>
                  <a:pt x="369887" y="80832"/>
                  <a:pt x="371475" y="83213"/>
                </a:cubicBezTo>
                <a:lnTo>
                  <a:pt x="376237" y="97501"/>
                </a:lnTo>
                <a:lnTo>
                  <a:pt x="378619" y="104644"/>
                </a:lnTo>
                <a:cubicBezTo>
                  <a:pt x="377825" y="111788"/>
                  <a:pt x="377647" y="119028"/>
                  <a:pt x="376237" y="126076"/>
                </a:cubicBezTo>
                <a:cubicBezTo>
                  <a:pt x="375252" y="130998"/>
                  <a:pt x="373062" y="135601"/>
                  <a:pt x="371475" y="140363"/>
                </a:cubicBezTo>
                <a:cubicBezTo>
                  <a:pt x="368189" y="150223"/>
                  <a:pt x="370487" y="145418"/>
                  <a:pt x="364331" y="154651"/>
                </a:cubicBezTo>
                <a:cubicBezTo>
                  <a:pt x="362346" y="162590"/>
                  <a:pt x="360922" y="172347"/>
                  <a:pt x="354806" y="178463"/>
                </a:cubicBezTo>
                <a:cubicBezTo>
                  <a:pt x="352782" y="180487"/>
                  <a:pt x="350043" y="181638"/>
                  <a:pt x="347662" y="183226"/>
                </a:cubicBezTo>
                <a:cubicBezTo>
                  <a:pt x="343753" y="194953"/>
                  <a:pt x="348080" y="186846"/>
                  <a:pt x="338137" y="195132"/>
                </a:cubicBezTo>
                <a:cubicBezTo>
                  <a:pt x="331871" y="200354"/>
                  <a:pt x="325425" y="210556"/>
                  <a:pt x="316706" y="211801"/>
                </a:cubicBezTo>
                <a:cubicBezTo>
                  <a:pt x="307296" y="213145"/>
                  <a:pt x="297417" y="214242"/>
                  <a:pt x="288131" y="216563"/>
                </a:cubicBezTo>
                <a:cubicBezTo>
                  <a:pt x="285696" y="217172"/>
                  <a:pt x="283401" y="218254"/>
                  <a:pt x="280987" y="218944"/>
                </a:cubicBezTo>
                <a:cubicBezTo>
                  <a:pt x="273129" y="221189"/>
                  <a:pt x="267754" y="222068"/>
                  <a:pt x="259556" y="223707"/>
                </a:cubicBezTo>
                <a:cubicBezTo>
                  <a:pt x="117060" y="220232"/>
                  <a:pt x="198921" y="227836"/>
                  <a:pt x="150019" y="218944"/>
                </a:cubicBezTo>
                <a:cubicBezTo>
                  <a:pt x="142228" y="217527"/>
                  <a:pt x="131673" y="216144"/>
                  <a:pt x="123825" y="214182"/>
                </a:cubicBezTo>
                <a:cubicBezTo>
                  <a:pt x="121390" y="213573"/>
                  <a:pt x="119062" y="212595"/>
                  <a:pt x="116681" y="211801"/>
                </a:cubicBezTo>
                <a:cubicBezTo>
                  <a:pt x="100012" y="212595"/>
                  <a:pt x="83317" y="212949"/>
                  <a:pt x="66675" y="214182"/>
                </a:cubicBezTo>
                <a:cubicBezTo>
                  <a:pt x="61860" y="214539"/>
                  <a:pt x="57215" y="216563"/>
                  <a:pt x="52387" y="216563"/>
                </a:cubicBezTo>
                <a:cubicBezTo>
                  <a:pt x="39662" y="216563"/>
                  <a:pt x="26987" y="214976"/>
                  <a:pt x="14287" y="214182"/>
                </a:cubicBezTo>
                <a:cubicBezTo>
                  <a:pt x="12700" y="211801"/>
                  <a:pt x="10278" y="209799"/>
                  <a:pt x="9525" y="207038"/>
                </a:cubicBezTo>
                <a:cubicBezTo>
                  <a:pt x="7841" y="200864"/>
                  <a:pt x="8049" y="194323"/>
                  <a:pt x="7144" y="187988"/>
                </a:cubicBezTo>
                <a:cubicBezTo>
                  <a:pt x="6461" y="183208"/>
                  <a:pt x="5933" y="178385"/>
                  <a:pt x="4762" y="173701"/>
                </a:cubicBezTo>
                <a:cubicBezTo>
                  <a:pt x="3544" y="168831"/>
                  <a:pt x="0" y="159413"/>
                  <a:pt x="0" y="159413"/>
                </a:cubicBezTo>
                <a:cubicBezTo>
                  <a:pt x="794" y="145919"/>
                  <a:pt x="1036" y="132382"/>
                  <a:pt x="2381" y="118932"/>
                </a:cubicBezTo>
                <a:cubicBezTo>
                  <a:pt x="2631" y="116434"/>
                  <a:pt x="4407" y="114273"/>
                  <a:pt x="4762" y="111788"/>
                </a:cubicBezTo>
                <a:cubicBezTo>
                  <a:pt x="9700" y="77228"/>
                  <a:pt x="4594" y="96051"/>
                  <a:pt x="9525" y="68926"/>
                </a:cubicBezTo>
                <a:cubicBezTo>
                  <a:pt x="10245" y="64968"/>
                  <a:pt x="15287" y="46495"/>
                  <a:pt x="16669" y="45113"/>
                </a:cubicBezTo>
                <a:cubicBezTo>
                  <a:pt x="32520" y="29260"/>
                  <a:pt x="15450" y="44202"/>
                  <a:pt x="30956" y="35588"/>
                </a:cubicBezTo>
                <a:cubicBezTo>
                  <a:pt x="35960" y="32808"/>
                  <a:pt x="39814" y="27873"/>
                  <a:pt x="45244" y="26063"/>
                </a:cubicBezTo>
                <a:lnTo>
                  <a:pt x="66675" y="18919"/>
                </a:lnTo>
                <a:cubicBezTo>
                  <a:pt x="71025" y="17469"/>
                  <a:pt x="79075" y="14584"/>
                  <a:pt x="83344" y="14157"/>
                </a:cubicBezTo>
                <a:cubicBezTo>
                  <a:pt x="88083" y="13683"/>
                  <a:pt x="81360" y="18522"/>
                  <a:pt x="83344" y="189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 name="TextBox 5"/>
          <p:cNvSpPr txBox="1"/>
          <p:nvPr/>
        </p:nvSpPr>
        <p:spPr>
          <a:xfrm>
            <a:off x="3779912" y="2065412"/>
            <a:ext cx="489236" cy="246221"/>
          </a:xfrm>
          <a:prstGeom prst="rect">
            <a:avLst/>
          </a:prstGeom>
          <a:noFill/>
        </p:spPr>
        <p:txBody>
          <a:bodyPr wrap="none" rtlCol="0">
            <a:spAutoFit/>
          </a:bodyPr>
          <a:lstStyle/>
          <a:p>
            <a:pPr rtl="0"/>
            <a:r>
              <a:rPr lang="pt-BR" sz="1000" dirty="0">
                <a:latin typeface="Calibri" panose="020F0502020204030204" pitchFamily="34" charset="0"/>
              </a:rPr>
              <a:t>pai</a:t>
            </a:r>
            <a:endParaRPr lang="es-AR" sz="1600" dirty="0">
              <a:latin typeface="Calibri" panose="020F0502020204030204" pitchFamily="34" charset="0"/>
            </a:endParaRPr>
          </a:p>
        </p:txBody>
      </p:sp>
      <p:sp>
        <p:nvSpPr>
          <p:cNvPr id="5" name="Freeform 4"/>
          <p:cNvSpPr/>
          <p:nvPr/>
        </p:nvSpPr>
        <p:spPr>
          <a:xfrm>
            <a:off x="4991949" y="2118973"/>
            <a:ext cx="238224" cy="192660"/>
          </a:xfrm>
          <a:custGeom>
            <a:avLst/>
            <a:gdLst>
              <a:gd name="connsiteX0" fmla="*/ 45244 w 261938"/>
              <a:gd name="connsiteY0" fmla="*/ 176213 h 202406"/>
              <a:gd name="connsiteX1" fmla="*/ 33338 w 261938"/>
              <a:gd name="connsiteY1" fmla="*/ 166688 h 202406"/>
              <a:gd name="connsiteX2" fmla="*/ 16669 w 261938"/>
              <a:gd name="connsiteY2" fmla="*/ 147638 h 202406"/>
              <a:gd name="connsiteX3" fmla="*/ 14288 w 261938"/>
              <a:gd name="connsiteY3" fmla="*/ 140494 h 202406"/>
              <a:gd name="connsiteX4" fmla="*/ 4763 w 261938"/>
              <a:gd name="connsiteY4" fmla="*/ 126206 h 202406"/>
              <a:gd name="connsiteX5" fmla="*/ 0 w 261938"/>
              <a:gd name="connsiteY5" fmla="*/ 111919 h 202406"/>
              <a:gd name="connsiteX6" fmla="*/ 2381 w 261938"/>
              <a:gd name="connsiteY6" fmla="*/ 83344 h 202406"/>
              <a:gd name="connsiteX7" fmla="*/ 7144 w 261938"/>
              <a:gd name="connsiteY7" fmla="*/ 69056 h 202406"/>
              <a:gd name="connsiteX8" fmla="*/ 9525 w 261938"/>
              <a:gd name="connsiteY8" fmla="*/ 61913 h 202406"/>
              <a:gd name="connsiteX9" fmla="*/ 14288 w 261938"/>
              <a:gd name="connsiteY9" fmla="*/ 26194 h 202406"/>
              <a:gd name="connsiteX10" fmla="*/ 19050 w 261938"/>
              <a:gd name="connsiteY10" fmla="*/ 19050 h 202406"/>
              <a:gd name="connsiteX11" fmla="*/ 26194 w 261938"/>
              <a:gd name="connsiteY11" fmla="*/ 16669 h 202406"/>
              <a:gd name="connsiteX12" fmla="*/ 30956 w 261938"/>
              <a:gd name="connsiteY12" fmla="*/ 9525 h 202406"/>
              <a:gd name="connsiteX13" fmla="*/ 45244 w 261938"/>
              <a:gd name="connsiteY13" fmla="*/ 4763 h 202406"/>
              <a:gd name="connsiteX14" fmla="*/ 52388 w 261938"/>
              <a:gd name="connsiteY14" fmla="*/ 0 h 202406"/>
              <a:gd name="connsiteX15" fmla="*/ 192881 w 261938"/>
              <a:gd name="connsiteY15" fmla="*/ 4763 h 202406"/>
              <a:gd name="connsiteX16" fmla="*/ 221456 w 261938"/>
              <a:gd name="connsiteY16" fmla="*/ 11906 h 202406"/>
              <a:gd name="connsiteX17" fmla="*/ 235744 w 261938"/>
              <a:gd name="connsiteY17" fmla="*/ 19050 h 202406"/>
              <a:gd name="connsiteX18" fmla="*/ 240506 w 261938"/>
              <a:gd name="connsiteY18" fmla="*/ 26194 h 202406"/>
              <a:gd name="connsiteX19" fmla="*/ 245269 w 261938"/>
              <a:gd name="connsiteY19" fmla="*/ 40481 h 202406"/>
              <a:gd name="connsiteX20" fmla="*/ 252413 w 261938"/>
              <a:gd name="connsiteY20" fmla="*/ 47625 h 202406"/>
              <a:gd name="connsiteX21" fmla="*/ 254794 w 261938"/>
              <a:gd name="connsiteY21" fmla="*/ 54769 h 202406"/>
              <a:gd name="connsiteX22" fmla="*/ 259556 w 261938"/>
              <a:gd name="connsiteY22" fmla="*/ 61913 h 202406"/>
              <a:gd name="connsiteX23" fmla="*/ 261938 w 261938"/>
              <a:gd name="connsiteY23" fmla="*/ 73819 h 202406"/>
              <a:gd name="connsiteX24" fmla="*/ 259556 w 261938"/>
              <a:gd name="connsiteY24" fmla="*/ 123825 h 202406"/>
              <a:gd name="connsiteX25" fmla="*/ 257175 w 261938"/>
              <a:gd name="connsiteY25" fmla="*/ 130969 h 202406"/>
              <a:gd name="connsiteX26" fmla="*/ 242888 w 261938"/>
              <a:gd name="connsiteY26" fmla="*/ 138113 h 202406"/>
              <a:gd name="connsiteX27" fmla="*/ 233363 w 261938"/>
              <a:gd name="connsiteY27" fmla="*/ 152400 h 202406"/>
              <a:gd name="connsiteX28" fmla="*/ 228600 w 261938"/>
              <a:gd name="connsiteY28" fmla="*/ 159544 h 202406"/>
              <a:gd name="connsiteX29" fmla="*/ 219075 w 261938"/>
              <a:gd name="connsiteY29" fmla="*/ 171450 h 202406"/>
              <a:gd name="connsiteX30" fmla="*/ 202406 w 261938"/>
              <a:gd name="connsiteY30" fmla="*/ 190500 h 202406"/>
              <a:gd name="connsiteX31" fmla="*/ 195263 w 261938"/>
              <a:gd name="connsiteY31" fmla="*/ 192881 h 202406"/>
              <a:gd name="connsiteX32" fmla="*/ 188119 w 261938"/>
              <a:gd name="connsiteY32" fmla="*/ 197644 h 202406"/>
              <a:gd name="connsiteX33" fmla="*/ 150019 w 261938"/>
              <a:gd name="connsiteY33" fmla="*/ 202406 h 202406"/>
              <a:gd name="connsiteX34" fmla="*/ 107156 w 261938"/>
              <a:gd name="connsiteY34" fmla="*/ 200025 h 202406"/>
              <a:gd name="connsiteX35" fmla="*/ 100013 w 261938"/>
              <a:gd name="connsiteY35" fmla="*/ 195263 h 202406"/>
              <a:gd name="connsiteX36" fmla="*/ 90488 w 261938"/>
              <a:gd name="connsiteY36" fmla="*/ 192881 h 202406"/>
              <a:gd name="connsiteX37" fmla="*/ 76200 w 261938"/>
              <a:gd name="connsiteY37" fmla="*/ 183356 h 202406"/>
              <a:gd name="connsiteX38" fmla="*/ 71438 w 261938"/>
              <a:gd name="connsiteY38" fmla="*/ 176213 h 202406"/>
              <a:gd name="connsiteX39" fmla="*/ 50006 w 261938"/>
              <a:gd name="connsiteY39" fmla="*/ 173831 h 202406"/>
              <a:gd name="connsiteX40" fmla="*/ 45244 w 261938"/>
              <a:gd name="connsiteY40" fmla="*/ 176213 h 2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1938" h="202406">
                <a:moveTo>
                  <a:pt x="45244" y="176213"/>
                </a:moveTo>
                <a:cubicBezTo>
                  <a:pt x="42466" y="175022"/>
                  <a:pt x="36738" y="170466"/>
                  <a:pt x="33338" y="166688"/>
                </a:cubicBezTo>
                <a:cubicBezTo>
                  <a:pt x="12505" y="143539"/>
                  <a:pt x="33436" y="158815"/>
                  <a:pt x="16669" y="147638"/>
                </a:cubicBezTo>
                <a:cubicBezTo>
                  <a:pt x="15875" y="145257"/>
                  <a:pt x="15507" y="142688"/>
                  <a:pt x="14288" y="140494"/>
                </a:cubicBezTo>
                <a:cubicBezTo>
                  <a:pt x="11508" y="135490"/>
                  <a:pt x="6573" y="131636"/>
                  <a:pt x="4763" y="126206"/>
                </a:cubicBezTo>
                <a:lnTo>
                  <a:pt x="0" y="111919"/>
                </a:lnTo>
                <a:cubicBezTo>
                  <a:pt x="794" y="102394"/>
                  <a:pt x="810" y="92772"/>
                  <a:pt x="2381" y="83344"/>
                </a:cubicBezTo>
                <a:cubicBezTo>
                  <a:pt x="3206" y="78392"/>
                  <a:pt x="5556" y="73819"/>
                  <a:pt x="7144" y="69056"/>
                </a:cubicBezTo>
                <a:lnTo>
                  <a:pt x="9525" y="61913"/>
                </a:lnTo>
                <a:cubicBezTo>
                  <a:pt x="9881" y="57992"/>
                  <a:pt x="10645" y="34693"/>
                  <a:pt x="14288" y="26194"/>
                </a:cubicBezTo>
                <a:cubicBezTo>
                  <a:pt x="15415" y="23564"/>
                  <a:pt x="16815" y="20838"/>
                  <a:pt x="19050" y="19050"/>
                </a:cubicBezTo>
                <a:cubicBezTo>
                  <a:pt x="21010" y="17482"/>
                  <a:pt x="23813" y="17463"/>
                  <a:pt x="26194" y="16669"/>
                </a:cubicBezTo>
                <a:cubicBezTo>
                  <a:pt x="27781" y="14288"/>
                  <a:pt x="28529" y="11042"/>
                  <a:pt x="30956" y="9525"/>
                </a:cubicBezTo>
                <a:cubicBezTo>
                  <a:pt x="35213" y="6864"/>
                  <a:pt x="45244" y="4763"/>
                  <a:pt x="45244" y="4763"/>
                </a:cubicBezTo>
                <a:cubicBezTo>
                  <a:pt x="47625" y="3175"/>
                  <a:pt x="49527" y="73"/>
                  <a:pt x="52388" y="0"/>
                </a:cubicBezTo>
                <a:lnTo>
                  <a:pt x="192881" y="4763"/>
                </a:lnTo>
                <a:cubicBezTo>
                  <a:pt x="211749" y="11052"/>
                  <a:pt x="202217" y="8700"/>
                  <a:pt x="221456" y="11906"/>
                </a:cubicBezTo>
                <a:cubicBezTo>
                  <a:pt x="227264" y="13843"/>
                  <a:pt x="231130" y="14436"/>
                  <a:pt x="235744" y="19050"/>
                </a:cubicBezTo>
                <a:cubicBezTo>
                  <a:pt x="237768" y="21074"/>
                  <a:pt x="239344" y="23579"/>
                  <a:pt x="240506" y="26194"/>
                </a:cubicBezTo>
                <a:cubicBezTo>
                  <a:pt x="242545" y="30781"/>
                  <a:pt x="241719" y="36931"/>
                  <a:pt x="245269" y="40481"/>
                </a:cubicBezTo>
                <a:lnTo>
                  <a:pt x="252413" y="47625"/>
                </a:lnTo>
                <a:cubicBezTo>
                  <a:pt x="253207" y="50006"/>
                  <a:pt x="253672" y="52524"/>
                  <a:pt x="254794" y="54769"/>
                </a:cubicBezTo>
                <a:cubicBezTo>
                  <a:pt x="256074" y="57329"/>
                  <a:pt x="258551" y="59233"/>
                  <a:pt x="259556" y="61913"/>
                </a:cubicBezTo>
                <a:cubicBezTo>
                  <a:pt x="260977" y="65703"/>
                  <a:pt x="261144" y="69850"/>
                  <a:pt x="261938" y="73819"/>
                </a:cubicBezTo>
                <a:cubicBezTo>
                  <a:pt x="261144" y="90488"/>
                  <a:pt x="260942" y="107195"/>
                  <a:pt x="259556" y="123825"/>
                </a:cubicBezTo>
                <a:cubicBezTo>
                  <a:pt x="259348" y="126326"/>
                  <a:pt x="258743" y="129009"/>
                  <a:pt x="257175" y="130969"/>
                </a:cubicBezTo>
                <a:cubicBezTo>
                  <a:pt x="253819" y="135163"/>
                  <a:pt x="247592" y="136544"/>
                  <a:pt x="242888" y="138113"/>
                </a:cubicBezTo>
                <a:lnTo>
                  <a:pt x="233363" y="152400"/>
                </a:lnTo>
                <a:lnTo>
                  <a:pt x="228600" y="159544"/>
                </a:lnTo>
                <a:cubicBezTo>
                  <a:pt x="223238" y="175633"/>
                  <a:pt x="230675" y="158193"/>
                  <a:pt x="219075" y="171450"/>
                </a:cubicBezTo>
                <a:cubicBezTo>
                  <a:pt x="207960" y="184153"/>
                  <a:pt x="214314" y="184546"/>
                  <a:pt x="202406" y="190500"/>
                </a:cubicBezTo>
                <a:cubicBezTo>
                  <a:pt x="200161" y="191622"/>
                  <a:pt x="197644" y="192087"/>
                  <a:pt x="195263" y="192881"/>
                </a:cubicBezTo>
                <a:cubicBezTo>
                  <a:pt x="192882" y="194469"/>
                  <a:pt x="190750" y="196517"/>
                  <a:pt x="188119" y="197644"/>
                </a:cubicBezTo>
                <a:cubicBezTo>
                  <a:pt x="179046" y="201533"/>
                  <a:pt x="153455" y="202120"/>
                  <a:pt x="150019" y="202406"/>
                </a:cubicBezTo>
                <a:cubicBezTo>
                  <a:pt x="135731" y="201612"/>
                  <a:pt x="121322" y="202048"/>
                  <a:pt x="107156" y="200025"/>
                </a:cubicBezTo>
                <a:cubicBezTo>
                  <a:pt x="104323" y="199620"/>
                  <a:pt x="102643" y="196390"/>
                  <a:pt x="100013" y="195263"/>
                </a:cubicBezTo>
                <a:cubicBezTo>
                  <a:pt x="97005" y="193974"/>
                  <a:pt x="93663" y="193675"/>
                  <a:pt x="90488" y="192881"/>
                </a:cubicBezTo>
                <a:cubicBezTo>
                  <a:pt x="85725" y="189706"/>
                  <a:pt x="79375" y="188119"/>
                  <a:pt x="76200" y="183356"/>
                </a:cubicBezTo>
                <a:cubicBezTo>
                  <a:pt x="74613" y="180975"/>
                  <a:pt x="74127" y="177191"/>
                  <a:pt x="71438" y="176213"/>
                </a:cubicBezTo>
                <a:cubicBezTo>
                  <a:pt x="64683" y="173757"/>
                  <a:pt x="57150" y="174625"/>
                  <a:pt x="50006" y="173831"/>
                </a:cubicBezTo>
                <a:cubicBezTo>
                  <a:pt x="42110" y="171199"/>
                  <a:pt x="48022" y="177404"/>
                  <a:pt x="45244" y="1762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 name="TextBox 6"/>
          <p:cNvSpPr txBox="1"/>
          <p:nvPr/>
        </p:nvSpPr>
        <p:spPr>
          <a:xfrm>
            <a:off x="4913450" y="2065412"/>
            <a:ext cx="378630" cy="246221"/>
          </a:xfrm>
          <a:prstGeom prst="rect">
            <a:avLst/>
          </a:prstGeom>
          <a:noFill/>
        </p:spPr>
        <p:txBody>
          <a:bodyPr wrap="none" rtlCol="0">
            <a:spAutoFit/>
          </a:bodyPr>
          <a:lstStyle/>
          <a:p>
            <a:pPr rtl="0"/>
            <a:r>
              <a:rPr lang="pt-BR" sz="1000" dirty="0">
                <a:latin typeface="Calibri" panose="020F0502020204030204" pitchFamily="34" charset="0"/>
              </a:rPr>
              <a:t>filho</a:t>
            </a:r>
            <a:endParaRPr lang="es-AR" sz="1600" dirty="0">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ÁRVORES PARTE 2</a:t>
            </a:r>
            <a:endParaRPr sz="1400" b="1" i="0" u="none" strike="noStrike" cap="none">
              <a:solidFill>
                <a:schemeClr val="dk1"/>
              </a:solidFill>
              <a:latin typeface="Raleway"/>
              <a:ea typeface="Raleway"/>
              <a:cs typeface="Raleway"/>
              <a:sym typeface="Raleway"/>
            </a:endParaRPr>
          </a:p>
        </p:txBody>
      </p:sp>
      <p:sp>
        <p:nvSpPr>
          <p:cNvPr id="556" name="Shape 55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sp>
        <p:nvSpPr>
          <p:cNvPr id="557" name="Shape 557"/>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rtl="0">
              <a:spcBef>
                <a:spcPts val="1000"/>
              </a:spcBef>
              <a:spcAft>
                <a:spcPts val="0"/>
              </a:spcAft>
              <a:buNone/>
            </a:pPr>
            <a:r>
              <a:rPr lang="pt-BR" sz="1800" b="1">
                <a:solidFill>
                  <a:schemeClr val="accent2"/>
                </a:solidFill>
                <a:latin typeface="Calibri"/>
                <a:ea typeface="Calibri"/>
                <a:cs typeface="Calibri"/>
                <a:sym typeface="Calibri"/>
              </a:rPr>
              <a:t>Evitando o superajuste (overfitting)</a:t>
            </a:r>
            <a:br>
              <a:rPr lang="x-none" sz="1800" b="1">
                <a:solidFill>
                  <a:schemeClr val="accent2"/>
                </a:solidFill>
                <a:latin typeface="Calibri"/>
                <a:ea typeface="Calibri"/>
                <a:cs typeface="Calibri"/>
                <a:sym typeface="Calibri"/>
              </a:rPr>
            </a:br>
            <a:endParaRPr sz="1000" b="1">
              <a:solidFill>
                <a:schemeClr val="accent2"/>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Além de determinar as divisões, também precisamos de um critério de parada para informar quando terminamos. Por exemplo, podemos parar quando todos os registros pertencerem à mesma classe ou quando todos os registros tiverem os mesmos atributos. Em princípio, isso está correto, mas provavelmente causará superajuste. </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Uma possibilidade é fazer uma pré-poda, que envolve estabelecer um limite mínimo nos ganhos e parar quando nenhuma divisão chegar a um ganho acima desse limite. Isso evita o superajuste, mas na prática, é difícil de calibrar.</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Outra opção seria construir a árvore inteira e, em seguida, fazer uma poda como etapa de pós-processamento. Para podar uma árvore, examinamos os nós de baixo para cima e simplificamos os ramos da árvore (de acordo com alguns critérios). As subárvores complexas podem ser substituídas por um nó ou por uma subárvore mais simples (secundária).</a:t>
            </a:r>
            <a:endParaRPr>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ÁRVORES PARTE 2</a:t>
            </a:r>
            <a:endParaRPr sz="1400" b="1" i="0" u="none" strike="noStrike" cap="none">
              <a:solidFill>
                <a:schemeClr val="dk1"/>
              </a:solidFill>
              <a:latin typeface="Raleway"/>
              <a:ea typeface="Raleway"/>
              <a:cs typeface="Raleway"/>
              <a:sym typeface="Raleway"/>
            </a:endParaRPr>
          </a:p>
        </p:txBody>
      </p:sp>
      <p:sp>
        <p:nvSpPr>
          <p:cNvPr id="563" name="Shape 56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564" name="Shape 564"/>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rtl="0">
              <a:spcBef>
                <a:spcPts val="1000"/>
              </a:spcBef>
              <a:spcAft>
                <a:spcPts val="0"/>
              </a:spcAft>
              <a:buNone/>
            </a:pPr>
            <a:r>
              <a:rPr lang="pt-BR" sz="1800" b="1" dirty="0">
                <a:solidFill>
                  <a:schemeClr val="accent2"/>
                </a:solidFill>
                <a:latin typeface="Calibri"/>
                <a:ea typeface="Calibri"/>
                <a:cs typeface="Calibri"/>
                <a:sym typeface="Calibri"/>
              </a:rPr>
              <a:t>Árvores de Regressão</a:t>
            </a:r>
            <a:br>
              <a:rPr lang="x-none" sz="1800" b="1" dirty="0">
                <a:solidFill>
                  <a:schemeClr val="accent2"/>
                </a:solidFill>
                <a:latin typeface="Calibri"/>
                <a:ea typeface="Calibri"/>
                <a:cs typeface="Calibri"/>
                <a:sym typeface="Calibri"/>
              </a:rPr>
            </a:br>
            <a:endParaRPr sz="1000" b="1" dirty="0">
              <a:solidFill>
                <a:schemeClr val="accent2"/>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No caso de regressão, a variável de resultado não é uma categoria, mas um valor contínuo. Portanto, não podemos usar a mesma medida de impureza que usamos para classificação.</a:t>
            </a: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Não é difícil perceber que, se o objetivo é prever um valor numérico, a variância de tal valor em um nó nos dá uma medida de impureza desse valor.</a:t>
            </a: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Por este motivo usaremos o Erro Quadrático Médio como medida de impureza, e a função a ser maximizada continuará sendo a ganância.</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x-none" dirty="0">
                <a:solidFill>
                  <a:schemeClr val="dk1"/>
                </a:solidFill>
                <a:latin typeface="Calibri"/>
                <a:ea typeface="Calibri"/>
                <a:cs typeface="Calibri"/>
                <a:sym typeface="Calibri"/>
              </a:rPr>
            </a:br>
            <a:br>
              <a:rPr lang="x-none" dirty="0">
                <a:solidFill>
                  <a:schemeClr val="dk1"/>
                </a:solidFill>
                <a:latin typeface="Calibri"/>
                <a:ea typeface="Calibri"/>
                <a:cs typeface="Calibri"/>
                <a:sym typeface="Calibri"/>
              </a:rPr>
            </a:br>
            <a:br>
              <a:rPr lang="x-none"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O objetivo é encontrar o ganho máximo, onde EQM é o Erro Quadrado Médio, Nj é o número de registros no nó filho j e N é o número de registros no nó pai.</a:t>
            </a:r>
            <a:endParaRPr dirty="0">
              <a:solidFill>
                <a:schemeClr val="dk1"/>
              </a:solidFill>
              <a:latin typeface="Calibri"/>
              <a:ea typeface="Calibri"/>
              <a:cs typeface="Calibri"/>
              <a:sym typeface="Calibri"/>
            </a:endParaRPr>
          </a:p>
        </p:txBody>
      </p:sp>
      <p:pic>
        <p:nvPicPr>
          <p:cNvPr id="565" name="Shape 565"/>
          <p:cNvPicPr preferRelativeResize="0"/>
          <p:nvPr/>
        </p:nvPicPr>
        <p:blipFill>
          <a:blip r:embed="rId3">
            <a:alphaModFix/>
          </a:blip>
          <a:stretch>
            <a:fillRect/>
          </a:stretch>
        </p:blipFill>
        <p:spPr>
          <a:xfrm>
            <a:off x="2826750" y="3404168"/>
            <a:ext cx="2908730" cy="494818"/>
          </a:xfrm>
          <a:prstGeom prst="rect">
            <a:avLst/>
          </a:prstGeom>
          <a:noFill/>
          <a:ln>
            <a:noFill/>
          </a:ln>
        </p:spPr>
      </p:pic>
      <p:sp>
        <p:nvSpPr>
          <p:cNvPr id="6" name="Rectangle 5"/>
          <p:cNvSpPr/>
          <p:nvPr/>
        </p:nvSpPr>
        <p:spPr>
          <a:xfrm>
            <a:off x="4378107" y="3759864"/>
            <a:ext cx="265901" cy="170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 name="TextBox 6"/>
          <p:cNvSpPr txBox="1"/>
          <p:nvPr/>
        </p:nvSpPr>
        <p:spPr>
          <a:xfrm>
            <a:off x="4283968" y="3715002"/>
            <a:ext cx="381836" cy="215444"/>
          </a:xfrm>
          <a:prstGeom prst="rect">
            <a:avLst/>
          </a:prstGeom>
          <a:noFill/>
        </p:spPr>
        <p:txBody>
          <a:bodyPr wrap="none" rtlCol="0">
            <a:spAutoFit/>
          </a:bodyPr>
          <a:lstStyle/>
          <a:p>
            <a:pPr rtl="0"/>
            <a:r>
              <a:rPr lang="pt-BR" sz="800">
                <a:latin typeface="Calibri" panose="020F0502020204030204" pitchFamily="34" charset="0"/>
              </a:rPr>
              <a:t>filhos</a:t>
            </a:r>
            <a:endParaRPr lang="es-AR" sz="1800" dirty="0">
              <a:latin typeface="Calibri" panose="020F0502020204030204" pitchFamily="34" charset="0"/>
            </a:endParaRPr>
          </a:p>
        </p:txBody>
      </p:sp>
      <p:sp>
        <p:nvSpPr>
          <p:cNvPr id="8" name="Freeform 7"/>
          <p:cNvSpPr/>
          <p:nvPr/>
        </p:nvSpPr>
        <p:spPr>
          <a:xfrm>
            <a:off x="3620873" y="3520493"/>
            <a:ext cx="395461" cy="187959"/>
          </a:xfrm>
          <a:custGeom>
            <a:avLst/>
            <a:gdLst>
              <a:gd name="connsiteX0" fmla="*/ 83344 w 378619"/>
              <a:gd name="connsiteY0" fmla="*/ 18919 h 223707"/>
              <a:gd name="connsiteX1" fmla="*/ 95250 w 378619"/>
              <a:gd name="connsiteY1" fmla="*/ 16538 h 223707"/>
              <a:gd name="connsiteX2" fmla="*/ 102394 w 378619"/>
              <a:gd name="connsiteY2" fmla="*/ 14157 h 223707"/>
              <a:gd name="connsiteX3" fmla="*/ 119062 w 378619"/>
              <a:gd name="connsiteY3" fmla="*/ 11776 h 223707"/>
              <a:gd name="connsiteX4" fmla="*/ 247650 w 378619"/>
              <a:gd name="connsiteY4" fmla="*/ 9394 h 223707"/>
              <a:gd name="connsiteX5" fmla="*/ 254794 w 378619"/>
              <a:gd name="connsiteY5" fmla="*/ 11776 h 223707"/>
              <a:gd name="connsiteX6" fmla="*/ 271462 w 378619"/>
              <a:gd name="connsiteY6" fmla="*/ 14157 h 223707"/>
              <a:gd name="connsiteX7" fmla="*/ 285750 w 378619"/>
              <a:gd name="connsiteY7" fmla="*/ 18919 h 223707"/>
              <a:gd name="connsiteX8" fmla="*/ 292894 w 378619"/>
              <a:gd name="connsiteY8" fmla="*/ 23682 h 223707"/>
              <a:gd name="connsiteX9" fmla="*/ 307181 w 378619"/>
              <a:gd name="connsiteY9" fmla="*/ 35588 h 223707"/>
              <a:gd name="connsiteX10" fmla="*/ 314325 w 378619"/>
              <a:gd name="connsiteY10" fmla="*/ 37969 h 223707"/>
              <a:gd name="connsiteX11" fmla="*/ 321469 w 378619"/>
              <a:gd name="connsiteY11" fmla="*/ 42732 h 223707"/>
              <a:gd name="connsiteX12" fmla="*/ 328612 w 378619"/>
              <a:gd name="connsiteY12" fmla="*/ 45113 h 223707"/>
              <a:gd name="connsiteX13" fmla="*/ 342900 w 378619"/>
              <a:gd name="connsiteY13" fmla="*/ 54638 h 223707"/>
              <a:gd name="connsiteX14" fmla="*/ 350044 w 378619"/>
              <a:gd name="connsiteY14" fmla="*/ 59401 h 223707"/>
              <a:gd name="connsiteX15" fmla="*/ 357187 w 378619"/>
              <a:gd name="connsiteY15" fmla="*/ 64163 h 223707"/>
              <a:gd name="connsiteX16" fmla="*/ 359569 w 378619"/>
              <a:gd name="connsiteY16" fmla="*/ 71307 h 223707"/>
              <a:gd name="connsiteX17" fmla="*/ 366712 w 378619"/>
              <a:gd name="connsiteY17" fmla="*/ 76069 h 223707"/>
              <a:gd name="connsiteX18" fmla="*/ 371475 w 378619"/>
              <a:gd name="connsiteY18" fmla="*/ 83213 h 223707"/>
              <a:gd name="connsiteX19" fmla="*/ 376237 w 378619"/>
              <a:gd name="connsiteY19" fmla="*/ 97501 h 223707"/>
              <a:gd name="connsiteX20" fmla="*/ 378619 w 378619"/>
              <a:gd name="connsiteY20" fmla="*/ 104644 h 223707"/>
              <a:gd name="connsiteX21" fmla="*/ 376237 w 378619"/>
              <a:gd name="connsiteY21" fmla="*/ 126076 h 223707"/>
              <a:gd name="connsiteX22" fmla="*/ 371475 w 378619"/>
              <a:gd name="connsiteY22" fmla="*/ 140363 h 223707"/>
              <a:gd name="connsiteX23" fmla="*/ 364331 w 378619"/>
              <a:gd name="connsiteY23" fmla="*/ 154651 h 223707"/>
              <a:gd name="connsiteX24" fmla="*/ 354806 w 378619"/>
              <a:gd name="connsiteY24" fmla="*/ 178463 h 223707"/>
              <a:gd name="connsiteX25" fmla="*/ 347662 w 378619"/>
              <a:gd name="connsiteY25" fmla="*/ 183226 h 223707"/>
              <a:gd name="connsiteX26" fmla="*/ 338137 w 378619"/>
              <a:gd name="connsiteY26" fmla="*/ 195132 h 223707"/>
              <a:gd name="connsiteX27" fmla="*/ 316706 w 378619"/>
              <a:gd name="connsiteY27" fmla="*/ 211801 h 223707"/>
              <a:gd name="connsiteX28" fmla="*/ 288131 w 378619"/>
              <a:gd name="connsiteY28" fmla="*/ 216563 h 223707"/>
              <a:gd name="connsiteX29" fmla="*/ 280987 w 378619"/>
              <a:gd name="connsiteY29" fmla="*/ 218944 h 223707"/>
              <a:gd name="connsiteX30" fmla="*/ 259556 w 378619"/>
              <a:gd name="connsiteY30" fmla="*/ 223707 h 223707"/>
              <a:gd name="connsiteX31" fmla="*/ 150019 w 378619"/>
              <a:gd name="connsiteY31" fmla="*/ 218944 h 223707"/>
              <a:gd name="connsiteX32" fmla="*/ 123825 w 378619"/>
              <a:gd name="connsiteY32" fmla="*/ 214182 h 223707"/>
              <a:gd name="connsiteX33" fmla="*/ 116681 w 378619"/>
              <a:gd name="connsiteY33" fmla="*/ 211801 h 223707"/>
              <a:gd name="connsiteX34" fmla="*/ 66675 w 378619"/>
              <a:gd name="connsiteY34" fmla="*/ 214182 h 223707"/>
              <a:gd name="connsiteX35" fmla="*/ 52387 w 378619"/>
              <a:gd name="connsiteY35" fmla="*/ 216563 h 223707"/>
              <a:gd name="connsiteX36" fmla="*/ 14287 w 378619"/>
              <a:gd name="connsiteY36" fmla="*/ 214182 h 223707"/>
              <a:gd name="connsiteX37" fmla="*/ 9525 w 378619"/>
              <a:gd name="connsiteY37" fmla="*/ 207038 h 223707"/>
              <a:gd name="connsiteX38" fmla="*/ 7144 w 378619"/>
              <a:gd name="connsiteY38" fmla="*/ 187988 h 223707"/>
              <a:gd name="connsiteX39" fmla="*/ 4762 w 378619"/>
              <a:gd name="connsiteY39" fmla="*/ 173701 h 223707"/>
              <a:gd name="connsiteX40" fmla="*/ 0 w 378619"/>
              <a:gd name="connsiteY40" fmla="*/ 159413 h 223707"/>
              <a:gd name="connsiteX41" fmla="*/ 2381 w 378619"/>
              <a:gd name="connsiteY41" fmla="*/ 118932 h 223707"/>
              <a:gd name="connsiteX42" fmla="*/ 4762 w 378619"/>
              <a:gd name="connsiteY42" fmla="*/ 111788 h 223707"/>
              <a:gd name="connsiteX43" fmla="*/ 9525 w 378619"/>
              <a:gd name="connsiteY43" fmla="*/ 68926 h 223707"/>
              <a:gd name="connsiteX44" fmla="*/ 16669 w 378619"/>
              <a:gd name="connsiteY44" fmla="*/ 45113 h 223707"/>
              <a:gd name="connsiteX45" fmla="*/ 30956 w 378619"/>
              <a:gd name="connsiteY45" fmla="*/ 35588 h 223707"/>
              <a:gd name="connsiteX46" fmla="*/ 45244 w 378619"/>
              <a:gd name="connsiteY46" fmla="*/ 26063 h 223707"/>
              <a:gd name="connsiteX47" fmla="*/ 66675 w 378619"/>
              <a:gd name="connsiteY47" fmla="*/ 18919 h 223707"/>
              <a:gd name="connsiteX48" fmla="*/ 83344 w 378619"/>
              <a:gd name="connsiteY48" fmla="*/ 14157 h 223707"/>
              <a:gd name="connsiteX49" fmla="*/ 83344 w 378619"/>
              <a:gd name="connsiteY49" fmla="*/ 18919 h 22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78619" h="223707">
                <a:moveTo>
                  <a:pt x="83344" y="18919"/>
                </a:moveTo>
                <a:cubicBezTo>
                  <a:pt x="85328" y="19316"/>
                  <a:pt x="91324" y="17520"/>
                  <a:pt x="95250" y="16538"/>
                </a:cubicBezTo>
                <a:cubicBezTo>
                  <a:pt x="97685" y="15929"/>
                  <a:pt x="99933" y="14649"/>
                  <a:pt x="102394" y="14157"/>
                </a:cubicBezTo>
                <a:cubicBezTo>
                  <a:pt x="107897" y="13056"/>
                  <a:pt x="113506" y="12570"/>
                  <a:pt x="119062" y="11776"/>
                </a:cubicBezTo>
                <a:cubicBezTo>
                  <a:pt x="163729" y="-10560"/>
                  <a:pt x="129083" y="4919"/>
                  <a:pt x="247650" y="9394"/>
                </a:cubicBezTo>
                <a:cubicBezTo>
                  <a:pt x="250158" y="9489"/>
                  <a:pt x="252333" y="11284"/>
                  <a:pt x="254794" y="11776"/>
                </a:cubicBezTo>
                <a:cubicBezTo>
                  <a:pt x="260297" y="12877"/>
                  <a:pt x="265906" y="13363"/>
                  <a:pt x="271462" y="14157"/>
                </a:cubicBezTo>
                <a:cubicBezTo>
                  <a:pt x="276225" y="15744"/>
                  <a:pt x="281573" y="16134"/>
                  <a:pt x="285750" y="18919"/>
                </a:cubicBezTo>
                <a:cubicBezTo>
                  <a:pt x="288131" y="20507"/>
                  <a:pt x="290695" y="21850"/>
                  <a:pt x="292894" y="23682"/>
                </a:cubicBezTo>
                <a:cubicBezTo>
                  <a:pt x="300795" y="30267"/>
                  <a:pt x="298310" y="31153"/>
                  <a:pt x="307181" y="35588"/>
                </a:cubicBezTo>
                <a:cubicBezTo>
                  <a:pt x="309426" y="36710"/>
                  <a:pt x="311944" y="37175"/>
                  <a:pt x="314325" y="37969"/>
                </a:cubicBezTo>
                <a:cubicBezTo>
                  <a:pt x="316706" y="39557"/>
                  <a:pt x="318909" y="41452"/>
                  <a:pt x="321469" y="42732"/>
                </a:cubicBezTo>
                <a:cubicBezTo>
                  <a:pt x="323714" y="43854"/>
                  <a:pt x="326418" y="43894"/>
                  <a:pt x="328612" y="45113"/>
                </a:cubicBezTo>
                <a:cubicBezTo>
                  <a:pt x="333616" y="47893"/>
                  <a:pt x="338137" y="51463"/>
                  <a:pt x="342900" y="54638"/>
                </a:cubicBezTo>
                <a:lnTo>
                  <a:pt x="350044" y="59401"/>
                </a:lnTo>
                <a:lnTo>
                  <a:pt x="357187" y="64163"/>
                </a:lnTo>
                <a:cubicBezTo>
                  <a:pt x="357981" y="66544"/>
                  <a:pt x="358001" y="69347"/>
                  <a:pt x="359569" y="71307"/>
                </a:cubicBezTo>
                <a:cubicBezTo>
                  <a:pt x="361357" y="73542"/>
                  <a:pt x="364689" y="74046"/>
                  <a:pt x="366712" y="76069"/>
                </a:cubicBezTo>
                <a:cubicBezTo>
                  <a:pt x="368736" y="78093"/>
                  <a:pt x="369887" y="80832"/>
                  <a:pt x="371475" y="83213"/>
                </a:cubicBezTo>
                <a:lnTo>
                  <a:pt x="376237" y="97501"/>
                </a:lnTo>
                <a:lnTo>
                  <a:pt x="378619" y="104644"/>
                </a:lnTo>
                <a:cubicBezTo>
                  <a:pt x="377825" y="111788"/>
                  <a:pt x="377647" y="119028"/>
                  <a:pt x="376237" y="126076"/>
                </a:cubicBezTo>
                <a:cubicBezTo>
                  <a:pt x="375252" y="130998"/>
                  <a:pt x="373062" y="135601"/>
                  <a:pt x="371475" y="140363"/>
                </a:cubicBezTo>
                <a:cubicBezTo>
                  <a:pt x="368189" y="150223"/>
                  <a:pt x="370487" y="145418"/>
                  <a:pt x="364331" y="154651"/>
                </a:cubicBezTo>
                <a:cubicBezTo>
                  <a:pt x="362346" y="162590"/>
                  <a:pt x="360922" y="172347"/>
                  <a:pt x="354806" y="178463"/>
                </a:cubicBezTo>
                <a:cubicBezTo>
                  <a:pt x="352782" y="180487"/>
                  <a:pt x="350043" y="181638"/>
                  <a:pt x="347662" y="183226"/>
                </a:cubicBezTo>
                <a:cubicBezTo>
                  <a:pt x="343753" y="194953"/>
                  <a:pt x="348080" y="186846"/>
                  <a:pt x="338137" y="195132"/>
                </a:cubicBezTo>
                <a:cubicBezTo>
                  <a:pt x="331871" y="200354"/>
                  <a:pt x="325425" y="210556"/>
                  <a:pt x="316706" y="211801"/>
                </a:cubicBezTo>
                <a:cubicBezTo>
                  <a:pt x="307296" y="213145"/>
                  <a:pt x="297417" y="214242"/>
                  <a:pt x="288131" y="216563"/>
                </a:cubicBezTo>
                <a:cubicBezTo>
                  <a:pt x="285696" y="217172"/>
                  <a:pt x="283401" y="218254"/>
                  <a:pt x="280987" y="218944"/>
                </a:cubicBezTo>
                <a:cubicBezTo>
                  <a:pt x="273129" y="221189"/>
                  <a:pt x="267754" y="222068"/>
                  <a:pt x="259556" y="223707"/>
                </a:cubicBezTo>
                <a:cubicBezTo>
                  <a:pt x="117060" y="220232"/>
                  <a:pt x="198921" y="227836"/>
                  <a:pt x="150019" y="218944"/>
                </a:cubicBezTo>
                <a:cubicBezTo>
                  <a:pt x="142228" y="217527"/>
                  <a:pt x="131673" y="216144"/>
                  <a:pt x="123825" y="214182"/>
                </a:cubicBezTo>
                <a:cubicBezTo>
                  <a:pt x="121390" y="213573"/>
                  <a:pt x="119062" y="212595"/>
                  <a:pt x="116681" y="211801"/>
                </a:cubicBezTo>
                <a:cubicBezTo>
                  <a:pt x="100012" y="212595"/>
                  <a:pt x="83317" y="212949"/>
                  <a:pt x="66675" y="214182"/>
                </a:cubicBezTo>
                <a:cubicBezTo>
                  <a:pt x="61860" y="214539"/>
                  <a:pt x="57215" y="216563"/>
                  <a:pt x="52387" y="216563"/>
                </a:cubicBezTo>
                <a:cubicBezTo>
                  <a:pt x="39662" y="216563"/>
                  <a:pt x="26987" y="214976"/>
                  <a:pt x="14287" y="214182"/>
                </a:cubicBezTo>
                <a:cubicBezTo>
                  <a:pt x="12700" y="211801"/>
                  <a:pt x="10278" y="209799"/>
                  <a:pt x="9525" y="207038"/>
                </a:cubicBezTo>
                <a:cubicBezTo>
                  <a:pt x="7841" y="200864"/>
                  <a:pt x="8049" y="194323"/>
                  <a:pt x="7144" y="187988"/>
                </a:cubicBezTo>
                <a:cubicBezTo>
                  <a:pt x="6461" y="183208"/>
                  <a:pt x="5933" y="178385"/>
                  <a:pt x="4762" y="173701"/>
                </a:cubicBezTo>
                <a:cubicBezTo>
                  <a:pt x="3544" y="168831"/>
                  <a:pt x="0" y="159413"/>
                  <a:pt x="0" y="159413"/>
                </a:cubicBezTo>
                <a:cubicBezTo>
                  <a:pt x="794" y="145919"/>
                  <a:pt x="1036" y="132382"/>
                  <a:pt x="2381" y="118932"/>
                </a:cubicBezTo>
                <a:cubicBezTo>
                  <a:pt x="2631" y="116434"/>
                  <a:pt x="4407" y="114273"/>
                  <a:pt x="4762" y="111788"/>
                </a:cubicBezTo>
                <a:cubicBezTo>
                  <a:pt x="9700" y="77228"/>
                  <a:pt x="4594" y="96051"/>
                  <a:pt x="9525" y="68926"/>
                </a:cubicBezTo>
                <a:cubicBezTo>
                  <a:pt x="10245" y="64968"/>
                  <a:pt x="15287" y="46495"/>
                  <a:pt x="16669" y="45113"/>
                </a:cubicBezTo>
                <a:cubicBezTo>
                  <a:pt x="32520" y="29260"/>
                  <a:pt x="15450" y="44202"/>
                  <a:pt x="30956" y="35588"/>
                </a:cubicBezTo>
                <a:cubicBezTo>
                  <a:pt x="35960" y="32808"/>
                  <a:pt x="39814" y="27873"/>
                  <a:pt x="45244" y="26063"/>
                </a:cubicBezTo>
                <a:lnTo>
                  <a:pt x="66675" y="18919"/>
                </a:lnTo>
                <a:cubicBezTo>
                  <a:pt x="71025" y="17469"/>
                  <a:pt x="79075" y="14584"/>
                  <a:pt x="83344" y="14157"/>
                </a:cubicBezTo>
                <a:cubicBezTo>
                  <a:pt x="88083" y="13683"/>
                  <a:pt x="81360" y="18522"/>
                  <a:pt x="83344" y="189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9" name="TextBox 8"/>
          <p:cNvSpPr txBox="1"/>
          <p:nvPr/>
        </p:nvSpPr>
        <p:spPr>
          <a:xfrm>
            <a:off x="3635896" y="3460575"/>
            <a:ext cx="548548" cy="276999"/>
          </a:xfrm>
          <a:prstGeom prst="rect">
            <a:avLst/>
          </a:prstGeom>
          <a:noFill/>
        </p:spPr>
        <p:txBody>
          <a:bodyPr wrap="none" rtlCol="0">
            <a:spAutoFit/>
          </a:bodyPr>
          <a:lstStyle/>
          <a:p>
            <a:pPr rtl="0"/>
            <a:r>
              <a:rPr lang="pt-BR" sz="1200" dirty="0">
                <a:latin typeface="Calibri" panose="020F0502020204030204" pitchFamily="34" charset="0"/>
              </a:rPr>
              <a:t>pai</a:t>
            </a:r>
            <a:endParaRPr lang="es-AR" sz="1600" dirty="0">
              <a:latin typeface="Calibri" panose="020F0502020204030204" pitchFamily="34" charset="0"/>
            </a:endParaRPr>
          </a:p>
        </p:txBody>
      </p:sp>
      <p:sp>
        <p:nvSpPr>
          <p:cNvPr id="10" name="Freeform 9"/>
          <p:cNvSpPr/>
          <p:nvPr/>
        </p:nvSpPr>
        <p:spPr>
          <a:xfrm>
            <a:off x="5279876" y="3475974"/>
            <a:ext cx="300236" cy="246202"/>
          </a:xfrm>
          <a:custGeom>
            <a:avLst/>
            <a:gdLst>
              <a:gd name="connsiteX0" fmla="*/ 45244 w 261938"/>
              <a:gd name="connsiteY0" fmla="*/ 176213 h 202406"/>
              <a:gd name="connsiteX1" fmla="*/ 33338 w 261938"/>
              <a:gd name="connsiteY1" fmla="*/ 166688 h 202406"/>
              <a:gd name="connsiteX2" fmla="*/ 16669 w 261938"/>
              <a:gd name="connsiteY2" fmla="*/ 147638 h 202406"/>
              <a:gd name="connsiteX3" fmla="*/ 14288 w 261938"/>
              <a:gd name="connsiteY3" fmla="*/ 140494 h 202406"/>
              <a:gd name="connsiteX4" fmla="*/ 4763 w 261938"/>
              <a:gd name="connsiteY4" fmla="*/ 126206 h 202406"/>
              <a:gd name="connsiteX5" fmla="*/ 0 w 261938"/>
              <a:gd name="connsiteY5" fmla="*/ 111919 h 202406"/>
              <a:gd name="connsiteX6" fmla="*/ 2381 w 261938"/>
              <a:gd name="connsiteY6" fmla="*/ 83344 h 202406"/>
              <a:gd name="connsiteX7" fmla="*/ 7144 w 261938"/>
              <a:gd name="connsiteY7" fmla="*/ 69056 h 202406"/>
              <a:gd name="connsiteX8" fmla="*/ 9525 w 261938"/>
              <a:gd name="connsiteY8" fmla="*/ 61913 h 202406"/>
              <a:gd name="connsiteX9" fmla="*/ 14288 w 261938"/>
              <a:gd name="connsiteY9" fmla="*/ 26194 h 202406"/>
              <a:gd name="connsiteX10" fmla="*/ 19050 w 261938"/>
              <a:gd name="connsiteY10" fmla="*/ 19050 h 202406"/>
              <a:gd name="connsiteX11" fmla="*/ 26194 w 261938"/>
              <a:gd name="connsiteY11" fmla="*/ 16669 h 202406"/>
              <a:gd name="connsiteX12" fmla="*/ 30956 w 261938"/>
              <a:gd name="connsiteY12" fmla="*/ 9525 h 202406"/>
              <a:gd name="connsiteX13" fmla="*/ 45244 w 261938"/>
              <a:gd name="connsiteY13" fmla="*/ 4763 h 202406"/>
              <a:gd name="connsiteX14" fmla="*/ 52388 w 261938"/>
              <a:gd name="connsiteY14" fmla="*/ 0 h 202406"/>
              <a:gd name="connsiteX15" fmla="*/ 192881 w 261938"/>
              <a:gd name="connsiteY15" fmla="*/ 4763 h 202406"/>
              <a:gd name="connsiteX16" fmla="*/ 221456 w 261938"/>
              <a:gd name="connsiteY16" fmla="*/ 11906 h 202406"/>
              <a:gd name="connsiteX17" fmla="*/ 235744 w 261938"/>
              <a:gd name="connsiteY17" fmla="*/ 19050 h 202406"/>
              <a:gd name="connsiteX18" fmla="*/ 240506 w 261938"/>
              <a:gd name="connsiteY18" fmla="*/ 26194 h 202406"/>
              <a:gd name="connsiteX19" fmla="*/ 245269 w 261938"/>
              <a:gd name="connsiteY19" fmla="*/ 40481 h 202406"/>
              <a:gd name="connsiteX20" fmla="*/ 252413 w 261938"/>
              <a:gd name="connsiteY20" fmla="*/ 47625 h 202406"/>
              <a:gd name="connsiteX21" fmla="*/ 254794 w 261938"/>
              <a:gd name="connsiteY21" fmla="*/ 54769 h 202406"/>
              <a:gd name="connsiteX22" fmla="*/ 259556 w 261938"/>
              <a:gd name="connsiteY22" fmla="*/ 61913 h 202406"/>
              <a:gd name="connsiteX23" fmla="*/ 261938 w 261938"/>
              <a:gd name="connsiteY23" fmla="*/ 73819 h 202406"/>
              <a:gd name="connsiteX24" fmla="*/ 259556 w 261938"/>
              <a:gd name="connsiteY24" fmla="*/ 123825 h 202406"/>
              <a:gd name="connsiteX25" fmla="*/ 257175 w 261938"/>
              <a:gd name="connsiteY25" fmla="*/ 130969 h 202406"/>
              <a:gd name="connsiteX26" fmla="*/ 242888 w 261938"/>
              <a:gd name="connsiteY26" fmla="*/ 138113 h 202406"/>
              <a:gd name="connsiteX27" fmla="*/ 233363 w 261938"/>
              <a:gd name="connsiteY27" fmla="*/ 152400 h 202406"/>
              <a:gd name="connsiteX28" fmla="*/ 228600 w 261938"/>
              <a:gd name="connsiteY28" fmla="*/ 159544 h 202406"/>
              <a:gd name="connsiteX29" fmla="*/ 219075 w 261938"/>
              <a:gd name="connsiteY29" fmla="*/ 171450 h 202406"/>
              <a:gd name="connsiteX30" fmla="*/ 202406 w 261938"/>
              <a:gd name="connsiteY30" fmla="*/ 190500 h 202406"/>
              <a:gd name="connsiteX31" fmla="*/ 195263 w 261938"/>
              <a:gd name="connsiteY31" fmla="*/ 192881 h 202406"/>
              <a:gd name="connsiteX32" fmla="*/ 188119 w 261938"/>
              <a:gd name="connsiteY32" fmla="*/ 197644 h 202406"/>
              <a:gd name="connsiteX33" fmla="*/ 150019 w 261938"/>
              <a:gd name="connsiteY33" fmla="*/ 202406 h 202406"/>
              <a:gd name="connsiteX34" fmla="*/ 107156 w 261938"/>
              <a:gd name="connsiteY34" fmla="*/ 200025 h 202406"/>
              <a:gd name="connsiteX35" fmla="*/ 100013 w 261938"/>
              <a:gd name="connsiteY35" fmla="*/ 195263 h 202406"/>
              <a:gd name="connsiteX36" fmla="*/ 90488 w 261938"/>
              <a:gd name="connsiteY36" fmla="*/ 192881 h 202406"/>
              <a:gd name="connsiteX37" fmla="*/ 76200 w 261938"/>
              <a:gd name="connsiteY37" fmla="*/ 183356 h 202406"/>
              <a:gd name="connsiteX38" fmla="*/ 71438 w 261938"/>
              <a:gd name="connsiteY38" fmla="*/ 176213 h 202406"/>
              <a:gd name="connsiteX39" fmla="*/ 50006 w 261938"/>
              <a:gd name="connsiteY39" fmla="*/ 173831 h 202406"/>
              <a:gd name="connsiteX40" fmla="*/ 45244 w 261938"/>
              <a:gd name="connsiteY40" fmla="*/ 176213 h 2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1938" h="202406">
                <a:moveTo>
                  <a:pt x="45244" y="176213"/>
                </a:moveTo>
                <a:cubicBezTo>
                  <a:pt x="42466" y="175022"/>
                  <a:pt x="36738" y="170466"/>
                  <a:pt x="33338" y="166688"/>
                </a:cubicBezTo>
                <a:cubicBezTo>
                  <a:pt x="12505" y="143539"/>
                  <a:pt x="33436" y="158815"/>
                  <a:pt x="16669" y="147638"/>
                </a:cubicBezTo>
                <a:cubicBezTo>
                  <a:pt x="15875" y="145257"/>
                  <a:pt x="15507" y="142688"/>
                  <a:pt x="14288" y="140494"/>
                </a:cubicBezTo>
                <a:cubicBezTo>
                  <a:pt x="11508" y="135490"/>
                  <a:pt x="6573" y="131636"/>
                  <a:pt x="4763" y="126206"/>
                </a:cubicBezTo>
                <a:lnTo>
                  <a:pt x="0" y="111919"/>
                </a:lnTo>
                <a:cubicBezTo>
                  <a:pt x="794" y="102394"/>
                  <a:pt x="810" y="92772"/>
                  <a:pt x="2381" y="83344"/>
                </a:cubicBezTo>
                <a:cubicBezTo>
                  <a:pt x="3206" y="78392"/>
                  <a:pt x="5556" y="73819"/>
                  <a:pt x="7144" y="69056"/>
                </a:cubicBezTo>
                <a:lnTo>
                  <a:pt x="9525" y="61913"/>
                </a:lnTo>
                <a:cubicBezTo>
                  <a:pt x="9881" y="57992"/>
                  <a:pt x="10645" y="34693"/>
                  <a:pt x="14288" y="26194"/>
                </a:cubicBezTo>
                <a:cubicBezTo>
                  <a:pt x="15415" y="23564"/>
                  <a:pt x="16815" y="20838"/>
                  <a:pt x="19050" y="19050"/>
                </a:cubicBezTo>
                <a:cubicBezTo>
                  <a:pt x="21010" y="17482"/>
                  <a:pt x="23813" y="17463"/>
                  <a:pt x="26194" y="16669"/>
                </a:cubicBezTo>
                <a:cubicBezTo>
                  <a:pt x="27781" y="14288"/>
                  <a:pt x="28529" y="11042"/>
                  <a:pt x="30956" y="9525"/>
                </a:cubicBezTo>
                <a:cubicBezTo>
                  <a:pt x="35213" y="6864"/>
                  <a:pt x="45244" y="4763"/>
                  <a:pt x="45244" y="4763"/>
                </a:cubicBezTo>
                <a:cubicBezTo>
                  <a:pt x="47625" y="3175"/>
                  <a:pt x="49527" y="73"/>
                  <a:pt x="52388" y="0"/>
                </a:cubicBezTo>
                <a:lnTo>
                  <a:pt x="192881" y="4763"/>
                </a:lnTo>
                <a:cubicBezTo>
                  <a:pt x="211749" y="11052"/>
                  <a:pt x="202217" y="8700"/>
                  <a:pt x="221456" y="11906"/>
                </a:cubicBezTo>
                <a:cubicBezTo>
                  <a:pt x="227264" y="13843"/>
                  <a:pt x="231130" y="14436"/>
                  <a:pt x="235744" y="19050"/>
                </a:cubicBezTo>
                <a:cubicBezTo>
                  <a:pt x="237768" y="21074"/>
                  <a:pt x="239344" y="23579"/>
                  <a:pt x="240506" y="26194"/>
                </a:cubicBezTo>
                <a:cubicBezTo>
                  <a:pt x="242545" y="30781"/>
                  <a:pt x="241719" y="36931"/>
                  <a:pt x="245269" y="40481"/>
                </a:cubicBezTo>
                <a:lnTo>
                  <a:pt x="252413" y="47625"/>
                </a:lnTo>
                <a:cubicBezTo>
                  <a:pt x="253207" y="50006"/>
                  <a:pt x="253672" y="52524"/>
                  <a:pt x="254794" y="54769"/>
                </a:cubicBezTo>
                <a:cubicBezTo>
                  <a:pt x="256074" y="57329"/>
                  <a:pt x="258551" y="59233"/>
                  <a:pt x="259556" y="61913"/>
                </a:cubicBezTo>
                <a:cubicBezTo>
                  <a:pt x="260977" y="65703"/>
                  <a:pt x="261144" y="69850"/>
                  <a:pt x="261938" y="73819"/>
                </a:cubicBezTo>
                <a:cubicBezTo>
                  <a:pt x="261144" y="90488"/>
                  <a:pt x="260942" y="107195"/>
                  <a:pt x="259556" y="123825"/>
                </a:cubicBezTo>
                <a:cubicBezTo>
                  <a:pt x="259348" y="126326"/>
                  <a:pt x="258743" y="129009"/>
                  <a:pt x="257175" y="130969"/>
                </a:cubicBezTo>
                <a:cubicBezTo>
                  <a:pt x="253819" y="135163"/>
                  <a:pt x="247592" y="136544"/>
                  <a:pt x="242888" y="138113"/>
                </a:cubicBezTo>
                <a:lnTo>
                  <a:pt x="233363" y="152400"/>
                </a:lnTo>
                <a:lnTo>
                  <a:pt x="228600" y="159544"/>
                </a:lnTo>
                <a:cubicBezTo>
                  <a:pt x="223238" y="175633"/>
                  <a:pt x="230675" y="158193"/>
                  <a:pt x="219075" y="171450"/>
                </a:cubicBezTo>
                <a:cubicBezTo>
                  <a:pt x="207960" y="184153"/>
                  <a:pt x="214314" y="184546"/>
                  <a:pt x="202406" y="190500"/>
                </a:cubicBezTo>
                <a:cubicBezTo>
                  <a:pt x="200161" y="191622"/>
                  <a:pt x="197644" y="192087"/>
                  <a:pt x="195263" y="192881"/>
                </a:cubicBezTo>
                <a:cubicBezTo>
                  <a:pt x="192882" y="194469"/>
                  <a:pt x="190750" y="196517"/>
                  <a:pt x="188119" y="197644"/>
                </a:cubicBezTo>
                <a:cubicBezTo>
                  <a:pt x="179046" y="201533"/>
                  <a:pt x="153455" y="202120"/>
                  <a:pt x="150019" y="202406"/>
                </a:cubicBezTo>
                <a:cubicBezTo>
                  <a:pt x="135731" y="201612"/>
                  <a:pt x="121322" y="202048"/>
                  <a:pt x="107156" y="200025"/>
                </a:cubicBezTo>
                <a:cubicBezTo>
                  <a:pt x="104323" y="199620"/>
                  <a:pt x="102643" y="196390"/>
                  <a:pt x="100013" y="195263"/>
                </a:cubicBezTo>
                <a:cubicBezTo>
                  <a:pt x="97005" y="193974"/>
                  <a:pt x="93663" y="193675"/>
                  <a:pt x="90488" y="192881"/>
                </a:cubicBezTo>
                <a:cubicBezTo>
                  <a:pt x="85725" y="189706"/>
                  <a:pt x="79375" y="188119"/>
                  <a:pt x="76200" y="183356"/>
                </a:cubicBezTo>
                <a:cubicBezTo>
                  <a:pt x="74613" y="180975"/>
                  <a:pt x="74127" y="177191"/>
                  <a:pt x="71438" y="176213"/>
                </a:cubicBezTo>
                <a:cubicBezTo>
                  <a:pt x="64683" y="173757"/>
                  <a:pt x="57150" y="174625"/>
                  <a:pt x="50006" y="173831"/>
                </a:cubicBezTo>
                <a:cubicBezTo>
                  <a:pt x="42110" y="171199"/>
                  <a:pt x="48022" y="177404"/>
                  <a:pt x="45244" y="1762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 name="TextBox 10"/>
          <p:cNvSpPr txBox="1"/>
          <p:nvPr/>
        </p:nvSpPr>
        <p:spPr>
          <a:xfrm>
            <a:off x="5191769" y="3475974"/>
            <a:ext cx="418704" cy="276999"/>
          </a:xfrm>
          <a:prstGeom prst="rect">
            <a:avLst/>
          </a:prstGeom>
          <a:noFill/>
        </p:spPr>
        <p:txBody>
          <a:bodyPr wrap="none" rtlCol="0">
            <a:spAutoFit/>
          </a:bodyPr>
          <a:lstStyle/>
          <a:p>
            <a:pPr rtl="0"/>
            <a:r>
              <a:rPr lang="pt-BR" sz="1200" dirty="0">
                <a:latin typeface="Calibri" panose="020F0502020204030204" pitchFamily="34" charset="0"/>
              </a:rPr>
              <a:t>filho</a:t>
            </a:r>
            <a:endParaRPr lang="es-AR" sz="16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OBJETIVOS DA AULA</a:t>
            </a:r>
            <a:endParaRPr sz="1400" b="1" i="0" u="none" strike="noStrike" cap="none">
              <a:solidFill>
                <a:schemeClr val="dk1"/>
              </a:solidFill>
              <a:latin typeface="Raleway"/>
              <a:ea typeface="Raleway"/>
              <a:cs typeface="Raleway"/>
              <a:sym typeface="Raleway"/>
            </a:endParaRPr>
          </a:p>
        </p:txBody>
      </p:sp>
      <p:sp>
        <p:nvSpPr>
          <p:cNvPr id="346" name="Shape 34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347" name="Shape 347"/>
          <p:cNvSpPr/>
          <p:nvPr/>
        </p:nvSpPr>
        <p:spPr>
          <a:xfrm>
            <a:off x="782919" y="1688536"/>
            <a:ext cx="498900" cy="4989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1</a:t>
            </a:r>
            <a:endParaRPr/>
          </a:p>
        </p:txBody>
      </p:sp>
      <p:sp>
        <p:nvSpPr>
          <p:cNvPr id="348" name="Shape 348"/>
          <p:cNvSpPr/>
          <p:nvPr/>
        </p:nvSpPr>
        <p:spPr>
          <a:xfrm>
            <a:off x="1365675" y="1765042"/>
            <a:ext cx="42486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Descrever o que é uma árvore de decisão</a:t>
            </a:r>
            <a:endParaRPr sz="1000" b="1">
              <a:solidFill>
                <a:schemeClr val="dk1"/>
              </a:solidFill>
              <a:latin typeface="Raleway"/>
              <a:ea typeface="Raleway"/>
              <a:cs typeface="Raleway"/>
              <a:sym typeface="Raleway"/>
            </a:endParaRPr>
          </a:p>
        </p:txBody>
      </p:sp>
      <p:sp>
        <p:nvSpPr>
          <p:cNvPr id="349" name="Shape 349"/>
          <p:cNvSpPr/>
          <p:nvPr/>
        </p:nvSpPr>
        <p:spPr>
          <a:xfrm>
            <a:off x="782919" y="2614610"/>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2</a:t>
            </a:r>
            <a:endParaRPr/>
          </a:p>
        </p:txBody>
      </p:sp>
      <p:sp>
        <p:nvSpPr>
          <p:cNvPr id="350" name="Shape 350"/>
          <p:cNvSpPr/>
          <p:nvPr/>
        </p:nvSpPr>
        <p:spPr>
          <a:xfrm>
            <a:off x="1365675" y="2676000"/>
            <a:ext cx="4713000" cy="498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b="1">
                <a:solidFill>
                  <a:schemeClr val="dk1"/>
                </a:solidFill>
                <a:latin typeface="Raleway"/>
                <a:ea typeface="Raleway"/>
                <a:cs typeface="Raleway"/>
                <a:sym typeface="Raleway"/>
              </a:rPr>
              <a:t>Explicar como funciona uma árvore de classificação</a:t>
            </a:r>
            <a:endParaRPr sz="1000" b="1">
              <a:solidFill>
                <a:schemeClr val="dk1"/>
              </a:solidFill>
              <a:latin typeface="Raleway"/>
              <a:ea typeface="Raleway"/>
              <a:cs typeface="Raleway"/>
              <a:sym typeface="Raleway"/>
            </a:endParaRPr>
          </a:p>
        </p:txBody>
      </p:sp>
      <p:sp>
        <p:nvSpPr>
          <p:cNvPr id="351" name="Shape 351"/>
          <p:cNvSpPr/>
          <p:nvPr/>
        </p:nvSpPr>
        <p:spPr>
          <a:xfrm>
            <a:off x="782919" y="3540685"/>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3</a:t>
            </a:r>
            <a:endParaRPr/>
          </a:p>
        </p:txBody>
      </p:sp>
      <p:sp>
        <p:nvSpPr>
          <p:cNvPr id="352" name="Shape 352"/>
          <p:cNvSpPr/>
          <p:nvPr/>
        </p:nvSpPr>
        <p:spPr>
          <a:xfrm>
            <a:off x="1365674" y="3617247"/>
            <a:ext cx="4358453" cy="2538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Clr>
                <a:schemeClr val="dk1"/>
              </a:buClr>
              <a:buSzPts val="1100"/>
              <a:buFont typeface="Arial"/>
              <a:buNone/>
            </a:pPr>
            <a:r>
              <a:rPr lang="pt-BR" b="1" dirty="0">
                <a:solidFill>
                  <a:schemeClr val="dk1"/>
                </a:solidFill>
                <a:latin typeface="Raleway"/>
                <a:ea typeface="Raleway"/>
                <a:cs typeface="Raleway"/>
                <a:sym typeface="Raleway"/>
              </a:rPr>
              <a:t>Explicar como funciona uma árvore de regressão</a:t>
            </a:r>
            <a:endParaRPr b="1" dirty="0">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dirty="0">
              <a:solidFill>
                <a:schemeClr val="dk1"/>
              </a:solidFill>
              <a:latin typeface="Raleway"/>
              <a:ea typeface="Raleway"/>
              <a:cs typeface="Raleway"/>
              <a:sym typeface="Raleway"/>
            </a:endParaRPr>
          </a:p>
          <a:p>
            <a:pPr marL="0" marR="0" lvl="0" indent="0" algn="l" rtl="0">
              <a:spcBef>
                <a:spcPts val="0"/>
              </a:spcBef>
              <a:spcAft>
                <a:spcPts val="0"/>
              </a:spcAft>
              <a:buNone/>
            </a:pPr>
            <a:endParaRPr sz="1000" b="1" dirty="0">
              <a:solidFill>
                <a:schemeClr val="dk1"/>
              </a:solidFill>
              <a:latin typeface="Raleway"/>
              <a:ea typeface="Raleway"/>
              <a:cs typeface="Raleway"/>
              <a:sym typeface="Raleway"/>
            </a:endParaRPr>
          </a:p>
        </p:txBody>
      </p:sp>
      <p:pic>
        <p:nvPicPr>
          <p:cNvPr id="353" name="Shape 353" descr="tree.png"/>
          <p:cNvPicPr preferRelativeResize="0"/>
          <p:nvPr/>
        </p:nvPicPr>
        <p:blipFill rotWithShape="1">
          <a:blip r:embed="rId3">
            <a:alphaModFix/>
          </a:blip>
          <a:srcRect/>
          <a:stretch/>
        </p:blipFill>
        <p:spPr>
          <a:xfrm>
            <a:off x="6437825" y="1622889"/>
            <a:ext cx="1874146" cy="1907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1" name="Shape 571"/>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572" name="Shape 572"/>
          <p:cNvSpPr/>
          <p:nvPr/>
        </p:nvSpPr>
        <p:spPr>
          <a:xfrm>
            <a:off x="488975" y="1703800"/>
            <a:ext cx="8244000" cy="12276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Árvores de decisão, prós e contras</a:t>
            </a:r>
            <a:endParaRPr/>
          </a:p>
        </p:txBody>
      </p:sp>
      <p:sp>
        <p:nvSpPr>
          <p:cNvPr id="573" name="Shape 573"/>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Shape 574"/>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580" name="Shape 58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31</a:t>
            </a:fld>
            <a:endParaRPr sz="1200">
              <a:solidFill>
                <a:srgbClr val="888888"/>
              </a:solidFill>
              <a:latin typeface="Calibri"/>
              <a:ea typeface="Calibri"/>
              <a:cs typeface="Calibri"/>
              <a:sym typeface="Calibri"/>
            </a:endParaRPr>
          </a:p>
        </p:txBody>
      </p:sp>
      <p:sp>
        <p:nvSpPr>
          <p:cNvPr id="581" name="Shape 581"/>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CARTs</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0" marR="0" lvl="0" indent="0" algn="just" rtl="0">
              <a:lnSpc>
                <a:spcPct val="100000"/>
              </a:lnSpc>
              <a:spcBef>
                <a:spcPts val="0"/>
              </a:spcBef>
              <a:spcAft>
                <a:spcPts val="0"/>
              </a:spcAft>
              <a:buNone/>
            </a:pPr>
            <a:r>
              <a:rPr lang="pt-BR" b="1">
                <a:solidFill>
                  <a:schemeClr val="dk1"/>
                </a:solidFill>
                <a:latin typeface="Calibri"/>
                <a:ea typeface="Calibri"/>
                <a:cs typeface="Calibri"/>
                <a:sym typeface="Calibri"/>
              </a:rPr>
              <a:t>Vantagens</a:t>
            </a:r>
            <a:endParaRPr b="1">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É muito fácil explicar às pessoas como são as árvores</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Estão mais próximas do modo como as pessoas tomam decisões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Podem ser representadas graficamente e podem ser facilmente interpretadas por não especialistas (especialmente se forem pequenas)</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Podem gerenciar preditores qualitativos facilmente sem a necessidade de criar variáveis dummy.</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r>
              <a:rPr lang="pt-BR" b="1">
                <a:solidFill>
                  <a:schemeClr val="dk1"/>
                </a:solidFill>
                <a:latin typeface="Calibri"/>
                <a:ea typeface="Calibri"/>
                <a:cs typeface="Calibri"/>
                <a:sym typeface="Calibri"/>
              </a:rPr>
              <a:t>Desvantagens</a:t>
            </a:r>
            <a:endParaRPr b="1">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Em geral, elas não têm o mesmo nível de precisão na previsão em comparação às outras abordagens de regressão e classificação estudadas anteriormente.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Além disso, podem ser pouco robustas. Uma pequena alteração nos dados pode gerar uma grande mudança na árvore final estimada. No entanto, adicionar muitas árvores de decisão usando métodos como bagging, florestas aleatórias e boosting pode fazer com que o desempenho preditivo das árvores melhore substancialmente. </a:t>
            </a:r>
            <a:r>
              <a:rPr lang="pt-BR" i="1">
                <a:solidFill>
                  <a:schemeClr val="dk1"/>
                </a:solidFill>
                <a:latin typeface="Calibri"/>
                <a:ea typeface="Calibri"/>
                <a:cs typeface="Calibri"/>
                <a:sym typeface="Calibri"/>
              </a:rPr>
              <a:t>Continua nas aulas 45 e 46. </a:t>
            </a:r>
            <a:endParaRPr i="1">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Shape 587"/>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588" name="Shape 588"/>
          <p:cNvSpPr/>
          <p:nvPr/>
        </p:nvSpPr>
        <p:spPr>
          <a:xfrm>
            <a:off x="961050" y="1473241"/>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ANEXO</a:t>
            </a:r>
            <a:endParaRPr/>
          </a:p>
        </p:txBody>
      </p:sp>
      <p:sp>
        <p:nvSpPr>
          <p:cNvPr id="589" name="Shape 589"/>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Shape 590"/>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596" name="Shape 59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33</a:t>
            </a:fld>
            <a:endParaRPr sz="1200">
              <a:solidFill>
                <a:srgbClr val="888888"/>
              </a:solidFill>
              <a:latin typeface="Calibri"/>
              <a:ea typeface="Calibri"/>
              <a:cs typeface="Calibri"/>
              <a:sym typeface="Calibri"/>
            </a:endParaRPr>
          </a:p>
        </p:txBody>
      </p:sp>
      <p:sp>
        <p:nvSpPr>
          <p:cNvPr id="597" name="Shape 597"/>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dirty="0">
                <a:solidFill>
                  <a:schemeClr val="accent2"/>
                </a:solidFill>
                <a:latin typeface="Calibri"/>
                <a:ea typeface="Calibri"/>
                <a:cs typeface="Calibri"/>
                <a:sym typeface="Calibri"/>
              </a:rPr>
              <a:t>Como construir uma árvore de decisão?</a:t>
            </a:r>
            <a:br>
              <a:rPr lang="x-none" sz="1800" b="1" dirty="0">
                <a:solidFill>
                  <a:schemeClr val="accent2"/>
                </a:solidFill>
                <a:latin typeface="Calibri"/>
                <a:ea typeface="Calibri"/>
                <a:cs typeface="Calibri"/>
                <a:sym typeface="Calibri"/>
              </a:rPr>
            </a:br>
            <a:endParaRPr sz="1200" b="1" dirty="0">
              <a:solidFill>
                <a:schemeClr val="accent2"/>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dirty="0">
                <a:solidFill>
                  <a:schemeClr val="dk1"/>
                </a:solidFill>
                <a:latin typeface="Calibri"/>
                <a:ea typeface="Calibri"/>
                <a:cs typeface="Calibri"/>
                <a:sym typeface="Calibri"/>
              </a:rPr>
              <a:t>Para construir uma árvore de decisão, precisamos de um algoritmo capaz de determinar as decisões ideais para cada nó. Um desses algoritmos é o algoritmo de Hunt: um algoritmo recursivo e guloso que leva a uma solução localmente ideal. </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600" dirty="0">
              <a:solidFill>
                <a:schemeClr val="dk1"/>
              </a:solidFill>
              <a:latin typeface="Calibri"/>
              <a:ea typeface="Calibri"/>
              <a:cs typeface="Calibri"/>
              <a:sym typeface="Calibri"/>
            </a:endParaRPr>
          </a:p>
          <a:p>
            <a:pPr marL="914400" marR="0" lvl="1" indent="-342900" algn="just" rtl="0">
              <a:lnSpc>
                <a:spcPct val="100000"/>
              </a:lnSpc>
              <a:spcBef>
                <a:spcPts val="0"/>
              </a:spcBef>
              <a:spcAft>
                <a:spcPts val="0"/>
              </a:spcAft>
              <a:buClr>
                <a:schemeClr val="accent2"/>
              </a:buClr>
              <a:buSzPts val="1800"/>
              <a:buFont typeface="Raleway"/>
              <a:buChar char="○"/>
            </a:pPr>
            <a:r>
              <a:rPr lang="pt-BR" b="1" dirty="0">
                <a:solidFill>
                  <a:schemeClr val="dk1"/>
                </a:solidFill>
                <a:latin typeface="Calibri"/>
                <a:ea typeface="Calibri"/>
                <a:cs typeface="Calibri"/>
                <a:sym typeface="Calibri"/>
              </a:rPr>
              <a:t>recursivo</a:t>
            </a:r>
            <a:r>
              <a:rPr lang="pt-BR" dirty="0">
                <a:solidFill>
                  <a:schemeClr val="dk1"/>
                </a:solidFill>
                <a:latin typeface="Calibri"/>
                <a:ea typeface="Calibri"/>
                <a:cs typeface="Calibri"/>
                <a:sym typeface="Calibri"/>
              </a:rPr>
              <a:t>: divide o trabalho em partes e resolve cada parte dividindo-as em partes menores.</a:t>
            </a:r>
            <a:endParaRPr dirty="0">
              <a:solidFill>
                <a:schemeClr val="dk1"/>
              </a:solidFill>
              <a:latin typeface="Calibri"/>
              <a:ea typeface="Calibri"/>
              <a:cs typeface="Calibri"/>
              <a:sym typeface="Calibri"/>
            </a:endParaRPr>
          </a:p>
          <a:p>
            <a:pPr marL="914400" lvl="1" indent="-342900" algn="just" rtl="0">
              <a:spcBef>
                <a:spcPts val="0"/>
              </a:spcBef>
              <a:spcAft>
                <a:spcPts val="0"/>
              </a:spcAft>
              <a:buClr>
                <a:schemeClr val="accent2"/>
              </a:buClr>
              <a:buSzPts val="1800"/>
              <a:buFont typeface="Raleway"/>
              <a:buChar char="○"/>
            </a:pPr>
            <a:r>
              <a:rPr lang="pt-BR" b="1" dirty="0">
                <a:solidFill>
                  <a:schemeClr val="dk1"/>
                </a:solidFill>
                <a:latin typeface="Calibri"/>
                <a:ea typeface="Calibri"/>
                <a:cs typeface="Calibri"/>
                <a:sym typeface="Calibri"/>
              </a:rPr>
              <a:t>guloso</a:t>
            </a:r>
            <a:r>
              <a:rPr lang="pt-BR" dirty="0">
                <a:solidFill>
                  <a:schemeClr val="dk1"/>
                </a:solidFill>
                <a:latin typeface="Calibri"/>
                <a:ea typeface="Calibri"/>
                <a:cs typeface="Calibri"/>
                <a:sym typeface="Calibri"/>
              </a:rPr>
              <a:t> (greedy): em cada etapa, o algoritmo toma uma decisão ideal localmente</a:t>
            </a:r>
            <a:endParaRPr dirty="0">
              <a:solidFill>
                <a:schemeClr val="dk1"/>
              </a:solidFill>
              <a:latin typeface="Calibri"/>
              <a:ea typeface="Calibri"/>
              <a:cs typeface="Calibri"/>
              <a:sym typeface="Calibri"/>
            </a:endParaRPr>
          </a:p>
          <a:p>
            <a:pPr marL="914400" marR="0" lvl="1" indent="-342900" algn="just" rtl="0">
              <a:lnSpc>
                <a:spcPct val="100000"/>
              </a:lnSpc>
              <a:spcBef>
                <a:spcPts val="0"/>
              </a:spcBef>
              <a:spcAft>
                <a:spcPts val="0"/>
              </a:spcAft>
              <a:buClr>
                <a:schemeClr val="accent2"/>
              </a:buClr>
              <a:buSzPts val="1800"/>
              <a:buFont typeface="Raleway"/>
              <a:buChar char="○"/>
            </a:pPr>
            <a:r>
              <a:rPr lang="pt-BR" b="1" dirty="0">
                <a:solidFill>
                  <a:schemeClr val="dk1"/>
                </a:solidFill>
                <a:latin typeface="Calibri"/>
                <a:ea typeface="Calibri"/>
                <a:cs typeface="Calibri"/>
                <a:sym typeface="Calibri"/>
              </a:rPr>
              <a:t>local ideal</a:t>
            </a:r>
            <a:r>
              <a:rPr lang="pt-BR" dirty="0">
                <a:solidFill>
                  <a:schemeClr val="dk1"/>
                </a:solidFill>
                <a:latin typeface="Calibri"/>
                <a:ea typeface="Calibri"/>
                <a:cs typeface="Calibri"/>
                <a:sym typeface="Calibri"/>
              </a:rPr>
              <a:t>: não consegue a melhor solução entre todas as possíveis, mas uma solução ideal localmente.</a:t>
            </a:r>
            <a:br>
              <a:rPr lang="x-none" dirty="0">
                <a:solidFill>
                  <a:schemeClr val="dk1"/>
                </a:solidFill>
                <a:latin typeface="Calibri"/>
                <a:ea typeface="Calibri"/>
                <a:cs typeface="Calibri"/>
                <a:sym typeface="Calibri"/>
              </a:rPr>
            </a:br>
            <a:endParaRPr sz="600" dirty="0">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spc="-10" dirty="0">
                <a:solidFill>
                  <a:schemeClr val="dk1"/>
                </a:solidFill>
                <a:latin typeface="Calibri"/>
                <a:ea typeface="Calibri"/>
                <a:cs typeface="Calibri"/>
                <a:sym typeface="Calibri"/>
              </a:rPr>
              <a:t>O algoritmo funciona dividindo recursivamente os registros em subconjuntos cada vez menores. A decisão da partição é feita em cada nó de acordo com uma métrica chamada pureza. Um nó é considerado 100% puro quando todos os seus registros pertencem a uma só classe (ou têm o mesmo valor).</a:t>
            </a:r>
            <a:endParaRPr spc="-1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603" name="Shape 60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34</a:t>
            </a:fld>
            <a:endParaRPr sz="1200">
              <a:solidFill>
                <a:srgbClr val="888888"/>
              </a:solidFill>
              <a:latin typeface="Calibri"/>
              <a:ea typeface="Calibri"/>
              <a:cs typeface="Calibri"/>
              <a:sym typeface="Calibri"/>
            </a:endParaRPr>
          </a:p>
        </p:txBody>
      </p:sp>
      <p:sp>
        <p:nvSpPr>
          <p:cNvPr id="604" name="Shape 604"/>
          <p:cNvSpPr txBox="1"/>
          <p:nvPr/>
        </p:nvSpPr>
        <p:spPr>
          <a:xfrm>
            <a:off x="447800" y="1215525"/>
            <a:ext cx="3513300" cy="3600900"/>
          </a:xfrm>
          <a:prstGeom prst="rect">
            <a:avLst/>
          </a:prstGeom>
          <a:noFill/>
          <a:ln>
            <a:noFill/>
          </a:ln>
        </p:spPr>
        <p:txBody>
          <a:bodyPr spcFirstLastPara="1" wrap="square" lIns="91425" tIns="45700" rIns="91425" bIns="45700" rtlCol="0" anchor="t" anchorCtr="0">
            <a:noAutofit/>
          </a:bodyPr>
          <a:lstStyle/>
          <a:p>
            <a:pPr marL="0" marR="0" lvl="0" indent="0" algn="just" rtl="0">
              <a:lnSpc>
                <a:spcPct val="100000"/>
              </a:lnSpc>
              <a:spcBef>
                <a:spcPts val="0"/>
              </a:spcBef>
              <a:spcAft>
                <a:spcPts val="0"/>
              </a:spcAft>
              <a:buNone/>
            </a:pPr>
            <a:r>
              <a:rPr lang="pt-BR">
                <a:solidFill>
                  <a:schemeClr val="dk1"/>
                </a:solidFill>
                <a:latin typeface="Calibri"/>
                <a:ea typeface="Calibri"/>
                <a:cs typeface="Calibri"/>
                <a:sym typeface="Calibri"/>
              </a:rPr>
              <a:t>Vamos considerar, por exemplo, o método Triagem para classificação de feridos de acordo com a gravidade. Aqui, as cores determinam a gravidade do paciente.</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solidFill>
                <a:schemeClr val="dk1"/>
              </a:solidFill>
              <a:latin typeface="Calibri"/>
              <a:ea typeface="Calibri"/>
              <a:cs typeface="Calibri"/>
              <a:sym typeface="Calibri"/>
            </a:endParaRPr>
          </a:p>
          <a:p>
            <a:pPr marL="457200" marR="0" lvl="0" indent="-304800" algn="just" rtl="0">
              <a:lnSpc>
                <a:spcPct val="100000"/>
              </a:lnSpc>
              <a:spcBef>
                <a:spcPts val="0"/>
              </a:spcBef>
              <a:spcAft>
                <a:spcPts val="0"/>
              </a:spcAft>
              <a:buClr>
                <a:schemeClr val="accent2"/>
              </a:buClr>
              <a:buSzPts val="1200"/>
              <a:buFont typeface="Raleway"/>
              <a:buChar char="ㅡ"/>
            </a:pPr>
            <a:r>
              <a:rPr lang="pt-BR" sz="1200">
                <a:solidFill>
                  <a:schemeClr val="dk1"/>
                </a:solidFill>
                <a:latin typeface="Calibri"/>
                <a:ea typeface="Calibri"/>
                <a:cs typeface="Calibri"/>
                <a:sym typeface="Calibri"/>
              </a:rPr>
              <a:t>Dependendo dos valores tomados pelas variáveis, a árvore fornece uma regra precisa para decidir a gravidade do paciente.</a:t>
            </a:r>
            <a:br>
              <a:rPr lang="x-none" sz="1200">
                <a:solidFill>
                  <a:schemeClr val="dk1"/>
                </a:solidFill>
                <a:latin typeface="Calibri"/>
                <a:ea typeface="Calibri"/>
                <a:cs typeface="Calibri"/>
                <a:sym typeface="Calibri"/>
              </a:rPr>
            </a:br>
            <a:endParaRPr sz="1200" dirty="0">
              <a:solidFill>
                <a:schemeClr val="dk1"/>
              </a:solidFill>
              <a:latin typeface="Calibri"/>
              <a:ea typeface="Calibri"/>
              <a:cs typeface="Calibri"/>
              <a:sym typeface="Calibri"/>
            </a:endParaRPr>
          </a:p>
          <a:p>
            <a:pPr marL="457200" marR="0" lvl="0" indent="-304800" algn="just" rtl="0">
              <a:lnSpc>
                <a:spcPct val="100000"/>
              </a:lnSpc>
              <a:spcBef>
                <a:spcPts val="0"/>
              </a:spcBef>
              <a:spcAft>
                <a:spcPts val="0"/>
              </a:spcAft>
              <a:buClr>
                <a:schemeClr val="accent2"/>
              </a:buClr>
              <a:buSzPts val="1200"/>
              <a:buFont typeface="Raleway"/>
              <a:buChar char="ㅡ"/>
            </a:pPr>
            <a:r>
              <a:rPr lang="pt-BR" sz="1200">
                <a:solidFill>
                  <a:schemeClr val="dk1"/>
                </a:solidFill>
                <a:latin typeface="Calibri"/>
                <a:ea typeface="Calibri"/>
                <a:cs typeface="Calibri"/>
                <a:sym typeface="Calibri"/>
              </a:rPr>
              <a:t>A interpretação do modelo é extremamente simples, o que facilita sua comunicação com pessoal não técnico.</a:t>
            </a:r>
            <a:endParaRPr sz="1200" dirty="0">
              <a:solidFill>
                <a:schemeClr val="dk1"/>
              </a:solidFill>
              <a:latin typeface="Calibri"/>
              <a:ea typeface="Calibri"/>
              <a:cs typeface="Calibri"/>
              <a:sym typeface="Calibri"/>
            </a:endParaRPr>
          </a:p>
        </p:txBody>
      </p:sp>
      <p:sp>
        <p:nvSpPr>
          <p:cNvPr id="2" name="TextBox 1"/>
          <p:cNvSpPr txBox="1"/>
          <p:nvPr/>
        </p:nvSpPr>
        <p:spPr>
          <a:xfrm>
            <a:off x="4689692" y="769268"/>
            <a:ext cx="688009" cy="230832"/>
          </a:xfrm>
          <a:prstGeom prst="rect">
            <a:avLst/>
          </a:prstGeom>
          <a:noFill/>
        </p:spPr>
        <p:txBody>
          <a:bodyPr wrap="none" rtlCol="0">
            <a:spAutoFit/>
          </a:bodyPr>
          <a:lstStyle/>
          <a:p>
            <a:pPr rtl="0"/>
            <a:r>
              <a:rPr lang="pt-BR" sz="900" dirty="0">
                <a:latin typeface="Calibri" panose="020F0502020204030204" pitchFamily="34" charset="0"/>
              </a:rPr>
              <a:t>PODE ANDAR?</a:t>
            </a:r>
            <a:endParaRPr lang="es-AR" sz="900" dirty="0">
              <a:latin typeface="Calibri" panose="020F0502020204030204" pitchFamily="34" charset="0"/>
            </a:endParaRPr>
          </a:p>
        </p:txBody>
      </p:sp>
      <p:sp>
        <p:nvSpPr>
          <p:cNvPr id="7" name="TextBox 6"/>
          <p:cNvSpPr txBox="1"/>
          <p:nvPr/>
        </p:nvSpPr>
        <p:spPr>
          <a:xfrm>
            <a:off x="5161630" y="1445940"/>
            <a:ext cx="889987" cy="215444"/>
          </a:xfrm>
          <a:prstGeom prst="rect">
            <a:avLst/>
          </a:prstGeom>
          <a:noFill/>
        </p:spPr>
        <p:txBody>
          <a:bodyPr wrap="none" rtlCol="0">
            <a:spAutoFit/>
          </a:bodyPr>
          <a:lstStyle/>
          <a:p>
            <a:pPr rtl="0"/>
            <a:r>
              <a:rPr lang="pt-BR" sz="800" dirty="0">
                <a:latin typeface="Calibri" panose="020F0502020204030204" pitchFamily="34" charset="0"/>
              </a:rPr>
              <a:t>PODE RESPIRAR?</a:t>
            </a:r>
            <a:endParaRPr lang="es-AR" sz="800" dirty="0">
              <a:latin typeface="Calibri" panose="020F0502020204030204" pitchFamily="34" charset="0"/>
            </a:endParaRPr>
          </a:p>
        </p:txBody>
      </p:sp>
      <p:sp>
        <p:nvSpPr>
          <p:cNvPr id="8" name="TextBox 7"/>
          <p:cNvSpPr txBox="1"/>
          <p:nvPr/>
        </p:nvSpPr>
        <p:spPr>
          <a:xfrm>
            <a:off x="5320429" y="1100109"/>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9" name="TextBox 8"/>
          <p:cNvSpPr txBox="1"/>
          <p:nvPr/>
        </p:nvSpPr>
        <p:spPr>
          <a:xfrm>
            <a:off x="4918154" y="1100109"/>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0" name="TextBox 9"/>
          <p:cNvSpPr txBox="1"/>
          <p:nvPr/>
        </p:nvSpPr>
        <p:spPr>
          <a:xfrm>
            <a:off x="5253750" y="1777162"/>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1" name="TextBox 10"/>
          <p:cNvSpPr txBox="1"/>
          <p:nvPr/>
        </p:nvSpPr>
        <p:spPr>
          <a:xfrm>
            <a:off x="4716016" y="2569468"/>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2" name="TextBox 11"/>
          <p:cNvSpPr txBox="1"/>
          <p:nvPr/>
        </p:nvSpPr>
        <p:spPr>
          <a:xfrm>
            <a:off x="6372200" y="3217540"/>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3" name="TextBox 12"/>
          <p:cNvSpPr txBox="1"/>
          <p:nvPr/>
        </p:nvSpPr>
        <p:spPr>
          <a:xfrm>
            <a:off x="7276441" y="3865711"/>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4" name="TextBox 13"/>
          <p:cNvSpPr txBox="1"/>
          <p:nvPr/>
        </p:nvSpPr>
        <p:spPr>
          <a:xfrm>
            <a:off x="5796136" y="1783728"/>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5" name="TextBox 14"/>
          <p:cNvSpPr txBox="1"/>
          <p:nvPr/>
        </p:nvSpPr>
        <p:spPr>
          <a:xfrm>
            <a:off x="5020500" y="2569468"/>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6" name="TextBox 15"/>
          <p:cNvSpPr txBox="1"/>
          <p:nvPr/>
        </p:nvSpPr>
        <p:spPr>
          <a:xfrm>
            <a:off x="6887061" y="3217540"/>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7" name="TextBox 16"/>
          <p:cNvSpPr txBox="1"/>
          <p:nvPr/>
        </p:nvSpPr>
        <p:spPr>
          <a:xfrm>
            <a:off x="7007572" y="3865612"/>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8" name="TextBox 17"/>
          <p:cNvSpPr txBox="1"/>
          <p:nvPr/>
        </p:nvSpPr>
        <p:spPr>
          <a:xfrm>
            <a:off x="4453330" y="2122902"/>
            <a:ext cx="901209" cy="338554"/>
          </a:xfrm>
          <a:prstGeom prst="rect">
            <a:avLst/>
          </a:prstGeom>
          <a:noFill/>
        </p:spPr>
        <p:txBody>
          <a:bodyPr wrap="none" rtlCol="0">
            <a:spAutoFit/>
          </a:bodyPr>
          <a:lstStyle/>
          <a:p>
            <a:pPr algn="ctr" rtl="0"/>
            <a:r>
              <a:rPr lang="pt-BR" sz="800">
                <a:latin typeface="Calibri" panose="020F0502020204030204" pitchFamily="34" charset="0"/>
              </a:rPr>
              <a:t>Abrir as vias aéreas,</a:t>
            </a:r>
          </a:p>
          <a:p>
            <a:pPr algn="ctr" rtl="0"/>
            <a:r>
              <a:rPr lang="pt-BR" sz="800">
                <a:latin typeface="Calibri" panose="020F0502020204030204" pitchFamily="34" charset="0"/>
              </a:rPr>
              <a:t>PODE RESPIRAR?</a:t>
            </a:r>
            <a:endParaRPr lang="es-AR" sz="800" dirty="0">
              <a:latin typeface="Calibri" panose="020F0502020204030204" pitchFamily="34" charset="0"/>
            </a:endParaRPr>
          </a:p>
        </p:txBody>
      </p:sp>
      <p:sp>
        <p:nvSpPr>
          <p:cNvPr id="19" name="TextBox 18"/>
          <p:cNvSpPr txBox="1"/>
          <p:nvPr/>
        </p:nvSpPr>
        <p:spPr>
          <a:xfrm>
            <a:off x="5751686" y="2122901"/>
            <a:ext cx="671979" cy="338554"/>
          </a:xfrm>
          <a:prstGeom prst="rect">
            <a:avLst/>
          </a:prstGeom>
          <a:noFill/>
        </p:spPr>
        <p:txBody>
          <a:bodyPr wrap="none" rtlCol="0">
            <a:spAutoFit/>
          </a:bodyPr>
          <a:lstStyle/>
          <a:p>
            <a:pPr rtl="0"/>
            <a:r>
              <a:rPr lang="pt-BR" sz="800">
                <a:latin typeface="Calibri" panose="020F0502020204030204" pitchFamily="34" charset="0"/>
              </a:rPr>
              <a:t>Frequência</a:t>
            </a:r>
          </a:p>
          <a:p>
            <a:pPr rtl="0"/>
            <a:r>
              <a:rPr lang="pt-BR" sz="800">
                <a:latin typeface="Calibri" panose="020F0502020204030204" pitchFamily="34" charset="0"/>
              </a:rPr>
              <a:t>respiratória</a:t>
            </a:r>
            <a:endParaRPr lang="es-AR" sz="800" dirty="0">
              <a:latin typeface="Calibri" panose="020F0502020204030204" pitchFamily="34" charset="0"/>
            </a:endParaRPr>
          </a:p>
        </p:txBody>
      </p:sp>
      <p:sp>
        <p:nvSpPr>
          <p:cNvPr id="20" name="TextBox 19"/>
          <p:cNvSpPr txBox="1"/>
          <p:nvPr/>
        </p:nvSpPr>
        <p:spPr>
          <a:xfrm>
            <a:off x="6217998" y="2915947"/>
            <a:ext cx="692818" cy="200055"/>
          </a:xfrm>
          <a:prstGeom prst="rect">
            <a:avLst/>
          </a:prstGeom>
          <a:noFill/>
        </p:spPr>
        <p:txBody>
          <a:bodyPr wrap="none" rtlCol="0">
            <a:spAutoFit/>
          </a:bodyPr>
          <a:lstStyle/>
          <a:p>
            <a:pPr algn="ctr" rtl="0"/>
            <a:r>
              <a:rPr lang="pt-BR" sz="700">
                <a:latin typeface="Calibri" panose="020F0502020204030204" pitchFamily="34" charset="0"/>
              </a:rPr>
              <a:t>Tem pulso radial?</a:t>
            </a:r>
            <a:endParaRPr lang="es-AR" sz="700" dirty="0">
              <a:latin typeface="Calibri" panose="020F0502020204030204" pitchFamily="34" charset="0"/>
            </a:endParaRPr>
          </a:p>
        </p:txBody>
      </p:sp>
      <p:sp>
        <p:nvSpPr>
          <p:cNvPr id="21" name="TextBox 20"/>
          <p:cNvSpPr txBox="1"/>
          <p:nvPr/>
        </p:nvSpPr>
        <p:spPr>
          <a:xfrm>
            <a:off x="6732935" y="3577580"/>
            <a:ext cx="923651" cy="200055"/>
          </a:xfrm>
          <a:prstGeom prst="rect">
            <a:avLst/>
          </a:prstGeom>
          <a:noFill/>
        </p:spPr>
        <p:txBody>
          <a:bodyPr wrap="none" rtlCol="0">
            <a:spAutoFit/>
          </a:bodyPr>
          <a:lstStyle/>
          <a:p>
            <a:pPr algn="ctr" rtl="0"/>
            <a:r>
              <a:rPr lang="pt-BR" sz="700">
                <a:latin typeface="Calibri" panose="020F0502020204030204" pitchFamily="34" charset="0"/>
              </a:rPr>
              <a:t>Obedece a ordens?</a:t>
            </a:r>
            <a:endParaRPr lang="es-AR" sz="700" dirty="0">
              <a:latin typeface="Calibri" panose="020F0502020204030204" pitchFamily="34" charset="0"/>
            </a:endParaRPr>
          </a:p>
        </p:txBody>
      </p:sp>
      <p:sp>
        <p:nvSpPr>
          <p:cNvPr id="5" name="Oval 4"/>
          <p:cNvSpPr/>
          <p:nvPr/>
        </p:nvSpPr>
        <p:spPr>
          <a:xfrm>
            <a:off x="4715782" y="740668"/>
            <a:ext cx="792088"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5" name="Oval 24"/>
          <p:cNvSpPr/>
          <p:nvPr/>
        </p:nvSpPr>
        <p:spPr>
          <a:xfrm>
            <a:off x="5200876" y="1415058"/>
            <a:ext cx="792088"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Oval 25"/>
          <p:cNvSpPr/>
          <p:nvPr/>
        </p:nvSpPr>
        <p:spPr>
          <a:xfrm>
            <a:off x="6108544" y="2871959"/>
            <a:ext cx="911727"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Oval 26"/>
          <p:cNvSpPr/>
          <p:nvPr/>
        </p:nvSpPr>
        <p:spPr>
          <a:xfrm>
            <a:off x="6577164" y="3533591"/>
            <a:ext cx="1235195"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8" name="Oval 27"/>
          <p:cNvSpPr/>
          <p:nvPr/>
        </p:nvSpPr>
        <p:spPr>
          <a:xfrm>
            <a:off x="5660270" y="2086898"/>
            <a:ext cx="855946" cy="4105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9" name="Oval 28"/>
          <p:cNvSpPr/>
          <p:nvPr/>
        </p:nvSpPr>
        <p:spPr>
          <a:xfrm>
            <a:off x="4300002" y="2086898"/>
            <a:ext cx="1207867" cy="4105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 name="Rectangle 5"/>
          <p:cNvSpPr/>
          <p:nvPr/>
        </p:nvSpPr>
        <p:spPr>
          <a:xfrm>
            <a:off x="4644008" y="1417340"/>
            <a:ext cx="407356" cy="288032"/>
          </a:xfrm>
          <a:prstGeom prst="rect">
            <a:avLst/>
          </a:prstGeom>
          <a:solidFill>
            <a:srgbClr val="008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1" name="Rectangle 30"/>
          <p:cNvSpPr/>
          <p:nvPr/>
        </p:nvSpPr>
        <p:spPr>
          <a:xfrm>
            <a:off x="4440330" y="2871958"/>
            <a:ext cx="407356" cy="2880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2" name="Rectangle 31"/>
          <p:cNvSpPr/>
          <p:nvPr/>
        </p:nvSpPr>
        <p:spPr>
          <a:xfrm>
            <a:off x="4990022" y="2871959"/>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4" name="Rectangle 33"/>
          <p:cNvSpPr/>
          <p:nvPr/>
        </p:nvSpPr>
        <p:spPr>
          <a:xfrm>
            <a:off x="5574390" y="2871959"/>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5" name="Rectangle 34"/>
          <p:cNvSpPr/>
          <p:nvPr/>
        </p:nvSpPr>
        <p:spPr>
          <a:xfrm>
            <a:off x="6060759" y="3533591"/>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6" name="Rectangle 35"/>
          <p:cNvSpPr/>
          <p:nvPr/>
        </p:nvSpPr>
        <p:spPr>
          <a:xfrm>
            <a:off x="7267988" y="4203863"/>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7" name="Rectangle 36"/>
          <p:cNvSpPr/>
          <p:nvPr/>
        </p:nvSpPr>
        <p:spPr>
          <a:xfrm>
            <a:off x="6724410" y="4201554"/>
            <a:ext cx="407356" cy="288032"/>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8" name="TextBox 37"/>
          <p:cNvSpPr txBox="1"/>
          <p:nvPr/>
        </p:nvSpPr>
        <p:spPr>
          <a:xfrm>
            <a:off x="5785916" y="2555152"/>
            <a:ext cx="604653" cy="230832"/>
          </a:xfrm>
          <a:prstGeom prst="rect">
            <a:avLst/>
          </a:prstGeom>
          <a:noFill/>
        </p:spPr>
        <p:txBody>
          <a:bodyPr wrap="none" rtlCol="0">
            <a:spAutoFit/>
          </a:bodyPr>
          <a:lstStyle/>
          <a:p>
            <a:pPr rtl="0"/>
            <a:r>
              <a:rPr lang="pt-BR" sz="900">
                <a:latin typeface="Calibri" panose="020F0502020204030204" pitchFamily="34" charset="0"/>
              </a:rPr>
              <a:t>&gt;30 RPM</a:t>
            </a:r>
            <a:endParaRPr lang="es-AR" sz="900" dirty="0">
              <a:latin typeface="Calibri" panose="020F0502020204030204" pitchFamily="34" charset="0"/>
            </a:endParaRPr>
          </a:p>
        </p:txBody>
      </p:sp>
      <p:sp>
        <p:nvSpPr>
          <p:cNvPr id="39" name="TextBox 38"/>
          <p:cNvSpPr txBox="1"/>
          <p:nvPr/>
        </p:nvSpPr>
        <p:spPr>
          <a:xfrm>
            <a:off x="6311296" y="2569468"/>
            <a:ext cx="604653" cy="230832"/>
          </a:xfrm>
          <a:prstGeom prst="rect">
            <a:avLst/>
          </a:prstGeom>
          <a:noFill/>
        </p:spPr>
        <p:txBody>
          <a:bodyPr wrap="none" rtlCol="0">
            <a:spAutoFit/>
          </a:bodyPr>
          <a:lstStyle/>
          <a:p>
            <a:pPr rtl="0"/>
            <a:r>
              <a:rPr lang="pt-BR" sz="900">
                <a:latin typeface="Calibri" panose="020F0502020204030204" pitchFamily="34" charset="0"/>
              </a:rPr>
              <a:t>&lt;30 RPM</a:t>
            </a:r>
            <a:endParaRPr lang="es-AR" sz="900" dirty="0">
              <a:latin typeface="Calibri" panose="020F0502020204030204" pitchFamily="34" charset="0"/>
            </a:endParaRPr>
          </a:p>
        </p:txBody>
      </p:sp>
      <p:cxnSp>
        <p:nvCxnSpPr>
          <p:cNvPr id="23" name="Straight Arrow Connector 22"/>
          <p:cNvCxnSpPr/>
          <p:nvPr/>
        </p:nvCxnSpPr>
        <p:spPr>
          <a:xfrm>
            <a:off x="5190487" y="1028700"/>
            <a:ext cx="31738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675582" y="1698258"/>
            <a:ext cx="29133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207316" y="2483319"/>
            <a:ext cx="29133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994286" y="2490564"/>
            <a:ext cx="145666"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707548" y="3152197"/>
            <a:ext cx="384732"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260988" y="3820160"/>
            <a:ext cx="145666"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716016" y="2497460"/>
            <a:ext cx="128340" cy="374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4" idx="0"/>
          </p:cNvCxnSpPr>
          <p:nvPr/>
        </p:nvCxnSpPr>
        <p:spPr>
          <a:xfrm flipH="1">
            <a:off x="5778068" y="2483319"/>
            <a:ext cx="135357"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313889" y="3159991"/>
            <a:ext cx="154226" cy="3667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7" idx="0"/>
          </p:cNvCxnSpPr>
          <p:nvPr/>
        </p:nvCxnSpPr>
        <p:spPr>
          <a:xfrm flipH="1">
            <a:off x="6928088" y="3821623"/>
            <a:ext cx="164192" cy="3799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892161" y="1028700"/>
            <a:ext cx="141536"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5102738" y="1698258"/>
            <a:ext cx="357016" cy="394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611" name="Shape 61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35</a:t>
            </a:fld>
            <a:endParaRPr sz="1200">
              <a:solidFill>
                <a:srgbClr val="888888"/>
              </a:solidFill>
              <a:latin typeface="Calibri"/>
              <a:ea typeface="Calibri"/>
              <a:cs typeface="Calibri"/>
              <a:sym typeface="Calibri"/>
            </a:endParaRPr>
          </a:p>
        </p:txBody>
      </p:sp>
      <p:sp>
        <p:nvSpPr>
          <p:cNvPr id="612" name="Shape 612"/>
          <p:cNvSpPr txBox="1"/>
          <p:nvPr/>
        </p:nvSpPr>
        <p:spPr>
          <a:xfrm>
            <a:off x="447800" y="1215525"/>
            <a:ext cx="3513300" cy="3600900"/>
          </a:xfrm>
          <a:prstGeom prst="rect">
            <a:avLst/>
          </a:prstGeom>
          <a:noFill/>
          <a:ln>
            <a:noFill/>
          </a:ln>
        </p:spPr>
        <p:txBody>
          <a:bodyPr spcFirstLastPara="1" wrap="square" lIns="91425" tIns="45700" rIns="91425" bIns="45700" rtlCol="0" anchor="t" anchorCtr="0">
            <a:noAutofit/>
          </a:bodyPr>
          <a:lstStyle/>
          <a:p>
            <a:pPr marL="457200" marR="0" lvl="0" indent="-304800" algn="just" rtl="0">
              <a:lnSpc>
                <a:spcPct val="100000"/>
              </a:lnSpc>
              <a:spcBef>
                <a:spcPts val="0"/>
              </a:spcBef>
              <a:spcAft>
                <a:spcPts val="0"/>
              </a:spcAft>
              <a:buClr>
                <a:schemeClr val="accent2"/>
              </a:buClr>
              <a:buSzPts val="1200"/>
              <a:buFont typeface="Raleway"/>
              <a:buChar char="ㅡ"/>
            </a:pPr>
            <a:r>
              <a:rPr lang="pt-BR" sz="1200" dirty="0">
                <a:solidFill>
                  <a:schemeClr val="dk1"/>
                </a:solidFill>
                <a:latin typeface="Calibri"/>
                <a:ea typeface="Calibri"/>
                <a:cs typeface="Calibri"/>
                <a:sym typeface="Calibri"/>
              </a:rPr>
              <a:t>A árvore é um caso de </a:t>
            </a:r>
            <a:r>
              <a:rPr lang="pt-BR" sz="1200" i="1" dirty="0">
                <a:solidFill>
                  <a:schemeClr val="dk1"/>
                </a:solidFill>
                <a:latin typeface="Calibri"/>
                <a:ea typeface="Calibri"/>
                <a:cs typeface="Calibri"/>
                <a:sym typeface="Calibri"/>
              </a:rPr>
              <a:t>Grafo Acíclico Dirigido</a:t>
            </a:r>
            <a:r>
              <a:rPr lang="pt-BR" sz="1200" dirty="0">
                <a:solidFill>
                  <a:schemeClr val="dk1"/>
                </a:solidFill>
                <a:latin typeface="Calibri"/>
                <a:ea typeface="Calibri"/>
                <a:cs typeface="Calibri"/>
                <a:sym typeface="Calibri"/>
              </a:rPr>
              <a:t> e, assim sendo, tem nós e arestas. Os nós correspondem a perguntas, enquanto as bordas correspondem a possíveis respostas.</a:t>
            </a:r>
            <a:br>
              <a:rPr lang="x-none" sz="1200" dirty="0">
                <a:solidFill>
                  <a:schemeClr val="dk1"/>
                </a:solidFill>
                <a:latin typeface="Calibri"/>
                <a:ea typeface="Calibri"/>
                <a:cs typeface="Calibri"/>
                <a:sym typeface="Calibri"/>
              </a:rPr>
            </a:br>
            <a:endParaRPr sz="1200" dirty="0">
              <a:solidFill>
                <a:schemeClr val="dk1"/>
              </a:solidFill>
              <a:latin typeface="Calibri"/>
              <a:ea typeface="Calibri"/>
              <a:cs typeface="Calibri"/>
              <a:sym typeface="Calibri"/>
            </a:endParaRPr>
          </a:p>
          <a:p>
            <a:pPr marL="457200" marR="0" lvl="0" indent="-304800" algn="just" rtl="0">
              <a:lnSpc>
                <a:spcPct val="100000"/>
              </a:lnSpc>
              <a:spcBef>
                <a:spcPts val="0"/>
              </a:spcBef>
              <a:spcAft>
                <a:spcPts val="0"/>
              </a:spcAft>
              <a:buClr>
                <a:schemeClr val="accent2"/>
              </a:buClr>
              <a:buSzPts val="1200"/>
              <a:buFont typeface="Raleway"/>
              <a:buChar char="ㅡ"/>
            </a:pPr>
            <a:r>
              <a:rPr lang="pt-BR" sz="1200" dirty="0">
                <a:solidFill>
                  <a:schemeClr val="dk1"/>
                </a:solidFill>
                <a:latin typeface="Calibri"/>
                <a:ea typeface="Calibri"/>
                <a:cs typeface="Calibri"/>
                <a:sym typeface="Calibri"/>
              </a:rPr>
              <a:t>O nó superior é chamado de </a:t>
            </a:r>
            <a:r>
              <a:rPr lang="pt-BR" sz="1200" b="1" dirty="0">
                <a:solidFill>
                  <a:schemeClr val="dk1"/>
                </a:solidFill>
                <a:latin typeface="Calibri"/>
                <a:ea typeface="Calibri"/>
                <a:cs typeface="Calibri"/>
                <a:sym typeface="Calibri"/>
              </a:rPr>
              <a:t>nó raiz</a:t>
            </a:r>
            <a:r>
              <a:rPr lang="pt-BR" sz="1200" dirty="0">
                <a:solidFill>
                  <a:schemeClr val="dk1"/>
                </a:solidFill>
                <a:latin typeface="Calibri"/>
                <a:ea typeface="Calibri"/>
                <a:cs typeface="Calibri"/>
                <a:sym typeface="Calibri"/>
              </a:rPr>
              <a:t>, não tem arestas de entrada e tem 2 ou mais arestas de saída. </a:t>
            </a:r>
            <a:endParaRPr sz="12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dirty="0">
              <a:solidFill>
                <a:schemeClr val="dk1"/>
              </a:solidFill>
              <a:latin typeface="Calibri"/>
              <a:ea typeface="Calibri"/>
              <a:cs typeface="Calibri"/>
              <a:sym typeface="Calibri"/>
            </a:endParaRPr>
          </a:p>
          <a:p>
            <a:pPr marL="457200" marR="0" lvl="0" indent="-304800" algn="just" rtl="0">
              <a:lnSpc>
                <a:spcPct val="100000"/>
              </a:lnSpc>
              <a:spcBef>
                <a:spcPts val="0"/>
              </a:spcBef>
              <a:spcAft>
                <a:spcPts val="0"/>
              </a:spcAft>
              <a:buClr>
                <a:schemeClr val="accent2"/>
              </a:buClr>
              <a:buSzPts val="1200"/>
              <a:buFont typeface="Raleway"/>
              <a:buChar char="ㅡ"/>
            </a:pPr>
            <a:r>
              <a:rPr lang="pt-BR" sz="1200" dirty="0">
                <a:solidFill>
                  <a:schemeClr val="dk1"/>
                </a:solidFill>
                <a:latin typeface="Calibri"/>
                <a:ea typeface="Calibri"/>
                <a:cs typeface="Calibri"/>
                <a:sym typeface="Calibri"/>
              </a:rPr>
              <a:t>Os </a:t>
            </a:r>
            <a:r>
              <a:rPr lang="pt-BR" sz="1200" b="1" dirty="0">
                <a:solidFill>
                  <a:schemeClr val="dk1"/>
                </a:solidFill>
                <a:latin typeface="Calibri"/>
                <a:ea typeface="Calibri"/>
                <a:cs typeface="Calibri"/>
                <a:sym typeface="Calibri"/>
              </a:rPr>
              <a:t>nós internos</a:t>
            </a:r>
            <a:r>
              <a:rPr lang="pt-BR" sz="1200" dirty="0">
                <a:solidFill>
                  <a:schemeClr val="dk1"/>
                </a:solidFill>
                <a:latin typeface="Calibri"/>
                <a:ea typeface="Calibri"/>
                <a:cs typeface="Calibri"/>
                <a:sym typeface="Calibri"/>
              </a:rPr>
              <a:t> têm 1 aresta de entrada e 2 ou mais arestas de saída. </a:t>
            </a:r>
            <a:endParaRPr sz="12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dirty="0">
              <a:solidFill>
                <a:schemeClr val="dk1"/>
              </a:solidFill>
              <a:latin typeface="Calibri"/>
              <a:ea typeface="Calibri"/>
              <a:cs typeface="Calibri"/>
              <a:sym typeface="Calibri"/>
            </a:endParaRPr>
          </a:p>
          <a:p>
            <a:pPr marL="457200" marR="0" lvl="0" indent="-304800" algn="just" rtl="0">
              <a:lnSpc>
                <a:spcPct val="100000"/>
              </a:lnSpc>
              <a:spcBef>
                <a:spcPts val="0"/>
              </a:spcBef>
              <a:spcAft>
                <a:spcPts val="0"/>
              </a:spcAft>
              <a:buClr>
                <a:schemeClr val="accent2"/>
              </a:buClr>
              <a:buSzPts val="1200"/>
              <a:buFont typeface="Raleway"/>
              <a:buChar char="ㅡ"/>
            </a:pPr>
            <a:r>
              <a:rPr lang="pt-BR" sz="1200" dirty="0">
                <a:solidFill>
                  <a:schemeClr val="dk1"/>
                </a:solidFill>
                <a:latin typeface="Calibri"/>
                <a:ea typeface="Calibri"/>
                <a:cs typeface="Calibri"/>
                <a:sym typeface="Calibri"/>
              </a:rPr>
              <a:t>Por fim, os nós que têm 1 aresta de entrada e nenhuma aresta de saída são chamados de </a:t>
            </a:r>
            <a:r>
              <a:rPr lang="pt-BR" sz="1200" b="1" dirty="0">
                <a:solidFill>
                  <a:schemeClr val="dk1"/>
                </a:solidFill>
                <a:latin typeface="Calibri"/>
                <a:ea typeface="Calibri"/>
                <a:cs typeface="Calibri"/>
                <a:sym typeface="Calibri"/>
              </a:rPr>
              <a:t>nós folha</a:t>
            </a:r>
            <a:r>
              <a:rPr lang="pt-BR" sz="1200" dirty="0">
                <a:solidFill>
                  <a:schemeClr val="dk1"/>
                </a:solidFill>
                <a:latin typeface="Calibri"/>
                <a:ea typeface="Calibri"/>
                <a:cs typeface="Calibri"/>
                <a:sym typeface="Calibri"/>
              </a:rPr>
              <a:t> e contêm uma tag de classe (ou um valor de regressão).</a:t>
            </a:r>
            <a:endParaRPr sz="1200" dirty="0">
              <a:solidFill>
                <a:schemeClr val="dk1"/>
              </a:solidFill>
              <a:latin typeface="Calibri"/>
              <a:ea typeface="Calibri"/>
              <a:cs typeface="Calibri"/>
              <a:sym typeface="Calibri"/>
            </a:endParaRPr>
          </a:p>
        </p:txBody>
      </p:sp>
      <p:sp>
        <p:nvSpPr>
          <p:cNvPr id="6" name="TextBox 5"/>
          <p:cNvSpPr txBox="1"/>
          <p:nvPr/>
        </p:nvSpPr>
        <p:spPr>
          <a:xfrm>
            <a:off x="4689692" y="769268"/>
            <a:ext cx="688009" cy="230832"/>
          </a:xfrm>
          <a:prstGeom prst="rect">
            <a:avLst/>
          </a:prstGeom>
          <a:noFill/>
        </p:spPr>
        <p:txBody>
          <a:bodyPr wrap="none" rtlCol="0">
            <a:spAutoFit/>
          </a:bodyPr>
          <a:lstStyle/>
          <a:p>
            <a:pPr rtl="0"/>
            <a:r>
              <a:rPr lang="pt-BR" sz="900" dirty="0">
                <a:latin typeface="Calibri" panose="020F0502020204030204" pitchFamily="34" charset="0"/>
              </a:rPr>
              <a:t>PODE ANDAR?</a:t>
            </a:r>
            <a:endParaRPr lang="es-AR" sz="900" dirty="0">
              <a:latin typeface="Calibri" panose="020F0502020204030204" pitchFamily="34" charset="0"/>
            </a:endParaRPr>
          </a:p>
        </p:txBody>
      </p:sp>
      <p:sp>
        <p:nvSpPr>
          <p:cNvPr id="7" name="TextBox 6"/>
          <p:cNvSpPr txBox="1"/>
          <p:nvPr/>
        </p:nvSpPr>
        <p:spPr>
          <a:xfrm>
            <a:off x="5164206" y="1453634"/>
            <a:ext cx="889987" cy="215444"/>
          </a:xfrm>
          <a:prstGeom prst="rect">
            <a:avLst/>
          </a:prstGeom>
          <a:noFill/>
        </p:spPr>
        <p:txBody>
          <a:bodyPr wrap="none" rtlCol="0">
            <a:spAutoFit/>
          </a:bodyPr>
          <a:lstStyle/>
          <a:p>
            <a:pPr rtl="0"/>
            <a:r>
              <a:rPr lang="pt-BR" sz="800" dirty="0">
                <a:latin typeface="Calibri" panose="020F0502020204030204" pitchFamily="34" charset="0"/>
              </a:rPr>
              <a:t>PODE RESPIRAR?</a:t>
            </a:r>
            <a:endParaRPr lang="es-AR" sz="800" dirty="0">
              <a:latin typeface="Calibri" panose="020F0502020204030204" pitchFamily="34" charset="0"/>
            </a:endParaRPr>
          </a:p>
        </p:txBody>
      </p:sp>
      <p:sp>
        <p:nvSpPr>
          <p:cNvPr id="8" name="TextBox 7"/>
          <p:cNvSpPr txBox="1"/>
          <p:nvPr/>
        </p:nvSpPr>
        <p:spPr>
          <a:xfrm>
            <a:off x="5320429" y="1100109"/>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9" name="TextBox 8"/>
          <p:cNvSpPr txBox="1"/>
          <p:nvPr/>
        </p:nvSpPr>
        <p:spPr>
          <a:xfrm>
            <a:off x="4918154" y="1100109"/>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0" name="TextBox 9"/>
          <p:cNvSpPr txBox="1"/>
          <p:nvPr/>
        </p:nvSpPr>
        <p:spPr>
          <a:xfrm>
            <a:off x="5253750" y="1777162"/>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1" name="TextBox 10"/>
          <p:cNvSpPr txBox="1"/>
          <p:nvPr/>
        </p:nvSpPr>
        <p:spPr>
          <a:xfrm>
            <a:off x="4716016" y="2569468"/>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2" name="TextBox 11"/>
          <p:cNvSpPr txBox="1"/>
          <p:nvPr/>
        </p:nvSpPr>
        <p:spPr>
          <a:xfrm>
            <a:off x="6372200" y="3217540"/>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3" name="TextBox 12"/>
          <p:cNvSpPr txBox="1"/>
          <p:nvPr/>
        </p:nvSpPr>
        <p:spPr>
          <a:xfrm>
            <a:off x="7276441" y="3865711"/>
            <a:ext cx="335348" cy="230832"/>
          </a:xfrm>
          <a:prstGeom prst="rect">
            <a:avLst/>
          </a:prstGeom>
          <a:noFill/>
        </p:spPr>
        <p:txBody>
          <a:bodyPr wrap="none" rtlCol="0">
            <a:spAutoFit/>
          </a:bodyPr>
          <a:lstStyle/>
          <a:p>
            <a:pPr rtl="0"/>
            <a:r>
              <a:rPr lang="pt-BR" sz="900">
                <a:latin typeface="Calibri" panose="020F0502020204030204" pitchFamily="34" charset="0"/>
              </a:rPr>
              <a:t>NÃO</a:t>
            </a:r>
            <a:endParaRPr lang="es-AR" sz="900" dirty="0">
              <a:latin typeface="Calibri" panose="020F0502020204030204" pitchFamily="34" charset="0"/>
            </a:endParaRPr>
          </a:p>
        </p:txBody>
      </p:sp>
      <p:sp>
        <p:nvSpPr>
          <p:cNvPr id="14" name="TextBox 13"/>
          <p:cNvSpPr txBox="1"/>
          <p:nvPr/>
        </p:nvSpPr>
        <p:spPr>
          <a:xfrm>
            <a:off x="5796136" y="1783728"/>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5" name="TextBox 14"/>
          <p:cNvSpPr txBox="1"/>
          <p:nvPr/>
        </p:nvSpPr>
        <p:spPr>
          <a:xfrm>
            <a:off x="5020500" y="2569468"/>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6" name="TextBox 15"/>
          <p:cNvSpPr txBox="1"/>
          <p:nvPr/>
        </p:nvSpPr>
        <p:spPr>
          <a:xfrm>
            <a:off x="6887061" y="3217540"/>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7" name="TextBox 16"/>
          <p:cNvSpPr txBox="1"/>
          <p:nvPr/>
        </p:nvSpPr>
        <p:spPr>
          <a:xfrm>
            <a:off x="7007572" y="3865612"/>
            <a:ext cx="266420" cy="230832"/>
          </a:xfrm>
          <a:prstGeom prst="rect">
            <a:avLst/>
          </a:prstGeom>
          <a:noFill/>
        </p:spPr>
        <p:txBody>
          <a:bodyPr wrap="none" rtlCol="0">
            <a:spAutoFit/>
          </a:bodyPr>
          <a:lstStyle/>
          <a:p>
            <a:pPr rtl="0"/>
            <a:r>
              <a:rPr lang="pt-BR" sz="900">
                <a:latin typeface="Calibri" panose="020F0502020204030204" pitchFamily="34" charset="0"/>
              </a:rPr>
              <a:t>SIM</a:t>
            </a:r>
            <a:endParaRPr lang="es-AR" sz="900" dirty="0">
              <a:latin typeface="Calibri" panose="020F0502020204030204" pitchFamily="34" charset="0"/>
            </a:endParaRPr>
          </a:p>
        </p:txBody>
      </p:sp>
      <p:sp>
        <p:nvSpPr>
          <p:cNvPr id="18" name="TextBox 17"/>
          <p:cNvSpPr txBox="1"/>
          <p:nvPr/>
        </p:nvSpPr>
        <p:spPr>
          <a:xfrm>
            <a:off x="4453330" y="2122902"/>
            <a:ext cx="901209" cy="338554"/>
          </a:xfrm>
          <a:prstGeom prst="rect">
            <a:avLst/>
          </a:prstGeom>
          <a:noFill/>
        </p:spPr>
        <p:txBody>
          <a:bodyPr wrap="none" rtlCol="0">
            <a:spAutoFit/>
          </a:bodyPr>
          <a:lstStyle/>
          <a:p>
            <a:pPr algn="ctr" rtl="0"/>
            <a:r>
              <a:rPr lang="pt-BR" sz="800">
                <a:latin typeface="Calibri" panose="020F0502020204030204" pitchFamily="34" charset="0"/>
              </a:rPr>
              <a:t>Abrir as vias aéreas,</a:t>
            </a:r>
          </a:p>
          <a:p>
            <a:pPr algn="ctr" rtl="0"/>
            <a:r>
              <a:rPr lang="pt-BR" sz="800">
                <a:latin typeface="Calibri" panose="020F0502020204030204" pitchFamily="34" charset="0"/>
              </a:rPr>
              <a:t>PODE RESPIRAR?</a:t>
            </a:r>
            <a:endParaRPr lang="es-AR" sz="800" dirty="0">
              <a:latin typeface="Calibri" panose="020F0502020204030204" pitchFamily="34" charset="0"/>
            </a:endParaRPr>
          </a:p>
        </p:txBody>
      </p:sp>
      <p:sp>
        <p:nvSpPr>
          <p:cNvPr id="19" name="TextBox 18"/>
          <p:cNvSpPr txBox="1"/>
          <p:nvPr/>
        </p:nvSpPr>
        <p:spPr>
          <a:xfrm>
            <a:off x="5751686" y="2122901"/>
            <a:ext cx="671979" cy="338554"/>
          </a:xfrm>
          <a:prstGeom prst="rect">
            <a:avLst/>
          </a:prstGeom>
          <a:noFill/>
        </p:spPr>
        <p:txBody>
          <a:bodyPr wrap="none" rtlCol="0">
            <a:spAutoFit/>
          </a:bodyPr>
          <a:lstStyle/>
          <a:p>
            <a:pPr rtl="0"/>
            <a:r>
              <a:rPr lang="pt-BR" sz="800">
                <a:latin typeface="Calibri" panose="020F0502020204030204" pitchFamily="34" charset="0"/>
              </a:rPr>
              <a:t>Frequência</a:t>
            </a:r>
          </a:p>
          <a:p>
            <a:pPr rtl="0"/>
            <a:r>
              <a:rPr lang="pt-BR" sz="800">
                <a:latin typeface="Calibri" panose="020F0502020204030204" pitchFamily="34" charset="0"/>
              </a:rPr>
              <a:t>respiratória</a:t>
            </a:r>
            <a:endParaRPr lang="es-AR" sz="800" dirty="0">
              <a:latin typeface="Calibri" panose="020F0502020204030204" pitchFamily="34" charset="0"/>
            </a:endParaRPr>
          </a:p>
        </p:txBody>
      </p:sp>
      <p:sp>
        <p:nvSpPr>
          <p:cNvPr id="20" name="TextBox 19"/>
          <p:cNvSpPr txBox="1"/>
          <p:nvPr/>
        </p:nvSpPr>
        <p:spPr>
          <a:xfrm>
            <a:off x="6217998" y="2915947"/>
            <a:ext cx="692818" cy="200055"/>
          </a:xfrm>
          <a:prstGeom prst="rect">
            <a:avLst/>
          </a:prstGeom>
          <a:noFill/>
        </p:spPr>
        <p:txBody>
          <a:bodyPr wrap="none" rtlCol="0">
            <a:spAutoFit/>
          </a:bodyPr>
          <a:lstStyle/>
          <a:p>
            <a:pPr algn="ctr" rtl="0"/>
            <a:r>
              <a:rPr lang="pt-BR" sz="700">
                <a:latin typeface="Calibri" panose="020F0502020204030204" pitchFamily="34" charset="0"/>
              </a:rPr>
              <a:t>Tem pulso radial?</a:t>
            </a:r>
            <a:endParaRPr lang="es-AR" sz="700" dirty="0">
              <a:latin typeface="Calibri" panose="020F0502020204030204" pitchFamily="34" charset="0"/>
            </a:endParaRPr>
          </a:p>
        </p:txBody>
      </p:sp>
      <p:sp>
        <p:nvSpPr>
          <p:cNvPr id="21" name="TextBox 20"/>
          <p:cNvSpPr txBox="1"/>
          <p:nvPr/>
        </p:nvSpPr>
        <p:spPr>
          <a:xfrm>
            <a:off x="6732935" y="3577580"/>
            <a:ext cx="923651" cy="200055"/>
          </a:xfrm>
          <a:prstGeom prst="rect">
            <a:avLst/>
          </a:prstGeom>
          <a:noFill/>
        </p:spPr>
        <p:txBody>
          <a:bodyPr wrap="none" rtlCol="0">
            <a:spAutoFit/>
          </a:bodyPr>
          <a:lstStyle/>
          <a:p>
            <a:pPr algn="ctr" rtl="0"/>
            <a:r>
              <a:rPr lang="pt-BR" sz="700">
                <a:latin typeface="Calibri" panose="020F0502020204030204" pitchFamily="34" charset="0"/>
              </a:rPr>
              <a:t>Obedece a ordens?</a:t>
            </a:r>
            <a:endParaRPr lang="es-AR" sz="700" dirty="0">
              <a:latin typeface="Calibri" panose="020F0502020204030204" pitchFamily="34" charset="0"/>
            </a:endParaRPr>
          </a:p>
        </p:txBody>
      </p:sp>
      <p:sp>
        <p:nvSpPr>
          <p:cNvPr id="22" name="Oval 21"/>
          <p:cNvSpPr/>
          <p:nvPr/>
        </p:nvSpPr>
        <p:spPr>
          <a:xfrm>
            <a:off x="4715782" y="740668"/>
            <a:ext cx="792088"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3" name="Oval 22"/>
          <p:cNvSpPr/>
          <p:nvPr/>
        </p:nvSpPr>
        <p:spPr>
          <a:xfrm>
            <a:off x="5200876" y="1415058"/>
            <a:ext cx="792088"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4" name="Oval 23"/>
          <p:cNvSpPr/>
          <p:nvPr/>
        </p:nvSpPr>
        <p:spPr>
          <a:xfrm>
            <a:off x="6108544" y="2871959"/>
            <a:ext cx="911727"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5" name="Oval 24"/>
          <p:cNvSpPr/>
          <p:nvPr/>
        </p:nvSpPr>
        <p:spPr>
          <a:xfrm>
            <a:off x="6577164" y="3533591"/>
            <a:ext cx="1235195"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Oval 25"/>
          <p:cNvSpPr/>
          <p:nvPr/>
        </p:nvSpPr>
        <p:spPr>
          <a:xfrm>
            <a:off x="5660270" y="2086898"/>
            <a:ext cx="855946" cy="4105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Oval 26"/>
          <p:cNvSpPr/>
          <p:nvPr/>
        </p:nvSpPr>
        <p:spPr>
          <a:xfrm>
            <a:off x="4300002" y="2086898"/>
            <a:ext cx="1207867" cy="4105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8" name="Rectangle 27"/>
          <p:cNvSpPr/>
          <p:nvPr/>
        </p:nvSpPr>
        <p:spPr>
          <a:xfrm>
            <a:off x="4644008" y="1417340"/>
            <a:ext cx="407356" cy="288032"/>
          </a:xfrm>
          <a:prstGeom prst="rect">
            <a:avLst/>
          </a:prstGeom>
          <a:solidFill>
            <a:srgbClr val="008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9" name="Rectangle 28"/>
          <p:cNvSpPr/>
          <p:nvPr/>
        </p:nvSpPr>
        <p:spPr>
          <a:xfrm>
            <a:off x="4440330" y="2871958"/>
            <a:ext cx="407356" cy="2880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0" name="Rectangle 29"/>
          <p:cNvSpPr/>
          <p:nvPr/>
        </p:nvSpPr>
        <p:spPr>
          <a:xfrm>
            <a:off x="4990022" y="2871959"/>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1" name="Rectangle 30"/>
          <p:cNvSpPr/>
          <p:nvPr/>
        </p:nvSpPr>
        <p:spPr>
          <a:xfrm>
            <a:off x="5574390" y="2871959"/>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2" name="Rectangle 31"/>
          <p:cNvSpPr/>
          <p:nvPr/>
        </p:nvSpPr>
        <p:spPr>
          <a:xfrm>
            <a:off x="6060759" y="3533591"/>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3" name="Rectangle 32"/>
          <p:cNvSpPr/>
          <p:nvPr/>
        </p:nvSpPr>
        <p:spPr>
          <a:xfrm>
            <a:off x="7267988" y="4203863"/>
            <a:ext cx="40735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4" name="Rectangle 33"/>
          <p:cNvSpPr/>
          <p:nvPr/>
        </p:nvSpPr>
        <p:spPr>
          <a:xfrm>
            <a:off x="6724410" y="4201554"/>
            <a:ext cx="407356" cy="288032"/>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5" name="TextBox 34"/>
          <p:cNvSpPr txBox="1"/>
          <p:nvPr/>
        </p:nvSpPr>
        <p:spPr>
          <a:xfrm>
            <a:off x="5785916" y="2555152"/>
            <a:ext cx="604653" cy="230832"/>
          </a:xfrm>
          <a:prstGeom prst="rect">
            <a:avLst/>
          </a:prstGeom>
          <a:noFill/>
        </p:spPr>
        <p:txBody>
          <a:bodyPr wrap="none" rtlCol="0">
            <a:spAutoFit/>
          </a:bodyPr>
          <a:lstStyle/>
          <a:p>
            <a:pPr rtl="0"/>
            <a:r>
              <a:rPr lang="pt-BR" sz="900">
                <a:latin typeface="Calibri" panose="020F0502020204030204" pitchFamily="34" charset="0"/>
              </a:rPr>
              <a:t>&gt;30 RPM</a:t>
            </a:r>
            <a:endParaRPr lang="es-AR" sz="900" dirty="0">
              <a:latin typeface="Calibri" panose="020F0502020204030204" pitchFamily="34" charset="0"/>
            </a:endParaRPr>
          </a:p>
        </p:txBody>
      </p:sp>
      <p:sp>
        <p:nvSpPr>
          <p:cNvPr id="36" name="TextBox 35"/>
          <p:cNvSpPr txBox="1"/>
          <p:nvPr/>
        </p:nvSpPr>
        <p:spPr>
          <a:xfrm>
            <a:off x="6311296" y="2569468"/>
            <a:ext cx="604653" cy="230832"/>
          </a:xfrm>
          <a:prstGeom prst="rect">
            <a:avLst/>
          </a:prstGeom>
          <a:noFill/>
        </p:spPr>
        <p:txBody>
          <a:bodyPr wrap="none" rtlCol="0">
            <a:spAutoFit/>
          </a:bodyPr>
          <a:lstStyle/>
          <a:p>
            <a:pPr rtl="0"/>
            <a:r>
              <a:rPr lang="pt-BR" sz="900">
                <a:latin typeface="Calibri" panose="020F0502020204030204" pitchFamily="34" charset="0"/>
              </a:rPr>
              <a:t>&lt;30 RPM</a:t>
            </a:r>
            <a:endParaRPr lang="es-AR" sz="900" dirty="0">
              <a:latin typeface="Calibri" panose="020F0502020204030204" pitchFamily="34" charset="0"/>
            </a:endParaRPr>
          </a:p>
        </p:txBody>
      </p:sp>
      <p:cxnSp>
        <p:nvCxnSpPr>
          <p:cNvPr id="37" name="Straight Arrow Connector 36"/>
          <p:cNvCxnSpPr/>
          <p:nvPr/>
        </p:nvCxnSpPr>
        <p:spPr>
          <a:xfrm>
            <a:off x="5190487" y="1028700"/>
            <a:ext cx="31738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75582" y="1698258"/>
            <a:ext cx="29133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07316" y="2483319"/>
            <a:ext cx="291332"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94286" y="2490564"/>
            <a:ext cx="145666"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07548" y="3152197"/>
            <a:ext cx="384732"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260988" y="3820160"/>
            <a:ext cx="145666" cy="3813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716016" y="2497460"/>
            <a:ext cx="128340" cy="374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1" idx="0"/>
          </p:cNvCxnSpPr>
          <p:nvPr/>
        </p:nvCxnSpPr>
        <p:spPr>
          <a:xfrm flipH="1">
            <a:off x="5778068" y="2483319"/>
            <a:ext cx="135357"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13889" y="3159991"/>
            <a:ext cx="154226" cy="3667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4" idx="0"/>
          </p:cNvCxnSpPr>
          <p:nvPr/>
        </p:nvCxnSpPr>
        <p:spPr>
          <a:xfrm flipH="1">
            <a:off x="6928088" y="3821623"/>
            <a:ext cx="164192" cy="3799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892161" y="1028700"/>
            <a:ext cx="141536" cy="388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102738" y="1698258"/>
            <a:ext cx="357016" cy="394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619" name="Shape 61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36</a:t>
            </a:fld>
            <a:endParaRPr sz="1200">
              <a:solidFill>
                <a:srgbClr val="888888"/>
              </a:solidFill>
              <a:latin typeface="Calibri"/>
              <a:ea typeface="Calibri"/>
              <a:cs typeface="Calibri"/>
              <a:sym typeface="Calibri"/>
            </a:endParaRPr>
          </a:p>
        </p:txBody>
      </p:sp>
      <p:sp>
        <p:nvSpPr>
          <p:cNvPr id="620" name="Shape 620"/>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None/>
            </a:pPr>
            <a:r>
              <a:rPr lang="pt-BR" sz="1800" b="1">
                <a:solidFill>
                  <a:schemeClr val="accent2"/>
                </a:solidFill>
                <a:latin typeface="Calibri"/>
                <a:ea typeface="Calibri"/>
                <a:cs typeface="Calibri"/>
                <a:sym typeface="Calibri"/>
              </a:rPr>
              <a:t>O algoritmo de Hunt</a:t>
            </a:r>
            <a:endParaRPr sz="1800" b="1" dirty="0">
              <a:solidFill>
                <a:schemeClr val="accent2"/>
              </a:solidFill>
              <a:latin typeface="Calibri"/>
              <a:ea typeface="Calibri"/>
              <a:cs typeface="Calibri"/>
              <a:sym typeface="Calibri"/>
            </a:endParaRPr>
          </a:p>
          <a:p>
            <a:pPr marL="0" lvl="0" indent="0" rtl="0">
              <a:lnSpc>
                <a:spcPct val="115000"/>
              </a:lnSpc>
              <a:spcBef>
                <a:spcPts val="1100"/>
              </a:spcBef>
              <a:spcAft>
                <a:spcPts val="0"/>
              </a:spcAft>
              <a:buClr>
                <a:schemeClr val="dk1"/>
              </a:buClr>
              <a:buSzPts val="1100"/>
              <a:buFont typeface="Arial"/>
              <a:buNone/>
            </a:pPr>
            <a:r>
              <a:rPr lang="pt-BR">
                <a:solidFill>
                  <a:schemeClr val="dk1"/>
                </a:solidFill>
                <a:highlight>
                  <a:srgbClr val="FFFFFF"/>
                </a:highlight>
                <a:latin typeface="Calibri"/>
                <a:ea typeface="Calibri"/>
                <a:cs typeface="Calibri"/>
                <a:sym typeface="Calibri"/>
              </a:rPr>
              <a:t>Sendo Dt o conjunto de registros de treinamento para o nó-t</a:t>
            </a:r>
            <a:br>
              <a:rPr lang="x-none">
                <a:solidFill>
                  <a:schemeClr val="dk1"/>
                </a:solidFill>
                <a:highlight>
                  <a:srgbClr val="FFFFFF"/>
                </a:highlight>
                <a:latin typeface="Calibri"/>
                <a:ea typeface="Calibri"/>
                <a:cs typeface="Calibri"/>
                <a:sym typeface="Calibri"/>
              </a:rPr>
            </a:br>
            <a:r>
              <a:rPr lang="pt-BR">
                <a:solidFill>
                  <a:schemeClr val="dk1"/>
                </a:solidFill>
                <a:highlight>
                  <a:srgbClr val="FFFFFF"/>
                </a:highlight>
                <a:latin typeface="Calibri"/>
                <a:ea typeface="Calibri"/>
                <a:cs typeface="Calibri"/>
                <a:sym typeface="Calibri"/>
              </a:rPr>
              <a:t>Sendo Y = {y1, y2, ..., yn} o conjunto de tags das classes.</a:t>
            </a:r>
            <a:endParaRPr dirty="0">
              <a:solidFill>
                <a:schemeClr val="dk1"/>
              </a:solidFill>
              <a:highlight>
                <a:srgbClr val="FFFFFF"/>
              </a:highlight>
              <a:latin typeface="Calibri"/>
              <a:ea typeface="Calibri"/>
              <a:cs typeface="Calibri"/>
              <a:sym typeface="Calibri"/>
            </a:endParaRPr>
          </a:p>
          <a:p>
            <a:pPr marL="457200" marR="279400" lvl="0" indent="-342900" rtl="0">
              <a:lnSpc>
                <a:spcPct val="115000"/>
              </a:lnSpc>
              <a:spcBef>
                <a:spcPts val="1100"/>
              </a:spcBef>
              <a:spcAft>
                <a:spcPts val="0"/>
              </a:spcAft>
              <a:buClr>
                <a:schemeClr val="accent2"/>
              </a:buClr>
              <a:buSzPts val="1800"/>
              <a:buFont typeface="Raleway"/>
              <a:buChar char="ㅡ"/>
            </a:pPr>
            <a:r>
              <a:rPr lang="pt-BR">
                <a:solidFill>
                  <a:schemeClr val="dk1"/>
                </a:solidFill>
                <a:highlight>
                  <a:srgbClr val="FFFFFF"/>
                </a:highlight>
                <a:latin typeface="Calibri"/>
                <a:ea typeface="Calibri"/>
                <a:cs typeface="Calibri"/>
                <a:sym typeface="Calibri"/>
              </a:rPr>
              <a:t>Se todos os registros em Dt pertencem à mesma classe Yt, então o nó-t é um nó folha de classe Yt</a:t>
            </a:r>
            <a:br>
              <a:rPr lang="x-none">
                <a:solidFill>
                  <a:schemeClr val="dk1"/>
                </a:solidFill>
                <a:highlight>
                  <a:srgbClr val="FFFFFF"/>
                </a:highlight>
                <a:latin typeface="Calibri"/>
                <a:ea typeface="Calibri"/>
                <a:cs typeface="Calibri"/>
                <a:sym typeface="Calibri"/>
              </a:rPr>
            </a:br>
            <a:endParaRPr dirty="0">
              <a:solidFill>
                <a:schemeClr val="dk1"/>
              </a:solidFill>
              <a:highlight>
                <a:srgbClr val="FFFFFF"/>
              </a:highlight>
              <a:latin typeface="Calibri"/>
              <a:ea typeface="Calibri"/>
              <a:cs typeface="Calibri"/>
              <a:sym typeface="Calibri"/>
            </a:endParaRPr>
          </a:p>
          <a:p>
            <a:pPr marL="457200" marR="279400" lvl="0" indent="-342900" rtl="0">
              <a:lnSpc>
                <a:spcPct val="115000"/>
              </a:lnSpc>
              <a:spcBef>
                <a:spcPts val="0"/>
              </a:spcBef>
              <a:spcAft>
                <a:spcPts val="0"/>
              </a:spcAft>
              <a:buClr>
                <a:schemeClr val="accent2"/>
              </a:buClr>
              <a:buSzPts val="1800"/>
              <a:buFont typeface="Raleway"/>
              <a:buChar char="ㅡ"/>
            </a:pPr>
            <a:r>
              <a:rPr lang="pt-BR">
                <a:solidFill>
                  <a:schemeClr val="dk1"/>
                </a:solidFill>
                <a:highlight>
                  <a:srgbClr val="FFFFFF"/>
                </a:highlight>
                <a:latin typeface="Calibri"/>
                <a:ea typeface="Calibri"/>
                <a:cs typeface="Calibri"/>
                <a:sym typeface="Calibri"/>
              </a:rPr>
              <a:t>Se Dt tem registros de mais de uma classe, então:</a:t>
            </a:r>
            <a:endParaRPr dirty="0">
              <a:solidFill>
                <a:schemeClr val="dk1"/>
              </a:solidFill>
              <a:highlight>
                <a:srgbClr val="FFFFFF"/>
              </a:highlight>
              <a:latin typeface="Calibri"/>
              <a:ea typeface="Calibri"/>
              <a:cs typeface="Calibri"/>
              <a:sym typeface="Calibri"/>
            </a:endParaRPr>
          </a:p>
          <a:p>
            <a:pPr marL="914400" marR="279400" lvl="1" indent="-342900" rtl="0">
              <a:lnSpc>
                <a:spcPct val="115000"/>
              </a:lnSpc>
              <a:spcBef>
                <a:spcPts val="0"/>
              </a:spcBef>
              <a:spcAft>
                <a:spcPts val="0"/>
              </a:spcAft>
              <a:buClr>
                <a:schemeClr val="accent2"/>
              </a:buClr>
              <a:buSzPts val="1800"/>
              <a:buFont typeface="Raleway"/>
              <a:buChar char="○"/>
            </a:pPr>
            <a:r>
              <a:rPr lang="pt-BR">
                <a:solidFill>
                  <a:schemeClr val="dk1"/>
                </a:solidFill>
                <a:highlight>
                  <a:srgbClr val="FFFFFF"/>
                </a:highlight>
                <a:latin typeface="Calibri"/>
                <a:ea typeface="Calibri"/>
                <a:cs typeface="Calibri"/>
                <a:sym typeface="Calibri"/>
              </a:rPr>
              <a:t>Criar uma condição de prova para particionar os registros de Dt.</a:t>
            </a:r>
            <a:endParaRPr dirty="0">
              <a:solidFill>
                <a:schemeClr val="dk1"/>
              </a:solidFill>
              <a:highlight>
                <a:srgbClr val="FFFFFF"/>
              </a:highlight>
              <a:latin typeface="Calibri"/>
              <a:ea typeface="Calibri"/>
              <a:cs typeface="Calibri"/>
              <a:sym typeface="Calibri"/>
            </a:endParaRPr>
          </a:p>
          <a:p>
            <a:pPr marL="914400" marR="279400" lvl="1" indent="-342900" rtl="0">
              <a:lnSpc>
                <a:spcPct val="115000"/>
              </a:lnSpc>
              <a:spcBef>
                <a:spcPts val="0"/>
              </a:spcBef>
              <a:spcAft>
                <a:spcPts val="0"/>
              </a:spcAft>
              <a:buClr>
                <a:schemeClr val="accent2"/>
              </a:buClr>
              <a:buSzPts val="1800"/>
              <a:buFont typeface="Raleway"/>
              <a:buChar char="○"/>
            </a:pPr>
            <a:r>
              <a:rPr lang="pt-BR">
                <a:solidFill>
                  <a:schemeClr val="dk1"/>
                </a:solidFill>
                <a:highlight>
                  <a:srgbClr val="FFFFFF"/>
                </a:highlight>
                <a:latin typeface="Calibri"/>
                <a:ea typeface="Calibri"/>
                <a:cs typeface="Calibri"/>
                <a:sym typeface="Calibri"/>
              </a:rPr>
              <a:t>Para cada partição, criar uma aresta e um nó filho.</a:t>
            </a:r>
            <a:endParaRPr dirty="0">
              <a:solidFill>
                <a:schemeClr val="dk1"/>
              </a:solidFill>
              <a:highlight>
                <a:srgbClr val="FFFFFF"/>
              </a:highlight>
              <a:latin typeface="Calibri"/>
              <a:ea typeface="Calibri"/>
              <a:cs typeface="Calibri"/>
              <a:sym typeface="Calibri"/>
            </a:endParaRPr>
          </a:p>
          <a:p>
            <a:pPr marL="914400" marR="279400" lvl="1" indent="-342900" rtl="0">
              <a:lnSpc>
                <a:spcPct val="115000"/>
              </a:lnSpc>
              <a:spcBef>
                <a:spcPts val="0"/>
              </a:spcBef>
              <a:spcAft>
                <a:spcPts val="0"/>
              </a:spcAft>
              <a:buClr>
                <a:schemeClr val="accent2"/>
              </a:buClr>
              <a:buSzPts val="1800"/>
              <a:buFont typeface="Raleway"/>
              <a:buChar char="○"/>
            </a:pPr>
            <a:r>
              <a:rPr lang="pt-BR">
                <a:solidFill>
                  <a:schemeClr val="dk1"/>
                </a:solidFill>
                <a:highlight>
                  <a:srgbClr val="FFFFFF"/>
                </a:highlight>
                <a:latin typeface="Calibri"/>
                <a:ea typeface="Calibri"/>
                <a:cs typeface="Calibri"/>
                <a:sym typeface="Calibri"/>
              </a:rPr>
              <a:t>Aplicar o algoritmo repetidamente aos nós filhos.</a:t>
            </a:r>
            <a:endParaRPr sz="1200" dirty="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626" name="Shape 62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37</a:t>
            </a:fld>
            <a:endParaRPr sz="1200">
              <a:solidFill>
                <a:srgbClr val="888888"/>
              </a:solidFill>
              <a:latin typeface="Calibri"/>
              <a:ea typeface="Calibri"/>
              <a:cs typeface="Calibri"/>
              <a:sym typeface="Calibri"/>
            </a:endParaRPr>
          </a:p>
        </p:txBody>
      </p:sp>
      <p:sp>
        <p:nvSpPr>
          <p:cNvPr id="627" name="Shape 627"/>
          <p:cNvSpPr txBox="1"/>
          <p:nvPr/>
        </p:nvSpPr>
        <p:spPr>
          <a:xfrm>
            <a:off x="447794" y="1215518"/>
            <a:ext cx="8238900" cy="457047"/>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None/>
            </a:pPr>
            <a:r>
              <a:rPr lang="pt-BR">
                <a:solidFill>
                  <a:schemeClr val="dk1"/>
                </a:solidFill>
                <a:highlight>
                  <a:srgbClr val="FFFFFF"/>
                </a:highlight>
                <a:latin typeface="Calibri"/>
                <a:ea typeface="Calibri"/>
                <a:cs typeface="Calibri"/>
                <a:sym typeface="Calibri"/>
              </a:rPr>
              <a:t>As partições podem estar em 2 ou mais caminhos. As variáveis podem ser categóricas ou contínuas.</a:t>
            </a:r>
            <a:endParaRPr sz="1200" dirty="0">
              <a:solidFill>
                <a:schemeClr val="dk1"/>
              </a:solidFill>
              <a:latin typeface="Calibri"/>
              <a:ea typeface="Calibri"/>
              <a:cs typeface="Calibri"/>
              <a:sym typeface="Calibri"/>
            </a:endParaRPr>
          </a:p>
        </p:txBody>
      </p:sp>
      <p:sp>
        <p:nvSpPr>
          <p:cNvPr id="2" name="TextBox 1"/>
          <p:cNvSpPr txBox="1"/>
          <p:nvPr/>
        </p:nvSpPr>
        <p:spPr>
          <a:xfrm>
            <a:off x="1619672" y="1818900"/>
            <a:ext cx="567784" cy="276999"/>
          </a:xfrm>
          <a:prstGeom prst="rect">
            <a:avLst/>
          </a:prstGeom>
          <a:noFill/>
        </p:spPr>
        <p:txBody>
          <a:bodyPr wrap="none" rtlCol="0">
            <a:spAutoFit/>
          </a:bodyPr>
          <a:lstStyle/>
          <a:p>
            <a:pPr rtl="0"/>
            <a:r>
              <a:rPr lang="pt-BR" sz="1200">
                <a:latin typeface="Calibri" panose="020F0502020204030204" pitchFamily="34" charset="0"/>
              </a:rPr>
              <a:t>Célula</a:t>
            </a:r>
            <a:endParaRPr lang="es-AR" dirty="0">
              <a:latin typeface="Calibri" panose="020F0502020204030204" pitchFamily="34" charset="0"/>
            </a:endParaRPr>
          </a:p>
        </p:txBody>
      </p:sp>
      <p:sp>
        <p:nvSpPr>
          <p:cNvPr id="9" name="TextBox 8"/>
          <p:cNvSpPr txBox="1"/>
          <p:nvPr/>
        </p:nvSpPr>
        <p:spPr>
          <a:xfrm>
            <a:off x="1419561" y="2307858"/>
            <a:ext cx="776175" cy="261610"/>
          </a:xfrm>
          <a:prstGeom prst="rect">
            <a:avLst/>
          </a:prstGeom>
          <a:noFill/>
        </p:spPr>
        <p:txBody>
          <a:bodyPr wrap="none" rtlCol="0">
            <a:spAutoFit/>
          </a:bodyPr>
          <a:lstStyle/>
          <a:p>
            <a:pPr rtl="0"/>
            <a:r>
              <a:rPr lang="pt-BR" sz="1100">
                <a:latin typeface="Calibri" panose="020F0502020204030204" pitchFamily="34" charset="0"/>
              </a:rPr>
              <a:t>Procariota</a:t>
            </a:r>
            <a:endParaRPr lang="es-AR" dirty="0">
              <a:latin typeface="Calibri" panose="020F0502020204030204" pitchFamily="34" charset="0"/>
            </a:endParaRPr>
          </a:p>
        </p:txBody>
      </p:sp>
      <p:sp>
        <p:nvSpPr>
          <p:cNvPr id="10" name="TextBox 9"/>
          <p:cNvSpPr txBox="1"/>
          <p:nvPr/>
        </p:nvSpPr>
        <p:spPr>
          <a:xfrm>
            <a:off x="2123728" y="2307858"/>
            <a:ext cx="723275" cy="261610"/>
          </a:xfrm>
          <a:prstGeom prst="rect">
            <a:avLst/>
          </a:prstGeom>
          <a:noFill/>
        </p:spPr>
        <p:txBody>
          <a:bodyPr wrap="none" rtlCol="0">
            <a:spAutoFit/>
          </a:bodyPr>
          <a:lstStyle/>
          <a:p>
            <a:pPr rtl="0"/>
            <a:r>
              <a:rPr lang="pt-BR" sz="1100">
                <a:latin typeface="Calibri" panose="020F0502020204030204" pitchFamily="34" charset="0"/>
              </a:rPr>
              <a:t>Eucariota</a:t>
            </a:r>
            <a:endParaRPr lang="es-AR" dirty="0">
              <a:latin typeface="Calibri" panose="020F0502020204030204" pitchFamily="34" charset="0"/>
            </a:endParaRPr>
          </a:p>
        </p:txBody>
      </p:sp>
      <p:sp>
        <p:nvSpPr>
          <p:cNvPr id="11" name="TextBox 10"/>
          <p:cNvSpPr txBox="1"/>
          <p:nvPr/>
        </p:nvSpPr>
        <p:spPr>
          <a:xfrm>
            <a:off x="1206313" y="2739906"/>
            <a:ext cx="1925527" cy="261610"/>
          </a:xfrm>
          <a:prstGeom prst="rect">
            <a:avLst/>
          </a:prstGeom>
          <a:noFill/>
        </p:spPr>
        <p:txBody>
          <a:bodyPr wrap="none" rtlCol="0">
            <a:spAutoFit/>
          </a:bodyPr>
          <a:lstStyle/>
          <a:p>
            <a:pPr rtl="0"/>
            <a:r>
              <a:rPr lang="pt-BR" sz="1100">
                <a:latin typeface="Calibri" panose="020F0502020204030204" pitchFamily="34" charset="0"/>
              </a:rPr>
              <a:t>Variável categórica, 2 caminhos</a:t>
            </a:r>
            <a:endParaRPr lang="es-AR" dirty="0">
              <a:latin typeface="Calibri" panose="020F0502020204030204" pitchFamily="34" charset="0"/>
            </a:endParaRPr>
          </a:p>
        </p:txBody>
      </p:sp>
      <p:sp>
        <p:nvSpPr>
          <p:cNvPr id="22" name="Rectangle 21"/>
          <p:cNvSpPr/>
          <p:nvPr/>
        </p:nvSpPr>
        <p:spPr>
          <a:xfrm>
            <a:off x="1619672" y="1777380"/>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3" name="Arc 12"/>
          <p:cNvSpPr/>
          <p:nvPr/>
        </p:nvSpPr>
        <p:spPr>
          <a:xfrm rot="13625679">
            <a:off x="1572299" y="1829405"/>
            <a:ext cx="598799" cy="1048079"/>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cxnSp>
        <p:nvCxnSpPr>
          <p:cNvPr id="15" name="Straight Arrow Connector 14"/>
          <p:cNvCxnSpPr/>
          <p:nvPr/>
        </p:nvCxnSpPr>
        <p:spPr>
          <a:xfrm>
            <a:off x="1979712" y="2137420"/>
            <a:ext cx="360040"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53694" y="1831875"/>
            <a:ext cx="755335" cy="276999"/>
          </a:xfrm>
          <a:prstGeom prst="rect">
            <a:avLst/>
          </a:prstGeom>
          <a:noFill/>
        </p:spPr>
        <p:txBody>
          <a:bodyPr wrap="none" rtlCol="0">
            <a:spAutoFit/>
          </a:bodyPr>
          <a:lstStyle/>
          <a:p>
            <a:pPr rtl="0"/>
            <a:r>
              <a:rPr lang="pt-BR" sz="1200">
                <a:latin typeface="Calibri" panose="020F0502020204030204" pitchFamily="34" charset="0"/>
              </a:rPr>
              <a:t>Peso (kg)</a:t>
            </a:r>
            <a:endParaRPr lang="es-AR" dirty="0">
              <a:latin typeface="Calibri" panose="020F0502020204030204" pitchFamily="34" charset="0"/>
            </a:endParaRPr>
          </a:p>
        </p:txBody>
      </p:sp>
      <p:sp>
        <p:nvSpPr>
          <p:cNvPr id="47" name="TextBox 46"/>
          <p:cNvSpPr txBox="1"/>
          <p:nvPr/>
        </p:nvSpPr>
        <p:spPr>
          <a:xfrm>
            <a:off x="5596694" y="2275363"/>
            <a:ext cx="431528" cy="261610"/>
          </a:xfrm>
          <a:prstGeom prst="rect">
            <a:avLst/>
          </a:prstGeom>
          <a:noFill/>
        </p:spPr>
        <p:txBody>
          <a:bodyPr wrap="none" rtlCol="0">
            <a:spAutoFit/>
          </a:bodyPr>
          <a:lstStyle/>
          <a:p>
            <a:pPr rtl="0"/>
            <a:r>
              <a:rPr lang="pt-BR" sz="1100">
                <a:latin typeface="Calibri" panose="020F0502020204030204" pitchFamily="34" charset="0"/>
              </a:rPr>
              <a:t>&lt; 60</a:t>
            </a:r>
            <a:endParaRPr lang="es-AR" dirty="0">
              <a:latin typeface="Calibri" panose="020F0502020204030204" pitchFamily="34" charset="0"/>
            </a:endParaRPr>
          </a:p>
        </p:txBody>
      </p:sp>
      <p:sp>
        <p:nvSpPr>
          <p:cNvPr id="48" name="TextBox 47"/>
          <p:cNvSpPr txBox="1"/>
          <p:nvPr/>
        </p:nvSpPr>
        <p:spPr>
          <a:xfrm>
            <a:off x="5412494" y="2740496"/>
            <a:ext cx="1906291" cy="261610"/>
          </a:xfrm>
          <a:prstGeom prst="rect">
            <a:avLst/>
          </a:prstGeom>
          <a:noFill/>
        </p:spPr>
        <p:txBody>
          <a:bodyPr wrap="none" rtlCol="0">
            <a:spAutoFit/>
          </a:bodyPr>
          <a:lstStyle/>
          <a:p>
            <a:pPr rtl="0"/>
            <a:r>
              <a:rPr lang="pt-BR" sz="1100">
                <a:latin typeface="Calibri" panose="020F0502020204030204" pitchFamily="34" charset="0"/>
              </a:rPr>
              <a:t>Variável contínua, 3 caminhos</a:t>
            </a:r>
            <a:endParaRPr lang="es-AR" dirty="0">
              <a:latin typeface="Calibri" panose="020F0502020204030204" pitchFamily="34" charset="0"/>
            </a:endParaRPr>
          </a:p>
        </p:txBody>
      </p:sp>
      <p:sp>
        <p:nvSpPr>
          <p:cNvPr id="49" name="Rectangle 48"/>
          <p:cNvSpPr/>
          <p:nvPr/>
        </p:nvSpPr>
        <p:spPr>
          <a:xfrm>
            <a:off x="5768088" y="1790355"/>
            <a:ext cx="748128"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51" name="Arc 50"/>
          <p:cNvSpPr/>
          <p:nvPr/>
        </p:nvSpPr>
        <p:spPr>
          <a:xfrm rot="13625679">
            <a:off x="5734404" y="1845688"/>
            <a:ext cx="598799" cy="1048079"/>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cxnSp>
        <p:nvCxnSpPr>
          <p:cNvPr id="54" name="Straight Arrow Connector 53"/>
          <p:cNvCxnSpPr/>
          <p:nvPr/>
        </p:nvCxnSpPr>
        <p:spPr>
          <a:xfrm>
            <a:off x="6101765" y="2150395"/>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7974321" flipH="1">
            <a:off x="6247069" y="1535686"/>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61" name="TextBox 60"/>
          <p:cNvSpPr txBox="1"/>
          <p:nvPr/>
        </p:nvSpPr>
        <p:spPr>
          <a:xfrm>
            <a:off x="6047323" y="2275363"/>
            <a:ext cx="659155" cy="261610"/>
          </a:xfrm>
          <a:prstGeom prst="rect">
            <a:avLst/>
          </a:prstGeom>
          <a:noFill/>
        </p:spPr>
        <p:txBody>
          <a:bodyPr wrap="none" rtlCol="0">
            <a:spAutoFit/>
          </a:bodyPr>
          <a:lstStyle/>
          <a:p>
            <a:pPr rtl="0"/>
            <a:r>
              <a:rPr lang="pt-BR" sz="1100">
                <a:latin typeface="Calibri" panose="020F0502020204030204" pitchFamily="34" charset="0"/>
              </a:rPr>
              <a:t>[60 , 90]</a:t>
            </a:r>
            <a:endParaRPr lang="es-AR" dirty="0">
              <a:latin typeface="Calibri" panose="020F0502020204030204" pitchFamily="34" charset="0"/>
            </a:endParaRPr>
          </a:p>
        </p:txBody>
      </p:sp>
      <p:sp>
        <p:nvSpPr>
          <p:cNvPr id="62" name="TextBox 61"/>
          <p:cNvSpPr txBox="1"/>
          <p:nvPr/>
        </p:nvSpPr>
        <p:spPr>
          <a:xfrm>
            <a:off x="6699136" y="2294647"/>
            <a:ext cx="431528" cy="261610"/>
          </a:xfrm>
          <a:prstGeom prst="rect">
            <a:avLst/>
          </a:prstGeom>
          <a:noFill/>
        </p:spPr>
        <p:txBody>
          <a:bodyPr wrap="none" rtlCol="0">
            <a:spAutoFit/>
          </a:bodyPr>
          <a:lstStyle/>
          <a:p>
            <a:pPr rtl="0"/>
            <a:r>
              <a:rPr lang="pt-BR" sz="1100">
                <a:latin typeface="Calibri" panose="020F0502020204030204" pitchFamily="34" charset="0"/>
              </a:rPr>
              <a:t>&gt; 90</a:t>
            </a:r>
            <a:endParaRPr lang="es-AR" dirty="0">
              <a:latin typeface="Calibri" panose="020F0502020204030204" pitchFamily="34" charset="0"/>
            </a:endParaRPr>
          </a:p>
        </p:txBody>
      </p:sp>
      <p:sp>
        <p:nvSpPr>
          <p:cNvPr id="63" name="Rectangle 62"/>
          <p:cNvSpPr/>
          <p:nvPr/>
        </p:nvSpPr>
        <p:spPr>
          <a:xfrm>
            <a:off x="3662660" y="3445470"/>
            <a:ext cx="864096"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4" name="TextBox 63"/>
          <p:cNvSpPr txBox="1"/>
          <p:nvPr/>
        </p:nvSpPr>
        <p:spPr>
          <a:xfrm>
            <a:off x="3652920" y="3486990"/>
            <a:ext cx="883575" cy="276999"/>
          </a:xfrm>
          <a:prstGeom prst="rect">
            <a:avLst/>
          </a:prstGeom>
          <a:noFill/>
        </p:spPr>
        <p:txBody>
          <a:bodyPr wrap="none" rtlCol="0">
            <a:spAutoFit/>
          </a:bodyPr>
          <a:lstStyle/>
          <a:p>
            <a:pPr rtl="0"/>
            <a:r>
              <a:rPr lang="pt-BR" sz="1200">
                <a:latin typeface="Calibri" panose="020F0502020204030204" pitchFamily="34" charset="0"/>
              </a:rPr>
              <a:t>Estado civil</a:t>
            </a:r>
            <a:endParaRPr lang="es-AR" dirty="0">
              <a:latin typeface="Calibri" panose="020F0502020204030204" pitchFamily="34" charset="0"/>
            </a:endParaRPr>
          </a:p>
        </p:txBody>
      </p:sp>
      <p:sp>
        <p:nvSpPr>
          <p:cNvPr id="66" name="TextBox 65"/>
          <p:cNvSpPr txBox="1"/>
          <p:nvPr/>
        </p:nvSpPr>
        <p:spPr>
          <a:xfrm>
            <a:off x="3203848" y="3937620"/>
            <a:ext cx="595035" cy="261610"/>
          </a:xfrm>
          <a:prstGeom prst="rect">
            <a:avLst/>
          </a:prstGeom>
          <a:noFill/>
        </p:spPr>
        <p:txBody>
          <a:bodyPr wrap="none" rtlCol="0">
            <a:spAutoFit/>
          </a:bodyPr>
          <a:lstStyle/>
          <a:p>
            <a:pPr rtl="0"/>
            <a:r>
              <a:rPr lang="pt-BR" sz="1100">
                <a:latin typeface="Calibri" panose="020F0502020204030204" pitchFamily="34" charset="0"/>
              </a:rPr>
              <a:t>Solteiro</a:t>
            </a:r>
            <a:endParaRPr lang="es-AR" dirty="0">
              <a:latin typeface="Calibri" panose="020F0502020204030204" pitchFamily="34" charset="0"/>
            </a:endParaRPr>
          </a:p>
        </p:txBody>
      </p:sp>
      <p:sp>
        <p:nvSpPr>
          <p:cNvPr id="67" name="TextBox 66"/>
          <p:cNvSpPr txBox="1"/>
          <p:nvPr/>
        </p:nvSpPr>
        <p:spPr>
          <a:xfrm>
            <a:off x="3366425" y="4396090"/>
            <a:ext cx="1997663" cy="261610"/>
          </a:xfrm>
          <a:prstGeom prst="rect">
            <a:avLst/>
          </a:prstGeom>
          <a:noFill/>
        </p:spPr>
        <p:txBody>
          <a:bodyPr wrap="none" rtlCol="0">
            <a:spAutoFit/>
          </a:bodyPr>
          <a:lstStyle/>
          <a:p>
            <a:pPr rtl="0"/>
            <a:r>
              <a:rPr lang="pt-BR" sz="1100">
                <a:latin typeface="Calibri" panose="020F0502020204030204" pitchFamily="34" charset="0"/>
              </a:rPr>
              <a:t>Variável categórica, 4 caminhos</a:t>
            </a:r>
            <a:endParaRPr lang="es-AR" dirty="0">
              <a:latin typeface="Calibri" panose="020F0502020204030204" pitchFamily="34" charset="0"/>
            </a:endParaRPr>
          </a:p>
        </p:txBody>
      </p:sp>
      <p:sp>
        <p:nvSpPr>
          <p:cNvPr id="70" name="Arc 69"/>
          <p:cNvSpPr/>
          <p:nvPr/>
        </p:nvSpPr>
        <p:spPr>
          <a:xfrm rot="16264058">
            <a:off x="3095321" y="3821410"/>
            <a:ext cx="1119975" cy="1048079"/>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cxnSp>
        <p:nvCxnSpPr>
          <p:cNvPr id="73" name="Straight Arrow Connector 72"/>
          <p:cNvCxnSpPr>
            <a:endCxn id="67" idx="0"/>
          </p:cNvCxnSpPr>
          <p:nvPr/>
        </p:nvCxnSpPr>
        <p:spPr>
          <a:xfrm>
            <a:off x="4211960" y="3805510"/>
            <a:ext cx="153297" cy="590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Arc 75"/>
          <p:cNvSpPr/>
          <p:nvPr/>
        </p:nvSpPr>
        <p:spPr>
          <a:xfrm rot="7974321" flipH="1">
            <a:off x="4367077" y="3166645"/>
            <a:ext cx="178112" cy="1402922"/>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78" name="TextBox 77"/>
          <p:cNvSpPr txBox="1"/>
          <p:nvPr/>
        </p:nvSpPr>
        <p:spPr>
          <a:xfrm>
            <a:off x="3707904" y="3955145"/>
            <a:ext cx="596638" cy="261610"/>
          </a:xfrm>
          <a:prstGeom prst="rect">
            <a:avLst/>
          </a:prstGeom>
          <a:noFill/>
        </p:spPr>
        <p:txBody>
          <a:bodyPr wrap="none" rtlCol="0">
            <a:spAutoFit/>
          </a:bodyPr>
          <a:lstStyle/>
          <a:p>
            <a:pPr rtl="0"/>
            <a:r>
              <a:rPr lang="pt-BR" sz="1100">
                <a:latin typeface="Calibri" panose="020F0502020204030204" pitchFamily="34" charset="0"/>
              </a:rPr>
              <a:t>Casado</a:t>
            </a:r>
            <a:endParaRPr lang="es-AR" dirty="0">
              <a:latin typeface="Calibri" panose="020F0502020204030204" pitchFamily="34" charset="0"/>
            </a:endParaRPr>
          </a:p>
        </p:txBody>
      </p:sp>
      <p:sp>
        <p:nvSpPr>
          <p:cNvPr id="79" name="TextBox 78"/>
          <p:cNvSpPr txBox="1"/>
          <p:nvPr/>
        </p:nvSpPr>
        <p:spPr>
          <a:xfrm>
            <a:off x="4274280" y="3955145"/>
            <a:ext cx="518091" cy="261610"/>
          </a:xfrm>
          <a:prstGeom prst="rect">
            <a:avLst/>
          </a:prstGeom>
          <a:noFill/>
        </p:spPr>
        <p:txBody>
          <a:bodyPr wrap="none" rtlCol="0">
            <a:spAutoFit/>
          </a:bodyPr>
          <a:lstStyle/>
          <a:p>
            <a:pPr rtl="0"/>
            <a:r>
              <a:rPr lang="pt-BR" sz="1100">
                <a:latin typeface="Calibri" panose="020F0502020204030204" pitchFamily="34" charset="0"/>
              </a:rPr>
              <a:t>Viúvo</a:t>
            </a:r>
            <a:endParaRPr lang="es-AR" dirty="0">
              <a:latin typeface="Calibri" panose="020F0502020204030204" pitchFamily="34" charset="0"/>
            </a:endParaRPr>
          </a:p>
        </p:txBody>
      </p:sp>
      <p:sp>
        <p:nvSpPr>
          <p:cNvPr id="82" name="Arc 81"/>
          <p:cNvSpPr/>
          <p:nvPr/>
        </p:nvSpPr>
        <p:spPr>
          <a:xfrm rot="14988304">
            <a:off x="3510805" y="3961187"/>
            <a:ext cx="1288057" cy="674511"/>
          </a:xfrm>
          <a:prstGeom prst="arc">
            <a:avLst>
              <a:gd name="adj1" fmla="val 16200000"/>
              <a:gd name="adj2" fmla="val 20755836"/>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84" name="TextBox 83"/>
          <p:cNvSpPr txBox="1"/>
          <p:nvPr/>
        </p:nvSpPr>
        <p:spPr>
          <a:xfrm>
            <a:off x="4829521" y="3955145"/>
            <a:ext cx="797013" cy="261610"/>
          </a:xfrm>
          <a:prstGeom prst="rect">
            <a:avLst/>
          </a:prstGeom>
          <a:noFill/>
        </p:spPr>
        <p:txBody>
          <a:bodyPr wrap="none" rtlCol="0">
            <a:spAutoFit/>
          </a:bodyPr>
          <a:lstStyle/>
          <a:p>
            <a:pPr rtl="0"/>
            <a:r>
              <a:rPr lang="pt-BR" sz="1100">
                <a:latin typeface="Calibri" panose="020F0502020204030204" pitchFamily="34" charset="0"/>
              </a:rPr>
              <a:t>Divorciado</a:t>
            </a:r>
            <a:endParaRPr lang="es-AR" dirty="0">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6" name="Shape 636"/>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637" name="Shape 637"/>
          <p:cNvSpPr/>
          <p:nvPr/>
        </p:nvSpPr>
        <p:spPr>
          <a:xfrm>
            <a:off x="0" y="1808602"/>
            <a:ext cx="9143999"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Demonstração do algoritmo de Hunt</a:t>
            </a:r>
            <a:endParaRPr dirty="0"/>
          </a:p>
        </p:txBody>
      </p:sp>
      <p:sp>
        <p:nvSpPr>
          <p:cNvPr id="638" name="Shape 638"/>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Shape 639"/>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45" name="Shape 64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39</a:t>
            </a:fld>
            <a:endParaRPr sz="1200">
              <a:solidFill>
                <a:srgbClr val="888888"/>
              </a:solidFill>
              <a:latin typeface="Calibri"/>
              <a:ea typeface="Calibri"/>
              <a:cs typeface="Calibri"/>
              <a:sym typeface="Calibri"/>
            </a:endParaRPr>
          </a:p>
        </p:txBody>
      </p:sp>
      <p:sp>
        <p:nvSpPr>
          <p:cNvPr id="646" name="Shape 646"/>
          <p:cNvSpPr txBox="1"/>
          <p:nvPr/>
        </p:nvSpPr>
        <p:spPr>
          <a:xfrm>
            <a:off x="447800" y="771675"/>
            <a:ext cx="4128900" cy="43245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800" b="1" dirty="0">
                <a:solidFill>
                  <a:schemeClr val="accent2"/>
                </a:solidFill>
                <a:latin typeface="Calibri"/>
                <a:ea typeface="Calibri"/>
                <a:cs typeface="Calibri"/>
                <a:sym typeface="Calibri"/>
              </a:rPr>
              <a:t>Exemplo do algoritmo de Hunt</a:t>
            </a:r>
            <a:endParaRPr sz="1800" b="1" dirty="0">
              <a:solidFill>
                <a:schemeClr val="accent2"/>
              </a:solidFill>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Vamos construir a árvore de decisão para decidir se é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possível jogar golfe.</a:t>
            </a:r>
            <a:endParaRPr sz="1200" dirty="0">
              <a:solidFill>
                <a:schemeClr val="dk1"/>
              </a:solidFill>
              <a:highlight>
                <a:srgbClr val="FFFFFF"/>
              </a:highlight>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O conjunto de treinamento é a tabela à direita.</a:t>
            </a:r>
            <a:endParaRPr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Clr>
                <a:schemeClr val="dk1"/>
              </a:buClr>
              <a:buFont typeface="Arial"/>
              <a:buNone/>
            </a:pPr>
            <a:endParaRPr dirty="0">
              <a:solidFill>
                <a:schemeClr val="dk1"/>
              </a:solidFill>
              <a:highlight>
                <a:srgbClr val="FFFFFF"/>
              </a:highlight>
              <a:latin typeface="Calibri"/>
              <a:ea typeface="Calibri"/>
              <a:cs typeface="Calibri"/>
              <a:sym typeface="Calibri"/>
            </a:endParaRPr>
          </a:p>
        </p:txBody>
      </p:sp>
      <p:graphicFrame>
        <p:nvGraphicFramePr>
          <p:cNvPr id="647" name="Shape 647"/>
          <p:cNvGraphicFramePr/>
          <p:nvPr/>
        </p:nvGraphicFramePr>
        <p:xfrm>
          <a:off x="4935800" y="591000"/>
          <a:ext cx="3784625" cy="48001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Shape 359"/>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360" name="Shape 360"/>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INTRODUÇÃO</a:t>
            </a:r>
            <a:endParaRPr/>
          </a:p>
        </p:txBody>
      </p:sp>
      <p:sp>
        <p:nvSpPr>
          <p:cNvPr id="361" name="Shape 361"/>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Shape 362"/>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53" name="Shape 65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40</a:t>
            </a:fld>
            <a:endParaRPr sz="1200">
              <a:solidFill>
                <a:srgbClr val="888888"/>
              </a:solidFill>
              <a:latin typeface="Calibri"/>
              <a:ea typeface="Calibri"/>
              <a:cs typeface="Calibri"/>
              <a:sym typeface="Calibri"/>
            </a:endParaRPr>
          </a:p>
        </p:txBody>
      </p:sp>
      <p:sp>
        <p:nvSpPr>
          <p:cNvPr id="654" name="Shape 654"/>
          <p:cNvSpPr txBox="1"/>
          <p:nvPr/>
        </p:nvSpPr>
        <p:spPr>
          <a:xfrm>
            <a:off x="447800" y="771675"/>
            <a:ext cx="4128900" cy="43245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800" b="1" dirty="0">
                <a:solidFill>
                  <a:schemeClr val="accent2"/>
                </a:solidFill>
                <a:latin typeface="Calibri"/>
                <a:ea typeface="Calibri"/>
                <a:cs typeface="Calibri"/>
                <a:sym typeface="Calibri"/>
              </a:rPr>
              <a:t>Exemplo do algoritmo de Hunt</a:t>
            </a:r>
            <a:endParaRPr sz="1800" b="1" dirty="0">
              <a:solidFill>
                <a:schemeClr val="accent2"/>
              </a:solidFill>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Vamos construir a árvore de decisão para decidir se é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possível jogar golfe.</a:t>
            </a:r>
            <a:endParaRPr sz="1200" dirty="0">
              <a:solidFill>
                <a:schemeClr val="dk1"/>
              </a:solidFill>
              <a:highlight>
                <a:srgbClr val="FFFFFF"/>
              </a:highlight>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O conjunto de treinamento é a tabela à direita.</a:t>
            </a:r>
            <a:endParaRPr dirty="0">
              <a:solidFill>
                <a:schemeClr val="dk1"/>
              </a:solidFill>
              <a:highlight>
                <a:schemeClr val="lt1"/>
              </a:highlight>
              <a:latin typeface="Calibri"/>
              <a:ea typeface="Calibri"/>
              <a:cs typeface="Calibri"/>
              <a:sym typeface="Calibri"/>
            </a:endParaRPr>
          </a:p>
          <a:p>
            <a:pPr marL="457200" marR="279400" lvl="0" indent="-342900" rtl="0">
              <a:lnSpc>
                <a:spcPct val="115000"/>
              </a:lnSpc>
              <a:spcBef>
                <a:spcPts val="1100"/>
              </a:spcBef>
              <a:spcAft>
                <a:spcPts val="0"/>
              </a:spcAft>
              <a:buClr>
                <a:schemeClr val="accent2"/>
              </a:buClr>
              <a:buSzPts val="1800"/>
              <a:buFont typeface="Raleway"/>
              <a:buChar char="ㅡ"/>
            </a:pPr>
            <a:r>
              <a:rPr lang="pt-BR" sz="1200" dirty="0">
                <a:solidFill>
                  <a:schemeClr val="dk1"/>
                </a:solidFill>
                <a:highlight>
                  <a:schemeClr val="lt1"/>
                </a:highlight>
                <a:latin typeface="Calibri"/>
                <a:ea typeface="Calibri"/>
                <a:cs typeface="Calibri"/>
                <a:sym typeface="Calibri"/>
              </a:rPr>
              <a:t>Antes de mais nada, devemos verificar se todos os registros pertencem à mesma classe, pois, nesse caso, devemos construir um nó folha com essa classe como tag.</a:t>
            </a:r>
            <a:endParaRPr dirty="0">
              <a:solidFill>
                <a:schemeClr val="dk1"/>
              </a:solidFill>
              <a:highlight>
                <a:srgbClr val="FFFFFF"/>
              </a:highlight>
              <a:latin typeface="Calibri"/>
              <a:ea typeface="Calibri"/>
              <a:cs typeface="Calibri"/>
              <a:sym typeface="Calibri"/>
            </a:endParaRPr>
          </a:p>
        </p:txBody>
      </p:sp>
      <p:graphicFrame>
        <p:nvGraphicFramePr>
          <p:cNvPr id="655" name="Shape 655"/>
          <p:cNvGraphicFramePr/>
          <p:nvPr/>
        </p:nvGraphicFramePr>
        <p:xfrm>
          <a:off x="4935800" y="591000"/>
          <a:ext cx="3784625" cy="48001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b="1">
                          <a:latin typeface="Calibri"/>
                          <a:ea typeface="Calibri"/>
                          <a:cs typeface="Calibri"/>
                          <a:sym typeface="Calibri"/>
                        </a:rPr>
                        <a:t>Não</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b="1">
                          <a:latin typeface="Calibri"/>
                          <a:ea typeface="Calibri"/>
                          <a:cs typeface="Calibri"/>
                          <a:sym typeface="Calibri"/>
                        </a:rPr>
                        <a:t>Não</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5"/>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Não</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extLst>
                  <a:ext uri="{0D108BD9-81ED-4DB2-BD59-A6C34878D82A}">
                    <a16:rowId xmlns:a16="http://schemas.microsoft.com/office/drawing/2014/main" val="10006"/>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7"/>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Não</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extLst>
                  <a:ext uri="{0D108BD9-81ED-4DB2-BD59-A6C34878D82A}">
                    <a16:rowId xmlns:a16="http://schemas.microsoft.com/office/drawing/2014/main" val="10008"/>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9"/>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1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11"/>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1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Sim</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1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pt-BR" sz="900" b="1">
                          <a:latin typeface="Calibri"/>
                          <a:ea typeface="Calibri"/>
                          <a:cs typeface="Calibri"/>
                          <a:sym typeface="Calibri"/>
                        </a:rPr>
                        <a:t>Não</a:t>
                      </a:r>
                      <a:endParaRPr sz="9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61" name="Shape 66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41</a:t>
            </a:fld>
            <a:endParaRPr sz="1200">
              <a:solidFill>
                <a:srgbClr val="888888"/>
              </a:solidFill>
              <a:latin typeface="Calibri"/>
              <a:ea typeface="Calibri"/>
              <a:cs typeface="Calibri"/>
              <a:sym typeface="Calibri"/>
            </a:endParaRPr>
          </a:p>
        </p:txBody>
      </p:sp>
      <p:sp>
        <p:nvSpPr>
          <p:cNvPr id="662" name="Shape 662"/>
          <p:cNvSpPr txBox="1"/>
          <p:nvPr/>
        </p:nvSpPr>
        <p:spPr>
          <a:xfrm>
            <a:off x="447800" y="771675"/>
            <a:ext cx="4128900" cy="43245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800" b="1" dirty="0">
                <a:solidFill>
                  <a:schemeClr val="accent2"/>
                </a:solidFill>
                <a:latin typeface="Calibri"/>
                <a:ea typeface="Calibri"/>
                <a:cs typeface="Calibri"/>
                <a:sym typeface="Calibri"/>
              </a:rPr>
              <a:t>Exemplo do algoritmo de Hunt</a:t>
            </a:r>
            <a:endParaRPr sz="1800" b="1" dirty="0">
              <a:solidFill>
                <a:schemeClr val="accent2"/>
              </a:solidFill>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Vamos construir a árvore de decisão para decidir se é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possível jogar golfe.</a:t>
            </a:r>
            <a:endParaRPr sz="1200" dirty="0">
              <a:solidFill>
                <a:schemeClr val="dk1"/>
              </a:solidFill>
              <a:highlight>
                <a:srgbClr val="FFFFFF"/>
              </a:highlight>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O conjunto de treinamento é a tabela à direita.</a:t>
            </a:r>
            <a:endParaRPr dirty="0">
              <a:solidFill>
                <a:schemeClr val="dk1"/>
              </a:solidFill>
              <a:highlight>
                <a:schemeClr val="lt1"/>
              </a:highlight>
              <a:latin typeface="Calibri"/>
              <a:ea typeface="Calibri"/>
              <a:cs typeface="Calibri"/>
              <a:sym typeface="Calibri"/>
            </a:endParaRPr>
          </a:p>
          <a:p>
            <a:pPr marL="457200" marR="279400" lvl="0" indent="-342900" rtl="0">
              <a:lnSpc>
                <a:spcPct val="115000"/>
              </a:lnSpc>
              <a:spcBef>
                <a:spcPts val="1100"/>
              </a:spcBef>
              <a:spcAft>
                <a:spcPts val="0"/>
              </a:spcAft>
              <a:buClr>
                <a:schemeClr val="accent2"/>
              </a:buClr>
              <a:buSzPts val="1800"/>
              <a:buFont typeface="Raleway"/>
              <a:buChar char="ㅡ"/>
            </a:pPr>
            <a:r>
              <a:rPr lang="pt-BR" sz="1200" dirty="0">
                <a:solidFill>
                  <a:schemeClr val="dk1"/>
                </a:solidFill>
                <a:highlight>
                  <a:schemeClr val="lt1"/>
                </a:highlight>
                <a:latin typeface="Calibri"/>
                <a:ea typeface="Calibri"/>
                <a:cs typeface="Calibri"/>
                <a:sym typeface="Calibri"/>
              </a:rPr>
              <a:t>Antes de mais nada, devemos verificar se todos os registros pertencem à mesma classe, pois, nesse caso, devemos construir um nó folha com essa classe como tag. </a:t>
            </a:r>
            <a:br>
              <a:rPr lang="x-none" sz="1200" dirty="0">
                <a:solidFill>
                  <a:schemeClr val="dk1"/>
                </a:solidFill>
                <a:highlight>
                  <a:schemeClr val="lt1"/>
                </a:highlight>
                <a:latin typeface="Calibri"/>
                <a:ea typeface="Calibri"/>
                <a:cs typeface="Calibri"/>
                <a:sym typeface="Calibri"/>
              </a:rPr>
            </a:br>
            <a:r>
              <a:rPr lang="pt-BR" sz="1200" dirty="0">
                <a:solidFill>
                  <a:schemeClr val="dk1"/>
                </a:solidFill>
                <a:highlight>
                  <a:schemeClr val="lt1"/>
                </a:highlight>
                <a:latin typeface="Calibri"/>
                <a:ea typeface="Calibri"/>
                <a:cs typeface="Calibri"/>
                <a:sym typeface="Calibri"/>
              </a:rPr>
              <a:t>Como não é o caso, vamos particionar nosso conjunto de acordo com a variável Previsão.</a:t>
            </a:r>
            <a:br>
              <a:rPr lang="x-none" sz="1200" dirty="0">
                <a:solidFill>
                  <a:schemeClr val="dk1"/>
                </a:solidFill>
                <a:highlight>
                  <a:schemeClr val="lt1"/>
                </a:highlight>
                <a:latin typeface="Calibri"/>
                <a:ea typeface="Calibri"/>
                <a:cs typeface="Calibri"/>
                <a:sym typeface="Calibri"/>
              </a:rPr>
            </a:br>
            <a:br>
              <a:rPr lang="x-none" sz="1200" dirty="0">
                <a:solidFill>
                  <a:schemeClr val="dk1"/>
                </a:solidFill>
                <a:highlight>
                  <a:schemeClr val="lt1"/>
                </a:highlight>
                <a:latin typeface="Calibri"/>
                <a:ea typeface="Calibri"/>
                <a:cs typeface="Calibri"/>
                <a:sym typeface="Calibri"/>
              </a:rPr>
            </a:br>
            <a:endParaRPr sz="12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Clr>
                <a:schemeClr val="dk1"/>
              </a:buClr>
              <a:buFont typeface="Arial"/>
              <a:buNone/>
            </a:pPr>
            <a:endParaRPr dirty="0">
              <a:solidFill>
                <a:schemeClr val="dk1"/>
              </a:solidFill>
              <a:highlight>
                <a:srgbClr val="FFFFFF"/>
              </a:highlight>
              <a:latin typeface="Calibri"/>
              <a:ea typeface="Calibri"/>
              <a:cs typeface="Calibri"/>
              <a:sym typeface="Calibri"/>
            </a:endParaRPr>
          </a:p>
        </p:txBody>
      </p:sp>
      <p:graphicFrame>
        <p:nvGraphicFramePr>
          <p:cNvPr id="663" name="Shape 663"/>
          <p:cNvGraphicFramePr/>
          <p:nvPr/>
        </p:nvGraphicFramePr>
        <p:xfrm>
          <a:off x="4935800" y="591000"/>
          <a:ext cx="3784625" cy="48001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7" name="TextBox 6"/>
          <p:cNvSpPr txBox="1"/>
          <p:nvPr/>
        </p:nvSpPr>
        <p:spPr>
          <a:xfrm>
            <a:off x="2003574" y="3299523"/>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8" name="Oval 7"/>
          <p:cNvSpPr/>
          <p:nvPr/>
        </p:nvSpPr>
        <p:spPr>
          <a:xfrm>
            <a:off x="1891082" y="3217540"/>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70" name="Shape 67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42</a:t>
            </a:fld>
            <a:endParaRPr sz="1200">
              <a:solidFill>
                <a:srgbClr val="888888"/>
              </a:solidFill>
              <a:latin typeface="Calibri"/>
              <a:ea typeface="Calibri"/>
              <a:cs typeface="Calibri"/>
              <a:sym typeface="Calibri"/>
            </a:endParaRPr>
          </a:p>
        </p:txBody>
      </p:sp>
      <p:sp>
        <p:nvSpPr>
          <p:cNvPr id="671" name="Shape 671"/>
          <p:cNvSpPr txBox="1"/>
          <p:nvPr/>
        </p:nvSpPr>
        <p:spPr>
          <a:xfrm>
            <a:off x="447800" y="771675"/>
            <a:ext cx="4124200" cy="43245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800" b="1" dirty="0">
                <a:solidFill>
                  <a:schemeClr val="accent2"/>
                </a:solidFill>
                <a:latin typeface="Calibri"/>
                <a:ea typeface="Calibri"/>
                <a:cs typeface="Calibri"/>
                <a:sym typeface="Calibri"/>
              </a:rPr>
              <a:t>Exemplo do algoritmo de Hunt</a:t>
            </a:r>
            <a:endParaRPr sz="1800" b="1" dirty="0">
              <a:solidFill>
                <a:schemeClr val="accent2"/>
              </a:solidFill>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Vamos construir a árvore de decisão para decidir se é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possível jogar golfe.</a:t>
            </a:r>
            <a:endParaRPr sz="1200" dirty="0">
              <a:solidFill>
                <a:schemeClr val="dk1"/>
              </a:solidFill>
              <a:highlight>
                <a:srgbClr val="FFFFFF"/>
              </a:highlight>
              <a:latin typeface="Calibri"/>
              <a:ea typeface="Calibri"/>
              <a:cs typeface="Calibri"/>
              <a:sym typeface="Calibri"/>
            </a:endParaRPr>
          </a:p>
          <a:p>
            <a:pPr marL="0" lvl="0" indent="0" algn="just" rtl="0">
              <a:spcBef>
                <a:spcPts val="0"/>
              </a:spcBef>
              <a:spcAft>
                <a:spcPts val="0"/>
              </a:spcAft>
              <a:buNone/>
            </a:pPr>
            <a:r>
              <a:rPr lang="pt-BR" sz="1200" dirty="0">
                <a:solidFill>
                  <a:schemeClr val="dk1"/>
                </a:solidFill>
                <a:highlight>
                  <a:srgbClr val="FFFFFF"/>
                </a:highlight>
                <a:latin typeface="Calibri"/>
                <a:ea typeface="Calibri"/>
                <a:cs typeface="Calibri"/>
                <a:sym typeface="Calibri"/>
              </a:rPr>
              <a:t>O conjunto de treinamento é a tabela à direita.</a:t>
            </a:r>
            <a:endParaRPr dirty="0">
              <a:solidFill>
                <a:schemeClr val="dk1"/>
              </a:solidFill>
              <a:highlight>
                <a:schemeClr val="lt1"/>
              </a:highlight>
              <a:latin typeface="Calibri"/>
              <a:ea typeface="Calibri"/>
              <a:cs typeface="Calibri"/>
              <a:sym typeface="Calibri"/>
            </a:endParaRPr>
          </a:p>
          <a:p>
            <a:pPr marL="457200" marR="279400" lvl="0" indent="-342900" rtl="0">
              <a:lnSpc>
                <a:spcPct val="115000"/>
              </a:lnSpc>
              <a:spcBef>
                <a:spcPts val="1100"/>
              </a:spcBef>
              <a:spcAft>
                <a:spcPts val="0"/>
              </a:spcAft>
              <a:buClr>
                <a:schemeClr val="accent2"/>
              </a:buClr>
              <a:buSzPts val="1800"/>
              <a:buFont typeface="Raleway"/>
              <a:buChar char="ㅡ"/>
            </a:pPr>
            <a:r>
              <a:rPr lang="pt-BR" sz="1200" dirty="0">
                <a:solidFill>
                  <a:schemeClr val="dk1"/>
                </a:solidFill>
                <a:highlight>
                  <a:schemeClr val="lt1"/>
                </a:highlight>
                <a:latin typeface="Calibri"/>
                <a:ea typeface="Calibri"/>
                <a:cs typeface="Calibri"/>
                <a:sym typeface="Calibri"/>
              </a:rPr>
              <a:t>Antes de mais nada, devemos verificar se todos os registros pertencem à mesma classe, pois, nesse caso, devemos construir um nó folha com essa classe como tag.</a:t>
            </a:r>
            <a:br>
              <a:rPr lang="x-none" sz="1200" dirty="0">
                <a:solidFill>
                  <a:schemeClr val="dk1"/>
                </a:solidFill>
                <a:highlight>
                  <a:schemeClr val="lt1"/>
                </a:highlight>
                <a:latin typeface="Calibri"/>
                <a:ea typeface="Calibri"/>
                <a:cs typeface="Calibri"/>
                <a:sym typeface="Calibri"/>
              </a:rPr>
            </a:br>
            <a:r>
              <a:rPr lang="pt-BR" sz="1200" dirty="0">
                <a:solidFill>
                  <a:schemeClr val="dk1"/>
                </a:solidFill>
                <a:highlight>
                  <a:schemeClr val="lt1"/>
                </a:highlight>
                <a:latin typeface="Calibri"/>
                <a:ea typeface="Calibri"/>
                <a:cs typeface="Calibri"/>
                <a:sym typeface="Calibri"/>
              </a:rPr>
              <a:t>Como não é o caso, vamos particionar nosso conjunto de acordo com a variável Previsão.</a:t>
            </a:r>
            <a:br>
              <a:rPr lang="x-none" sz="1200" dirty="0">
                <a:solidFill>
                  <a:schemeClr val="dk1"/>
                </a:solidFill>
                <a:highlight>
                  <a:schemeClr val="lt1"/>
                </a:highlight>
                <a:latin typeface="Calibri"/>
                <a:ea typeface="Calibri"/>
                <a:cs typeface="Calibri"/>
                <a:sym typeface="Calibri"/>
              </a:rPr>
            </a:br>
            <a:br>
              <a:rPr lang="x-none" sz="1200" dirty="0">
                <a:solidFill>
                  <a:schemeClr val="dk1"/>
                </a:solidFill>
                <a:highlight>
                  <a:schemeClr val="lt1"/>
                </a:highlight>
                <a:latin typeface="Calibri"/>
                <a:ea typeface="Calibri"/>
                <a:cs typeface="Calibri"/>
                <a:sym typeface="Calibri"/>
              </a:rPr>
            </a:br>
            <a:br>
              <a:rPr lang="x-none" sz="1200" dirty="0">
                <a:solidFill>
                  <a:schemeClr val="dk1"/>
                </a:solidFill>
                <a:highlight>
                  <a:schemeClr val="lt1"/>
                </a:highlight>
                <a:latin typeface="Calibri"/>
                <a:ea typeface="Calibri"/>
                <a:cs typeface="Calibri"/>
                <a:sym typeface="Calibri"/>
              </a:rPr>
            </a:br>
            <a:endParaRPr sz="1200" dirty="0">
              <a:solidFill>
                <a:schemeClr val="dk1"/>
              </a:solidFill>
              <a:highlight>
                <a:schemeClr val="lt1"/>
              </a:highlight>
              <a:latin typeface="Calibri"/>
              <a:ea typeface="Calibri"/>
              <a:cs typeface="Calibri"/>
              <a:sym typeface="Calibri"/>
            </a:endParaRPr>
          </a:p>
          <a:p>
            <a:pPr marL="457200" marR="279400" lvl="0" indent="-342900" rtl="0">
              <a:lnSpc>
                <a:spcPct val="115000"/>
              </a:lnSpc>
              <a:spcBef>
                <a:spcPts val="0"/>
              </a:spcBef>
              <a:spcAft>
                <a:spcPts val="0"/>
              </a:spcAft>
              <a:buClr>
                <a:schemeClr val="accent2"/>
              </a:buClr>
              <a:buSzPts val="1800"/>
              <a:buFont typeface="Raleway"/>
              <a:buChar char="ㅡ"/>
            </a:pPr>
            <a:r>
              <a:rPr lang="pt-BR" sz="1050" dirty="0">
                <a:solidFill>
                  <a:schemeClr val="dk1"/>
                </a:solidFill>
                <a:highlight>
                  <a:srgbClr val="FFFFFF"/>
                </a:highlight>
              </a:rPr>
              <a:t>Criamos uma aresta e um nó filho para cada partição.</a:t>
            </a:r>
            <a:endParaRPr sz="12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Clr>
                <a:schemeClr val="dk1"/>
              </a:buClr>
              <a:buFont typeface="Arial"/>
              <a:buNone/>
            </a:pPr>
            <a:endParaRPr dirty="0">
              <a:solidFill>
                <a:schemeClr val="dk1"/>
              </a:solidFill>
              <a:highlight>
                <a:srgbClr val="FFFFFF"/>
              </a:highlight>
              <a:latin typeface="Calibri"/>
              <a:ea typeface="Calibri"/>
              <a:cs typeface="Calibri"/>
              <a:sym typeface="Calibri"/>
            </a:endParaRPr>
          </a:p>
        </p:txBody>
      </p:sp>
      <p:graphicFrame>
        <p:nvGraphicFramePr>
          <p:cNvPr id="672" name="Shape 672"/>
          <p:cNvGraphicFramePr/>
          <p:nvPr/>
        </p:nvGraphicFramePr>
        <p:xfrm>
          <a:off x="4935800" y="591000"/>
          <a:ext cx="3784625" cy="48001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5"/>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6"/>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9"/>
                  </a:ext>
                </a:extLst>
              </a:tr>
              <a:tr h="316200">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1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1"/>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1620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16200">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l" rtl="0">
                        <a:lnSpc>
                          <a:spcPct val="100000"/>
                        </a:lnSpc>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14"/>
                  </a:ext>
                </a:extLst>
              </a:tr>
            </a:tbl>
          </a:graphicData>
        </a:graphic>
      </p:graphicFrame>
      <p:sp>
        <p:nvSpPr>
          <p:cNvPr id="8" name="TextBox 7"/>
          <p:cNvSpPr txBox="1"/>
          <p:nvPr/>
        </p:nvSpPr>
        <p:spPr>
          <a:xfrm>
            <a:off x="2003574" y="3299523"/>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891082" y="3217540"/>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3" name="TextBox 12"/>
          <p:cNvSpPr txBox="1"/>
          <p:nvPr/>
        </p:nvSpPr>
        <p:spPr>
          <a:xfrm>
            <a:off x="1986459" y="4163619"/>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14" name="Oval 13"/>
          <p:cNvSpPr/>
          <p:nvPr/>
        </p:nvSpPr>
        <p:spPr>
          <a:xfrm>
            <a:off x="1873967" y="4081636"/>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5" name="TextBox 14"/>
          <p:cNvSpPr txBox="1"/>
          <p:nvPr/>
        </p:nvSpPr>
        <p:spPr>
          <a:xfrm>
            <a:off x="1702439" y="4612114"/>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6" name="TextBox 15"/>
          <p:cNvSpPr txBox="1"/>
          <p:nvPr/>
        </p:nvSpPr>
        <p:spPr>
          <a:xfrm>
            <a:off x="2307672" y="4612114"/>
            <a:ext cx="639919" cy="261610"/>
          </a:xfrm>
          <a:prstGeom prst="rect">
            <a:avLst/>
          </a:prstGeom>
          <a:noFill/>
        </p:spPr>
        <p:txBody>
          <a:bodyPr wrap="none" rtlCol="0">
            <a:spAutoFit/>
          </a:bodyPr>
          <a:lstStyle/>
          <a:p>
            <a:pPr rtl="0"/>
            <a:r>
              <a:rPr lang="pt-BR" sz="1100" dirty="0">
                <a:latin typeface="Calibri" panose="020F0502020204030204" pitchFamily="34" charset="0"/>
              </a:rPr>
              <a:t>Ensolarado</a:t>
            </a:r>
            <a:endParaRPr lang="es-AR" dirty="0">
              <a:latin typeface="Calibri" panose="020F0502020204030204" pitchFamily="34" charset="0"/>
            </a:endParaRPr>
          </a:p>
        </p:txBody>
      </p:sp>
      <p:sp>
        <p:nvSpPr>
          <p:cNvPr id="17" name="TextBox 16"/>
          <p:cNvSpPr txBox="1"/>
          <p:nvPr/>
        </p:nvSpPr>
        <p:spPr>
          <a:xfrm>
            <a:off x="3131840" y="4611209"/>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9" name="Straight Arrow Connector 18"/>
          <p:cNvCxnSpPr/>
          <p:nvPr/>
        </p:nvCxnSpPr>
        <p:spPr>
          <a:xfrm>
            <a:off x="2339752" y="4513684"/>
            <a:ext cx="0" cy="563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7974321" flipH="1">
            <a:off x="2635184" y="3800740"/>
            <a:ext cx="237142" cy="1401777"/>
          </a:xfrm>
          <a:prstGeom prst="arc">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21" name="Arc 20"/>
          <p:cNvSpPr/>
          <p:nvPr/>
        </p:nvSpPr>
        <p:spPr>
          <a:xfrm rot="14127286">
            <a:off x="1959730" y="3940197"/>
            <a:ext cx="430699" cy="1401777"/>
          </a:xfrm>
          <a:prstGeom prst="arc">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p:nvPr/>
        </p:nvSpPr>
        <p:spPr>
          <a:xfrm>
            <a:off x="583835" y="926425"/>
            <a:ext cx="4130700" cy="851028"/>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rgbClr val="FFFFFF"/>
                </a:highlight>
                <a:latin typeface="Calibri"/>
                <a:ea typeface="Calibri"/>
                <a:cs typeface="Calibri"/>
                <a:sym typeface="Calibri"/>
              </a:rPr>
              <a:t>Agora aplicamos o algoritmo repetidamente.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Em primeiro lugar, analisamos a partição correspondente a Previsão = Nublado.</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sp>
        <p:nvSpPr>
          <p:cNvPr id="680" name="Shape 68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81" name="Shape 6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43</a:t>
            </a:fld>
            <a:endParaRPr sz="1200">
              <a:solidFill>
                <a:srgbClr val="888888"/>
              </a:solidFill>
              <a:latin typeface="Calibri"/>
              <a:ea typeface="Calibri"/>
              <a:cs typeface="Calibri"/>
              <a:sym typeface="Calibri"/>
            </a:endParaRPr>
          </a:p>
        </p:txBody>
      </p:sp>
      <p:sp>
        <p:nvSpPr>
          <p:cNvPr id="682" name="Shape 682"/>
          <p:cNvSpPr txBox="1"/>
          <p:nvPr/>
        </p:nvSpPr>
        <p:spPr>
          <a:xfrm>
            <a:off x="4797422" y="926425"/>
            <a:ext cx="4130700" cy="3600900"/>
          </a:xfrm>
          <a:prstGeom prst="rect">
            <a:avLst/>
          </a:prstGeom>
          <a:noFill/>
          <a:ln>
            <a:noFill/>
          </a:ln>
        </p:spPr>
        <p:txBody>
          <a:bodyPr spcFirstLastPara="1" wrap="square" lIns="91425" tIns="45700" rIns="91425" bIns="45700" rtlCol="0" anchor="t" anchorCtr="0">
            <a:noAutofit/>
          </a:bodyPr>
          <a:lstStyle/>
          <a:p>
            <a:pPr marL="0" marR="279400" lvl="0" indent="0" rtl="0">
              <a:lnSpc>
                <a:spcPct val="115000"/>
              </a:lnSpc>
              <a:spcBef>
                <a:spcPts val="1100"/>
              </a:spcBef>
              <a:spcAft>
                <a:spcPts val="0"/>
              </a:spcAft>
              <a:buNone/>
            </a:pPr>
            <a:br>
              <a:rPr lang="x-none" sz="1200">
                <a:solidFill>
                  <a:schemeClr val="dk1"/>
                </a:solidFill>
                <a:highlight>
                  <a:srgbClr val="FFFFFF"/>
                </a:highlight>
                <a:latin typeface="Calibri"/>
                <a:ea typeface="Calibri"/>
                <a:cs typeface="Calibri"/>
                <a:sym typeface="Calibri"/>
              </a:rPr>
            </a:br>
            <a:br>
              <a:rPr lang="x-none" sz="1200">
                <a:solidFill>
                  <a:schemeClr val="dk1"/>
                </a:solidFill>
                <a:highlight>
                  <a:srgbClr val="FFFFFF"/>
                </a:highlight>
                <a:latin typeface="Calibri"/>
                <a:ea typeface="Calibri"/>
                <a:cs typeface="Calibri"/>
                <a:sym typeface="Calibri"/>
              </a:rPr>
            </a:br>
            <a:br>
              <a:rPr lang="x-none" sz="1200">
                <a:solidFill>
                  <a:schemeClr val="dk1"/>
                </a:solidFill>
                <a:highlight>
                  <a:srgbClr val="FFFFFF"/>
                </a:highlight>
                <a:latin typeface="Calibri"/>
                <a:ea typeface="Calibri"/>
                <a:cs typeface="Calibri"/>
                <a:sym typeface="Calibri"/>
              </a:rPr>
            </a:br>
            <a:endParaRPr sz="1200">
              <a:solidFill>
                <a:schemeClr val="dk1"/>
              </a:solidFill>
              <a:latin typeface="Calibri"/>
              <a:ea typeface="Calibri"/>
              <a:cs typeface="Calibri"/>
              <a:sym typeface="Calibri"/>
            </a:endParaRPr>
          </a:p>
        </p:txBody>
      </p:sp>
      <p:graphicFrame>
        <p:nvGraphicFramePr>
          <p:cNvPr id="683" name="Shape 683"/>
          <p:cNvGraphicFramePr/>
          <p:nvPr/>
        </p:nvGraphicFramePr>
        <p:xfrm>
          <a:off x="830463" y="3268125"/>
          <a:ext cx="3784625" cy="16000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 name="TextBox 7"/>
          <p:cNvSpPr txBox="1"/>
          <p:nvPr/>
        </p:nvSpPr>
        <p:spPr>
          <a:xfrm>
            <a:off x="2003574" y="1917629"/>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891082" y="1835646"/>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719554" y="2366124"/>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356867" y="2365219"/>
            <a:ext cx="819455" cy="261610"/>
          </a:xfrm>
          <a:prstGeom prst="rect">
            <a:avLst/>
          </a:prstGeom>
          <a:noFill/>
        </p:spPr>
        <p:txBody>
          <a:bodyPr wrap="none" rtlCol="0">
            <a:spAutoFit/>
          </a:bodyPr>
          <a:lstStyle/>
          <a:p>
            <a:pPr rtl="0"/>
            <a:r>
              <a:rPr lang="pt-BR" sz="1100" dirty="0">
                <a:latin typeface="Calibri" panose="020F0502020204030204" pitchFamily="34" charset="0"/>
              </a:rPr>
              <a:t>Ensolarado</a:t>
            </a:r>
            <a:endParaRPr lang="es-AR" sz="1100" dirty="0">
              <a:latin typeface="Calibri" panose="020F0502020204030204" pitchFamily="34" charset="0"/>
            </a:endParaRPr>
          </a:p>
        </p:txBody>
      </p:sp>
      <p:sp>
        <p:nvSpPr>
          <p:cNvPr id="12" name="TextBox 11"/>
          <p:cNvSpPr txBox="1"/>
          <p:nvPr/>
        </p:nvSpPr>
        <p:spPr>
          <a:xfrm>
            <a:off x="3167371" y="2365219"/>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356867" y="2267694"/>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667731" y="1526180"/>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1976845" y="1694207"/>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2" name="Oval 1"/>
          <p:cNvSpPr/>
          <p:nvPr/>
        </p:nvSpPr>
        <p:spPr>
          <a:xfrm>
            <a:off x="1522512" y="2791077"/>
            <a:ext cx="194320" cy="19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txBox="1"/>
          <p:nvPr/>
        </p:nvSpPr>
        <p:spPr>
          <a:xfrm>
            <a:off x="583835" y="926425"/>
            <a:ext cx="4130700" cy="893848"/>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rgbClr val="FFFFFF"/>
                </a:highlight>
                <a:latin typeface="Calibri"/>
                <a:ea typeface="Calibri"/>
                <a:cs typeface="Calibri"/>
                <a:sym typeface="Calibri"/>
              </a:rPr>
              <a:t>Agora aplicamos o algoritmo repetidamente. </a:t>
            </a:r>
            <a:br>
              <a:rPr lang="pt-BR" sz="1200" dirty="0">
                <a:solidFill>
                  <a:schemeClr val="dk1"/>
                </a:solidFill>
                <a:highlight>
                  <a:srgbClr val="FFFFFF"/>
                </a:highlight>
                <a:latin typeface="Calibri"/>
                <a:ea typeface="Calibri"/>
                <a:cs typeface="Calibri"/>
                <a:sym typeface="Calibri"/>
              </a:rPr>
            </a:br>
            <a:r>
              <a:rPr lang="pt-BR" sz="1200" dirty="0">
                <a:solidFill>
                  <a:schemeClr val="dk1"/>
                </a:solidFill>
                <a:highlight>
                  <a:srgbClr val="FFFFFF"/>
                </a:highlight>
                <a:latin typeface="Calibri"/>
                <a:ea typeface="Calibri"/>
                <a:cs typeface="Calibri"/>
                <a:sym typeface="Calibri"/>
              </a:rPr>
              <a:t>Em primeiro lugar, analisamos a partição correspondente a Previsão = Nublado.</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sp>
        <p:nvSpPr>
          <p:cNvPr id="690" name="Shape 69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691" name="Shape 69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44</a:t>
            </a:fld>
            <a:endParaRPr sz="1200">
              <a:solidFill>
                <a:srgbClr val="888888"/>
              </a:solidFill>
              <a:latin typeface="Calibri"/>
              <a:ea typeface="Calibri"/>
              <a:cs typeface="Calibri"/>
              <a:sym typeface="Calibri"/>
            </a:endParaRPr>
          </a:p>
        </p:txBody>
      </p:sp>
      <p:sp>
        <p:nvSpPr>
          <p:cNvPr id="692" name="Shape 692"/>
          <p:cNvSpPr txBox="1"/>
          <p:nvPr/>
        </p:nvSpPr>
        <p:spPr>
          <a:xfrm>
            <a:off x="4797422" y="926425"/>
            <a:ext cx="4130700" cy="991204"/>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rgbClr val="FFFFFF"/>
                </a:highlight>
                <a:latin typeface="Calibri"/>
                <a:ea typeface="Calibri"/>
                <a:cs typeface="Calibri"/>
                <a:sym typeface="Calibri"/>
              </a:rPr>
              <a:t>Ao analisar a qual classe os registros pertencem, vemos que todos correspondem a "Sim", portanto, esse será um nó folha com a tag "Sim".</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graphicFrame>
        <p:nvGraphicFramePr>
          <p:cNvPr id="693" name="Shape 693"/>
          <p:cNvGraphicFramePr/>
          <p:nvPr/>
        </p:nvGraphicFramePr>
        <p:xfrm>
          <a:off x="830463" y="3268125"/>
          <a:ext cx="3784625" cy="160005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pt-BR" sz="900">
                          <a:latin typeface="Calibri"/>
                          <a:ea typeface="Calibri"/>
                          <a:cs typeface="Calibri"/>
                          <a:sym typeface="Calibri"/>
                        </a:rPr>
                        <a:t>Nublado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4" name="TextBox 33"/>
          <p:cNvSpPr txBox="1"/>
          <p:nvPr/>
        </p:nvSpPr>
        <p:spPr>
          <a:xfrm>
            <a:off x="2003574" y="1917629"/>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35" name="Oval 34"/>
          <p:cNvSpPr/>
          <p:nvPr/>
        </p:nvSpPr>
        <p:spPr>
          <a:xfrm>
            <a:off x="1891082" y="1835646"/>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6" name="TextBox 35"/>
          <p:cNvSpPr txBox="1"/>
          <p:nvPr/>
        </p:nvSpPr>
        <p:spPr>
          <a:xfrm>
            <a:off x="1719554" y="2366124"/>
            <a:ext cx="670376" cy="261610"/>
          </a:xfrm>
          <a:prstGeom prst="rect">
            <a:avLst/>
          </a:prstGeom>
          <a:noFill/>
        </p:spPr>
        <p:txBody>
          <a:bodyPr wrap="none" rtlCol="0">
            <a:spAutoFit/>
          </a:bodyPr>
          <a:lstStyle/>
          <a:p>
            <a:pPr rtl="0"/>
            <a:r>
              <a:rPr lang="pt-BR" sz="1100" dirty="0">
                <a:latin typeface="Calibri" panose="020F0502020204030204" pitchFamily="34" charset="0"/>
              </a:rPr>
              <a:t>Nublado</a:t>
            </a:r>
            <a:endParaRPr lang="es-AR" dirty="0">
              <a:latin typeface="Calibri" panose="020F0502020204030204" pitchFamily="34" charset="0"/>
            </a:endParaRPr>
          </a:p>
        </p:txBody>
      </p:sp>
      <p:sp>
        <p:nvSpPr>
          <p:cNvPr id="37" name="TextBox 36"/>
          <p:cNvSpPr txBox="1"/>
          <p:nvPr/>
        </p:nvSpPr>
        <p:spPr>
          <a:xfrm>
            <a:off x="2347107" y="2366124"/>
            <a:ext cx="639919" cy="261610"/>
          </a:xfrm>
          <a:prstGeom prst="rect">
            <a:avLst/>
          </a:prstGeom>
          <a:noFill/>
        </p:spPr>
        <p:txBody>
          <a:bodyPr wrap="none" rtlCol="0">
            <a:spAutoFit/>
          </a:bodyPr>
          <a:lstStyle/>
          <a:p>
            <a:pPr rtl="0"/>
            <a:r>
              <a:rPr lang="pt-BR" sz="1100" dirty="0">
                <a:latin typeface="Calibri" panose="020F0502020204030204" pitchFamily="34" charset="0"/>
              </a:rPr>
              <a:t>Ensolarado</a:t>
            </a:r>
            <a:endParaRPr lang="es-AR" dirty="0">
              <a:latin typeface="Calibri" panose="020F0502020204030204" pitchFamily="34" charset="0"/>
            </a:endParaRPr>
          </a:p>
        </p:txBody>
      </p:sp>
      <p:sp>
        <p:nvSpPr>
          <p:cNvPr id="38" name="TextBox 37"/>
          <p:cNvSpPr txBox="1"/>
          <p:nvPr/>
        </p:nvSpPr>
        <p:spPr>
          <a:xfrm>
            <a:off x="3167371" y="2365219"/>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39" name="Straight Arrow Connector 38"/>
          <p:cNvCxnSpPr/>
          <p:nvPr/>
        </p:nvCxnSpPr>
        <p:spPr>
          <a:xfrm>
            <a:off x="2356867" y="2267694"/>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7974321" flipH="1">
            <a:off x="2667731" y="1526180"/>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41" name="Arc 40"/>
          <p:cNvSpPr/>
          <p:nvPr/>
        </p:nvSpPr>
        <p:spPr>
          <a:xfrm rot="14127286">
            <a:off x="1976845" y="1694207"/>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42" name="Oval 41"/>
          <p:cNvSpPr/>
          <p:nvPr/>
        </p:nvSpPr>
        <p:spPr>
          <a:xfrm>
            <a:off x="1522512" y="2791077"/>
            <a:ext cx="194320" cy="19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3" name="TextBox 42"/>
          <p:cNvSpPr txBox="1"/>
          <p:nvPr/>
        </p:nvSpPr>
        <p:spPr>
          <a:xfrm>
            <a:off x="6196660" y="2167554"/>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44" name="Oval 43"/>
          <p:cNvSpPr/>
          <p:nvPr/>
        </p:nvSpPr>
        <p:spPr>
          <a:xfrm>
            <a:off x="6084168" y="2085571"/>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5" name="TextBox 44"/>
          <p:cNvSpPr txBox="1"/>
          <p:nvPr/>
        </p:nvSpPr>
        <p:spPr>
          <a:xfrm>
            <a:off x="5912640" y="2616049"/>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46" name="TextBox 45"/>
          <p:cNvSpPr txBox="1"/>
          <p:nvPr/>
        </p:nvSpPr>
        <p:spPr>
          <a:xfrm>
            <a:off x="6517873" y="2616049"/>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47" name="TextBox 46"/>
          <p:cNvSpPr txBox="1"/>
          <p:nvPr/>
        </p:nvSpPr>
        <p:spPr>
          <a:xfrm>
            <a:off x="7380312" y="2615144"/>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48" name="Straight Arrow Connector 47"/>
          <p:cNvCxnSpPr/>
          <p:nvPr/>
        </p:nvCxnSpPr>
        <p:spPr>
          <a:xfrm>
            <a:off x="6549953" y="2517619"/>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Arc 48"/>
          <p:cNvSpPr/>
          <p:nvPr/>
        </p:nvSpPr>
        <p:spPr>
          <a:xfrm rot="7974321" flipH="1">
            <a:off x="6860817" y="1784516"/>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50" name="Arc 49"/>
          <p:cNvSpPr/>
          <p:nvPr/>
        </p:nvSpPr>
        <p:spPr>
          <a:xfrm rot="14127286">
            <a:off x="6169931" y="1944132"/>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52" name="TextBox 51"/>
          <p:cNvSpPr txBox="1"/>
          <p:nvPr/>
        </p:nvSpPr>
        <p:spPr>
          <a:xfrm>
            <a:off x="5508104" y="3092885"/>
            <a:ext cx="576064"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2" name="Rectangle 1"/>
          <p:cNvSpPr/>
          <p:nvPr/>
        </p:nvSpPr>
        <p:spPr>
          <a:xfrm>
            <a:off x="5508104" y="3039823"/>
            <a:ext cx="576064"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p:nvPr/>
        </p:nvSpPr>
        <p:spPr>
          <a:xfrm>
            <a:off x="583835" y="926425"/>
            <a:ext cx="4130700" cy="850955"/>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rgbClr val="FFFFFF"/>
                </a:highlight>
                <a:latin typeface="Calibri"/>
                <a:ea typeface="Calibri"/>
                <a:cs typeface="Calibri"/>
                <a:sym typeface="Calibri"/>
              </a:rPr>
              <a:t>Agora vamos analisar a partição correspondente a Previsão = Ensolarado.</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sp>
        <p:nvSpPr>
          <p:cNvPr id="701" name="Shape 70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02" name="Shape 70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45</a:t>
            </a:fld>
            <a:endParaRPr sz="1200">
              <a:solidFill>
                <a:srgbClr val="888888"/>
              </a:solidFill>
              <a:latin typeface="Calibri"/>
              <a:ea typeface="Calibri"/>
              <a:cs typeface="Calibri"/>
              <a:sym typeface="Calibri"/>
            </a:endParaRPr>
          </a:p>
        </p:txBody>
      </p:sp>
      <p:sp>
        <p:nvSpPr>
          <p:cNvPr id="703" name="Shape 703"/>
          <p:cNvSpPr txBox="1"/>
          <p:nvPr/>
        </p:nvSpPr>
        <p:spPr>
          <a:xfrm>
            <a:off x="4797422" y="926425"/>
            <a:ext cx="4130700" cy="3600900"/>
          </a:xfrm>
          <a:prstGeom prst="rect">
            <a:avLst/>
          </a:prstGeom>
          <a:noFill/>
          <a:ln>
            <a:noFill/>
          </a:ln>
        </p:spPr>
        <p:txBody>
          <a:bodyPr spcFirstLastPara="1" wrap="square" lIns="91425" tIns="45700" rIns="91425" bIns="45700" rtlCol="0" anchor="t" anchorCtr="0">
            <a:noAutofit/>
          </a:bodyPr>
          <a:lstStyle/>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latin typeface="Calibri"/>
              <a:ea typeface="Calibri"/>
              <a:cs typeface="Calibri"/>
              <a:sym typeface="Calibri"/>
            </a:endParaRPr>
          </a:p>
        </p:txBody>
      </p:sp>
      <p:graphicFrame>
        <p:nvGraphicFramePr>
          <p:cNvPr id="705" name="Shape 705"/>
          <p:cNvGraphicFramePr/>
          <p:nvPr/>
        </p:nvGraphicFramePr>
        <p:xfrm>
          <a:off x="4853000" y="1103275"/>
          <a:ext cx="3784625" cy="192006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 name="TextBox 7"/>
          <p:cNvSpPr txBox="1"/>
          <p:nvPr/>
        </p:nvSpPr>
        <p:spPr>
          <a:xfrm>
            <a:off x="2083246" y="2240405"/>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970754" y="2158422"/>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799226" y="2688900"/>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404459" y="2688900"/>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12" name="TextBox 11"/>
          <p:cNvSpPr txBox="1"/>
          <p:nvPr/>
        </p:nvSpPr>
        <p:spPr>
          <a:xfrm>
            <a:off x="3275856" y="2687995"/>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436539" y="2590470"/>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739714" y="1856525"/>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056517" y="2016983"/>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404752" y="3165736"/>
            <a:ext cx="566001"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394690" y="3112674"/>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Oval 17"/>
          <p:cNvSpPr/>
          <p:nvPr/>
        </p:nvSpPr>
        <p:spPr>
          <a:xfrm>
            <a:off x="2339379" y="3147031"/>
            <a:ext cx="194320" cy="19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p:nvPr/>
        </p:nvSpPr>
        <p:spPr>
          <a:xfrm>
            <a:off x="583835" y="926425"/>
            <a:ext cx="4130700" cy="360090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rgbClr val="FFFFFF"/>
                </a:highlight>
                <a:latin typeface="Calibri"/>
                <a:ea typeface="Calibri"/>
                <a:cs typeface="Calibri"/>
                <a:sym typeface="Calibri"/>
              </a:rPr>
              <a:t>Agora vamos analisar a partição correspondente a Previsão = Ensolarado.</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sp>
        <p:nvSpPr>
          <p:cNvPr id="711" name="Shape 71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12" name="Shape 71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46</a:t>
            </a:fld>
            <a:endParaRPr sz="1200">
              <a:solidFill>
                <a:srgbClr val="888888"/>
              </a:solidFill>
              <a:latin typeface="Calibri"/>
              <a:ea typeface="Calibri"/>
              <a:cs typeface="Calibri"/>
              <a:sym typeface="Calibri"/>
            </a:endParaRPr>
          </a:p>
        </p:txBody>
      </p:sp>
      <p:sp>
        <p:nvSpPr>
          <p:cNvPr id="713" name="Shape 713"/>
          <p:cNvSpPr txBox="1"/>
          <p:nvPr/>
        </p:nvSpPr>
        <p:spPr>
          <a:xfrm>
            <a:off x="4797422" y="926425"/>
            <a:ext cx="4130700" cy="3600900"/>
          </a:xfrm>
          <a:prstGeom prst="rect">
            <a:avLst/>
          </a:prstGeom>
          <a:noFill/>
          <a:ln>
            <a:noFill/>
          </a:ln>
        </p:spPr>
        <p:txBody>
          <a:bodyPr spcFirstLastPara="1" wrap="square" lIns="91425" tIns="45700" rIns="91425" bIns="45700" rtlCol="0" anchor="t" anchorCtr="0">
            <a:noAutofit/>
          </a:bodyPr>
          <a:lstStyle/>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0" marR="279400" lvl="0" indent="0" rtl="0">
              <a:lnSpc>
                <a:spcPct val="115000"/>
              </a:lnSpc>
              <a:spcBef>
                <a:spcPts val="1100"/>
              </a:spcBef>
              <a:spcAft>
                <a:spcPts val="0"/>
              </a:spcAft>
              <a:buNone/>
            </a:pPr>
            <a:endParaRPr sz="1200">
              <a:solidFill>
                <a:schemeClr val="dk1"/>
              </a:solidFill>
              <a:highlight>
                <a:srgbClr val="FFFFFF"/>
              </a:highlight>
              <a:latin typeface="Calibri"/>
              <a:ea typeface="Calibri"/>
              <a:cs typeface="Calibri"/>
              <a:sym typeface="Calibri"/>
            </a:endParaRPr>
          </a:p>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rgbClr val="FFFFFF"/>
                </a:highlight>
                <a:latin typeface="Calibri"/>
                <a:ea typeface="Calibri"/>
                <a:cs typeface="Calibri"/>
                <a:sym typeface="Calibri"/>
              </a:rPr>
              <a:t>Como podemos ver, os registros pertencem a classes diferentes, por isso teremos que subparticionar. Podemos optar por particionar de acordo com as seguintes variáveis: {Temperatura, Umidade e Vento}. </a:t>
            </a:r>
            <a:endParaRPr sz="1200">
              <a:solidFill>
                <a:schemeClr val="dk1"/>
              </a:solidFill>
              <a:highlight>
                <a:srgbClr val="FFFFFF"/>
              </a:highlight>
              <a:latin typeface="Calibri"/>
              <a:ea typeface="Calibri"/>
              <a:cs typeface="Calibri"/>
              <a:sym typeface="Calibri"/>
            </a:endParaRPr>
          </a:p>
          <a:p>
            <a:pPr marL="457200" marR="279400" lvl="0" indent="-304800" rtl="0">
              <a:lnSpc>
                <a:spcPct val="115000"/>
              </a:lnSpc>
              <a:spcBef>
                <a:spcPts val="0"/>
              </a:spcBef>
              <a:spcAft>
                <a:spcPts val="0"/>
              </a:spcAft>
              <a:buClr>
                <a:schemeClr val="accent2"/>
              </a:buClr>
              <a:buSzPts val="1200"/>
              <a:buFont typeface="Raleway"/>
              <a:buChar char="ㅡ"/>
            </a:pPr>
            <a:r>
              <a:rPr lang="pt-BR" sz="1200">
                <a:solidFill>
                  <a:schemeClr val="dk1"/>
                </a:solidFill>
                <a:highlight>
                  <a:srgbClr val="FFFFFF"/>
                </a:highlight>
                <a:latin typeface="Calibri"/>
                <a:ea typeface="Calibri"/>
                <a:cs typeface="Calibri"/>
                <a:sym typeface="Calibri"/>
              </a:rPr>
              <a:t>Qual é mais conveniente para usar?</a:t>
            </a:r>
            <a:endParaRPr sz="1200">
              <a:solidFill>
                <a:schemeClr val="dk1"/>
              </a:solidFill>
              <a:latin typeface="Calibri"/>
              <a:ea typeface="Calibri"/>
              <a:cs typeface="Calibri"/>
              <a:sym typeface="Calibri"/>
            </a:endParaRPr>
          </a:p>
        </p:txBody>
      </p:sp>
      <p:graphicFrame>
        <p:nvGraphicFramePr>
          <p:cNvPr id="715" name="Shape 715"/>
          <p:cNvGraphicFramePr/>
          <p:nvPr/>
        </p:nvGraphicFramePr>
        <p:xfrm>
          <a:off x="4853000" y="1103275"/>
          <a:ext cx="3784625" cy="192006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 name="TextBox 7"/>
          <p:cNvSpPr txBox="1"/>
          <p:nvPr/>
        </p:nvSpPr>
        <p:spPr>
          <a:xfrm>
            <a:off x="2083246" y="2240405"/>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970754" y="2158422"/>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799226" y="2688900"/>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404459" y="2688900"/>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12" name="TextBox 11"/>
          <p:cNvSpPr txBox="1"/>
          <p:nvPr/>
        </p:nvSpPr>
        <p:spPr>
          <a:xfrm>
            <a:off x="3203848" y="2687995"/>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436539" y="2590470"/>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707192" y="1872800"/>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056517" y="2016983"/>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394690" y="3165736"/>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394690" y="3112674"/>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Oval 17"/>
          <p:cNvSpPr/>
          <p:nvPr/>
        </p:nvSpPr>
        <p:spPr>
          <a:xfrm>
            <a:off x="2339379" y="3147031"/>
            <a:ext cx="194320" cy="19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p:nvPr/>
        </p:nvSpPr>
        <p:spPr>
          <a:xfrm>
            <a:off x="583835" y="926425"/>
            <a:ext cx="4130700" cy="1210995"/>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dirty="0">
                <a:solidFill>
                  <a:schemeClr val="dk1"/>
                </a:solidFill>
                <a:highlight>
                  <a:schemeClr val="lt1"/>
                </a:highlight>
                <a:latin typeface="Calibri"/>
                <a:ea typeface="Calibri"/>
                <a:cs typeface="Calibri"/>
                <a:sym typeface="Calibri"/>
              </a:rPr>
              <a:t>Analisando os dados, fica claro que a maneira mais simples é particionar por Umidade, porque se Vento ou Temperatura forem selecionados, será necessário fazer uma divisão mais baixa.</a:t>
            </a: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br>
              <a:rPr lang="x-none" sz="1200" dirty="0">
                <a:solidFill>
                  <a:schemeClr val="dk1"/>
                </a:solidFill>
                <a:highlight>
                  <a:srgbClr val="FFFFFF"/>
                </a:highlight>
                <a:latin typeface="Calibri"/>
                <a:ea typeface="Calibri"/>
                <a:cs typeface="Calibri"/>
                <a:sym typeface="Calibri"/>
              </a:rPr>
            </a:br>
            <a:endParaRPr sz="1200" dirty="0">
              <a:solidFill>
                <a:schemeClr val="dk1"/>
              </a:solidFill>
              <a:latin typeface="Calibri"/>
              <a:ea typeface="Calibri"/>
              <a:cs typeface="Calibri"/>
              <a:sym typeface="Calibri"/>
            </a:endParaRPr>
          </a:p>
        </p:txBody>
      </p:sp>
      <p:sp>
        <p:nvSpPr>
          <p:cNvPr id="721" name="Shape 72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22" name="Shape 72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47</a:t>
            </a:fld>
            <a:endParaRPr sz="1200">
              <a:solidFill>
                <a:srgbClr val="888888"/>
              </a:solidFill>
              <a:latin typeface="Calibri"/>
              <a:ea typeface="Calibri"/>
              <a:cs typeface="Calibri"/>
              <a:sym typeface="Calibri"/>
            </a:endParaRPr>
          </a:p>
        </p:txBody>
      </p:sp>
      <p:sp>
        <p:nvSpPr>
          <p:cNvPr id="723" name="Shape 723"/>
          <p:cNvSpPr txBox="1"/>
          <p:nvPr/>
        </p:nvSpPr>
        <p:spPr>
          <a:xfrm>
            <a:off x="4797422" y="926425"/>
            <a:ext cx="4130700" cy="850955"/>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Agora que o critério foi selecionado, criamos as partições.</a:t>
            </a:r>
            <a:endParaRPr sz="1200">
              <a:solidFill>
                <a:schemeClr val="dk1"/>
              </a:solidFill>
              <a:latin typeface="Calibri"/>
              <a:ea typeface="Calibri"/>
              <a:cs typeface="Calibri"/>
              <a:sym typeface="Calibri"/>
            </a:endParaRPr>
          </a:p>
        </p:txBody>
      </p:sp>
      <p:sp>
        <p:nvSpPr>
          <p:cNvPr id="8" name="TextBox 7"/>
          <p:cNvSpPr txBox="1"/>
          <p:nvPr/>
        </p:nvSpPr>
        <p:spPr>
          <a:xfrm>
            <a:off x="2132136" y="2553954"/>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2019644" y="2471971"/>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848116" y="3002449"/>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453349" y="3002449"/>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12" name="TextBox 11"/>
          <p:cNvSpPr txBox="1"/>
          <p:nvPr/>
        </p:nvSpPr>
        <p:spPr>
          <a:xfrm>
            <a:off x="3275856" y="3001544"/>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485429" y="2904019"/>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755192" y="2182922"/>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105407" y="2330532"/>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311134" y="3478770"/>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311134" y="3426223"/>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9" name="TextBox 18"/>
          <p:cNvSpPr txBox="1"/>
          <p:nvPr/>
        </p:nvSpPr>
        <p:spPr>
          <a:xfrm>
            <a:off x="2073766" y="3532347"/>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2" name="Oval 1"/>
          <p:cNvSpPr/>
          <p:nvPr/>
        </p:nvSpPr>
        <p:spPr>
          <a:xfrm>
            <a:off x="2045285" y="3478770"/>
            <a:ext cx="946412" cy="36004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1" name="TextBox 20"/>
          <p:cNvSpPr txBox="1"/>
          <p:nvPr/>
        </p:nvSpPr>
        <p:spPr>
          <a:xfrm>
            <a:off x="6288250" y="2133274"/>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22" name="Oval 21"/>
          <p:cNvSpPr/>
          <p:nvPr/>
        </p:nvSpPr>
        <p:spPr>
          <a:xfrm>
            <a:off x="6175758" y="2051291"/>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3" name="TextBox 22"/>
          <p:cNvSpPr txBox="1"/>
          <p:nvPr/>
        </p:nvSpPr>
        <p:spPr>
          <a:xfrm>
            <a:off x="6004230" y="2581769"/>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24" name="TextBox 23"/>
          <p:cNvSpPr txBox="1"/>
          <p:nvPr/>
        </p:nvSpPr>
        <p:spPr>
          <a:xfrm>
            <a:off x="6609463" y="2581769"/>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25" name="TextBox 24"/>
          <p:cNvSpPr txBox="1"/>
          <p:nvPr/>
        </p:nvSpPr>
        <p:spPr>
          <a:xfrm>
            <a:off x="7452320" y="2580864"/>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26" name="Straight Arrow Connector 25"/>
          <p:cNvCxnSpPr/>
          <p:nvPr/>
        </p:nvCxnSpPr>
        <p:spPr>
          <a:xfrm>
            <a:off x="6641543" y="2483339"/>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rot="7974321" flipH="1">
            <a:off x="6935078" y="1740646"/>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28" name="Arc 27"/>
          <p:cNvSpPr/>
          <p:nvPr/>
        </p:nvSpPr>
        <p:spPr>
          <a:xfrm rot="14127286">
            <a:off x="6261521" y="1909852"/>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29" name="TextBox 28"/>
          <p:cNvSpPr txBox="1"/>
          <p:nvPr/>
        </p:nvSpPr>
        <p:spPr>
          <a:xfrm>
            <a:off x="5467248" y="3058090"/>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30" name="Rectangle 29"/>
          <p:cNvSpPr/>
          <p:nvPr/>
        </p:nvSpPr>
        <p:spPr>
          <a:xfrm>
            <a:off x="5467248" y="3005543"/>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1" name="TextBox 30"/>
          <p:cNvSpPr txBox="1"/>
          <p:nvPr/>
        </p:nvSpPr>
        <p:spPr>
          <a:xfrm>
            <a:off x="6229880" y="3111667"/>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32" name="Oval 31"/>
          <p:cNvSpPr/>
          <p:nvPr/>
        </p:nvSpPr>
        <p:spPr>
          <a:xfrm>
            <a:off x="6201399" y="3058090"/>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3" name="TextBox 32"/>
          <p:cNvSpPr txBox="1"/>
          <p:nvPr/>
        </p:nvSpPr>
        <p:spPr>
          <a:xfrm>
            <a:off x="6485523" y="3532347"/>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34" name="TextBox 33"/>
          <p:cNvSpPr txBox="1"/>
          <p:nvPr/>
        </p:nvSpPr>
        <p:spPr>
          <a:xfrm>
            <a:off x="6841255" y="3532347"/>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36" name="Straight Arrow Connector 35"/>
          <p:cNvCxnSpPr/>
          <p:nvPr/>
        </p:nvCxnSpPr>
        <p:spPr>
          <a:xfrm>
            <a:off x="6786747" y="3416691"/>
            <a:ext cx="180020"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444208" y="3416691"/>
            <a:ext cx="140386"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p:nvPr/>
        </p:nvSpPr>
        <p:spPr>
          <a:xfrm>
            <a:off x="583835" y="926425"/>
            <a:ext cx="4130700" cy="848698"/>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Agora devemos aplicar o algoritmo repetidamente. Para a subpartição Umidade = Alta, temos o seguinte caso:</a:t>
            </a:r>
            <a:endParaRPr sz="1200">
              <a:solidFill>
                <a:schemeClr val="dk1"/>
              </a:solidFill>
              <a:latin typeface="Calibri"/>
              <a:ea typeface="Calibri"/>
              <a:cs typeface="Calibri"/>
              <a:sym typeface="Calibri"/>
            </a:endParaRPr>
          </a:p>
        </p:txBody>
      </p:sp>
      <p:sp>
        <p:nvSpPr>
          <p:cNvPr id="731" name="Shape 73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32" name="Shape 73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48</a:t>
            </a:fld>
            <a:endParaRPr sz="1200">
              <a:solidFill>
                <a:srgbClr val="888888"/>
              </a:solidFill>
              <a:latin typeface="Calibri"/>
              <a:ea typeface="Calibri"/>
              <a:cs typeface="Calibri"/>
              <a:sym typeface="Calibri"/>
            </a:endParaRPr>
          </a:p>
        </p:txBody>
      </p:sp>
      <p:graphicFrame>
        <p:nvGraphicFramePr>
          <p:cNvPr id="735" name="Shape 735"/>
          <p:cNvGraphicFramePr/>
          <p:nvPr/>
        </p:nvGraphicFramePr>
        <p:xfrm>
          <a:off x="756850" y="3885775"/>
          <a:ext cx="3784625" cy="128004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986649" y="1889248"/>
            <a:ext cx="806839" cy="230832"/>
          </a:xfrm>
          <a:prstGeom prst="rect">
            <a:avLst/>
          </a:prstGeom>
          <a:noFill/>
        </p:spPr>
        <p:txBody>
          <a:bodyPr wrap="square" rtlCol="0">
            <a:spAutoFit/>
          </a:bodyPr>
          <a:lstStyle/>
          <a:p>
            <a:pPr algn="ctr" rtl="0"/>
            <a:r>
              <a:rPr lang="pt-BR" sz="900">
                <a:latin typeface="Calibri" panose="020F0502020204030204" pitchFamily="34" charset="0"/>
              </a:rPr>
              <a:t>Previsão</a:t>
            </a:r>
            <a:endParaRPr lang="es-AR" sz="700" dirty="0">
              <a:latin typeface="Calibri" panose="020F0502020204030204" pitchFamily="34" charset="0"/>
            </a:endParaRPr>
          </a:p>
        </p:txBody>
      </p:sp>
      <p:sp>
        <p:nvSpPr>
          <p:cNvPr id="9" name="Oval 8"/>
          <p:cNvSpPr/>
          <p:nvPr/>
        </p:nvSpPr>
        <p:spPr>
          <a:xfrm>
            <a:off x="2008339" y="1866105"/>
            <a:ext cx="763461" cy="27711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835696" y="2263705"/>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1" name="TextBox 10"/>
          <p:cNvSpPr txBox="1"/>
          <p:nvPr/>
        </p:nvSpPr>
        <p:spPr>
          <a:xfrm>
            <a:off x="2327598" y="2263705"/>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sz="1100" dirty="0">
              <a:latin typeface="Calibri" panose="020F0502020204030204" pitchFamily="34" charset="0"/>
            </a:endParaRPr>
          </a:p>
        </p:txBody>
      </p:sp>
      <p:sp>
        <p:nvSpPr>
          <p:cNvPr id="12" name="TextBox 11"/>
          <p:cNvSpPr txBox="1"/>
          <p:nvPr/>
        </p:nvSpPr>
        <p:spPr>
          <a:xfrm>
            <a:off x="2915816" y="2263705"/>
            <a:ext cx="445956" cy="215444"/>
          </a:xfrm>
          <a:prstGeom prst="rect">
            <a:avLst/>
          </a:prstGeom>
          <a:noFill/>
        </p:spPr>
        <p:txBody>
          <a:bodyPr wrap="none" rtlCol="0">
            <a:spAutoFit/>
          </a:bodyPr>
          <a:lstStyle/>
          <a:p>
            <a:pPr rtl="0"/>
            <a:r>
              <a:rPr lang="pt-BR" sz="8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390069" y="2143224"/>
            <a:ext cx="0" cy="42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497446" y="1664102"/>
            <a:ext cx="237142" cy="1022113"/>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013485" y="1780361"/>
            <a:ext cx="430699" cy="979679"/>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468934" y="2609932"/>
            <a:ext cx="438770" cy="230832"/>
          </a:xfrm>
          <a:prstGeom prst="rect">
            <a:avLst/>
          </a:prstGeom>
          <a:noFill/>
        </p:spPr>
        <p:txBody>
          <a:bodyPr wrap="square" rtlCol="0">
            <a:spAutoFit/>
          </a:bodyPr>
          <a:lstStyle/>
          <a:p>
            <a:pPr algn="ctr" rtl="0"/>
            <a:r>
              <a:rPr lang="pt-BR" sz="900" dirty="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468934" y="2567832"/>
            <a:ext cx="438770"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TextBox 17"/>
          <p:cNvSpPr txBox="1"/>
          <p:nvPr/>
        </p:nvSpPr>
        <p:spPr>
          <a:xfrm>
            <a:off x="1967035" y="2597249"/>
            <a:ext cx="889449" cy="230832"/>
          </a:xfrm>
          <a:prstGeom prst="rect">
            <a:avLst/>
          </a:prstGeom>
          <a:noFill/>
        </p:spPr>
        <p:txBody>
          <a:bodyPr wrap="square" rtlCol="0">
            <a:spAutoFit/>
          </a:bodyPr>
          <a:lstStyle/>
          <a:p>
            <a:pPr algn="ctr" rtl="0"/>
            <a:r>
              <a:rPr lang="pt-BR" sz="900">
                <a:latin typeface="Calibri" panose="020F0502020204030204" pitchFamily="34" charset="0"/>
              </a:rPr>
              <a:t>Umidade</a:t>
            </a:r>
            <a:endParaRPr lang="es-AR" sz="700" dirty="0">
              <a:latin typeface="Calibri" panose="020F0502020204030204" pitchFamily="34" charset="0"/>
            </a:endParaRPr>
          </a:p>
        </p:txBody>
      </p:sp>
      <p:sp>
        <p:nvSpPr>
          <p:cNvPr id="19" name="Oval 18"/>
          <p:cNvSpPr/>
          <p:nvPr/>
        </p:nvSpPr>
        <p:spPr>
          <a:xfrm>
            <a:off x="2051720" y="2567832"/>
            <a:ext cx="720080" cy="2896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0" name="TextBox 19"/>
          <p:cNvSpPr txBox="1"/>
          <p:nvPr/>
        </p:nvSpPr>
        <p:spPr>
          <a:xfrm>
            <a:off x="2202143" y="2956779"/>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dirty="0">
              <a:latin typeface="Calibri" panose="020F0502020204030204" pitchFamily="34" charset="0"/>
            </a:endParaRPr>
          </a:p>
        </p:txBody>
      </p:sp>
      <p:sp>
        <p:nvSpPr>
          <p:cNvPr id="21" name="TextBox 20"/>
          <p:cNvSpPr txBox="1"/>
          <p:nvPr/>
        </p:nvSpPr>
        <p:spPr>
          <a:xfrm>
            <a:off x="2492175" y="2956779"/>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22" name="Straight Arrow Connector 21"/>
          <p:cNvCxnSpPr/>
          <p:nvPr/>
        </p:nvCxnSpPr>
        <p:spPr>
          <a:xfrm>
            <a:off x="2492175" y="2857499"/>
            <a:ext cx="90010" cy="451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78772" y="2857499"/>
            <a:ext cx="120255" cy="44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093780" y="3295382"/>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Shape 740"/>
          <p:cNvSpPr txBox="1"/>
          <p:nvPr/>
        </p:nvSpPr>
        <p:spPr>
          <a:xfrm>
            <a:off x="583835" y="926425"/>
            <a:ext cx="4130700" cy="360090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Agora devemos aplicar o algoritmo repetidamente. Para a subpartição Umidade = Alta, temos o seguinte caso:</a:t>
            </a:r>
            <a:endParaRPr sz="1200">
              <a:solidFill>
                <a:schemeClr val="dk1"/>
              </a:solidFill>
              <a:latin typeface="Calibri"/>
              <a:ea typeface="Calibri"/>
              <a:cs typeface="Calibri"/>
              <a:sym typeface="Calibri"/>
            </a:endParaRPr>
          </a:p>
        </p:txBody>
      </p:sp>
      <p:sp>
        <p:nvSpPr>
          <p:cNvPr id="741" name="Shape 74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42" name="Shape 74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49</a:t>
            </a:fld>
            <a:endParaRPr sz="1200">
              <a:solidFill>
                <a:srgbClr val="888888"/>
              </a:solidFill>
              <a:latin typeface="Calibri"/>
              <a:ea typeface="Calibri"/>
              <a:cs typeface="Calibri"/>
              <a:sym typeface="Calibri"/>
            </a:endParaRPr>
          </a:p>
        </p:txBody>
      </p:sp>
      <p:sp>
        <p:nvSpPr>
          <p:cNvPr id="743" name="Shape 743"/>
          <p:cNvSpPr txBox="1"/>
          <p:nvPr/>
        </p:nvSpPr>
        <p:spPr>
          <a:xfrm>
            <a:off x="4797422" y="926425"/>
            <a:ext cx="4130700" cy="93968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dirty="0">
                <a:solidFill>
                  <a:schemeClr val="dk1"/>
                </a:solidFill>
                <a:highlight>
                  <a:srgbClr val="FFFFFF"/>
                </a:highlight>
              </a:rPr>
              <a:t>Como podemos ver que todos os registros pertencem à classe "Não", sabemos que será um nó folha coma tag "Não"</a:t>
            </a:r>
            <a:endParaRPr sz="1200" dirty="0">
              <a:solidFill>
                <a:schemeClr val="dk1"/>
              </a:solidFill>
              <a:latin typeface="Calibri"/>
              <a:ea typeface="Calibri"/>
              <a:cs typeface="Calibri"/>
              <a:sym typeface="Calibri"/>
            </a:endParaRPr>
          </a:p>
        </p:txBody>
      </p:sp>
      <p:graphicFrame>
        <p:nvGraphicFramePr>
          <p:cNvPr id="745" name="Shape 745"/>
          <p:cNvGraphicFramePr/>
          <p:nvPr/>
        </p:nvGraphicFramePr>
        <p:xfrm>
          <a:off x="756850" y="3885775"/>
          <a:ext cx="3784625" cy="128004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TextBox 8"/>
          <p:cNvSpPr txBox="1"/>
          <p:nvPr/>
        </p:nvSpPr>
        <p:spPr>
          <a:xfrm>
            <a:off x="1986649" y="1889248"/>
            <a:ext cx="806839" cy="230832"/>
          </a:xfrm>
          <a:prstGeom prst="rect">
            <a:avLst/>
          </a:prstGeom>
          <a:noFill/>
        </p:spPr>
        <p:txBody>
          <a:bodyPr wrap="square" rtlCol="0">
            <a:spAutoFit/>
          </a:bodyPr>
          <a:lstStyle/>
          <a:p>
            <a:pPr algn="ctr" rtl="0"/>
            <a:r>
              <a:rPr lang="pt-BR" sz="900">
                <a:latin typeface="Calibri" panose="020F0502020204030204" pitchFamily="34" charset="0"/>
              </a:rPr>
              <a:t>Previsão</a:t>
            </a:r>
            <a:endParaRPr lang="es-AR" sz="700" dirty="0">
              <a:latin typeface="Calibri" panose="020F0502020204030204" pitchFamily="34" charset="0"/>
            </a:endParaRPr>
          </a:p>
        </p:txBody>
      </p:sp>
      <p:sp>
        <p:nvSpPr>
          <p:cNvPr id="10" name="Oval 9"/>
          <p:cNvSpPr/>
          <p:nvPr/>
        </p:nvSpPr>
        <p:spPr>
          <a:xfrm>
            <a:off x="2008339" y="1866105"/>
            <a:ext cx="763461" cy="27711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 name="TextBox 10"/>
          <p:cNvSpPr txBox="1"/>
          <p:nvPr/>
        </p:nvSpPr>
        <p:spPr>
          <a:xfrm>
            <a:off x="1835696" y="2263705"/>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2" name="TextBox 11"/>
          <p:cNvSpPr txBox="1"/>
          <p:nvPr/>
        </p:nvSpPr>
        <p:spPr>
          <a:xfrm>
            <a:off x="2327598" y="2263705"/>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sz="1100" dirty="0">
              <a:latin typeface="Calibri" panose="020F0502020204030204" pitchFamily="34" charset="0"/>
            </a:endParaRPr>
          </a:p>
        </p:txBody>
      </p:sp>
      <p:sp>
        <p:nvSpPr>
          <p:cNvPr id="13" name="TextBox 12"/>
          <p:cNvSpPr txBox="1"/>
          <p:nvPr/>
        </p:nvSpPr>
        <p:spPr>
          <a:xfrm>
            <a:off x="2973916" y="2263705"/>
            <a:ext cx="445956" cy="215444"/>
          </a:xfrm>
          <a:prstGeom prst="rect">
            <a:avLst/>
          </a:prstGeom>
          <a:noFill/>
        </p:spPr>
        <p:txBody>
          <a:bodyPr wrap="none" rtlCol="0">
            <a:spAutoFit/>
          </a:bodyPr>
          <a:lstStyle/>
          <a:p>
            <a:pPr rtl="0"/>
            <a:r>
              <a:rPr lang="pt-BR" sz="800">
                <a:latin typeface="Calibri" panose="020F0502020204030204" pitchFamily="34" charset="0"/>
              </a:rPr>
              <a:t>Chuva</a:t>
            </a:r>
            <a:endParaRPr lang="es-AR" dirty="0">
              <a:latin typeface="Calibri" panose="020F0502020204030204" pitchFamily="34" charset="0"/>
            </a:endParaRPr>
          </a:p>
        </p:txBody>
      </p:sp>
      <p:cxnSp>
        <p:nvCxnSpPr>
          <p:cNvPr id="14" name="Straight Arrow Connector 13"/>
          <p:cNvCxnSpPr/>
          <p:nvPr/>
        </p:nvCxnSpPr>
        <p:spPr>
          <a:xfrm>
            <a:off x="2390069" y="2143224"/>
            <a:ext cx="0" cy="42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7974321" flipH="1">
            <a:off x="2525915" y="1656834"/>
            <a:ext cx="237142" cy="1022113"/>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Arc 15"/>
          <p:cNvSpPr/>
          <p:nvPr/>
        </p:nvSpPr>
        <p:spPr>
          <a:xfrm rot="14127286">
            <a:off x="2013485" y="1780361"/>
            <a:ext cx="430699" cy="979679"/>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7" name="TextBox 16"/>
          <p:cNvSpPr txBox="1"/>
          <p:nvPr/>
        </p:nvSpPr>
        <p:spPr>
          <a:xfrm>
            <a:off x="1468934" y="2609932"/>
            <a:ext cx="438769" cy="230832"/>
          </a:xfrm>
          <a:prstGeom prst="rect">
            <a:avLst/>
          </a:prstGeom>
          <a:noFill/>
        </p:spPr>
        <p:txBody>
          <a:bodyPr wrap="square" rtlCol="0">
            <a:spAutoFit/>
          </a:bodyPr>
          <a:lstStyle/>
          <a:p>
            <a:pPr algn="ctr" rtl="0"/>
            <a:r>
              <a:rPr lang="pt-BR" sz="900">
                <a:latin typeface="Calibri" panose="020F0502020204030204" pitchFamily="34" charset="0"/>
              </a:rPr>
              <a:t>Sim</a:t>
            </a:r>
            <a:endParaRPr lang="es-AR" sz="900" dirty="0">
              <a:latin typeface="Calibri" panose="020F0502020204030204" pitchFamily="34" charset="0"/>
            </a:endParaRPr>
          </a:p>
        </p:txBody>
      </p:sp>
      <p:sp>
        <p:nvSpPr>
          <p:cNvPr id="18" name="Rectangle 17"/>
          <p:cNvSpPr/>
          <p:nvPr/>
        </p:nvSpPr>
        <p:spPr>
          <a:xfrm>
            <a:off x="1468934" y="2567832"/>
            <a:ext cx="438770"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9" name="TextBox 18"/>
          <p:cNvSpPr txBox="1"/>
          <p:nvPr/>
        </p:nvSpPr>
        <p:spPr>
          <a:xfrm>
            <a:off x="1967035" y="2597249"/>
            <a:ext cx="889449" cy="230832"/>
          </a:xfrm>
          <a:prstGeom prst="rect">
            <a:avLst/>
          </a:prstGeom>
          <a:noFill/>
        </p:spPr>
        <p:txBody>
          <a:bodyPr wrap="square" rtlCol="0">
            <a:spAutoFit/>
          </a:bodyPr>
          <a:lstStyle/>
          <a:p>
            <a:pPr algn="ctr" rtl="0"/>
            <a:r>
              <a:rPr lang="pt-BR" sz="900">
                <a:latin typeface="Calibri" panose="020F0502020204030204" pitchFamily="34" charset="0"/>
              </a:rPr>
              <a:t>Umidade</a:t>
            </a:r>
            <a:endParaRPr lang="es-AR" sz="700" dirty="0">
              <a:latin typeface="Calibri" panose="020F0502020204030204" pitchFamily="34" charset="0"/>
            </a:endParaRPr>
          </a:p>
        </p:txBody>
      </p:sp>
      <p:sp>
        <p:nvSpPr>
          <p:cNvPr id="20" name="Oval 19"/>
          <p:cNvSpPr/>
          <p:nvPr/>
        </p:nvSpPr>
        <p:spPr>
          <a:xfrm>
            <a:off x="2051720" y="2567832"/>
            <a:ext cx="720080" cy="2896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1" name="TextBox 20"/>
          <p:cNvSpPr txBox="1"/>
          <p:nvPr/>
        </p:nvSpPr>
        <p:spPr>
          <a:xfrm>
            <a:off x="2202143" y="2956779"/>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dirty="0">
              <a:latin typeface="Calibri" panose="020F0502020204030204" pitchFamily="34" charset="0"/>
            </a:endParaRPr>
          </a:p>
        </p:txBody>
      </p:sp>
      <p:sp>
        <p:nvSpPr>
          <p:cNvPr id="22" name="TextBox 21"/>
          <p:cNvSpPr txBox="1"/>
          <p:nvPr/>
        </p:nvSpPr>
        <p:spPr>
          <a:xfrm>
            <a:off x="2492175" y="2956779"/>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23" name="Straight Arrow Connector 22"/>
          <p:cNvCxnSpPr/>
          <p:nvPr/>
        </p:nvCxnSpPr>
        <p:spPr>
          <a:xfrm>
            <a:off x="2492175" y="2857499"/>
            <a:ext cx="90010" cy="451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178772" y="2857499"/>
            <a:ext cx="120255" cy="44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093780" y="3295382"/>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TextBox 25"/>
          <p:cNvSpPr txBox="1"/>
          <p:nvPr/>
        </p:nvSpPr>
        <p:spPr>
          <a:xfrm>
            <a:off x="6342470" y="2078805"/>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27" name="Oval 26"/>
          <p:cNvSpPr/>
          <p:nvPr/>
        </p:nvSpPr>
        <p:spPr>
          <a:xfrm>
            <a:off x="6229978" y="1996822"/>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8" name="TextBox 27"/>
          <p:cNvSpPr txBox="1"/>
          <p:nvPr/>
        </p:nvSpPr>
        <p:spPr>
          <a:xfrm>
            <a:off x="6058450" y="2527300"/>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29" name="TextBox 28"/>
          <p:cNvSpPr txBox="1"/>
          <p:nvPr/>
        </p:nvSpPr>
        <p:spPr>
          <a:xfrm>
            <a:off x="6663683" y="2527300"/>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30" name="TextBox 29"/>
          <p:cNvSpPr txBox="1"/>
          <p:nvPr/>
        </p:nvSpPr>
        <p:spPr>
          <a:xfrm>
            <a:off x="7487851" y="2526395"/>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31" name="Straight Arrow Connector 30"/>
          <p:cNvCxnSpPr/>
          <p:nvPr/>
        </p:nvCxnSpPr>
        <p:spPr>
          <a:xfrm>
            <a:off x="6695763" y="2428870"/>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Arc 31"/>
          <p:cNvSpPr/>
          <p:nvPr/>
        </p:nvSpPr>
        <p:spPr>
          <a:xfrm rot="7974321" flipH="1">
            <a:off x="6973965" y="1700561"/>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33" name="Arc 32"/>
          <p:cNvSpPr/>
          <p:nvPr/>
        </p:nvSpPr>
        <p:spPr>
          <a:xfrm rot="14127286">
            <a:off x="6315741" y="1855383"/>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34" name="TextBox 33"/>
          <p:cNvSpPr txBox="1"/>
          <p:nvPr/>
        </p:nvSpPr>
        <p:spPr>
          <a:xfrm>
            <a:off x="5521468" y="3003621"/>
            <a:ext cx="576064"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35" name="Rectangle 34"/>
          <p:cNvSpPr/>
          <p:nvPr/>
        </p:nvSpPr>
        <p:spPr>
          <a:xfrm>
            <a:off x="5521468" y="2951074"/>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6" name="TextBox 35"/>
          <p:cNvSpPr txBox="1"/>
          <p:nvPr/>
        </p:nvSpPr>
        <p:spPr>
          <a:xfrm>
            <a:off x="6284100" y="3057198"/>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37" name="Oval 36"/>
          <p:cNvSpPr/>
          <p:nvPr/>
        </p:nvSpPr>
        <p:spPr>
          <a:xfrm>
            <a:off x="6255619" y="3003621"/>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8" name="TextBox 37"/>
          <p:cNvSpPr txBox="1"/>
          <p:nvPr/>
        </p:nvSpPr>
        <p:spPr>
          <a:xfrm>
            <a:off x="6539743" y="3477878"/>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39" name="TextBox 38"/>
          <p:cNvSpPr txBox="1"/>
          <p:nvPr/>
        </p:nvSpPr>
        <p:spPr>
          <a:xfrm>
            <a:off x="6895475" y="3477878"/>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40" name="Straight Arrow Connector 39"/>
          <p:cNvCxnSpPr/>
          <p:nvPr/>
        </p:nvCxnSpPr>
        <p:spPr>
          <a:xfrm>
            <a:off x="6840967" y="3362222"/>
            <a:ext cx="111068"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498428" y="3362222"/>
            <a:ext cx="140386"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229978" y="3918674"/>
            <a:ext cx="556482"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43" name="Rectangle 42"/>
          <p:cNvSpPr/>
          <p:nvPr/>
        </p:nvSpPr>
        <p:spPr>
          <a:xfrm>
            <a:off x="6210396" y="3865612"/>
            <a:ext cx="576064"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368" name="Shape 36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369" name="Shape 369"/>
          <p:cNvSpPr txBox="1"/>
          <p:nvPr/>
        </p:nvSpPr>
        <p:spPr>
          <a:xfrm>
            <a:off x="447800" y="986926"/>
            <a:ext cx="8238900" cy="40332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O que é uma árvore de decisão?</a:t>
            </a:r>
            <a:br>
              <a:rPr lang="x-none" sz="1800" b="1">
                <a:solidFill>
                  <a:schemeClr val="accent2"/>
                </a:solidFill>
                <a:latin typeface="Calibri"/>
                <a:ea typeface="Calibri"/>
                <a:cs typeface="Calibri"/>
                <a:sym typeface="Calibri"/>
              </a:rPr>
            </a:br>
            <a:endParaRPr sz="1800" b="1">
              <a:solidFill>
                <a:schemeClr val="accent2"/>
              </a:solidFill>
              <a:latin typeface="Calibri"/>
              <a:ea typeface="Calibri"/>
              <a:cs typeface="Calibri"/>
              <a:sym typeface="Calibri"/>
            </a:endParaRPr>
          </a:p>
          <a:p>
            <a:pPr marL="0" marR="0" lvl="0" indent="0" algn="just" rtl="0">
              <a:lnSpc>
                <a:spcPct val="100000"/>
              </a:lnSpc>
              <a:spcBef>
                <a:spcPts val="0"/>
              </a:spcBef>
              <a:spcAft>
                <a:spcPts val="0"/>
              </a:spcAft>
              <a:buNone/>
            </a:pPr>
            <a:r>
              <a:rPr lang="pt-BR">
                <a:solidFill>
                  <a:schemeClr val="dk1"/>
                </a:solidFill>
                <a:latin typeface="Calibri"/>
                <a:ea typeface="Calibri"/>
                <a:cs typeface="Calibri"/>
                <a:sym typeface="Calibri"/>
              </a:rPr>
              <a:t>As árvores de decisão são uma técnica de aprendizagem estatística que pode ser usada para regressão e para classificação. </a:t>
            </a:r>
            <a:br>
              <a:rPr lang="x-none" sz="12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As técnicas de árvore envolvem a estratificação ou segmentação do espaço de preditores em diversas regiões simples.  Para fazer uma previsão para uma determinada observação, geralmente é usada a média ou o modo da variável de resposta para a região à qual a observação pertence. Como o conjunto das regras de partição usadas para segmentar o espaço dos preditores pode ser resumido em uma árvore, essas abordagens ficaram conhecidas como métodos de árvores de decisão.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Os métodos baseados em árvores são simples e úteis para a interpretação. Contudo, normalmente eles não são competitivos em relação às melhores abordagens baseadas na aprendizagem supervisionada em termos de precisão preditiva.  Portanto, mais adiante, veremos técnicas como bagging, florestas aleatórias e boosting. </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Cada uma dessas técnicas envolve produzir diversas árvores que são combinadas para obter uma só previsão “consensual”. Veremos que a combinação de um grande número de árvores pode levar a melhorias substanciais na precisão das previsões, em contrapartida pode haver alguma perda na capacidade de interpretação dos resultados.</a:t>
            </a:r>
            <a:endParaRPr>
              <a:solidFill>
                <a:schemeClr val="dk1"/>
              </a:solidFill>
              <a:latin typeface="Calibri"/>
              <a:ea typeface="Calibri"/>
              <a:cs typeface="Calibri"/>
              <a:sym typeface="Calibri"/>
            </a:endParaRPr>
          </a:p>
          <a:p>
            <a:pPr marL="0" marR="0" lvl="0" indent="0" algn="just"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p:nvPr/>
        </p:nvSpPr>
        <p:spPr>
          <a:xfrm>
            <a:off x="583835" y="926425"/>
            <a:ext cx="4130700" cy="620896"/>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Para a subpartição Umidade = Normal, temos o seguinte caso:</a:t>
            </a:r>
            <a:endParaRPr sz="1200">
              <a:solidFill>
                <a:schemeClr val="dk1"/>
              </a:solidFill>
              <a:latin typeface="Calibri"/>
              <a:ea typeface="Calibri"/>
              <a:cs typeface="Calibri"/>
              <a:sym typeface="Calibri"/>
            </a:endParaRPr>
          </a:p>
        </p:txBody>
      </p:sp>
      <p:sp>
        <p:nvSpPr>
          <p:cNvPr id="752" name="Shape 75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53" name="Shape 75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50</a:t>
            </a:fld>
            <a:endParaRPr sz="1200">
              <a:solidFill>
                <a:srgbClr val="888888"/>
              </a:solidFill>
              <a:latin typeface="Calibri"/>
              <a:ea typeface="Calibri"/>
              <a:cs typeface="Calibri"/>
              <a:sym typeface="Calibri"/>
            </a:endParaRPr>
          </a:p>
        </p:txBody>
      </p:sp>
      <p:graphicFrame>
        <p:nvGraphicFramePr>
          <p:cNvPr id="755" name="Shape 755"/>
          <p:cNvGraphicFramePr/>
          <p:nvPr/>
        </p:nvGraphicFramePr>
        <p:xfrm>
          <a:off x="756838" y="4062950"/>
          <a:ext cx="3784625" cy="96003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 name="TextBox 7"/>
          <p:cNvSpPr txBox="1"/>
          <p:nvPr/>
        </p:nvSpPr>
        <p:spPr>
          <a:xfrm>
            <a:off x="2169509" y="1633364"/>
            <a:ext cx="806839" cy="230832"/>
          </a:xfrm>
          <a:prstGeom prst="rect">
            <a:avLst/>
          </a:prstGeom>
          <a:noFill/>
        </p:spPr>
        <p:txBody>
          <a:bodyPr wrap="square" rtlCol="0">
            <a:spAutoFit/>
          </a:bodyPr>
          <a:lstStyle/>
          <a:p>
            <a:pPr algn="ctr" rtl="0"/>
            <a:r>
              <a:rPr lang="pt-BR" sz="900">
                <a:latin typeface="Calibri" panose="020F0502020204030204" pitchFamily="34" charset="0"/>
              </a:rPr>
              <a:t>Previsão</a:t>
            </a:r>
            <a:endParaRPr lang="es-AR" sz="700" dirty="0">
              <a:latin typeface="Calibri" panose="020F0502020204030204" pitchFamily="34" charset="0"/>
            </a:endParaRPr>
          </a:p>
        </p:txBody>
      </p:sp>
      <p:sp>
        <p:nvSpPr>
          <p:cNvPr id="9" name="Oval 8"/>
          <p:cNvSpPr/>
          <p:nvPr/>
        </p:nvSpPr>
        <p:spPr>
          <a:xfrm>
            <a:off x="2137710" y="1583135"/>
            <a:ext cx="870754" cy="33241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996868" y="1986586"/>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1" name="TextBox 10"/>
          <p:cNvSpPr txBox="1"/>
          <p:nvPr/>
        </p:nvSpPr>
        <p:spPr>
          <a:xfrm>
            <a:off x="2488770" y="1986586"/>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sz="1100" dirty="0">
              <a:latin typeface="Calibri" panose="020F0502020204030204" pitchFamily="34" charset="0"/>
            </a:endParaRPr>
          </a:p>
        </p:txBody>
      </p:sp>
      <p:sp>
        <p:nvSpPr>
          <p:cNvPr id="12" name="TextBox 11"/>
          <p:cNvSpPr txBox="1"/>
          <p:nvPr/>
        </p:nvSpPr>
        <p:spPr>
          <a:xfrm>
            <a:off x="3131840" y="1986586"/>
            <a:ext cx="445956" cy="215444"/>
          </a:xfrm>
          <a:prstGeom prst="rect">
            <a:avLst/>
          </a:prstGeom>
          <a:noFill/>
        </p:spPr>
        <p:txBody>
          <a:bodyPr wrap="none" rtlCol="0">
            <a:spAutoFit/>
          </a:bodyPr>
          <a:lstStyle/>
          <a:p>
            <a:pPr rtl="0"/>
            <a:r>
              <a:rPr lang="pt-BR" sz="80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551241" y="1915545"/>
            <a:ext cx="0" cy="4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737127" y="1410003"/>
            <a:ext cx="237142" cy="1022113"/>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147965" y="1469144"/>
            <a:ext cx="430699" cy="1138465"/>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514694" y="2393020"/>
            <a:ext cx="482174" cy="230832"/>
          </a:xfrm>
          <a:prstGeom prst="rect">
            <a:avLst/>
          </a:prstGeom>
          <a:noFill/>
        </p:spPr>
        <p:txBody>
          <a:bodyPr wrap="square" rtlCol="0">
            <a:spAutoFit/>
          </a:bodyPr>
          <a:lstStyle/>
          <a:p>
            <a:pPr algn="ctr" rtl="0"/>
            <a:r>
              <a:rPr lang="pt-BR" sz="90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514694" y="2363603"/>
            <a:ext cx="482174"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TextBox 17"/>
          <p:cNvSpPr txBox="1"/>
          <p:nvPr/>
        </p:nvSpPr>
        <p:spPr>
          <a:xfrm>
            <a:off x="2128205" y="2416867"/>
            <a:ext cx="889449" cy="230832"/>
          </a:xfrm>
          <a:prstGeom prst="rect">
            <a:avLst/>
          </a:prstGeom>
          <a:noFill/>
        </p:spPr>
        <p:txBody>
          <a:bodyPr wrap="square" rtlCol="0">
            <a:spAutoFit/>
          </a:bodyPr>
          <a:lstStyle/>
          <a:p>
            <a:pPr algn="ctr" rtl="0"/>
            <a:r>
              <a:rPr lang="pt-BR" sz="900">
                <a:latin typeface="Calibri" panose="020F0502020204030204" pitchFamily="34" charset="0"/>
              </a:rPr>
              <a:t>Umidade</a:t>
            </a:r>
            <a:endParaRPr lang="es-AR" sz="700" dirty="0">
              <a:latin typeface="Calibri" panose="020F0502020204030204" pitchFamily="34" charset="0"/>
            </a:endParaRPr>
          </a:p>
        </p:txBody>
      </p:sp>
      <p:sp>
        <p:nvSpPr>
          <p:cNvPr id="19" name="Oval 18"/>
          <p:cNvSpPr/>
          <p:nvPr/>
        </p:nvSpPr>
        <p:spPr>
          <a:xfrm>
            <a:off x="2169511" y="2363603"/>
            <a:ext cx="807076" cy="3498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0" name="TextBox 19"/>
          <p:cNvSpPr txBox="1"/>
          <p:nvPr/>
        </p:nvSpPr>
        <p:spPr>
          <a:xfrm>
            <a:off x="2336140" y="2838988"/>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dirty="0">
              <a:latin typeface="Calibri" panose="020F0502020204030204" pitchFamily="34" charset="0"/>
            </a:endParaRPr>
          </a:p>
        </p:txBody>
      </p:sp>
      <p:sp>
        <p:nvSpPr>
          <p:cNvPr id="21" name="TextBox 20"/>
          <p:cNvSpPr txBox="1"/>
          <p:nvPr/>
        </p:nvSpPr>
        <p:spPr>
          <a:xfrm>
            <a:off x="2699792" y="2838988"/>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22" name="Straight Arrow Connector 21"/>
          <p:cNvCxnSpPr/>
          <p:nvPr/>
        </p:nvCxnSpPr>
        <p:spPr>
          <a:xfrm>
            <a:off x="2657756" y="2706304"/>
            <a:ext cx="114044" cy="480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303187" y="2699196"/>
            <a:ext cx="120255" cy="44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07250" y="3187116"/>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5" name="Rectangle 24"/>
          <p:cNvSpPr/>
          <p:nvPr/>
        </p:nvSpPr>
        <p:spPr>
          <a:xfrm>
            <a:off x="2086437" y="3157698"/>
            <a:ext cx="486493"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TextBox 25"/>
          <p:cNvSpPr txBox="1"/>
          <p:nvPr/>
        </p:nvSpPr>
        <p:spPr>
          <a:xfrm>
            <a:off x="2086437" y="3187116"/>
            <a:ext cx="486649" cy="230832"/>
          </a:xfrm>
          <a:prstGeom prst="rect">
            <a:avLst/>
          </a:prstGeom>
          <a:noFill/>
        </p:spPr>
        <p:txBody>
          <a:bodyPr wrap="square" rtlCol="0">
            <a:spAutoFit/>
          </a:bodyPr>
          <a:lstStyle/>
          <a:p>
            <a:pPr algn="ctr" rtl="0"/>
            <a:r>
              <a:rPr lang="pt-BR" sz="900" dirty="0">
                <a:latin typeface="Calibri" panose="020F0502020204030204" pitchFamily="34" charset="0"/>
              </a:rPr>
              <a:t>Não</a:t>
            </a:r>
            <a:endParaRPr lang="es-AR" sz="900"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txBox="1"/>
          <p:nvPr/>
        </p:nvSpPr>
        <p:spPr>
          <a:xfrm>
            <a:off x="583835" y="926425"/>
            <a:ext cx="4130700" cy="360090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Para a subpartição Umidade = Normal, temos o seguinte caso:</a:t>
            </a:r>
            <a:endParaRPr sz="1200">
              <a:solidFill>
                <a:schemeClr val="dk1"/>
              </a:solidFill>
              <a:latin typeface="Calibri"/>
              <a:ea typeface="Calibri"/>
              <a:cs typeface="Calibri"/>
              <a:sym typeface="Calibri"/>
            </a:endParaRPr>
          </a:p>
        </p:txBody>
      </p:sp>
      <p:sp>
        <p:nvSpPr>
          <p:cNvPr id="762" name="Shape 76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63" name="Shape 76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51</a:t>
            </a:fld>
            <a:endParaRPr sz="1200">
              <a:solidFill>
                <a:srgbClr val="888888"/>
              </a:solidFill>
              <a:latin typeface="Calibri"/>
              <a:ea typeface="Calibri"/>
              <a:cs typeface="Calibri"/>
              <a:sym typeface="Calibri"/>
            </a:endParaRPr>
          </a:p>
        </p:txBody>
      </p:sp>
      <p:sp>
        <p:nvSpPr>
          <p:cNvPr id="764" name="Shape 764"/>
          <p:cNvSpPr txBox="1"/>
          <p:nvPr/>
        </p:nvSpPr>
        <p:spPr>
          <a:xfrm>
            <a:off x="4797422" y="926425"/>
            <a:ext cx="4130700" cy="360090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Como podemos ver que todos os registros pertencem à classe "Sim", sabemos que será um nó folha com a tag "Sim"</a:t>
            </a:r>
            <a:endParaRPr sz="1200">
              <a:solidFill>
                <a:schemeClr val="dk1"/>
              </a:solidFill>
              <a:latin typeface="Calibri"/>
              <a:ea typeface="Calibri"/>
              <a:cs typeface="Calibri"/>
              <a:sym typeface="Calibri"/>
            </a:endParaRPr>
          </a:p>
        </p:txBody>
      </p:sp>
      <p:graphicFrame>
        <p:nvGraphicFramePr>
          <p:cNvPr id="765" name="Shape 765"/>
          <p:cNvGraphicFramePr/>
          <p:nvPr/>
        </p:nvGraphicFramePr>
        <p:xfrm>
          <a:off x="756838" y="4062950"/>
          <a:ext cx="3784625" cy="96003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Ensolarado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 name="TextBox 8"/>
          <p:cNvSpPr txBox="1"/>
          <p:nvPr/>
        </p:nvSpPr>
        <p:spPr>
          <a:xfrm>
            <a:off x="2169509" y="1633364"/>
            <a:ext cx="806839" cy="230832"/>
          </a:xfrm>
          <a:prstGeom prst="rect">
            <a:avLst/>
          </a:prstGeom>
          <a:noFill/>
        </p:spPr>
        <p:txBody>
          <a:bodyPr wrap="square" rtlCol="0">
            <a:spAutoFit/>
          </a:bodyPr>
          <a:lstStyle/>
          <a:p>
            <a:pPr algn="ctr" rtl="0"/>
            <a:r>
              <a:rPr lang="pt-BR" sz="900">
                <a:latin typeface="Calibri" panose="020F0502020204030204" pitchFamily="34" charset="0"/>
              </a:rPr>
              <a:t>Previsão</a:t>
            </a:r>
            <a:endParaRPr lang="es-AR" sz="700" dirty="0">
              <a:latin typeface="Calibri" panose="020F0502020204030204" pitchFamily="34" charset="0"/>
            </a:endParaRPr>
          </a:p>
        </p:txBody>
      </p:sp>
      <p:sp>
        <p:nvSpPr>
          <p:cNvPr id="10" name="Oval 9"/>
          <p:cNvSpPr/>
          <p:nvPr/>
        </p:nvSpPr>
        <p:spPr>
          <a:xfrm>
            <a:off x="2137710" y="1583135"/>
            <a:ext cx="870754" cy="33241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 name="TextBox 10"/>
          <p:cNvSpPr txBox="1"/>
          <p:nvPr/>
        </p:nvSpPr>
        <p:spPr>
          <a:xfrm>
            <a:off x="1996868" y="1986586"/>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2" name="TextBox 11"/>
          <p:cNvSpPr txBox="1"/>
          <p:nvPr/>
        </p:nvSpPr>
        <p:spPr>
          <a:xfrm>
            <a:off x="2488770" y="1986586"/>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sz="1100" dirty="0">
              <a:latin typeface="Calibri" panose="020F0502020204030204" pitchFamily="34" charset="0"/>
            </a:endParaRPr>
          </a:p>
        </p:txBody>
      </p:sp>
      <p:sp>
        <p:nvSpPr>
          <p:cNvPr id="13" name="TextBox 12"/>
          <p:cNvSpPr txBox="1"/>
          <p:nvPr/>
        </p:nvSpPr>
        <p:spPr>
          <a:xfrm>
            <a:off x="3131840" y="1986586"/>
            <a:ext cx="445956" cy="215444"/>
          </a:xfrm>
          <a:prstGeom prst="rect">
            <a:avLst/>
          </a:prstGeom>
          <a:noFill/>
        </p:spPr>
        <p:txBody>
          <a:bodyPr wrap="none" rtlCol="0">
            <a:spAutoFit/>
          </a:bodyPr>
          <a:lstStyle/>
          <a:p>
            <a:pPr rtl="0"/>
            <a:r>
              <a:rPr lang="pt-BR" sz="800">
                <a:latin typeface="Calibri" panose="020F0502020204030204" pitchFamily="34" charset="0"/>
              </a:rPr>
              <a:t>Chuva</a:t>
            </a:r>
            <a:endParaRPr lang="es-AR" dirty="0">
              <a:latin typeface="Calibri" panose="020F0502020204030204" pitchFamily="34" charset="0"/>
            </a:endParaRPr>
          </a:p>
        </p:txBody>
      </p:sp>
      <p:cxnSp>
        <p:nvCxnSpPr>
          <p:cNvPr id="14" name="Straight Arrow Connector 13"/>
          <p:cNvCxnSpPr/>
          <p:nvPr/>
        </p:nvCxnSpPr>
        <p:spPr>
          <a:xfrm>
            <a:off x="2551241" y="1915545"/>
            <a:ext cx="0" cy="4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7974321" flipH="1">
            <a:off x="2737127" y="1423732"/>
            <a:ext cx="237142" cy="1022113"/>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Arc 15"/>
          <p:cNvSpPr/>
          <p:nvPr/>
        </p:nvSpPr>
        <p:spPr>
          <a:xfrm rot="14127286">
            <a:off x="2147965" y="1469144"/>
            <a:ext cx="430699" cy="1138465"/>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7" name="TextBox 16"/>
          <p:cNvSpPr txBox="1"/>
          <p:nvPr/>
        </p:nvSpPr>
        <p:spPr>
          <a:xfrm>
            <a:off x="1514694" y="2393020"/>
            <a:ext cx="482174" cy="230832"/>
          </a:xfrm>
          <a:prstGeom prst="rect">
            <a:avLst/>
          </a:prstGeom>
          <a:noFill/>
        </p:spPr>
        <p:txBody>
          <a:bodyPr wrap="square" rtlCol="0">
            <a:spAutoFit/>
          </a:bodyPr>
          <a:lstStyle/>
          <a:p>
            <a:pPr algn="ctr" rtl="0"/>
            <a:r>
              <a:rPr lang="pt-BR" sz="900">
                <a:latin typeface="Calibri" panose="020F0502020204030204" pitchFamily="34" charset="0"/>
              </a:rPr>
              <a:t>Sim</a:t>
            </a:r>
            <a:endParaRPr lang="es-AR" sz="900" dirty="0">
              <a:latin typeface="Calibri" panose="020F0502020204030204" pitchFamily="34" charset="0"/>
            </a:endParaRPr>
          </a:p>
        </p:txBody>
      </p:sp>
      <p:sp>
        <p:nvSpPr>
          <p:cNvPr id="18" name="Rectangle 17"/>
          <p:cNvSpPr/>
          <p:nvPr/>
        </p:nvSpPr>
        <p:spPr>
          <a:xfrm>
            <a:off x="1514694" y="2363603"/>
            <a:ext cx="482174"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9" name="TextBox 18"/>
          <p:cNvSpPr txBox="1"/>
          <p:nvPr/>
        </p:nvSpPr>
        <p:spPr>
          <a:xfrm>
            <a:off x="2128205" y="2416867"/>
            <a:ext cx="889449" cy="230832"/>
          </a:xfrm>
          <a:prstGeom prst="rect">
            <a:avLst/>
          </a:prstGeom>
          <a:noFill/>
        </p:spPr>
        <p:txBody>
          <a:bodyPr wrap="square" rtlCol="0">
            <a:spAutoFit/>
          </a:bodyPr>
          <a:lstStyle/>
          <a:p>
            <a:pPr algn="ctr" rtl="0"/>
            <a:r>
              <a:rPr lang="pt-BR" sz="900">
                <a:latin typeface="Calibri" panose="020F0502020204030204" pitchFamily="34" charset="0"/>
              </a:rPr>
              <a:t>Umidade</a:t>
            </a:r>
            <a:endParaRPr lang="es-AR" sz="700" dirty="0">
              <a:latin typeface="Calibri" panose="020F0502020204030204" pitchFamily="34" charset="0"/>
            </a:endParaRPr>
          </a:p>
        </p:txBody>
      </p:sp>
      <p:sp>
        <p:nvSpPr>
          <p:cNvPr id="20" name="Oval 19"/>
          <p:cNvSpPr/>
          <p:nvPr/>
        </p:nvSpPr>
        <p:spPr>
          <a:xfrm>
            <a:off x="2169511" y="2363603"/>
            <a:ext cx="807076" cy="3498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1" name="TextBox 20"/>
          <p:cNvSpPr txBox="1"/>
          <p:nvPr/>
        </p:nvSpPr>
        <p:spPr>
          <a:xfrm>
            <a:off x="2336140" y="2838988"/>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dirty="0">
              <a:latin typeface="Calibri" panose="020F0502020204030204" pitchFamily="34" charset="0"/>
            </a:endParaRPr>
          </a:p>
        </p:txBody>
      </p:sp>
      <p:sp>
        <p:nvSpPr>
          <p:cNvPr id="22" name="TextBox 21"/>
          <p:cNvSpPr txBox="1"/>
          <p:nvPr/>
        </p:nvSpPr>
        <p:spPr>
          <a:xfrm>
            <a:off x="2699792" y="2838988"/>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23" name="Straight Arrow Connector 22"/>
          <p:cNvCxnSpPr/>
          <p:nvPr/>
        </p:nvCxnSpPr>
        <p:spPr>
          <a:xfrm>
            <a:off x="2657756" y="2706304"/>
            <a:ext cx="114044" cy="480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303187" y="2699196"/>
            <a:ext cx="120255" cy="44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07250" y="3187116"/>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Rectangle 25"/>
          <p:cNvSpPr/>
          <p:nvPr/>
        </p:nvSpPr>
        <p:spPr>
          <a:xfrm>
            <a:off x="2086437" y="3157698"/>
            <a:ext cx="486493" cy="2896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TextBox 26"/>
          <p:cNvSpPr txBox="1"/>
          <p:nvPr/>
        </p:nvSpPr>
        <p:spPr>
          <a:xfrm>
            <a:off x="2086437" y="3187116"/>
            <a:ext cx="486491" cy="230832"/>
          </a:xfrm>
          <a:prstGeom prst="rect">
            <a:avLst/>
          </a:prstGeom>
          <a:noFill/>
        </p:spPr>
        <p:txBody>
          <a:bodyPr wrap="square" rtlCol="0">
            <a:spAutoFit/>
          </a:bodyPr>
          <a:lstStyle/>
          <a:p>
            <a:pPr algn="ctr" rtl="0"/>
            <a:r>
              <a:rPr lang="pt-BR" sz="900">
                <a:latin typeface="Calibri" panose="020F0502020204030204" pitchFamily="34" charset="0"/>
              </a:rPr>
              <a:t>Não</a:t>
            </a:r>
            <a:endParaRPr lang="es-AR" sz="900" dirty="0">
              <a:latin typeface="Calibri" panose="020F0502020204030204" pitchFamily="34" charset="0"/>
            </a:endParaRPr>
          </a:p>
        </p:txBody>
      </p:sp>
      <p:sp>
        <p:nvSpPr>
          <p:cNvPr id="28" name="TextBox 27"/>
          <p:cNvSpPr txBox="1"/>
          <p:nvPr/>
        </p:nvSpPr>
        <p:spPr>
          <a:xfrm>
            <a:off x="6342470" y="1934789"/>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29" name="Oval 28"/>
          <p:cNvSpPr/>
          <p:nvPr/>
        </p:nvSpPr>
        <p:spPr>
          <a:xfrm>
            <a:off x="6229978" y="1852806"/>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0" name="TextBox 29"/>
          <p:cNvSpPr txBox="1"/>
          <p:nvPr/>
        </p:nvSpPr>
        <p:spPr>
          <a:xfrm>
            <a:off x="6058450" y="2383284"/>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31" name="TextBox 30"/>
          <p:cNvSpPr txBox="1"/>
          <p:nvPr/>
        </p:nvSpPr>
        <p:spPr>
          <a:xfrm>
            <a:off x="6663683" y="2383284"/>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32" name="TextBox 31"/>
          <p:cNvSpPr txBox="1"/>
          <p:nvPr/>
        </p:nvSpPr>
        <p:spPr>
          <a:xfrm>
            <a:off x="7487851" y="2382379"/>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33" name="Straight Arrow Connector 32"/>
          <p:cNvCxnSpPr/>
          <p:nvPr/>
        </p:nvCxnSpPr>
        <p:spPr>
          <a:xfrm>
            <a:off x="6695763" y="2284854"/>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p:cNvSpPr/>
          <p:nvPr/>
        </p:nvSpPr>
        <p:spPr>
          <a:xfrm rot="7974321" flipH="1">
            <a:off x="6978814" y="1571621"/>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35" name="Arc 34"/>
          <p:cNvSpPr/>
          <p:nvPr/>
        </p:nvSpPr>
        <p:spPr>
          <a:xfrm rot="14127286">
            <a:off x="6315741" y="1711367"/>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36" name="TextBox 35"/>
          <p:cNvSpPr txBox="1"/>
          <p:nvPr/>
        </p:nvSpPr>
        <p:spPr>
          <a:xfrm>
            <a:off x="5521468" y="2859605"/>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37" name="Rectangle 36"/>
          <p:cNvSpPr/>
          <p:nvPr/>
        </p:nvSpPr>
        <p:spPr>
          <a:xfrm>
            <a:off x="5521468" y="2807058"/>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8" name="TextBox 37"/>
          <p:cNvSpPr txBox="1"/>
          <p:nvPr/>
        </p:nvSpPr>
        <p:spPr>
          <a:xfrm>
            <a:off x="6284100" y="2913182"/>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39" name="Oval 38"/>
          <p:cNvSpPr/>
          <p:nvPr/>
        </p:nvSpPr>
        <p:spPr>
          <a:xfrm>
            <a:off x="6255619" y="2859605"/>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0" name="TextBox 39"/>
          <p:cNvSpPr txBox="1"/>
          <p:nvPr/>
        </p:nvSpPr>
        <p:spPr>
          <a:xfrm>
            <a:off x="6539743" y="3333862"/>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41" name="TextBox 40"/>
          <p:cNvSpPr txBox="1"/>
          <p:nvPr/>
        </p:nvSpPr>
        <p:spPr>
          <a:xfrm>
            <a:off x="6895475" y="3333862"/>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42" name="Straight Arrow Connector 41"/>
          <p:cNvCxnSpPr/>
          <p:nvPr/>
        </p:nvCxnSpPr>
        <p:spPr>
          <a:xfrm>
            <a:off x="6840967" y="3218206"/>
            <a:ext cx="111068"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6498428" y="3218206"/>
            <a:ext cx="140386"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87619" y="3778687"/>
            <a:ext cx="576063"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45" name="Rectangle 44"/>
          <p:cNvSpPr/>
          <p:nvPr/>
        </p:nvSpPr>
        <p:spPr>
          <a:xfrm>
            <a:off x="6840967" y="3722092"/>
            <a:ext cx="576064"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6" name="Rectangle 45"/>
          <p:cNvSpPr/>
          <p:nvPr/>
        </p:nvSpPr>
        <p:spPr>
          <a:xfrm>
            <a:off x="6087619" y="3725625"/>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7" name="TextBox 46"/>
          <p:cNvSpPr txBox="1"/>
          <p:nvPr/>
        </p:nvSpPr>
        <p:spPr>
          <a:xfrm>
            <a:off x="6840967" y="3778687"/>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p:nvPr/>
        </p:nvSpPr>
        <p:spPr>
          <a:xfrm>
            <a:off x="583835" y="926425"/>
            <a:ext cx="4130700" cy="360090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Agora devemos analisar a partição correspondente a Previsão = Chuva.</a:t>
            </a:r>
            <a:endParaRPr sz="1200">
              <a:solidFill>
                <a:schemeClr val="dk1"/>
              </a:solidFill>
              <a:latin typeface="Calibri"/>
              <a:ea typeface="Calibri"/>
              <a:cs typeface="Calibri"/>
              <a:sym typeface="Calibri"/>
            </a:endParaRPr>
          </a:p>
        </p:txBody>
      </p:sp>
      <p:sp>
        <p:nvSpPr>
          <p:cNvPr id="773" name="Shape 77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74" name="Shape 77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52</a:t>
            </a:fld>
            <a:endParaRPr sz="1200">
              <a:solidFill>
                <a:srgbClr val="888888"/>
              </a:solidFill>
              <a:latin typeface="Calibri"/>
              <a:ea typeface="Calibri"/>
              <a:cs typeface="Calibri"/>
              <a:sym typeface="Calibri"/>
            </a:endParaRPr>
          </a:p>
        </p:txBody>
      </p:sp>
      <p:sp>
        <p:nvSpPr>
          <p:cNvPr id="775" name="Shape 775"/>
          <p:cNvSpPr txBox="1"/>
          <p:nvPr/>
        </p:nvSpPr>
        <p:spPr>
          <a:xfrm>
            <a:off x="4797422" y="926425"/>
            <a:ext cx="4130700" cy="3600900"/>
          </a:xfrm>
          <a:prstGeom prst="rect">
            <a:avLst/>
          </a:prstGeom>
          <a:noFill/>
          <a:ln>
            <a:noFill/>
          </a:ln>
        </p:spPr>
        <p:txBody>
          <a:bodyPr spcFirstLastPara="1" wrap="square" lIns="91425" tIns="45700" rIns="91425" bIns="45700" rtlCol="0" anchor="t" anchorCtr="0">
            <a:noAutofit/>
          </a:bodyPr>
          <a:lstStyle/>
          <a:p>
            <a:pPr marL="0" marR="279400" lvl="0" indent="0" rtl="0">
              <a:lnSpc>
                <a:spcPct val="115000"/>
              </a:lnSpc>
              <a:spcBef>
                <a:spcPts val="1100"/>
              </a:spcBef>
              <a:spcAft>
                <a:spcPts val="0"/>
              </a:spcAft>
              <a:buNone/>
            </a:pP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br>
              <a:rPr lang="x-none" sz="1050">
                <a:solidFill>
                  <a:schemeClr val="dk1"/>
                </a:solidFill>
                <a:highlight>
                  <a:srgbClr val="FFFFFF"/>
                </a:highlight>
              </a:rPr>
            </a:br>
            <a:endParaRPr sz="1050">
              <a:solidFill>
                <a:schemeClr val="dk1"/>
              </a:solidFill>
              <a:highlight>
                <a:srgbClr val="FFFFFF"/>
              </a:highlight>
            </a:endParaRPr>
          </a:p>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Novamente, vemos que os registros pertencem a classes diferentes e teremos que subparticionar. Podemos optar por particionar de acordo com as seguintes variáveis: {Temperatura, Umidade e Vento}.</a:t>
            </a:r>
            <a:endParaRPr sz="1050">
              <a:solidFill>
                <a:schemeClr val="dk1"/>
              </a:solidFill>
              <a:highlight>
                <a:srgbClr val="FFFFFF"/>
              </a:highlight>
            </a:endParaRPr>
          </a:p>
          <a:p>
            <a:pPr marL="457200" marR="279400" lvl="0" indent="-304800" rtl="0">
              <a:lnSpc>
                <a:spcPct val="115000"/>
              </a:lnSpc>
              <a:spcBef>
                <a:spcPts val="0"/>
              </a:spcBef>
              <a:spcAft>
                <a:spcPts val="0"/>
              </a:spcAft>
              <a:buClr>
                <a:schemeClr val="accent2"/>
              </a:buClr>
              <a:buSzPts val="1200"/>
              <a:buFont typeface="Raleway"/>
              <a:buChar char="ㅡ"/>
            </a:pPr>
            <a:r>
              <a:rPr lang="pt-BR" sz="1050">
                <a:solidFill>
                  <a:schemeClr val="dk1"/>
                </a:solidFill>
                <a:highlight>
                  <a:srgbClr val="FFFFFF"/>
                </a:highlight>
              </a:rPr>
              <a:t>Qual é mais conveniente para usar?</a:t>
            </a:r>
            <a:endParaRPr sz="1200">
              <a:solidFill>
                <a:schemeClr val="dk1"/>
              </a:solidFill>
              <a:latin typeface="Calibri"/>
              <a:ea typeface="Calibri"/>
              <a:cs typeface="Calibri"/>
              <a:sym typeface="Calibri"/>
            </a:endParaRPr>
          </a:p>
        </p:txBody>
      </p:sp>
      <p:graphicFrame>
        <p:nvGraphicFramePr>
          <p:cNvPr id="777" name="Shape 777"/>
          <p:cNvGraphicFramePr/>
          <p:nvPr/>
        </p:nvGraphicFramePr>
        <p:xfrm>
          <a:off x="4970463" y="1040675"/>
          <a:ext cx="3784625" cy="192006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 name="TextBox 7"/>
          <p:cNvSpPr txBox="1"/>
          <p:nvPr/>
        </p:nvSpPr>
        <p:spPr>
          <a:xfrm>
            <a:off x="2109672" y="1941946"/>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997180" y="1859963"/>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825652" y="2390441"/>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430885" y="2390441"/>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12" name="TextBox 11"/>
          <p:cNvSpPr txBox="1"/>
          <p:nvPr/>
        </p:nvSpPr>
        <p:spPr>
          <a:xfrm>
            <a:off x="3239379" y="2389536"/>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462965" y="2292011"/>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725000" y="1590202"/>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2082943" y="1718524"/>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288671" y="2866762"/>
            <a:ext cx="566150"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288670" y="2814215"/>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TextBox 17"/>
          <p:cNvSpPr txBox="1"/>
          <p:nvPr/>
        </p:nvSpPr>
        <p:spPr>
          <a:xfrm>
            <a:off x="2051302" y="2920339"/>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19" name="Oval 18"/>
          <p:cNvSpPr/>
          <p:nvPr/>
        </p:nvSpPr>
        <p:spPr>
          <a:xfrm>
            <a:off x="2022821" y="2866762"/>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0" name="TextBox 19"/>
          <p:cNvSpPr txBox="1"/>
          <p:nvPr/>
        </p:nvSpPr>
        <p:spPr>
          <a:xfrm>
            <a:off x="2306945" y="3341019"/>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21" name="TextBox 20"/>
          <p:cNvSpPr txBox="1"/>
          <p:nvPr/>
        </p:nvSpPr>
        <p:spPr>
          <a:xfrm>
            <a:off x="2662677" y="3341019"/>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22" name="Straight Arrow Connector 21"/>
          <p:cNvCxnSpPr/>
          <p:nvPr/>
        </p:nvCxnSpPr>
        <p:spPr>
          <a:xfrm>
            <a:off x="2608169" y="3225363"/>
            <a:ext cx="111068"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265630" y="3225363"/>
            <a:ext cx="140386"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64734" y="3785844"/>
            <a:ext cx="566151"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25" name="Rectangle 24"/>
          <p:cNvSpPr/>
          <p:nvPr/>
        </p:nvSpPr>
        <p:spPr>
          <a:xfrm>
            <a:off x="2608169" y="3729249"/>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Rectangle 25"/>
          <p:cNvSpPr/>
          <p:nvPr/>
        </p:nvSpPr>
        <p:spPr>
          <a:xfrm>
            <a:off x="1854821" y="3732782"/>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TextBox 26"/>
          <p:cNvSpPr txBox="1"/>
          <p:nvPr/>
        </p:nvSpPr>
        <p:spPr>
          <a:xfrm>
            <a:off x="2608169" y="3785844"/>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28" name="Oval 27"/>
          <p:cNvSpPr/>
          <p:nvPr/>
        </p:nvSpPr>
        <p:spPr>
          <a:xfrm>
            <a:off x="3139311" y="2827562"/>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Shape 782"/>
          <p:cNvSpPr txBox="1"/>
          <p:nvPr/>
        </p:nvSpPr>
        <p:spPr>
          <a:xfrm>
            <a:off x="583835" y="926425"/>
            <a:ext cx="4130700" cy="829113"/>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Nesse caso, é mais conveniente usar o vento como critério de partição.</a:t>
            </a:r>
            <a:endParaRPr sz="1200">
              <a:solidFill>
                <a:schemeClr val="dk1"/>
              </a:solidFill>
              <a:latin typeface="Calibri"/>
              <a:ea typeface="Calibri"/>
              <a:cs typeface="Calibri"/>
              <a:sym typeface="Calibri"/>
            </a:endParaRPr>
          </a:p>
        </p:txBody>
      </p:sp>
      <p:sp>
        <p:nvSpPr>
          <p:cNvPr id="783" name="Shape 78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84" name="Shape 78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53</a:t>
            </a:fld>
            <a:endParaRPr sz="1200">
              <a:solidFill>
                <a:srgbClr val="888888"/>
              </a:solidFill>
              <a:latin typeface="Calibri"/>
              <a:ea typeface="Calibri"/>
              <a:cs typeface="Calibri"/>
              <a:sym typeface="Calibri"/>
            </a:endParaRPr>
          </a:p>
        </p:txBody>
      </p:sp>
      <p:sp>
        <p:nvSpPr>
          <p:cNvPr id="785" name="Shape 785"/>
          <p:cNvSpPr txBox="1"/>
          <p:nvPr/>
        </p:nvSpPr>
        <p:spPr>
          <a:xfrm>
            <a:off x="4797422" y="926425"/>
            <a:ext cx="4130700" cy="706939"/>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Agora que o critério foi selecionado, criamos as partições.</a:t>
            </a:r>
            <a:endParaRPr sz="1200">
              <a:solidFill>
                <a:schemeClr val="dk1"/>
              </a:solidFill>
              <a:latin typeface="Calibri"/>
              <a:ea typeface="Calibri"/>
              <a:cs typeface="Calibri"/>
              <a:sym typeface="Calibri"/>
            </a:endParaRPr>
          </a:p>
        </p:txBody>
      </p:sp>
      <p:sp>
        <p:nvSpPr>
          <p:cNvPr id="8" name="TextBox 7"/>
          <p:cNvSpPr txBox="1"/>
          <p:nvPr/>
        </p:nvSpPr>
        <p:spPr>
          <a:xfrm>
            <a:off x="1864610" y="1862781"/>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9" name="Oval 8"/>
          <p:cNvSpPr/>
          <p:nvPr/>
        </p:nvSpPr>
        <p:spPr>
          <a:xfrm>
            <a:off x="1752118" y="1780798"/>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1580590" y="2311276"/>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11" name="TextBox 10"/>
          <p:cNvSpPr txBox="1"/>
          <p:nvPr/>
        </p:nvSpPr>
        <p:spPr>
          <a:xfrm>
            <a:off x="2185823" y="2311276"/>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12" name="TextBox 11"/>
          <p:cNvSpPr txBox="1"/>
          <p:nvPr/>
        </p:nvSpPr>
        <p:spPr>
          <a:xfrm>
            <a:off x="2987824" y="2310371"/>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13" name="Straight Arrow Connector 12"/>
          <p:cNvCxnSpPr/>
          <p:nvPr/>
        </p:nvCxnSpPr>
        <p:spPr>
          <a:xfrm>
            <a:off x="2217903" y="2212846"/>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7974321" flipH="1">
            <a:off x="2458540" y="1513223"/>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5" name="Arc 14"/>
          <p:cNvSpPr/>
          <p:nvPr/>
        </p:nvSpPr>
        <p:spPr>
          <a:xfrm rot="14127286">
            <a:off x="1837881" y="1639359"/>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043609" y="2787597"/>
            <a:ext cx="576064"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17" name="Rectangle 16"/>
          <p:cNvSpPr/>
          <p:nvPr/>
        </p:nvSpPr>
        <p:spPr>
          <a:xfrm>
            <a:off x="1043608" y="2735050"/>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TextBox 17"/>
          <p:cNvSpPr txBox="1"/>
          <p:nvPr/>
        </p:nvSpPr>
        <p:spPr>
          <a:xfrm>
            <a:off x="1806240" y="2841174"/>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19" name="Oval 18"/>
          <p:cNvSpPr/>
          <p:nvPr/>
        </p:nvSpPr>
        <p:spPr>
          <a:xfrm>
            <a:off x="1777759" y="2787597"/>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0" name="TextBox 19"/>
          <p:cNvSpPr txBox="1"/>
          <p:nvPr/>
        </p:nvSpPr>
        <p:spPr>
          <a:xfrm>
            <a:off x="2061883" y="3261854"/>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21" name="TextBox 20"/>
          <p:cNvSpPr txBox="1"/>
          <p:nvPr/>
        </p:nvSpPr>
        <p:spPr>
          <a:xfrm>
            <a:off x="2417615" y="3261854"/>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22" name="Straight Arrow Connector 21"/>
          <p:cNvCxnSpPr/>
          <p:nvPr/>
        </p:nvCxnSpPr>
        <p:spPr>
          <a:xfrm>
            <a:off x="2363107" y="3146198"/>
            <a:ext cx="111068"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20568" y="3146198"/>
            <a:ext cx="140386" cy="5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09760" y="3706679"/>
            <a:ext cx="576063" cy="253916"/>
          </a:xfrm>
          <a:prstGeom prst="rect">
            <a:avLst/>
          </a:prstGeom>
          <a:noFill/>
        </p:spPr>
        <p:txBody>
          <a:bodyPr wrap="square" rtlCol="0">
            <a:spAutoFit/>
          </a:bodyPr>
          <a:lstStyle/>
          <a:p>
            <a:pPr algn="ctr" rtl="0"/>
            <a:r>
              <a:rPr lang="pt-BR" sz="1050">
                <a:latin typeface="Calibri" panose="020F0502020204030204" pitchFamily="34" charset="0"/>
              </a:rPr>
              <a:t>Não</a:t>
            </a:r>
            <a:endParaRPr lang="es-AR" sz="900" dirty="0">
              <a:latin typeface="Calibri" panose="020F0502020204030204" pitchFamily="34" charset="0"/>
            </a:endParaRPr>
          </a:p>
        </p:txBody>
      </p:sp>
      <p:sp>
        <p:nvSpPr>
          <p:cNvPr id="25" name="Rectangle 24"/>
          <p:cNvSpPr/>
          <p:nvPr/>
        </p:nvSpPr>
        <p:spPr>
          <a:xfrm>
            <a:off x="2363107" y="3650084"/>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Rectangle 25"/>
          <p:cNvSpPr/>
          <p:nvPr/>
        </p:nvSpPr>
        <p:spPr>
          <a:xfrm>
            <a:off x="1609759" y="3653617"/>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TextBox 26"/>
          <p:cNvSpPr txBox="1"/>
          <p:nvPr/>
        </p:nvSpPr>
        <p:spPr>
          <a:xfrm>
            <a:off x="2363107" y="3706679"/>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29" name="Oval 28"/>
          <p:cNvSpPr/>
          <p:nvPr/>
        </p:nvSpPr>
        <p:spPr>
          <a:xfrm>
            <a:off x="2843808" y="2707894"/>
            <a:ext cx="720080" cy="4051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0" name="TextBox 29"/>
          <p:cNvSpPr txBox="1"/>
          <p:nvPr/>
        </p:nvSpPr>
        <p:spPr>
          <a:xfrm>
            <a:off x="2759123" y="2783486"/>
            <a:ext cx="889449" cy="253916"/>
          </a:xfrm>
          <a:prstGeom prst="rect">
            <a:avLst/>
          </a:prstGeom>
          <a:noFill/>
        </p:spPr>
        <p:txBody>
          <a:bodyPr wrap="square" rtlCol="0">
            <a:spAutoFit/>
          </a:bodyPr>
          <a:lstStyle/>
          <a:p>
            <a:pPr algn="ctr" rtl="0"/>
            <a:r>
              <a:rPr lang="pt-BR" sz="1050">
                <a:latin typeface="Calibri" panose="020F0502020204030204" pitchFamily="34" charset="0"/>
              </a:rPr>
              <a:t>Vento</a:t>
            </a:r>
            <a:endParaRPr lang="es-AR" sz="900" dirty="0">
              <a:latin typeface="Calibri" panose="020F0502020204030204" pitchFamily="34" charset="0"/>
            </a:endParaRPr>
          </a:p>
        </p:txBody>
      </p:sp>
      <p:sp>
        <p:nvSpPr>
          <p:cNvPr id="52" name="TextBox 51"/>
          <p:cNvSpPr txBox="1"/>
          <p:nvPr/>
        </p:nvSpPr>
        <p:spPr>
          <a:xfrm>
            <a:off x="6018906" y="1846517"/>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53" name="Oval 52"/>
          <p:cNvSpPr/>
          <p:nvPr/>
        </p:nvSpPr>
        <p:spPr>
          <a:xfrm>
            <a:off x="5906414" y="1764534"/>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54" name="TextBox 53"/>
          <p:cNvSpPr txBox="1"/>
          <p:nvPr/>
        </p:nvSpPr>
        <p:spPr>
          <a:xfrm>
            <a:off x="5734886" y="2295012"/>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55" name="TextBox 54"/>
          <p:cNvSpPr txBox="1"/>
          <p:nvPr/>
        </p:nvSpPr>
        <p:spPr>
          <a:xfrm>
            <a:off x="6340119" y="2295012"/>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56" name="TextBox 55"/>
          <p:cNvSpPr txBox="1"/>
          <p:nvPr/>
        </p:nvSpPr>
        <p:spPr>
          <a:xfrm>
            <a:off x="7164288" y="2294107"/>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57" name="Straight Arrow Connector 56"/>
          <p:cNvCxnSpPr/>
          <p:nvPr/>
        </p:nvCxnSpPr>
        <p:spPr>
          <a:xfrm>
            <a:off x="6372199" y="2196582"/>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Arc 57"/>
          <p:cNvSpPr/>
          <p:nvPr/>
        </p:nvSpPr>
        <p:spPr>
          <a:xfrm rot="14127286">
            <a:off x="5992177" y="1623095"/>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59" name="TextBox 58"/>
          <p:cNvSpPr txBox="1"/>
          <p:nvPr/>
        </p:nvSpPr>
        <p:spPr>
          <a:xfrm>
            <a:off x="5197904" y="2771333"/>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60" name="Rectangle 59"/>
          <p:cNvSpPr/>
          <p:nvPr/>
        </p:nvSpPr>
        <p:spPr>
          <a:xfrm>
            <a:off x="5197904" y="2718786"/>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1" name="TextBox 60"/>
          <p:cNvSpPr txBox="1"/>
          <p:nvPr/>
        </p:nvSpPr>
        <p:spPr>
          <a:xfrm>
            <a:off x="5960536" y="2824910"/>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62" name="Oval 61"/>
          <p:cNvSpPr/>
          <p:nvPr/>
        </p:nvSpPr>
        <p:spPr>
          <a:xfrm>
            <a:off x="5932055" y="2771333"/>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3" name="TextBox 62"/>
          <p:cNvSpPr txBox="1"/>
          <p:nvPr/>
        </p:nvSpPr>
        <p:spPr>
          <a:xfrm>
            <a:off x="6031916" y="3251791"/>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64" name="TextBox 63"/>
          <p:cNvSpPr txBox="1"/>
          <p:nvPr/>
        </p:nvSpPr>
        <p:spPr>
          <a:xfrm>
            <a:off x="6415793" y="3237834"/>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65" name="Straight Arrow Connector 64"/>
          <p:cNvCxnSpPr>
            <a:stCxn id="62" idx="4"/>
          </p:cNvCxnSpPr>
          <p:nvPr/>
        </p:nvCxnSpPr>
        <p:spPr>
          <a:xfrm>
            <a:off x="6405261" y="3131373"/>
            <a:ext cx="90350" cy="488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5906416" y="3112994"/>
            <a:ext cx="301110" cy="520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36096" y="3690415"/>
            <a:ext cx="576063"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68" name="Rectangle 67"/>
          <p:cNvSpPr/>
          <p:nvPr/>
        </p:nvSpPr>
        <p:spPr>
          <a:xfrm>
            <a:off x="6228184" y="3633820"/>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9" name="Rectangle 68"/>
          <p:cNvSpPr/>
          <p:nvPr/>
        </p:nvSpPr>
        <p:spPr>
          <a:xfrm>
            <a:off x="5436096" y="3637353"/>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0" name="TextBox 69"/>
          <p:cNvSpPr txBox="1"/>
          <p:nvPr/>
        </p:nvSpPr>
        <p:spPr>
          <a:xfrm>
            <a:off x="6238062" y="3690415"/>
            <a:ext cx="566186"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71" name="Oval 70"/>
          <p:cNvSpPr/>
          <p:nvPr/>
        </p:nvSpPr>
        <p:spPr>
          <a:xfrm>
            <a:off x="6998104" y="2691630"/>
            <a:ext cx="720080" cy="4051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2" name="TextBox 71"/>
          <p:cNvSpPr txBox="1"/>
          <p:nvPr/>
        </p:nvSpPr>
        <p:spPr>
          <a:xfrm>
            <a:off x="6913419" y="2767222"/>
            <a:ext cx="889449" cy="253916"/>
          </a:xfrm>
          <a:prstGeom prst="rect">
            <a:avLst/>
          </a:prstGeom>
          <a:noFill/>
        </p:spPr>
        <p:txBody>
          <a:bodyPr wrap="square" rtlCol="0">
            <a:spAutoFit/>
          </a:bodyPr>
          <a:lstStyle/>
          <a:p>
            <a:pPr algn="ctr" rtl="0"/>
            <a:r>
              <a:rPr lang="pt-BR" sz="1050">
                <a:latin typeface="Calibri" panose="020F0502020204030204" pitchFamily="34" charset="0"/>
              </a:rPr>
              <a:t>Vento</a:t>
            </a:r>
            <a:endParaRPr lang="es-AR" sz="900" dirty="0">
              <a:latin typeface="Calibri" panose="020F0502020204030204" pitchFamily="34" charset="0"/>
            </a:endParaRPr>
          </a:p>
        </p:txBody>
      </p:sp>
      <p:cxnSp>
        <p:nvCxnSpPr>
          <p:cNvPr id="73" name="Straight Arrow Connector 72"/>
          <p:cNvCxnSpPr/>
          <p:nvPr/>
        </p:nvCxnSpPr>
        <p:spPr>
          <a:xfrm>
            <a:off x="7597248" y="3044705"/>
            <a:ext cx="359128" cy="769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358143" y="3099141"/>
            <a:ext cx="24014" cy="7146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08304" y="3217540"/>
            <a:ext cx="479618" cy="261610"/>
          </a:xfrm>
          <a:prstGeom prst="rect">
            <a:avLst/>
          </a:prstGeom>
          <a:noFill/>
        </p:spPr>
        <p:txBody>
          <a:bodyPr wrap="none" rtlCol="0">
            <a:spAutoFit/>
          </a:bodyPr>
          <a:lstStyle/>
          <a:p>
            <a:pPr rtl="0"/>
            <a:r>
              <a:rPr lang="pt-BR" sz="1100">
                <a:latin typeface="Calibri" panose="020F0502020204030204" pitchFamily="34" charset="0"/>
              </a:rPr>
              <a:t>Fraco</a:t>
            </a:r>
            <a:endParaRPr lang="es-AR" dirty="0">
              <a:latin typeface="Calibri" panose="020F0502020204030204" pitchFamily="34" charset="0"/>
            </a:endParaRPr>
          </a:p>
        </p:txBody>
      </p:sp>
      <p:sp>
        <p:nvSpPr>
          <p:cNvPr id="79" name="TextBox 78"/>
          <p:cNvSpPr txBox="1"/>
          <p:nvPr/>
        </p:nvSpPr>
        <p:spPr>
          <a:xfrm>
            <a:off x="7740352" y="3217540"/>
            <a:ext cx="559769" cy="261610"/>
          </a:xfrm>
          <a:prstGeom prst="rect">
            <a:avLst/>
          </a:prstGeom>
          <a:noFill/>
        </p:spPr>
        <p:txBody>
          <a:bodyPr wrap="none" rtlCol="0">
            <a:spAutoFit/>
          </a:bodyPr>
          <a:lstStyle/>
          <a:p>
            <a:pPr rtl="0"/>
            <a:r>
              <a:rPr lang="pt-BR" sz="1100">
                <a:latin typeface="Calibri" panose="020F0502020204030204" pitchFamily="34" charset="0"/>
              </a:rPr>
              <a:t>Forte</a:t>
            </a:r>
            <a:endParaRPr lang="es-AR" dirty="0">
              <a:latin typeface="Calibri" panose="020F0502020204030204" pitchFamily="34" charset="0"/>
            </a:endParaRPr>
          </a:p>
        </p:txBody>
      </p:sp>
      <p:sp>
        <p:nvSpPr>
          <p:cNvPr id="84" name="Arc 83"/>
          <p:cNvSpPr/>
          <p:nvPr/>
        </p:nvSpPr>
        <p:spPr>
          <a:xfrm rot="7974321" flipH="1">
            <a:off x="6644377" y="1491641"/>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p:nvPr/>
        </p:nvSpPr>
        <p:spPr>
          <a:xfrm>
            <a:off x="583822" y="926425"/>
            <a:ext cx="4130700" cy="87975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200">
                <a:solidFill>
                  <a:schemeClr val="dk1"/>
                </a:solidFill>
                <a:highlight>
                  <a:schemeClr val="lt1"/>
                </a:highlight>
                <a:latin typeface="Calibri"/>
                <a:ea typeface="Calibri"/>
                <a:cs typeface="Calibri"/>
                <a:sym typeface="Calibri"/>
              </a:rPr>
              <a:t>Novamente, aplicamos o algoritmo repetidamente. Para a subpartição Vento = Fraco, temos o seguinte caso:</a:t>
            </a:r>
            <a:endParaRPr sz="1200">
              <a:solidFill>
                <a:schemeClr val="dk1"/>
              </a:solidFill>
              <a:latin typeface="Calibri"/>
              <a:ea typeface="Calibri"/>
              <a:cs typeface="Calibri"/>
              <a:sym typeface="Calibri"/>
            </a:endParaRPr>
          </a:p>
        </p:txBody>
      </p:sp>
      <p:sp>
        <p:nvSpPr>
          <p:cNvPr id="793" name="Shape 79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794" name="Shape 79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54</a:t>
            </a:fld>
            <a:endParaRPr sz="1200">
              <a:solidFill>
                <a:srgbClr val="888888"/>
              </a:solidFill>
              <a:latin typeface="Calibri"/>
              <a:ea typeface="Calibri"/>
              <a:cs typeface="Calibri"/>
              <a:sym typeface="Calibri"/>
            </a:endParaRPr>
          </a:p>
        </p:txBody>
      </p:sp>
      <p:sp>
        <p:nvSpPr>
          <p:cNvPr id="795" name="Shape 795"/>
          <p:cNvSpPr txBox="1"/>
          <p:nvPr/>
        </p:nvSpPr>
        <p:spPr>
          <a:xfrm>
            <a:off x="4797422" y="926425"/>
            <a:ext cx="4130700" cy="922963"/>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Como podemos ver que todos os registros pertencem à classe "Sim", sabemos que será um nó folha com a tag "Sim"</a:t>
            </a:r>
            <a:endParaRPr sz="1200">
              <a:solidFill>
                <a:schemeClr val="dk1"/>
              </a:solidFill>
              <a:latin typeface="Calibri"/>
              <a:ea typeface="Calibri"/>
              <a:cs typeface="Calibri"/>
              <a:sym typeface="Calibri"/>
            </a:endParaRPr>
          </a:p>
        </p:txBody>
      </p:sp>
      <p:graphicFrame>
        <p:nvGraphicFramePr>
          <p:cNvPr id="797" name="Shape 797"/>
          <p:cNvGraphicFramePr/>
          <p:nvPr/>
        </p:nvGraphicFramePr>
        <p:xfrm>
          <a:off x="756850" y="3804150"/>
          <a:ext cx="3784625" cy="128004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Fraco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Sim</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 name="TextBox 34"/>
          <p:cNvSpPr txBox="1"/>
          <p:nvPr/>
        </p:nvSpPr>
        <p:spPr>
          <a:xfrm>
            <a:off x="5897058" y="2005415"/>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36" name="Oval 35"/>
          <p:cNvSpPr/>
          <p:nvPr/>
        </p:nvSpPr>
        <p:spPr>
          <a:xfrm>
            <a:off x="5784566" y="1923432"/>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37" name="TextBox 36"/>
          <p:cNvSpPr txBox="1"/>
          <p:nvPr/>
        </p:nvSpPr>
        <p:spPr>
          <a:xfrm>
            <a:off x="5613038" y="2453910"/>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38" name="TextBox 37"/>
          <p:cNvSpPr txBox="1"/>
          <p:nvPr/>
        </p:nvSpPr>
        <p:spPr>
          <a:xfrm>
            <a:off x="6218271" y="2453910"/>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39" name="TextBox 38"/>
          <p:cNvSpPr txBox="1"/>
          <p:nvPr/>
        </p:nvSpPr>
        <p:spPr>
          <a:xfrm>
            <a:off x="7055803" y="2453005"/>
            <a:ext cx="540533" cy="261610"/>
          </a:xfrm>
          <a:prstGeom prst="rect">
            <a:avLst/>
          </a:prstGeom>
          <a:noFill/>
        </p:spPr>
        <p:txBody>
          <a:bodyPr wrap="none" rtlCol="0">
            <a:spAutoFit/>
          </a:bodyPr>
          <a:lstStyle/>
          <a:p>
            <a:pPr rtl="0"/>
            <a:r>
              <a:rPr lang="pt-BR" sz="1100">
                <a:latin typeface="Calibri" panose="020F0502020204030204" pitchFamily="34" charset="0"/>
              </a:rPr>
              <a:t>Chuva</a:t>
            </a:r>
            <a:endParaRPr lang="es-AR" dirty="0">
              <a:latin typeface="Calibri" panose="020F0502020204030204" pitchFamily="34" charset="0"/>
            </a:endParaRPr>
          </a:p>
        </p:txBody>
      </p:sp>
      <p:cxnSp>
        <p:nvCxnSpPr>
          <p:cNvPr id="40" name="Straight Arrow Connector 39"/>
          <p:cNvCxnSpPr/>
          <p:nvPr/>
        </p:nvCxnSpPr>
        <p:spPr>
          <a:xfrm>
            <a:off x="6250351" y="2355480"/>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Arc 40"/>
          <p:cNvSpPr/>
          <p:nvPr/>
        </p:nvSpPr>
        <p:spPr>
          <a:xfrm rot="14127286">
            <a:off x="5870329" y="1781993"/>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42" name="TextBox 41"/>
          <p:cNvSpPr txBox="1"/>
          <p:nvPr/>
        </p:nvSpPr>
        <p:spPr>
          <a:xfrm>
            <a:off x="5076056" y="2930231"/>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43" name="Rectangle 42"/>
          <p:cNvSpPr/>
          <p:nvPr/>
        </p:nvSpPr>
        <p:spPr>
          <a:xfrm>
            <a:off x="5076056" y="2877684"/>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4" name="TextBox 43"/>
          <p:cNvSpPr txBox="1"/>
          <p:nvPr/>
        </p:nvSpPr>
        <p:spPr>
          <a:xfrm>
            <a:off x="5838688" y="2983808"/>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45" name="Oval 44"/>
          <p:cNvSpPr/>
          <p:nvPr/>
        </p:nvSpPr>
        <p:spPr>
          <a:xfrm>
            <a:off x="5810207" y="2930231"/>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46" name="TextBox 45"/>
          <p:cNvSpPr txBox="1"/>
          <p:nvPr/>
        </p:nvSpPr>
        <p:spPr>
          <a:xfrm>
            <a:off x="5910068" y="3410689"/>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47" name="TextBox 46"/>
          <p:cNvSpPr txBox="1"/>
          <p:nvPr/>
        </p:nvSpPr>
        <p:spPr>
          <a:xfrm>
            <a:off x="6293945" y="3396732"/>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48" name="Straight Arrow Connector 47"/>
          <p:cNvCxnSpPr>
            <a:stCxn id="45" idx="4"/>
          </p:cNvCxnSpPr>
          <p:nvPr/>
        </p:nvCxnSpPr>
        <p:spPr>
          <a:xfrm>
            <a:off x="6283413" y="3290271"/>
            <a:ext cx="90350" cy="488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84567" y="3278946"/>
            <a:ext cx="321769" cy="513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14248" y="3849313"/>
            <a:ext cx="576064"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51" name="Rectangle 50"/>
          <p:cNvSpPr/>
          <p:nvPr/>
        </p:nvSpPr>
        <p:spPr>
          <a:xfrm>
            <a:off x="6106336" y="3792718"/>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52" name="Rectangle 51"/>
          <p:cNvSpPr/>
          <p:nvPr/>
        </p:nvSpPr>
        <p:spPr>
          <a:xfrm>
            <a:off x="5314248" y="3796251"/>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53" name="TextBox 52"/>
          <p:cNvSpPr txBox="1"/>
          <p:nvPr/>
        </p:nvSpPr>
        <p:spPr>
          <a:xfrm>
            <a:off x="6106336" y="3845780"/>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54" name="Oval 53"/>
          <p:cNvSpPr/>
          <p:nvPr/>
        </p:nvSpPr>
        <p:spPr>
          <a:xfrm>
            <a:off x="6876256" y="2850528"/>
            <a:ext cx="720080" cy="4051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55" name="TextBox 54"/>
          <p:cNvSpPr txBox="1"/>
          <p:nvPr/>
        </p:nvSpPr>
        <p:spPr>
          <a:xfrm>
            <a:off x="6791571" y="2926120"/>
            <a:ext cx="889449" cy="253916"/>
          </a:xfrm>
          <a:prstGeom prst="rect">
            <a:avLst/>
          </a:prstGeom>
          <a:noFill/>
        </p:spPr>
        <p:txBody>
          <a:bodyPr wrap="square" rtlCol="0">
            <a:spAutoFit/>
          </a:bodyPr>
          <a:lstStyle/>
          <a:p>
            <a:pPr algn="ctr" rtl="0"/>
            <a:r>
              <a:rPr lang="pt-BR" sz="1050">
                <a:latin typeface="Calibri" panose="020F0502020204030204" pitchFamily="34" charset="0"/>
              </a:rPr>
              <a:t>Vento</a:t>
            </a:r>
            <a:endParaRPr lang="es-AR" sz="900" dirty="0">
              <a:latin typeface="Calibri" panose="020F0502020204030204" pitchFamily="34" charset="0"/>
            </a:endParaRPr>
          </a:p>
        </p:txBody>
      </p:sp>
      <p:cxnSp>
        <p:nvCxnSpPr>
          <p:cNvPr id="56" name="Straight Arrow Connector 55"/>
          <p:cNvCxnSpPr/>
          <p:nvPr/>
        </p:nvCxnSpPr>
        <p:spPr>
          <a:xfrm>
            <a:off x="7475400" y="3203603"/>
            <a:ext cx="359128" cy="769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60309" y="3258039"/>
            <a:ext cx="0" cy="53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186456" y="3376438"/>
            <a:ext cx="479618" cy="261610"/>
          </a:xfrm>
          <a:prstGeom prst="rect">
            <a:avLst/>
          </a:prstGeom>
          <a:noFill/>
        </p:spPr>
        <p:txBody>
          <a:bodyPr wrap="none" rtlCol="0">
            <a:spAutoFit/>
          </a:bodyPr>
          <a:lstStyle/>
          <a:p>
            <a:pPr rtl="0"/>
            <a:r>
              <a:rPr lang="pt-BR" sz="1100">
                <a:latin typeface="Calibri" panose="020F0502020204030204" pitchFamily="34" charset="0"/>
              </a:rPr>
              <a:t>Fraco</a:t>
            </a:r>
            <a:endParaRPr lang="es-AR" dirty="0">
              <a:latin typeface="Calibri" panose="020F0502020204030204" pitchFamily="34" charset="0"/>
            </a:endParaRPr>
          </a:p>
        </p:txBody>
      </p:sp>
      <p:sp>
        <p:nvSpPr>
          <p:cNvPr id="59" name="TextBox 58"/>
          <p:cNvSpPr txBox="1"/>
          <p:nvPr/>
        </p:nvSpPr>
        <p:spPr>
          <a:xfrm>
            <a:off x="7618504" y="3376438"/>
            <a:ext cx="559769" cy="261610"/>
          </a:xfrm>
          <a:prstGeom prst="rect">
            <a:avLst/>
          </a:prstGeom>
          <a:noFill/>
        </p:spPr>
        <p:txBody>
          <a:bodyPr wrap="none" rtlCol="0">
            <a:spAutoFit/>
          </a:bodyPr>
          <a:lstStyle/>
          <a:p>
            <a:pPr rtl="0"/>
            <a:r>
              <a:rPr lang="pt-BR" sz="1100">
                <a:latin typeface="Calibri" panose="020F0502020204030204" pitchFamily="34" charset="0"/>
              </a:rPr>
              <a:t>Forte</a:t>
            </a:r>
            <a:endParaRPr lang="es-AR" dirty="0">
              <a:latin typeface="Calibri" panose="020F0502020204030204" pitchFamily="34" charset="0"/>
            </a:endParaRPr>
          </a:p>
        </p:txBody>
      </p:sp>
      <p:sp>
        <p:nvSpPr>
          <p:cNvPr id="60" name="Arc 59"/>
          <p:cNvSpPr/>
          <p:nvPr/>
        </p:nvSpPr>
        <p:spPr>
          <a:xfrm rot="7974321" flipH="1">
            <a:off x="6551071" y="1629210"/>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61" name="Rectangle 60"/>
          <p:cNvSpPr/>
          <p:nvPr/>
        </p:nvSpPr>
        <p:spPr>
          <a:xfrm>
            <a:off x="6972277" y="3816083"/>
            <a:ext cx="576064"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2" name="TextBox 61"/>
          <p:cNvSpPr txBox="1"/>
          <p:nvPr/>
        </p:nvSpPr>
        <p:spPr>
          <a:xfrm>
            <a:off x="6972277" y="3872678"/>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106" name="TextBox 105"/>
          <p:cNvSpPr txBox="1"/>
          <p:nvPr/>
        </p:nvSpPr>
        <p:spPr>
          <a:xfrm>
            <a:off x="1864323" y="1876146"/>
            <a:ext cx="806839" cy="215444"/>
          </a:xfrm>
          <a:prstGeom prst="rect">
            <a:avLst/>
          </a:prstGeom>
          <a:noFill/>
        </p:spPr>
        <p:txBody>
          <a:bodyPr wrap="square" rtlCol="0">
            <a:spAutoFit/>
          </a:bodyPr>
          <a:lstStyle/>
          <a:p>
            <a:pPr algn="ctr" rtl="0"/>
            <a:r>
              <a:rPr lang="pt-BR" sz="800">
                <a:latin typeface="Calibri" panose="020F0502020204030204" pitchFamily="34" charset="0"/>
              </a:rPr>
              <a:t>Previsão</a:t>
            </a:r>
            <a:endParaRPr lang="es-AR" sz="900" dirty="0">
              <a:latin typeface="Calibri" panose="020F0502020204030204" pitchFamily="34" charset="0"/>
            </a:endParaRPr>
          </a:p>
        </p:txBody>
      </p:sp>
      <p:sp>
        <p:nvSpPr>
          <p:cNvPr id="107" name="Oval 106"/>
          <p:cNvSpPr/>
          <p:nvPr/>
        </p:nvSpPr>
        <p:spPr>
          <a:xfrm>
            <a:off x="1907704" y="1830316"/>
            <a:ext cx="720080" cy="30710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8" name="TextBox 107"/>
          <p:cNvSpPr txBox="1"/>
          <p:nvPr/>
        </p:nvSpPr>
        <p:spPr>
          <a:xfrm>
            <a:off x="1653600" y="2183868"/>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09" name="TextBox 108"/>
          <p:cNvSpPr txBox="1"/>
          <p:nvPr/>
        </p:nvSpPr>
        <p:spPr>
          <a:xfrm>
            <a:off x="2195736" y="2183868"/>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dirty="0">
              <a:latin typeface="Calibri" panose="020F0502020204030204" pitchFamily="34" charset="0"/>
            </a:endParaRPr>
          </a:p>
        </p:txBody>
      </p:sp>
      <p:sp>
        <p:nvSpPr>
          <p:cNvPr id="110" name="TextBox 109"/>
          <p:cNvSpPr txBox="1"/>
          <p:nvPr/>
        </p:nvSpPr>
        <p:spPr>
          <a:xfrm>
            <a:off x="2829900" y="2183868"/>
            <a:ext cx="445956" cy="215444"/>
          </a:xfrm>
          <a:prstGeom prst="rect">
            <a:avLst/>
          </a:prstGeom>
          <a:noFill/>
        </p:spPr>
        <p:txBody>
          <a:bodyPr wrap="none" rtlCol="0">
            <a:spAutoFit/>
          </a:bodyPr>
          <a:lstStyle/>
          <a:p>
            <a:pPr rtl="0"/>
            <a:r>
              <a:rPr lang="pt-BR" sz="800">
                <a:latin typeface="Calibri" panose="020F0502020204030204" pitchFamily="34" charset="0"/>
              </a:rPr>
              <a:t>Chuva</a:t>
            </a:r>
            <a:endParaRPr lang="es-AR" dirty="0">
              <a:latin typeface="Calibri" panose="020F0502020204030204" pitchFamily="34" charset="0"/>
            </a:endParaRPr>
          </a:p>
        </p:txBody>
      </p:sp>
      <p:cxnSp>
        <p:nvCxnSpPr>
          <p:cNvPr id="111" name="Straight Arrow Connector 110"/>
          <p:cNvCxnSpPr/>
          <p:nvPr/>
        </p:nvCxnSpPr>
        <p:spPr>
          <a:xfrm>
            <a:off x="2241466" y="2132373"/>
            <a:ext cx="0" cy="363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Arc 111"/>
          <p:cNvSpPr/>
          <p:nvPr/>
        </p:nvSpPr>
        <p:spPr>
          <a:xfrm rot="14127286">
            <a:off x="1843669" y="1738565"/>
            <a:ext cx="430699" cy="946571"/>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13" name="TextBox 112"/>
          <p:cNvSpPr txBox="1"/>
          <p:nvPr/>
        </p:nvSpPr>
        <p:spPr>
          <a:xfrm>
            <a:off x="1356073" y="2495687"/>
            <a:ext cx="430645" cy="230832"/>
          </a:xfrm>
          <a:prstGeom prst="rect">
            <a:avLst/>
          </a:prstGeom>
          <a:noFill/>
        </p:spPr>
        <p:txBody>
          <a:bodyPr wrap="square" rtlCol="0">
            <a:spAutoFit/>
          </a:bodyPr>
          <a:lstStyle/>
          <a:p>
            <a:pPr algn="ctr" rtl="0"/>
            <a:r>
              <a:rPr lang="pt-BR" sz="900" dirty="0">
                <a:latin typeface="Calibri" panose="020F0502020204030204" pitchFamily="34" charset="0"/>
              </a:rPr>
              <a:t>Sim</a:t>
            </a:r>
            <a:endParaRPr lang="es-AR" sz="700" dirty="0">
              <a:latin typeface="Calibri" panose="020F0502020204030204" pitchFamily="34" charset="0"/>
            </a:endParaRPr>
          </a:p>
        </p:txBody>
      </p:sp>
      <p:sp>
        <p:nvSpPr>
          <p:cNvPr id="114" name="Rectangle 113"/>
          <p:cNvSpPr/>
          <p:nvPr/>
        </p:nvSpPr>
        <p:spPr>
          <a:xfrm>
            <a:off x="1356074" y="2486721"/>
            <a:ext cx="430645" cy="2476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5" name="TextBox 114"/>
          <p:cNvSpPr txBox="1"/>
          <p:nvPr/>
        </p:nvSpPr>
        <p:spPr>
          <a:xfrm>
            <a:off x="1823019" y="2503381"/>
            <a:ext cx="889449" cy="215444"/>
          </a:xfrm>
          <a:prstGeom prst="rect">
            <a:avLst/>
          </a:prstGeom>
          <a:noFill/>
        </p:spPr>
        <p:txBody>
          <a:bodyPr wrap="square" rtlCol="0">
            <a:spAutoFit/>
          </a:bodyPr>
          <a:lstStyle/>
          <a:p>
            <a:pPr algn="ctr" rtl="0"/>
            <a:r>
              <a:rPr lang="pt-BR" sz="800">
                <a:latin typeface="Calibri" panose="020F0502020204030204" pitchFamily="34" charset="0"/>
              </a:rPr>
              <a:t>Umidade</a:t>
            </a:r>
            <a:endParaRPr lang="es-AR" sz="800" dirty="0">
              <a:latin typeface="Calibri" panose="020F0502020204030204" pitchFamily="34" charset="0"/>
            </a:endParaRPr>
          </a:p>
        </p:txBody>
      </p:sp>
      <p:sp>
        <p:nvSpPr>
          <p:cNvPr id="116" name="Oval 115"/>
          <p:cNvSpPr/>
          <p:nvPr/>
        </p:nvSpPr>
        <p:spPr>
          <a:xfrm>
            <a:off x="1907704" y="2486721"/>
            <a:ext cx="720080" cy="24761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7" name="TextBox 116"/>
          <p:cNvSpPr txBox="1"/>
          <p:nvPr/>
        </p:nvSpPr>
        <p:spPr>
          <a:xfrm>
            <a:off x="1948039" y="2844758"/>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sz="1100" dirty="0">
              <a:latin typeface="Calibri" panose="020F0502020204030204" pitchFamily="34" charset="0"/>
            </a:endParaRPr>
          </a:p>
        </p:txBody>
      </p:sp>
      <p:sp>
        <p:nvSpPr>
          <p:cNvPr id="118" name="TextBox 117"/>
          <p:cNvSpPr txBox="1"/>
          <p:nvPr/>
        </p:nvSpPr>
        <p:spPr>
          <a:xfrm>
            <a:off x="2235943" y="2844758"/>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119" name="Straight Arrow Connector 118"/>
          <p:cNvCxnSpPr/>
          <p:nvPr/>
        </p:nvCxnSpPr>
        <p:spPr>
          <a:xfrm>
            <a:off x="2266970" y="2728551"/>
            <a:ext cx="60438" cy="418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835696" y="2715520"/>
            <a:ext cx="288032" cy="430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571396" y="3163530"/>
            <a:ext cx="385983" cy="230832"/>
          </a:xfrm>
          <a:prstGeom prst="rect">
            <a:avLst/>
          </a:prstGeom>
          <a:noFill/>
        </p:spPr>
        <p:txBody>
          <a:bodyPr wrap="square" rtlCol="0">
            <a:spAutoFit/>
          </a:bodyPr>
          <a:lstStyle/>
          <a:p>
            <a:pPr algn="ctr" rtl="0"/>
            <a:r>
              <a:rPr lang="pt-BR" sz="900" dirty="0">
                <a:latin typeface="Calibri" panose="020F0502020204030204" pitchFamily="34" charset="0"/>
              </a:rPr>
              <a:t>Não</a:t>
            </a:r>
            <a:endParaRPr lang="es-AR" sz="700" dirty="0">
              <a:latin typeface="Calibri" panose="020F0502020204030204" pitchFamily="34" charset="0"/>
            </a:endParaRPr>
          </a:p>
        </p:txBody>
      </p:sp>
      <p:sp>
        <p:nvSpPr>
          <p:cNvPr id="122" name="Rectangle 121"/>
          <p:cNvSpPr/>
          <p:nvPr/>
        </p:nvSpPr>
        <p:spPr>
          <a:xfrm>
            <a:off x="1547664" y="3147203"/>
            <a:ext cx="432048" cy="2634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23" name="Rectangle 122"/>
          <p:cNvSpPr/>
          <p:nvPr/>
        </p:nvSpPr>
        <p:spPr>
          <a:xfrm>
            <a:off x="2123728" y="3147203"/>
            <a:ext cx="432048" cy="24952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24" name="TextBox 123"/>
          <p:cNvSpPr txBox="1"/>
          <p:nvPr/>
        </p:nvSpPr>
        <p:spPr>
          <a:xfrm>
            <a:off x="2123728" y="3163530"/>
            <a:ext cx="447242" cy="230832"/>
          </a:xfrm>
          <a:prstGeom prst="rect">
            <a:avLst/>
          </a:prstGeom>
          <a:noFill/>
        </p:spPr>
        <p:txBody>
          <a:bodyPr wrap="square" rtlCol="0">
            <a:spAutoFit/>
          </a:bodyPr>
          <a:lstStyle/>
          <a:p>
            <a:pPr algn="ctr" rtl="0"/>
            <a:r>
              <a:rPr lang="pt-BR" sz="900">
                <a:latin typeface="Calibri" panose="020F0502020204030204" pitchFamily="34" charset="0"/>
              </a:rPr>
              <a:t>Sim</a:t>
            </a:r>
            <a:endParaRPr lang="es-AR" sz="700" dirty="0">
              <a:latin typeface="Calibri" panose="020F0502020204030204" pitchFamily="34" charset="0"/>
            </a:endParaRPr>
          </a:p>
        </p:txBody>
      </p:sp>
      <p:sp>
        <p:nvSpPr>
          <p:cNvPr id="125" name="Oval 124"/>
          <p:cNvSpPr/>
          <p:nvPr/>
        </p:nvSpPr>
        <p:spPr>
          <a:xfrm>
            <a:off x="2731591" y="2482881"/>
            <a:ext cx="544265" cy="25145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26" name="TextBox 125"/>
          <p:cNvSpPr txBox="1"/>
          <p:nvPr/>
        </p:nvSpPr>
        <p:spPr>
          <a:xfrm>
            <a:off x="2558998" y="2500076"/>
            <a:ext cx="889449" cy="215444"/>
          </a:xfrm>
          <a:prstGeom prst="rect">
            <a:avLst/>
          </a:prstGeom>
          <a:noFill/>
        </p:spPr>
        <p:txBody>
          <a:bodyPr wrap="square" rtlCol="0">
            <a:spAutoFit/>
          </a:bodyPr>
          <a:lstStyle/>
          <a:p>
            <a:pPr algn="ctr" rtl="0"/>
            <a:r>
              <a:rPr lang="pt-BR" sz="800">
                <a:latin typeface="Calibri" panose="020F0502020204030204" pitchFamily="34" charset="0"/>
              </a:rPr>
              <a:t>Vento</a:t>
            </a:r>
            <a:endParaRPr lang="es-AR" sz="800" dirty="0">
              <a:latin typeface="Calibri" panose="020F0502020204030204" pitchFamily="34" charset="0"/>
            </a:endParaRPr>
          </a:p>
        </p:txBody>
      </p:sp>
      <p:sp>
        <p:nvSpPr>
          <p:cNvPr id="131" name="Arc 130"/>
          <p:cNvSpPr/>
          <p:nvPr/>
        </p:nvSpPr>
        <p:spPr>
          <a:xfrm rot="7546208" flipH="1">
            <a:off x="2394567" y="1648795"/>
            <a:ext cx="237142" cy="1032778"/>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dirty="0"/>
          </a:p>
        </p:txBody>
      </p:sp>
      <p:cxnSp>
        <p:nvCxnSpPr>
          <p:cNvPr id="132" name="Straight Arrow Connector 131"/>
          <p:cNvCxnSpPr/>
          <p:nvPr/>
        </p:nvCxnSpPr>
        <p:spPr>
          <a:xfrm>
            <a:off x="3086097" y="2725683"/>
            <a:ext cx="261767" cy="564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905455" y="2722736"/>
            <a:ext cx="0" cy="461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843808" y="2828484"/>
            <a:ext cx="401072" cy="215444"/>
          </a:xfrm>
          <a:prstGeom prst="rect">
            <a:avLst/>
          </a:prstGeom>
          <a:noFill/>
        </p:spPr>
        <p:txBody>
          <a:bodyPr wrap="none" rtlCol="0">
            <a:spAutoFit/>
          </a:bodyPr>
          <a:lstStyle/>
          <a:p>
            <a:pPr rtl="0"/>
            <a:r>
              <a:rPr lang="pt-BR" sz="800">
                <a:latin typeface="Calibri" panose="020F0502020204030204" pitchFamily="34" charset="0"/>
              </a:rPr>
              <a:t>Fraco</a:t>
            </a:r>
            <a:endParaRPr lang="es-AR" sz="1000" dirty="0">
              <a:latin typeface="Calibri" panose="020F0502020204030204" pitchFamily="34" charset="0"/>
            </a:endParaRPr>
          </a:p>
        </p:txBody>
      </p:sp>
      <p:sp>
        <p:nvSpPr>
          <p:cNvPr id="135" name="TextBox 134"/>
          <p:cNvSpPr txBox="1"/>
          <p:nvPr/>
        </p:nvSpPr>
        <p:spPr>
          <a:xfrm>
            <a:off x="3131840" y="2822509"/>
            <a:ext cx="457176" cy="215444"/>
          </a:xfrm>
          <a:prstGeom prst="rect">
            <a:avLst/>
          </a:prstGeom>
          <a:noFill/>
        </p:spPr>
        <p:txBody>
          <a:bodyPr wrap="none" rtlCol="0">
            <a:spAutoFit/>
          </a:bodyPr>
          <a:lstStyle/>
          <a:p>
            <a:pPr rtl="0"/>
            <a:r>
              <a:rPr lang="pt-BR" sz="800">
                <a:latin typeface="Calibri" panose="020F0502020204030204" pitchFamily="34" charset="0"/>
              </a:rPr>
              <a:t>Forte</a:t>
            </a:r>
            <a:endParaRPr lang="es-AR" dirty="0">
              <a:latin typeface="Calibri" panose="020F0502020204030204" pitchFamily="34" charset="0"/>
            </a:endParaRPr>
          </a:p>
        </p:txBody>
      </p:sp>
      <p:sp>
        <p:nvSpPr>
          <p:cNvPr id="138" name="Oval 137"/>
          <p:cNvSpPr/>
          <p:nvPr/>
        </p:nvSpPr>
        <p:spPr>
          <a:xfrm>
            <a:off x="2833739" y="3175956"/>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Shape 803"/>
          <p:cNvSpPr txBox="1"/>
          <p:nvPr/>
        </p:nvSpPr>
        <p:spPr>
          <a:xfrm>
            <a:off x="583822" y="926425"/>
            <a:ext cx="4130700" cy="686448"/>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dirty="0">
                <a:solidFill>
                  <a:schemeClr val="dk1"/>
                </a:solidFill>
                <a:highlight>
                  <a:srgbClr val="FFFFFF"/>
                </a:highlight>
              </a:rPr>
              <a:t>Para a subpartição Vento = Forte, temos o seguinte caso:</a:t>
            </a:r>
            <a:endParaRPr sz="1200" dirty="0">
              <a:solidFill>
                <a:schemeClr val="dk1"/>
              </a:solidFill>
              <a:latin typeface="Calibri"/>
              <a:ea typeface="Calibri"/>
              <a:cs typeface="Calibri"/>
              <a:sym typeface="Calibri"/>
            </a:endParaRPr>
          </a:p>
        </p:txBody>
      </p:sp>
      <p:sp>
        <p:nvSpPr>
          <p:cNvPr id="804" name="Shape 80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DO ALGORITMO DE HUNT</a:t>
            </a:r>
            <a:endParaRPr sz="1400" b="1" i="0" u="none" strike="noStrike" cap="none">
              <a:solidFill>
                <a:schemeClr val="dk1"/>
              </a:solidFill>
              <a:latin typeface="Raleway"/>
              <a:ea typeface="Raleway"/>
              <a:cs typeface="Raleway"/>
              <a:sym typeface="Raleway"/>
            </a:endParaRPr>
          </a:p>
        </p:txBody>
      </p:sp>
      <p:sp>
        <p:nvSpPr>
          <p:cNvPr id="805" name="Shape 80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55</a:t>
            </a:fld>
            <a:endParaRPr sz="1200">
              <a:solidFill>
                <a:srgbClr val="888888"/>
              </a:solidFill>
              <a:latin typeface="Calibri"/>
              <a:ea typeface="Calibri"/>
              <a:cs typeface="Calibri"/>
              <a:sym typeface="Calibri"/>
            </a:endParaRPr>
          </a:p>
        </p:txBody>
      </p:sp>
      <p:sp>
        <p:nvSpPr>
          <p:cNvPr id="806" name="Shape 806"/>
          <p:cNvSpPr txBox="1"/>
          <p:nvPr/>
        </p:nvSpPr>
        <p:spPr>
          <a:xfrm>
            <a:off x="4797422" y="926425"/>
            <a:ext cx="4130700" cy="982810"/>
          </a:xfrm>
          <a:prstGeom prst="rect">
            <a:avLst/>
          </a:prstGeom>
          <a:noFill/>
          <a:ln>
            <a:noFill/>
          </a:ln>
        </p:spPr>
        <p:txBody>
          <a:bodyPr spcFirstLastPara="1" wrap="square" lIns="91425" tIns="45700" rIns="91425" bIns="45700" rtlCol="0" anchor="t" anchorCtr="0">
            <a:noAutofit/>
          </a:bodyPr>
          <a:lstStyle/>
          <a:p>
            <a:pPr marL="457200" marR="279400" lvl="0" indent="-304800" rtl="0">
              <a:lnSpc>
                <a:spcPct val="115000"/>
              </a:lnSpc>
              <a:spcBef>
                <a:spcPts val="1100"/>
              </a:spcBef>
              <a:spcAft>
                <a:spcPts val="0"/>
              </a:spcAft>
              <a:buClr>
                <a:schemeClr val="accent2"/>
              </a:buClr>
              <a:buSzPts val="1200"/>
              <a:buFont typeface="Raleway"/>
              <a:buChar char="ㅡ"/>
            </a:pPr>
            <a:r>
              <a:rPr lang="pt-BR" sz="1050">
                <a:solidFill>
                  <a:schemeClr val="dk1"/>
                </a:solidFill>
                <a:highlight>
                  <a:srgbClr val="FFFFFF"/>
                </a:highlight>
              </a:rPr>
              <a:t>Como podemos ver que todos os registros pertencem à classe "Não", sabemos que será um nó folha coma tag "Não"</a:t>
            </a:r>
            <a:endParaRPr sz="1200">
              <a:solidFill>
                <a:schemeClr val="dk1"/>
              </a:solidFill>
              <a:latin typeface="Calibri"/>
              <a:ea typeface="Calibri"/>
              <a:cs typeface="Calibri"/>
              <a:sym typeface="Calibri"/>
            </a:endParaRPr>
          </a:p>
        </p:txBody>
      </p:sp>
      <p:graphicFrame>
        <p:nvGraphicFramePr>
          <p:cNvPr id="807" name="Shape 807"/>
          <p:cNvGraphicFramePr/>
          <p:nvPr/>
        </p:nvGraphicFramePr>
        <p:xfrm>
          <a:off x="756850" y="3951325"/>
          <a:ext cx="3784625" cy="960030"/>
        </p:xfrm>
        <a:graphic>
          <a:graphicData uri="http://schemas.openxmlformats.org/drawingml/2006/table">
            <a:tbl>
              <a:tblPr>
                <a:noFill/>
                <a:tableStyleId>{4546B3B9-D316-4B61-8282-E2C5F970A0B5}</a:tableStyleId>
              </a:tblPr>
              <a:tblGrid>
                <a:gridCol w="756925">
                  <a:extLst>
                    <a:ext uri="{9D8B030D-6E8A-4147-A177-3AD203B41FA5}">
                      <a16:colId xmlns:a16="http://schemas.microsoft.com/office/drawing/2014/main" val="20000"/>
                    </a:ext>
                  </a:extLst>
                </a:gridCol>
                <a:gridCol w="825675">
                  <a:extLst>
                    <a:ext uri="{9D8B030D-6E8A-4147-A177-3AD203B41FA5}">
                      <a16:colId xmlns:a16="http://schemas.microsoft.com/office/drawing/2014/main" val="20001"/>
                    </a:ext>
                  </a:extLst>
                </a:gridCol>
                <a:gridCol w="688175">
                  <a:extLst>
                    <a:ext uri="{9D8B030D-6E8A-4147-A177-3AD203B41FA5}">
                      <a16:colId xmlns:a16="http://schemas.microsoft.com/office/drawing/2014/main" val="20002"/>
                    </a:ext>
                  </a:extLst>
                </a:gridCol>
                <a:gridCol w="756925">
                  <a:extLst>
                    <a:ext uri="{9D8B030D-6E8A-4147-A177-3AD203B41FA5}">
                      <a16:colId xmlns:a16="http://schemas.microsoft.com/office/drawing/2014/main" val="20003"/>
                    </a:ext>
                  </a:extLst>
                </a:gridCol>
                <a:gridCol w="756925">
                  <a:extLst>
                    <a:ext uri="{9D8B030D-6E8A-4147-A177-3AD203B41FA5}">
                      <a16:colId xmlns:a16="http://schemas.microsoft.com/office/drawing/2014/main" val="20004"/>
                    </a:ext>
                  </a:extLst>
                </a:gridCol>
              </a:tblGrid>
              <a:tr h="316200">
                <a:tc>
                  <a:txBody>
                    <a:bodyPr/>
                    <a:lstStyle/>
                    <a:p>
                      <a:pPr marL="0" lvl="0" indent="0" rtl="0">
                        <a:spcBef>
                          <a:spcPts val="0"/>
                        </a:spcBef>
                        <a:spcAft>
                          <a:spcPts val="0"/>
                        </a:spcAft>
                        <a:buNone/>
                      </a:pPr>
                      <a:r>
                        <a:rPr lang="pt-BR" sz="900">
                          <a:latin typeface="Calibri"/>
                          <a:ea typeface="Calibri"/>
                          <a:cs typeface="Calibri"/>
                          <a:sym typeface="Calibri"/>
                        </a:rPr>
                        <a:t>Previsão</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Temperatura</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Umidade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Vento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tc>
                  <a:txBody>
                    <a:bodyPr/>
                    <a:lstStyle/>
                    <a:p>
                      <a:pPr marL="0" lvl="0" indent="0" rtl="0">
                        <a:spcBef>
                          <a:spcPts val="0"/>
                        </a:spcBef>
                        <a:spcAft>
                          <a:spcPts val="0"/>
                        </a:spcAft>
                        <a:buNone/>
                      </a:pPr>
                      <a:r>
                        <a:rPr lang="pt-BR" sz="900">
                          <a:latin typeface="Calibri"/>
                          <a:ea typeface="Calibri"/>
                          <a:cs typeface="Calibri"/>
                          <a:sym typeface="Calibri"/>
                        </a:rPr>
                        <a:t>Jogar</a:t>
                      </a:r>
                      <a:endParaRPr sz="9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6E6E6"/>
                    </a:solidFill>
                  </a:tcPr>
                </a:tc>
                <a:extLst>
                  <a:ext uri="{0D108BD9-81ED-4DB2-BD59-A6C34878D82A}">
                    <a16:rowId xmlns:a16="http://schemas.microsoft.com/office/drawing/2014/main" val="10000"/>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Baixa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Normal</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rtl="0">
                        <a:spcBef>
                          <a:spcPts val="0"/>
                        </a:spcBef>
                        <a:spcAft>
                          <a:spcPts val="0"/>
                        </a:spcAft>
                        <a:buNone/>
                      </a:pPr>
                      <a:r>
                        <a:rPr lang="pt-BR" sz="900">
                          <a:latin typeface="Calibri"/>
                          <a:ea typeface="Calibri"/>
                          <a:cs typeface="Calibri"/>
                          <a:sym typeface="Calibri"/>
                        </a:rPr>
                        <a:t>Chuva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Média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Alta</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Forte</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pt-BR" sz="900">
                          <a:latin typeface="Calibri"/>
                          <a:ea typeface="Calibri"/>
                          <a:cs typeface="Calibri"/>
                          <a:sym typeface="Calibri"/>
                        </a:rPr>
                        <a:t>Não</a:t>
                      </a:r>
                      <a:endParaRPr sz="9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 name="TextBox 8"/>
          <p:cNvSpPr txBox="1"/>
          <p:nvPr/>
        </p:nvSpPr>
        <p:spPr>
          <a:xfrm>
            <a:off x="1792316" y="1693791"/>
            <a:ext cx="806839" cy="215444"/>
          </a:xfrm>
          <a:prstGeom prst="rect">
            <a:avLst/>
          </a:prstGeom>
          <a:noFill/>
        </p:spPr>
        <p:txBody>
          <a:bodyPr wrap="square" rtlCol="0">
            <a:spAutoFit/>
          </a:bodyPr>
          <a:lstStyle/>
          <a:p>
            <a:pPr algn="ctr" rtl="0"/>
            <a:r>
              <a:rPr lang="pt-BR" sz="800">
                <a:latin typeface="Calibri" panose="020F0502020204030204" pitchFamily="34" charset="0"/>
              </a:rPr>
              <a:t>Previsão</a:t>
            </a:r>
            <a:endParaRPr lang="es-AR" sz="900" dirty="0">
              <a:latin typeface="Calibri" panose="020F0502020204030204" pitchFamily="34" charset="0"/>
            </a:endParaRPr>
          </a:p>
        </p:txBody>
      </p:sp>
      <p:sp>
        <p:nvSpPr>
          <p:cNvPr id="10" name="Oval 9"/>
          <p:cNvSpPr/>
          <p:nvPr/>
        </p:nvSpPr>
        <p:spPr>
          <a:xfrm>
            <a:off x="1763688" y="1647961"/>
            <a:ext cx="864096" cy="30710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1" name="TextBox 10"/>
          <p:cNvSpPr txBox="1"/>
          <p:nvPr/>
        </p:nvSpPr>
        <p:spPr>
          <a:xfrm>
            <a:off x="1581592" y="2097967"/>
            <a:ext cx="542136" cy="215444"/>
          </a:xfrm>
          <a:prstGeom prst="rect">
            <a:avLst/>
          </a:prstGeom>
          <a:noFill/>
        </p:spPr>
        <p:txBody>
          <a:bodyPr wrap="none" rtlCol="0">
            <a:spAutoFit/>
          </a:bodyPr>
          <a:lstStyle/>
          <a:p>
            <a:pPr rtl="0"/>
            <a:r>
              <a:rPr lang="pt-BR" sz="800">
                <a:latin typeface="Calibri" panose="020F0502020204030204" pitchFamily="34" charset="0"/>
              </a:rPr>
              <a:t>Nublado</a:t>
            </a:r>
            <a:endParaRPr lang="es-AR" sz="1000" dirty="0">
              <a:latin typeface="Calibri" panose="020F0502020204030204" pitchFamily="34" charset="0"/>
            </a:endParaRPr>
          </a:p>
        </p:txBody>
      </p:sp>
      <p:sp>
        <p:nvSpPr>
          <p:cNvPr id="12" name="TextBox 11"/>
          <p:cNvSpPr txBox="1"/>
          <p:nvPr/>
        </p:nvSpPr>
        <p:spPr>
          <a:xfrm>
            <a:off x="2149058" y="2098229"/>
            <a:ext cx="519694" cy="215444"/>
          </a:xfrm>
          <a:prstGeom prst="rect">
            <a:avLst/>
          </a:prstGeom>
          <a:noFill/>
        </p:spPr>
        <p:txBody>
          <a:bodyPr wrap="none" rtlCol="0">
            <a:spAutoFit/>
          </a:bodyPr>
          <a:lstStyle/>
          <a:p>
            <a:pPr rtl="0"/>
            <a:r>
              <a:rPr lang="pt-BR" sz="800">
                <a:latin typeface="Calibri" panose="020F0502020204030204" pitchFamily="34" charset="0"/>
              </a:rPr>
              <a:t>Ensolarado</a:t>
            </a:r>
            <a:endParaRPr lang="es-AR" dirty="0">
              <a:latin typeface="Calibri" panose="020F0502020204030204" pitchFamily="34" charset="0"/>
            </a:endParaRPr>
          </a:p>
        </p:txBody>
      </p:sp>
      <p:sp>
        <p:nvSpPr>
          <p:cNvPr id="13" name="TextBox 12"/>
          <p:cNvSpPr txBox="1"/>
          <p:nvPr/>
        </p:nvSpPr>
        <p:spPr>
          <a:xfrm>
            <a:off x="2757892" y="2098229"/>
            <a:ext cx="445956" cy="215444"/>
          </a:xfrm>
          <a:prstGeom prst="rect">
            <a:avLst/>
          </a:prstGeom>
          <a:noFill/>
        </p:spPr>
        <p:txBody>
          <a:bodyPr wrap="none" rtlCol="0">
            <a:spAutoFit/>
          </a:bodyPr>
          <a:lstStyle/>
          <a:p>
            <a:pPr rtl="0"/>
            <a:r>
              <a:rPr lang="pt-BR" sz="800">
                <a:latin typeface="Calibri" panose="020F0502020204030204" pitchFamily="34" charset="0"/>
              </a:rPr>
              <a:t>Chuva</a:t>
            </a:r>
            <a:endParaRPr lang="es-AR" dirty="0">
              <a:latin typeface="Calibri" panose="020F0502020204030204" pitchFamily="34" charset="0"/>
            </a:endParaRPr>
          </a:p>
        </p:txBody>
      </p:sp>
      <p:cxnSp>
        <p:nvCxnSpPr>
          <p:cNvPr id="14" name="Straight Arrow Connector 13"/>
          <p:cNvCxnSpPr>
            <a:stCxn id="10" idx="4"/>
            <a:endCxn id="19" idx="0"/>
          </p:cNvCxnSpPr>
          <p:nvPr/>
        </p:nvCxnSpPr>
        <p:spPr>
          <a:xfrm flipH="1">
            <a:off x="2175657" y="1955065"/>
            <a:ext cx="20079" cy="458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14127286">
            <a:off x="1813341" y="1522461"/>
            <a:ext cx="430699" cy="1134095"/>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16" name="TextBox 15"/>
          <p:cNvSpPr txBox="1"/>
          <p:nvPr/>
        </p:nvSpPr>
        <p:spPr>
          <a:xfrm>
            <a:off x="1187625" y="2452629"/>
            <a:ext cx="443508" cy="230832"/>
          </a:xfrm>
          <a:prstGeom prst="rect">
            <a:avLst/>
          </a:prstGeom>
          <a:noFill/>
        </p:spPr>
        <p:txBody>
          <a:bodyPr wrap="square" rtlCol="0">
            <a:spAutoFit/>
          </a:bodyPr>
          <a:lstStyle/>
          <a:p>
            <a:pPr algn="ctr" rtl="0"/>
            <a:r>
              <a:rPr lang="pt-BR" sz="900" dirty="0">
                <a:latin typeface="Calibri" panose="020F0502020204030204" pitchFamily="34" charset="0"/>
              </a:rPr>
              <a:t>Sim</a:t>
            </a:r>
            <a:endParaRPr lang="es-AR" sz="700" dirty="0">
              <a:latin typeface="Calibri" panose="020F0502020204030204" pitchFamily="34" charset="0"/>
            </a:endParaRPr>
          </a:p>
        </p:txBody>
      </p:sp>
      <p:sp>
        <p:nvSpPr>
          <p:cNvPr id="17" name="Rectangle 16"/>
          <p:cNvSpPr/>
          <p:nvPr/>
        </p:nvSpPr>
        <p:spPr>
          <a:xfrm>
            <a:off x="1187624" y="2413482"/>
            <a:ext cx="443509" cy="30925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8" name="TextBox 17"/>
          <p:cNvSpPr txBox="1"/>
          <p:nvPr/>
        </p:nvSpPr>
        <p:spPr>
          <a:xfrm>
            <a:off x="1740971" y="2460387"/>
            <a:ext cx="889449" cy="215444"/>
          </a:xfrm>
          <a:prstGeom prst="rect">
            <a:avLst/>
          </a:prstGeom>
          <a:noFill/>
        </p:spPr>
        <p:txBody>
          <a:bodyPr wrap="square" rtlCol="0">
            <a:spAutoFit/>
          </a:bodyPr>
          <a:lstStyle/>
          <a:p>
            <a:pPr algn="ctr" rtl="0"/>
            <a:r>
              <a:rPr lang="pt-BR" sz="800">
                <a:latin typeface="Calibri" panose="020F0502020204030204" pitchFamily="34" charset="0"/>
              </a:rPr>
              <a:t>Umidade</a:t>
            </a:r>
            <a:endParaRPr lang="es-AR" sz="800" dirty="0">
              <a:latin typeface="Calibri" panose="020F0502020204030204" pitchFamily="34" charset="0"/>
            </a:endParaRPr>
          </a:p>
        </p:txBody>
      </p:sp>
      <p:sp>
        <p:nvSpPr>
          <p:cNvPr id="19" name="Oval 18"/>
          <p:cNvSpPr/>
          <p:nvPr/>
        </p:nvSpPr>
        <p:spPr>
          <a:xfrm>
            <a:off x="1792316" y="2413483"/>
            <a:ext cx="766682" cy="32085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0" name="TextBox 19"/>
          <p:cNvSpPr txBox="1"/>
          <p:nvPr/>
        </p:nvSpPr>
        <p:spPr>
          <a:xfrm>
            <a:off x="1804393" y="2844758"/>
            <a:ext cx="351378" cy="215444"/>
          </a:xfrm>
          <a:prstGeom prst="rect">
            <a:avLst/>
          </a:prstGeom>
          <a:noFill/>
        </p:spPr>
        <p:txBody>
          <a:bodyPr wrap="none" rtlCol="0">
            <a:spAutoFit/>
          </a:bodyPr>
          <a:lstStyle/>
          <a:p>
            <a:pPr rtl="0"/>
            <a:r>
              <a:rPr lang="pt-BR" sz="800">
                <a:latin typeface="Calibri" panose="020F0502020204030204" pitchFamily="34" charset="0"/>
              </a:rPr>
              <a:t>Alta</a:t>
            </a:r>
            <a:endParaRPr lang="es-AR" sz="1100" dirty="0">
              <a:latin typeface="Calibri" panose="020F0502020204030204" pitchFamily="34" charset="0"/>
            </a:endParaRPr>
          </a:p>
        </p:txBody>
      </p:sp>
      <p:sp>
        <p:nvSpPr>
          <p:cNvPr id="21" name="TextBox 20"/>
          <p:cNvSpPr txBox="1"/>
          <p:nvPr/>
        </p:nvSpPr>
        <p:spPr>
          <a:xfrm>
            <a:off x="2132135" y="2844758"/>
            <a:ext cx="495649" cy="215444"/>
          </a:xfrm>
          <a:prstGeom prst="rect">
            <a:avLst/>
          </a:prstGeom>
          <a:noFill/>
        </p:spPr>
        <p:txBody>
          <a:bodyPr wrap="none" rtlCol="0">
            <a:spAutoFit/>
          </a:bodyPr>
          <a:lstStyle/>
          <a:p>
            <a:pPr rtl="0"/>
            <a:r>
              <a:rPr lang="pt-BR" sz="800">
                <a:latin typeface="Calibri" panose="020F0502020204030204" pitchFamily="34" charset="0"/>
              </a:rPr>
              <a:t>Normal</a:t>
            </a:r>
            <a:endParaRPr lang="es-AR" dirty="0">
              <a:latin typeface="Calibri" panose="020F0502020204030204" pitchFamily="34" charset="0"/>
            </a:endParaRPr>
          </a:p>
        </p:txBody>
      </p:sp>
      <p:cxnSp>
        <p:nvCxnSpPr>
          <p:cNvPr id="22" name="Straight Arrow Connector 21"/>
          <p:cNvCxnSpPr>
            <a:stCxn id="19" idx="4"/>
          </p:cNvCxnSpPr>
          <p:nvPr/>
        </p:nvCxnSpPr>
        <p:spPr>
          <a:xfrm>
            <a:off x="2175657" y="2734335"/>
            <a:ext cx="41977" cy="440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91680" y="2722736"/>
            <a:ext cx="337010" cy="449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26680" y="3219679"/>
            <a:ext cx="385983" cy="230832"/>
          </a:xfrm>
          <a:prstGeom prst="rect">
            <a:avLst/>
          </a:prstGeom>
          <a:noFill/>
        </p:spPr>
        <p:txBody>
          <a:bodyPr wrap="square" rtlCol="0">
            <a:spAutoFit/>
          </a:bodyPr>
          <a:lstStyle/>
          <a:p>
            <a:pPr algn="ctr" rtl="0"/>
            <a:r>
              <a:rPr lang="pt-BR" sz="900">
                <a:latin typeface="Calibri" panose="020F0502020204030204" pitchFamily="34" charset="0"/>
              </a:rPr>
              <a:t>Não</a:t>
            </a:r>
            <a:endParaRPr lang="es-AR" sz="700" dirty="0">
              <a:latin typeface="Calibri" panose="020F0502020204030204" pitchFamily="34" charset="0"/>
            </a:endParaRPr>
          </a:p>
        </p:txBody>
      </p:sp>
      <p:sp>
        <p:nvSpPr>
          <p:cNvPr id="25" name="Rectangle 24"/>
          <p:cNvSpPr/>
          <p:nvPr/>
        </p:nvSpPr>
        <p:spPr>
          <a:xfrm>
            <a:off x="1403648" y="3172217"/>
            <a:ext cx="432048" cy="3257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6" name="Rectangle 25"/>
          <p:cNvSpPr/>
          <p:nvPr/>
        </p:nvSpPr>
        <p:spPr>
          <a:xfrm>
            <a:off x="2001610" y="3181523"/>
            <a:ext cx="432048" cy="31645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7" name="TextBox 26"/>
          <p:cNvSpPr txBox="1"/>
          <p:nvPr/>
        </p:nvSpPr>
        <p:spPr>
          <a:xfrm>
            <a:off x="2001610" y="3219679"/>
            <a:ext cx="432048" cy="230832"/>
          </a:xfrm>
          <a:prstGeom prst="rect">
            <a:avLst/>
          </a:prstGeom>
          <a:noFill/>
        </p:spPr>
        <p:txBody>
          <a:bodyPr wrap="square" rtlCol="0">
            <a:spAutoFit/>
          </a:bodyPr>
          <a:lstStyle/>
          <a:p>
            <a:pPr algn="ctr" rtl="0"/>
            <a:r>
              <a:rPr lang="pt-BR" sz="900">
                <a:latin typeface="Calibri" panose="020F0502020204030204" pitchFamily="34" charset="0"/>
              </a:rPr>
              <a:t>Sim</a:t>
            </a:r>
            <a:endParaRPr lang="es-AR" sz="700" dirty="0">
              <a:latin typeface="Calibri" panose="020F0502020204030204" pitchFamily="34" charset="0"/>
            </a:endParaRPr>
          </a:p>
        </p:txBody>
      </p:sp>
      <p:sp>
        <p:nvSpPr>
          <p:cNvPr id="28" name="Oval 27"/>
          <p:cNvSpPr/>
          <p:nvPr/>
        </p:nvSpPr>
        <p:spPr>
          <a:xfrm>
            <a:off x="2731591" y="2413483"/>
            <a:ext cx="616273" cy="32085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29" name="TextBox 28"/>
          <p:cNvSpPr txBox="1"/>
          <p:nvPr/>
        </p:nvSpPr>
        <p:spPr>
          <a:xfrm>
            <a:off x="2599155" y="2466187"/>
            <a:ext cx="889449" cy="215444"/>
          </a:xfrm>
          <a:prstGeom prst="rect">
            <a:avLst/>
          </a:prstGeom>
          <a:noFill/>
        </p:spPr>
        <p:txBody>
          <a:bodyPr wrap="square" rtlCol="0">
            <a:spAutoFit/>
          </a:bodyPr>
          <a:lstStyle/>
          <a:p>
            <a:pPr algn="ctr" rtl="0"/>
            <a:r>
              <a:rPr lang="pt-BR" sz="800">
                <a:latin typeface="Calibri" panose="020F0502020204030204" pitchFamily="34" charset="0"/>
              </a:rPr>
              <a:t>Vento</a:t>
            </a:r>
            <a:endParaRPr lang="es-AR" sz="800" dirty="0">
              <a:latin typeface="Calibri" panose="020F0502020204030204" pitchFamily="34" charset="0"/>
            </a:endParaRPr>
          </a:p>
        </p:txBody>
      </p:sp>
      <p:sp>
        <p:nvSpPr>
          <p:cNvPr id="30" name="Arc 29"/>
          <p:cNvSpPr/>
          <p:nvPr/>
        </p:nvSpPr>
        <p:spPr>
          <a:xfrm rot="7796051" flipH="1">
            <a:off x="2166602" y="1351780"/>
            <a:ext cx="348365" cy="1323825"/>
          </a:xfrm>
          <a:prstGeom prst="arc">
            <a:avLst>
              <a:gd name="adj1" fmla="val 16200000"/>
              <a:gd name="adj2" fmla="val 2053498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dirty="0"/>
          </a:p>
        </p:txBody>
      </p:sp>
      <p:cxnSp>
        <p:nvCxnSpPr>
          <p:cNvPr id="31" name="Straight Arrow Connector 30"/>
          <p:cNvCxnSpPr/>
          <p:nvPr/>
        </p:nvCxnSpPr>
        <p:spPr>
          <a:xfrm>
            <a:off x="3086097" y="2725683"/>
            <a:ext cx="261767" cy="564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05455" y="2722736"/>
            <a:ext cx="0" cy="461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39191" y="2828484"/>
            <a:ext cx="401072" cy="215444"/>
          </a:xfrm>
          <a:prstGeom prst="rect">
            <a:avLst/>
          </a:prstGeom>
          <a:noFill/>
        </p:spPr>
        <p:txBody>
          <a:bodyPr wrap="none" rtlCol="0">
            <a:spAutoFit/>
          </a:bodyPr>
          <a:lstStyle/>
          <a:p>
            <a:pPr rtl="0"/>
            <a:r>
              <a:rPr lang="pt-BR" sz="800">
                <a:latin typeface="Calibri" panose="020F0502020204030204" pitchFamily="34" charset="0"/>
              </a:rPr>
              <a:t>Fraco</a:t>
            </a:r>
            <a:endParaRPr lang="es-AR" sz="1000" dirty="0">
              <a:latin typeface="Calibri" panose="020F0502020204030204" pitchFamily="34" charset="0"/>
            </a:endParaRPr>
          </a:p>
        </p:txBody>
      </p:sp>
      <p:sp>
        <p:nvSpPr>
          <p:cNvPr id="34" name="TextBox 33"/>
          <p:cNvSpPr txBox="1"/>
          <p:nvPr/>
        </p:nvSpPr>
        <p:spPr>
          <a:xfrm>
            <a:off x="3131840" y="2826473"/>
            <a:ext cx="457176" cy="215444"/>
          </a:xfrm>
          <a:prstGeom prst="rect">
            <a:avLst/>
          </a:prstGeom>
          <a:noFill/>
        </p:spPr>
        <p:txBody>
          <a:bodyPr wrap="none" rtlCol="0">
            <a:spAutoFit/>
          </a:bodyPr>
          <a:lstStyle/>
          <a:p>
            <a:pPr rtl="0"/>
            <a:r>
              <a:rPr lang="pt-BR" sz="800">
                <a:latin typeface="Calibri" panose="020F0502020204030204" pitchFamily="34" charset="0"/>
              </a:rPr>
              <a:t>Forte</a:t>
            </a:r>
            <a:endParaRPr lang="es-AR" dirty="0">
              <a:latin typeface="Calibri" panose="020F0502020204030204" pitchFamily="34" charset="0"/>
            </a:endParaRPr>
          </a:p>
        </p:txBody>
      </p:sp>
      <p:sp>
        <p:nvSpPr>
          <p:cNvPr id="35" name="Oval 34"/>
          <p:cNvSpPr/>
          <p:nvPr/>
        </p:nvSpPr>
        <p:spPr>
          <a:xfrm>
            <a:off x="3275856" y="3290271"/>
            <a:ext cx="169984" cy="1699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68" name="TextBox 67"/>
          <p:cNvSpPr txBox="1"/>
          <p:nvPr/>
        </p:nvSpPr>
        <p:spPr>
          <a:xfrm>
            <a:off x="5753042" y="2126952"/>
            <a:ext cx="806839" cy="253916"/>
          </a:xfrm>
          <a:prstGeom prst="rect">
            <a:avLst/>
          </a:prstGeom>
          <a:noFill/>
        </p:spPr>
        <p:txBody>
          <a:bodyPr wrap="square" rtlCol="0">
            <a:spAutoFit/>
          </a:bodyPr>
          <a:lstStyle/>
          <a:p>
            <a:pPr algn="ctr" rtl="0"/>
            <a:r>
              <a:rPr lang="pt-BR" sz="1050">
                <a:latin typeface="Calibri" panose="020F0502020204030204" pitchFamily="34" charset="0"/>
              </a:rPr>
              <a:t>Previsão</a:t>
            </a:r>
            <a:endParaRPr lang="es-AR" sz="900" dirty="0">
              <a:latin typeface="Calibri" panose="020F0502020204030204" pitchFamily="34" charset="0"/>
            </a:endParaRPr>
          </a:p>
        </p:txBody>
      </p:sp>
      <p:sp>
        <p:nvSpPr>
          <p:cNvPr id="69" name="Oval 68"/>
          <p:cNvSpPr/>
          <p:nvPr/>
        </p:nvSpPr>
        <p:spPr>
          <a:xfrm>
            <a:off x="5640550" y="2044969"/>
            <a:ext cx="1024734" cy="43204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0" name="TextBox 69"/>
          <p:cNvSpPr txBox="1"/>
          <p:nvPr/>
        </p:nvSpPr>
        <p:spPr>
          <a:xfrm>
            <a:off x="5469022" y="2575447"/>
            <a:ext cx="670376" cy="261610"/>
          </a:xfrm>
          <a:prstGeom prst="rect">
            <a:avLst/>
          </a:prstGeom>
          <a:noFill/>
        </p:spPr>
        <p:txBody>
          <a:bodyPr wrap="none" rtlCol="0">
            <a:spAutoFit/>
          </a:bodyPr>
          <a:lstStyle/>
          <a:p>
            <a:pPr rtl="0"/>
            <a:r>
              <a:rPr lang="pt-BR" sz="1100">
                <a:latin typeface="Calibri" panose="020F0502020204030204" pitchFamily="34" charset="0"/>
              </a:rPr>
              <a:t>Nublado</a:t>
            </a:r>
            <a:endParaRPr lang="es-AR" dirty="0">
              <a:latin typeface="Calibri" panose="020F0502020204030204" pitchFamily="34" charset="0"/>
            </a:endParaRPr>
          </a:p>
        </p:txBody>
      </p:sp>
      <p:sp>
        <p:nvSpPr>
          <p:cNvPr id="71" name="TextBox 70"/>
          <p:cNvSpPr txBox="1"/>
          <p:nvPr/>
        </p:nvSpPr>
        <p:spPr>
          <a:xfrm>
            <a:off x="6074255" y="2575447"/>
            <a:ext cx="639919" cy="261610"/>
          </a:xfrm>
          <a:prstGeom prst="rect">
            <a:avLst/>
          </a:prstGeom>
          <a:noFill/>
        </p:spPr>
        <p:txBody>
          <a:bodyPr wrap="none" rtlCol="0">
            <a:spAutoFit/>
          </a:bodyPr>
          <a:lstStyle/>
          <a:p>
            <a:pPr rtl="0"/>
            <a:r>
              <a:rPr lang="pt-BR" sz="1100">
                <a:latin typeface="Calibri" panose="020F0502020204030204" pitchFamily="34" charset="0"/>
              </a:rPr>
              <a:t>Ensolarado</a:t>
            </a:r>
            <a:endParaRPr lang="es-AR" dirty="0">
              <a:latin typeface="Calibri" panose="020F0502020204030204" pitchFamily="34" charset="0"/>
            </a:endParaRPr>
          </a:p>
        </p:txBody>
      </p:sp>
      <p:sp>
        <p:nvSpPr>
          <p:cNvPr id="72" name="TextBox 71"/>
          <p:cNvSpPr txBox="1"/>
          <p:nvPr/>
        </p:nvSpPr>
        <p:spPr>
          <a:xfrm>
            <a:off x="6911787" y="2574542"/>
            <a:ext cx="540533" cy="261610"/>
          </a:xfrm>
          <a:prstGeom prst="rect">
            <a:avLst/>
          </a:prstGeom>
          <a:noFill/>
        </p:spPr>
        <p:txBody>
          <a:bodyPr wrap="none" rtlCol="0">
            <a:spAutoFit/>
          </a:bodyPr>
          <a:lstStyle/>
          <a:p>
            <a:pPr rtl="0"/>
            <a:r>
              <a:rPr lang="pt-BR" sz="1100" dirty="0">
                <a:latin typeface="Calibri" panose="020F0502020204030204" pitchFamily="34" charset="0"/>
              </a:rPr>
              <a:t>Chuva</a:t>
            </a:r>
            <a:endParaRPr lang="es-AR" dirty="0">
              <a:latin typeface="Calibri" panose="020F0502020204030204" pitchFamily="34" charset="0"/>
            </a:endParaRPr>
          </a:p>
        </p:txBody>
      </p:sp>
      <p:cxnSp>
        <p:nvCxnSpPr>
          <p:cNvPr id="73" name="Straight Arrow Connector 72"/>
          <p:cNvCxnSpPr/>
          <p:nvPr/>
        </p:nvCxnSpPr>
        <p:spPr>
          <a:xfrm>
            <a:off x="6106335" y="2477017"/>
            <a:ext cx="0" cy="563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Arc 73"/>
          <p:cNvSpPr/>
          <p:nvPr/>
        </p:nvSpPr>
        <p:spPr>
          <a:xfrm rot="14127286">
            <a:off x="5726313" y="1903530"/>
            <a:ext cx="430699"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75" name="TextBox 74"/>
          <p:cNvSpPr txBox="1"/>
          <p:nvPr/>
        </p:nvSpPr>
        <p:spPr>
          <a:xfrm>
            <a:off x="4932040" y="3051768"/>
            <a:ext cx="576064" cy="253916"/>
          </a:xfrm>
          <a:prstGeom prst="rect">
            <a:avLst/>
          </a:prstGeom>
          <a:noFill/>
        </p:spPr>
        <p:txBody>
          <a:bodyPr wrap="square" rtlCol="0">
            <a:spAutoFit/>
          </a:bodyPr>
          <a:lstStyle/>
          <a:p>
            <a:pPr algn="ctr" rtl="0"/>
            <a:r>
              <a:rPr lang="pt-BR" sz="1050" dirty="0">
                <a:latin typeface="Calibri" panose="020F0502020204030204" pitchFamily="34" charset="0"/>
              </a:rPr>
              <a:t>Sim</a:t>
            </a:r>
            <a:endParaRPr lang="es-AR" sz="900" dirty="0">
              <a:latin typeface="Calibri" panose="020F0502020204030204" pitchFamily="34" charset="0"/>
            </a:endParaRPr>
          </a:p>
        </p:txBody>
      </p:sp>
      <p:sp>
        <p:nvSpPr>
          <p:cNvPr id="76" name="Rectangle 75"/>
          <p:cNvSpPr/>
          <p:nvPr/>
        </p:nvSpPr>
        <p:spPr>
          <a:xfrm>
            <a:off x="4932040" y="2999221"/>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7" name="TextBox 76"/>
          <p:cNvSpPr txBox="1"/>
          <p:nvPr/>
        </p:nvSpPr>
        <p:spPr>
          <a:xfrm>
            <a:off x="5694672" y="3105345"/>
            <a:ext cx="889449" cy="253916"/>
          </a:xfrm>
          <a:prstGeom prst="rect">
            <a:avLst/>
          </a:prstGeom>
          <a:noFill/>
        </p:spPr>
        <p:txBody>
          <a:bodyPr wrap="square" rtlCol="0">
            <a:spAutoFit/>
          </a:bodyPr>
          <a:lstStyle/>
          <a:p>
            <a:pPr algn="ctr" rtl="0"/>
            <a:r>
              <a:rPr lang="pt-BR" sz="1050">
                <a:latin typeface="Calibri" panose="020F0502020204030204" pitchFamily="34" charset="0"/>
              </a:rPr>
              <a:t>Umidade</a:t>
            </a:r>
            <a:endParaRPr lang="es-AR" sz="900" dirty="0">
              <a:latin typeface="Calibri" panose="020F0502020204030204" pitchFamily="34" charset="0"/>
            </a:endParaRPr>
          </a:p>
        </p:txBody>
      </p:sp>
      <p:sp>
        <p:nvSpPr>
          <p:cNvPr id="78" name="Oval 77"/>
          <p:cNvSpPr/>
          <p:nvPr/>
        </p:nvSpPr>
        <p:spPr>
          <a:xfrm>
            <a:off x="5666191" y="3051768"/>
            <a:ext cx="946412"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79" name="TextBox 78"/>
          <p:cNvSpPr txBox="1"/>
          <p:nvPr/>
        </p:nvSpPr>
        <p:spPr>
          <a:xfrm>
            <a:off x="5766052" y="3532226"/>
            <a:ext cx="412292" cy="261610"/>
          </a:xfrm>
          <a:prstGeom prst="rect">
            <a:avLst/>
          </a:prstGeom>
          <a:noFill/>
        </p:spPr>
        <p:txBody>
          <a:bodyPr wrap="none" rtlCol="0">
            <a:spAutoFit/>
          </a:bodyPr>
          <a:lstStyle/>
          <a:p>
            <a:pPr rtl="0"/>
            <a:r>
              <a:rPr lang="pt-BR" sz="1100">
                <a:latin typeface="Calibri" panose="020F0502020204030204" pitchFamily="34" charset="0"/>
              </a:rPr>
              <a:t>Alta</a:t>
            </a:r>
            <a:endParaRPr lang="es-AR" dirty="0">
              <a:latin typeface="Calibri" panose="020F0502020204030204" pitchFamily="34" charset="0"/>
            </a:endParaRPr>
          </a:p>
        </p:txBody>
      </p:sp>
      <p:sp>
        <p:nvSpPr>
          <p:cNvPr id="80" name="TextBox 79"/>
          <p:cNvSpPr txBox="1"/>
          <p:nvPr/>
        </p:nvSpPr>
        <p:spPr>
          <a:xfrm>
            <a:off x="6149929" y="3518269"/>
            <a:ext cx="611065" cy="261610"/>
          </a:xfrm>
          <a:prstGeom prst="rect">
            <a:avLst/>
          </a:prstGeom>
          <a:noFill/>
        </p:spPr>
        <p:txBody>
          <a:bodyPr wrap="none" rtlCol="0">
            <a:spAutoFit/>
          </a:bodyPr>
          <a:lstStyle/>
          <a:p>
            <a:pPr rtl="0"/>
            <a:r>
              <a:rPr lang="pt-BR" sz="1100">
                <a:latin typeface="Calibri" panose="020F0502020204030204" pitchFamily="34" charset="0"/>
              </a:rPr>
              <a:t>Normal</a:t>
            </a:r>
            <a:endParaRPr lang="es-AR" dirty="0">
              <a:latin typeface="Calibri" panose="020F0502020204030204" pitchFamily="34" charset="0"/>
            </a:endParaRPr>
          </a:p>
        </p:txBody>
      </p:sp>
      <p:cxnSp>
        <p:nvCxnSpPr>
          <p:cNvPr id="81" name="Straight Arrow Connector 80"/>
          <p:cNvCxnSpPr>
            <a:stCxn id="78" idx="4"/>
          </p:cNvCxnSpPr>
          <p:nvPr/>
        </p:nvCxnSpPr>
        <p:spPr>
          <a:xfrm>
            <a:off x="6139397" y="3411808"/>
            <a:ext cx="90350" cy="488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5640551" y="3396732"/>
            <a:ext cx="321769" cy="517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70232" y="3970850"/>
            <a:ext cx="576064" cy="253916"/>
          </a:xfrm>
          <a:prstGeom prst="rect">
            <a:avLst/>
          </a:prstGeom>
          <a:noFill/>
        </p:spPr>
        <p:txBody>
          <a:bodyPr wrap="square" rtlCol="0">
            <a:spAutoFit/>
          </a:bodyPr>
          <a:lstStyle/>
          <a:p>
            <a:pPr algn="ctr" rtl="0"/>
            <a:r>
              <a:rPr lang="pt-BR" sz="1050">
                <a:latin typeface="Calibri" panose="020F0502020204030204" pitchFamily="34" charset="0"/>
              </a:rPr>
              <a:t>Não</a:t>
            </a:r>
            <a:endParaRPr lang="es-AR" sz="900" dirty="0">
              <a:latin typeface="Calibri" panose="020F0502020204030204" pitchFamily="34" charset="0"/>
            </a:endParaRPr>
          </a:p>
        </p:txBody>
      </p:sp>
      <p:sp>
        <p:nvSpPr>
          <p:cNvPr id="84" name="Rectangle 83"/>
          <p:cNvSpPr/>
          <p:nvPr/>
        </p:nvSpPr>
        <p:spPr>
          <a:xfrm>
            <a:off x="5962320" y="3914255"/>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85" name="Rectangle 84"/>
          <p:cNvSpPr/>
          <p:nvPr/>
        </p:nvSpPr>
        <p:spPr>
          <a:xfrm>
            <a:off x="5170232" y="3917788"/>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86" name="TextBox 85"/>
          <p:cNvSpPr txBox="1"/>
          <p:nvPr/>
        </p:nvSpPr>
        <p:spPr>
          <a:xfrm>
            <a:off x="5972198" y="3967317"/>
            <a:ext cx="566186"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87" name="Oval 86"/>
          <p:cNvSpPr/>
          <p:nvPr/>
        </p:nvSpPr>
        <p:spPr>
          <a:xfrm>
            <a:off x="6732240" y="2972065"/>
            <a:ext cx="720080" cy="4051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88" name="TextBox 87"/>
          <p:cNvSpPr txBox="1"/>
          <p:nvPr/>
        </p:nvSpPr>
        <p:spPr>
          <a:xfrm>
            <a:off x="6647555" y="3047657"/>
            <a:ext cx="889449" cy="253916"/>
          </a:xfrm>
          <a:prstGeom prst="rect">
            <a:avLst/>
          </a:prstGeom>
          <a:noFill/>
        </p:spPr>
        <p:txBody>
          <a:bodyPr wrap="square" rtlCol="0">
            <a:spAutoFit/>
          </a:bodyPr>
          <a:lstStyle/>
          <a:p>
            <a:pPr algn="ctr" rtl="0"/>
            <a:r>
              <a:rPr lang="pt-BR" sz="1050">
                <a:latin typeface="Calibri" panose="020F0502020204030204" pitchFamily="34" charset="0"/>
              </a:rPr>
              <a:t>Vento</a:t>
            </a:r>
            <a:endParaRPr lang="es-AR" sz="900" dirty="0">
              <a:latin typeface="Calibri" panose="020F0502020204030204" pitchFamily="34" charset="0"/>
            </a:endParaRPr>
          </a:p>
        </p:txBody>
      </p:sp>
      <p:cxnSp>
        <p:nvCxnSpPr>
          <p:cNvPr id="89" name="Straight Arrow Connector 88"/>
          <p:cNvCxnSpPr/>
          <p:nvPr/>
        </p:nvCxnSpPr>
        <p:spPr>
          <a:xfrm>
            <a:off x="7331384" y="3325140"/>
            <a:ext cx="359128" cy="589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116293" y="3379576"/>
            <a:ext cx="0" cy="53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042440" y="3497975"/>
            <a:ext cx="479618" cy="261610"/>
          </a:xfrm>
          <a:prstGeom prst="rect">
            <a:avLst/>
          </a:prstGeom>
          <a:noFill/>
        </p:spPr>
        <p:txBody>
          <a:bodyPr wrap="none" rtlCol="0">
            <a:spAutoFit/>
          </a:bodyPr>
          <a:lstStyle/>
          <a:p>
            <a:pPr rtl="0"/>
            <a:r>
              <a:rPr lang="pt-BR" sz="1100">
                <a:latin typeface="Calibri" panose="020F0502020204030204" pitchFamily="34" charset="0"/>
              </a:rPr>
              <a:t>Fraco</a:t>
            </a:r>
            <a:endParaRPr lang="es-AR" dirty="0">
              <a:latin typeface="Calibri" panose="020F0502020204030204" pitchFamily="34" charset="0"/>
            </a:endParaRPr>
          </a:p>
        </p:txBody>
      </p:sp>
      <p:sp>
        <p:nvSpPr>
          <p:cNvPr id="92" name="TextBox 91"/>
          <p:cNvSpPr txBox="1"/>
          <p:nvPr/>
        </p:nvSpPr>
        <p:spPr>
          <a:xfrm>
            <a:off x="7474488" y="3497975"/>
            <a:ext cx="559769" cy="261610"/>
          </a:xfrm>
          <a:prstGeom prst="rect">
            <a:avLst/>
          </a:prstGeom>
          <a:noFill/>
        </p:spPr>
        <p:txBody>
          <a:bodyPr wrap="none" rtlCol="0">
            <a:spAutoFit/>
          </a:bodyPr>
          <a:lstStyle/>
          <a:p>
            <a:pPr rtl="0"/>
            <a:r>
              <a:rPr lang="pt-BR" sz="1100">
                <a:latin typeface="Calibri" panose="020F0502020204030204" pitchFamily="34" charset="0"/>
              </a:rPr>
              <a:t>Forte</a:t>
            </a:r>
            <a:endParaRPr lang="es-AR" dirty="0">
              <a:latin typeface="Calibri" panose="020F0502020204030204" pitchFamily="34" charset="0"/>
            </a:endParaRPr>
          </a:p>
        </p:txBody>
      </p:sp>
      <p:sp>
        <p:nvSpPr>
          <p:cNvPr id="93" name="Arc 92"/>
          <p:cNvSpPr/>
          <p:nvPr/>
        </p:nvSpPr>
        <p:spPr>
          <a:xfrm rot="7974321" flipH="1">
            <a:off x="6403614" y="1765299"/>
            <a:ext cx="237142" cy="1401777"/>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AR"/>
          </a:p>
        </p:txBody>
      </p:sp>
      <p:sp>
        <p:nvSpPr>
          <p:cNvPr id="94" name="Rectangle 93"/>
          <p:cNvSpPr/>
          <p:nvPr/>
        </p:nvSpPr>
        <p:spPr>
          <a:xfrm>
            <a:off x="7596336" y="3914255"/>
            <a:ext cx="576064"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95" name="TextBox 94"/>
          <p:cNvSpPr txBox="1"/>
          <p:nvPr/>
        </p:nvSpPr>
        <p:spPr>
          <a:xfrm>
            <a:off x="6828261" y="3970915"/>
            <a:ext cx="576064" cy="253916"/>
          </a:xfrm>
          <a:prstGeom prst="rect">
            <a:avLst/>
          </a:prstGeom>
          <a:noFill/>
        </p:spPr>
        <p:txBody>
          <a:bodyPr wrap="square" rtlCol="0">
            <a:spAutoFit/>
          </a:bodyPr>
          <a:lstStyle/>
          <a:p>
            <a:pPr algn="ctr" rtl="0"/>
            <a:r>
              <a:rPr lang="pt-BR" sz="1050">
                <a:latin typeface="Calibri" panose="020F0502020204030204" pitchFamily="34" charset="0"/>
              </a:rPr>
              <a:t>Sim</a:t>
            </a:r>
            <a:endParaRPr lang="es-AR" sz="900" dirty="0">
              <a:latin typeface="Calibri" panose="020F0502020204030204" pitchFamily="34" charset="0"/>
            </a:endParaRPr>
          </a:p>
        </p:txBody>
      </p:sp>
      <p:sp>
        <p:nvSpPr>
          <p:cNvPr id="97" name="Rectangle 96"/>
          <p:cNvSpPr/>
          <p:nvPr/>
        </p:nvSpPr>
        <p:spPr>
          <a:xfrm>
            <a:off x="6828261" y="3914255"/>
            <a:ext cx="576064"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98" name="TextBox 97"/>
          <p:cNvSpPr txBox="1"/>
          <p:nvPr/>
        </p:nvSpPr>
        <p:spPr>
          <a:xfrm>
            <a:off x="7596335" y="3970850"/>
            <a:ext cx="576065" cy="253916"/>
          </a:xfrm>
          <a:prstGeom prst="rect">
            <a:avLst/>
          </a:prstGeom>
          <a:noFill/>
        </p:spPr>
        <p:txBody>
          <a:bodyPr wrap="square" rtlCol="0">
            <a:spAutoFit/>
          </a:bodyPr>
          <a:lstStyle/>
          <a:p>
            <a:pPr algn="ctr" rtl="0"/>
            <a:r>
              <a:rPr lang="pt-BR" sz="1050" dirty="0">
                <a:latin typeface="Calibri" panose="020F0502020204030204" pitchFamily="34" charset="0"/>
              </a:rPr>
              <a:t>Não</a:t>
            </a:r>
            <a:endParaRPr lang="es-AR" sz="900" dirty="0">
              <a:latin typeface="Calibri" panose="020F0502020204030204" pitchFamily="34" charset="0"/>
            </a:endParaRPr>
          </a:p>
        </p:txBody>
      </p:sp>
      <p:sp>
        <p:nvSpPr>
          <p:cNvPr id="101" name="Rectangle 100"/>
          <p:cNvSpPr/>
          <p:nvPr/>
        </p:nvSpPr>
        <p:spPr>
          <a:xfrm>
            <a:off x="2734350" y="3195206"/>
            <a:ext cx="432048" cy="30276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2" name="TextBox 101"/>
          <p:cNvSpPr txBox="1"/>
          <p:nvPr/>
        </p:nvSpPr>
        <p:spPr>
          <a:xfrm>
            <a:off x="2731591" y="3231788"/>
            <a:ext cx="434807" cy="230832"/>
          </a:xfrm>
          <a:prstGeom prst="rect">
            <a:avLst/>
          </a:prstGeom>
          <a:noFill/>
        </p:spPr>
        <p:txBody>
          <a:bodyPr wrap="square" rtlCol="0">
            <a:spAutoFit/>
          </a:bodyPr>
          <a:lstStyle/>
          <a:p>
            <a:pPr algn="ctr" rtl="0"/>
            <a:r>
              <a:rPr lang="pt-BR" sz="900" dirty="0">
                <a:latin typeface="Calibri" panose="020F0502020204030204" pitchFamily="34" charset="0"/>
              </a:rPr>
              <a:t>Sim</a:t>
            </a:r>
            <a:endParaRPr lang="es-AR" sz="700" dirty="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5" name="Shape 815"/>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816" name="Shape 816"/>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Algoritmo ID3</a:t>
            </a:r>
            <a:endParaRPr/>
          </a:p>
        </p:txBody>
      </p:sp>
      <p:sp>
        <p:nvSpPr>
          <p:cNvPr id="817" name="Shape 817"/>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8" name="Shape 818"/>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Algoritmo ID3</a:t>
            </a:r>
            <a:endParaRPr sz="1400" b="1" i="0" u="none" strike="noStrike" cap="none">
              <a:solidFill>
                <a:schemeClr val="dk1"/>
              </a:solidFill>
              <a:latin typeface="Raleway"/>
              <a:ea typeface="Raleway"/>
              <a:cs typeface="Raleway"/>
              <a:sym typeface="Raleway"/>
            </a:endParaRPr>
          </a:p>
        </p:txBody>
      </p:sp>
      <p:sp>
        <p:nvSpPr>
          <p:cNvPr id="824" name="Shape 82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57</a:t>
            </a:fld>
            <a:endParaRPr sz="1200">
              <a:solidFill>
                <a:srgbClr val="888888"/>
              </a:solidFill>
              <a:latin typeface="Calibri"/>
              <a:ea typeface="Calibri"/>
              <a:cs typeface="Calibri"/>
              <a:sym typeface="Calibri"/>
            </a:endParaRPr>
          </a:p>
        </p:txBody>
      </p:sp>
      <p:sp>
        <p:nvSpPr>
          <p:cNvPr id="825" name="Shape 82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457200" marR="0" lvl="0" indent="-342900" rtl="0">
              <a:lnSpc>
                <a:spcPct val="100000"/>
              </a:lnSpc>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Pseudocódigo do algoritmo ID3 de árvores de decisão:</a:t>
            </a:r>
            <a:br>
              <a:rPr lang="x-none">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marR="0" lvl="0" indent="0" rtl="0">
              <a:lnSpc>
                <a:spcPct val="100000"/>
              </a:lnSpc>
              <a:spcBef>
                <a:spcPts val="0"/>
              </a:spcBef>
              <a:spcAft>
                <a:spcPts val="0"/>
              </a:spcAft>
              <a:buNone/>
            </a:pPr>
            <a:r>
              <a:rPr lang="pt-BR" sz="1200">
                <a:solidFill>
                  <a:schemeClr val="dk1"/>
                </a:solidFill>
                <a:highlight>
                  <a:srgbClr val="FFFFFF"/>
                </a:highlight>
                <a:latin typeface="Calibri"/>
                <a:ea typeface="Calibri"/>
                <a:cs typeface="Calibri"/>
                <a:sym typeface="Calibri"/>
              </a:rPr>
              <a:t>ID3 (Exemplos, Atributo_objetivo, Atributos_candidatos)</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Se todos os exemplos tiverem o mesmo valor para o Atributo_objetivo:</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Retornar um só nó com tag = esse valor</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Se a lista de Atributos_candidatos estiver vazia:</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Retornar um só nó com tag = valor mais comum para o Atributo_objetivo nos exemplos.</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Senão:</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A ← O atributo que melhor classifica os exemplos (maior ganho de informações)</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Criar o nó pai para a avaliação do atributo A</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Para cada possível valor v_i de A:</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Adicionar um novo ramo correspondente à condição A = v_i abaixo do nó pai.</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Fazer de Exemplos(v_i) o subconjunto de Exemplos que têm o valor v_i para A</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Se Exemplos(v_i) estiver vazio:</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Sob esse novo ramo, adicionar um nó folha com tag = valor mais comum nos Exemplos</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Senão:</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Sob esse novo ramo, adicionar uma subárvore = ID3 (Exemplos(v_i), Atributo_objetivo, Atributos_candidatos – {A})</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Retornar nó pai</a:t>
            </a:r>
            <a:br>
              <a:rPr lang="x-none" sz="1200">
                <a:solidFill>
                  <a:schemeClr val="dk1"/>
                </a:solidFill>
                <a:highlight>
                  <a:srgbClr val="FFFFFF"/>
                </a:highlight>
                <a:latin typeface="Calibri"/>
                <a:ea typeface="Calibri"/>
                <a:cs typeface="Calibri"/>
                <a:sym typeface="Calibri"/>
              </a:rPr>
            </a:br>
            <a:r>
              <a:rPr lang="pt-BR" sz="1200">
                <a:solidFill>
                  <a:schemeClr val="dk1"/>
                </a:solidFill>
                <a:highlight>
                  <a:srgbClr val="FFFFFF"/>
                </a:highlight>
                <a:latin typeface="Calibri"/>
                <a:ea typeface="Calibri"/>
                <a:cs typeface="Calibri"/>
                <a:sym typeface="Calibri"/>
              </a:rPr>
              <a:t>    Fim</a:t>
            </a:r>
            <a:endParaRPr sz="1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1" name="Shape 831"/>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832" name="Shape 832"/>
          <p:cNvSpPr/>
          <p:nvPr/>
        </p:nvSpPr>
        <p:spPr>
          <a:xfrm>
            <a:off x="488975" y="1703800"/>
            <a:ext cx="8244000" cy="12276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Árvores de decisão como serviço</a:t>
            </a:r>
            <a:endParaRPr/>
          </a:p>
        </p:txBody>
      </p:sp>
      <p:sp>
        <p:nvSpPr>
          <p:cNvPr id="833" name="Shape 833"/>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4" name="Shape 834"/>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independente: Árvores de decisão como serviço</a:t>
            </a:r>
            <a:endParaRPr sz="1400" b="1" i="0" u="none" strike="noStrike" cap="none">
              <a:solidFill>
                <a:schemeClr val="dk1"/>
              </a:solidFill>
              <a:latin typeface="Raleway"/>
              <a:ea typeface="Raleway"/>
              <a:cs typeface="Raleway"/>
              <a:sym typeface="Raleway"/>
            </a:endParaRPr>
          </a:p>
        </p:txBody>
      </p:sp>
      <p:sp>
        <p:nvSpPr>
          <p:cNvPr id="840" name="Shape 84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59</a:t>
            </a:fld>
            <a:endParaRPr sz="1200">
              <a:solidFill>
                <a:srgbClr val="888888"/>
              </a:solidFill>
              <a:latin typeface="Calibri"/>
              <a:ea typeface="Calibri"/>
              <a:cs typeface="Calibri"/>
              <a:sym typeface="Calibri"/>
            </a:endParaRPr>
          </a:p>
        </p:txBody>
      </p:sp>
      <p:sp>
        <p:nvSpPr>
          <p:cNvPr id="841" name="Shape 841"/>
          <p:cNvSpPr txBox="1"/>
          <p:nvPr/>
        </p:nvSpPr>
        <p:spPr>
          <a:xfrm>
            <a:off x="608850" y="1152889"/>
            <a:ext cx="7926300" cy="3714000"/>
          </a:xfrm>
          <a:prstGeom prst="rect">
            <a:avLst/>
          </a:prstGeom>
          <a:noFill/>
          <a:ln>
            <a:noFill/>
          </a:ln>
        </p:spPr>
        <p:txBody>
          <a:bodyPr spcFirstLastPara="1" wrap="square" lIns="91425" tIns="45700" rIns="91425" bIns="45700" rtlCol="0" anchor="t" anchorCtr="0">
            <a:noAutofit/>
          </a:bodyPr>
          <a:lstStyle/>
          <a:p>
            <a:pPr marL="0" lvl="0" indent="0" rtl="0">
              <a:spcBef>
                <a:spcPts val="1000"/>
              </a:spcBef>
              <a:spcAft>
                <a:spcPts val="0"/>
              </a:spcAft>
              <a:buNone/>
            </a:pPr>
            <a:br>
              <a:rPr lang="x-none" b="1">
                <a:solidFill>
                  <a:schemeClr val="accent2"/>
                </a:solidFill>
                <a:latin typeface="Calibri"/>
                <a:ea typeface="Calibri"/>
                <a:cs typeface="Calibri"/>
                <a:sym typeface="Calibri"/>
              </a:rPr>
            </a:br>
            <a:endParaRPr b="1">
              <a:solidFill>
                <a:schemeClr val="accent2"/>
              </a:solidFill>
              <a:latin typeface="Calibri"/>
              <a:ea typeface="Calibri"/>
              <a:cs typeface="Calibri"/>
              <a:sym typeface="Calibri"/>
            </a:endParaRPr>
          </a:p>
          <a:p>
            <a:pPr marL="0" lvl="0" indent="0" rtl="0">
              <a:spcBef>
                <a:spcPts val="0"/>
              </a:spcBef>
              <a:spcAft>
                <a:spcPts val="0"/>
              </a:spcAft>
              <a:buNone/>
            </a:pPr>
            <a:r>
              <a:rPr lang="pt-BR">
                <a:solidFill>
                  <a:schemeClr val="dk1"/>
                </a:solidFill>
                <a:latin typeface="Calibri"/>
                <a:ea typeface="Calibri"/>
                <a:cs typeface="Calibri"/>
                <a:sym typeface="Calibri"/>
              </a:rPr>
              <a:t>Existem várias empresas que oferecem árvores de decisão como serviço. Entre as mais conhecidas, estão: BigML e WiseIO. Vamos dividir a turma em dois grupos. Uma metade verá os estudos de caso da BigML e a outra metade verá os estudos de caso da WiseIO.</a:t>
            </a:r>
            <a:endParaRPr>
              <a:solidFill>
                <a:schemeClr val="dk1"/>
              </a:solidFill>
              <a:latin typeface="Calibri"/>
              <a:ea typeface="Calibri"/>
              <a:cs typeface="Calibri"/>
              <a:sym typeface="Calibri"/>
            </a:endParaRPr>
          </a:p>
          <a:p>
            <a:pPr marL="0" lvl="0" indent="0" rtl="0">
              <a:spcBef>
                <a:spcPts val="1000"/>
              </a:spcBef>
              <a:spcAft>
                <a:spcPts val="0"/>
              </a:spcAft>
              <a:buNone/>
            </a:pPr>
            <a:endParaRPr b="1">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u="sng">
                <a:solidFill>
                  <a:schemeClr val="hlink"/>
                </a:solidFill>
                <a:latin typeface="Calibri"/>
                <a:ea typeface="Calibri"/>
                <a:cs typeface="Calibri"/>
                <a:sym typeface="Calibri"/>
                <a:hlinkClick r:id="rId3"/>
              </a:rPr>
              <a:t>https://bigml.com/gallery/models</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u="sng">
                <a:solidFill>
                  <a:schemeClr val="hlink"/>
                </a:solidFill>
                <a:latin typeface="Calibri"/>
                <a:ea typeface="Calibri"/>
                <a:cs typeface="Calibri"/>
                <a:sym typeface="Calibri"/>
                <a:hlinkClick r:id="rId4"/>
              </a:rPr>
              <a:t>http://www.wise.io/resources</a:t>
            </a:r>
            <a:endParaRPr>
              <a:solidFill>
                <a:schemeClr val="dk1"/>
              </a:solidFill>
              <a:latin typeface="Calibri"/>
              <a:ea typeface="Calibri"/>
              <a:cs typeface="Calibri"/>
              <a:sym typeface="Calibri"/>
            </a:endParaRPr>
          </a:p>
          <a:p>
            <a:pPr marL="0" lvl="0" indent="0" rtl="0">
              <a:spcBef>
                <a:spcPts val="0"/>
              </a:spcBef>
              <a:spcAft>
                <a:spcPts val="0"/>
              </a:spcAft>
              <a:buNone/>
            </a:pPr>
            <a:endParaRPr>
              <a:solidFill>
                <a:schemeClr val="dk1"/>
              </a:solidFill>
              <a:latin typeface="Calibri"/>
              <a:ea typeface="Calibri"/>
              <a:cs typeface="Calibri"/>
              <a:sym typeface="Calibri"/>
            </a:endParaRPr>
          </a:p>
          <a:p>
            <a:pPr marL="0" lvl="0" indent="0" rtl="0">
              <a:spcBef>
                <a:spcPts val="0"/>
              </a:spcBef>
              <a:spcAft>
                <a:spcPts val="0"/>
              </a:spcAft>
              <a:buNone/>
            </a:pPr>
            <a:r>
              <a:rPr lang="pt-BR">
                <a:solidFill>
                  <a:schemeClr val="dk1"/>
                </a:solidFill>
                <a:highlight>
                  <a:srgbClr val="FFFFFF"/>
                </a:highlight>
                <a:latin typeface="Calibri"/>
                <a:ea typeface="Calibri"/>
                <a:cs typeface="Calibri"/>
                <a:sym typeface="Calibri"/>
              </a:rPr>
              <a:t>Revisar alguns deles com seus colegas de equipe e escolher um que você ache particularmente interessante. Em seguida, apresentá-lo ao outro grupo.</a:t>
            </a:r>
            <a:br>
              <a:rPr lang="x-none">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375" name="Shape 37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376" name="Shape 376"/>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O que é uma árvore de decisão?</a:t>
            </a:r>
            <a:br>
              <a:rPr lang="x-none" sz="18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b="1">
                <a:solidFill>
                  <a:schemeClr val="dk1"/>
                </a:solidFill>
                <a:latin typeface="Calibri"/>
                <a:ea typeface="Calibri"/>
                <a:cs typeface="Calibri"/>
                <a:sym typeface="Calibri"/>
              </a:rPr>
              <a:t>Não paramétrica</a:t>
            </a:r>
            <a:r>
              <a:rPr lang="pt-BR">
                <a:solidFill>
                  <a:schemeClr val="dk1"/>
                </a:solidFill>
                <a:latin typeface="Calibri"/>
                <a:ea typeface="Calibri"/>
                <a:cs typeface="Calibri"/>
                <a:sym typeface="Calibri"/>
              </a:rPr>
              <a:t> significa que o modelo não pode ser descrito usando uma lista finita de parâmetros. Poderíamos pensar que o modelo “tem” parâmetros infinitos e que a complexidade do método aumenta com o tamanho do conjunto de treinamento. É importante levar em conta que, sendo não paramétrico, esse tipo de método de aprendizagem tem maiores riscos de superajuste. </a:t>
            </a:r>
            <a:endParaRPr>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accent2"/>
              </a:buClr>
              <a:buSzPts val="1800"/>
              <a:buFont typeface="Raleway"/>
              <a:buChar char="ㅡ"/>
            </a:pPr>
            <a:r>
              <a:rPr lang="pt-BR" b="1">
                <a:solidFill>
                  <a:schemeClr val="dk1"/>
                </a:solidFill>
                <a:latin typeface="Calibri"/>
                <a:ea typeface="Calibri"/>
                <a:cs typeface="Calibri"/>
                <a:sym typeface="Calibri"/>
              </a:rPr>
              <a:t>Hierárquica</a:t>
            </a:r>
            <a:r>
              <a:rPr lang="pt-BR">
                <a:solidFill>
                  <a:schemeClr val="dk1"/>
                </a:solidFill>
                <a:latin typeface="Calibri"/>
                <a:ea typeface="Calibri"/>
                <a:cs typeface="Calibri"/>
                <a:sym typeface="Calibri"/>
              </a:rPr>
              <a:t> significa que o modelo consiste em uma sequência de perguntas que definem uma tag de classe quando aplicado a qualquer dado. Em outras palavras, uma vez treinado, o modelo se comporta como uma receita, que, se for seguida exatamente, dará um resultado.</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42900" algn="just" rtl="0">
              <a:spcBef>
                <a:spcPts val="0"/>
              </a:spcBef>
              <a:spcAft>
                <a:spcPts val="0"/>
              </a:spcAft>
              <a:buClr>
                <a:schemeClr val="accent2"/>
              </a:buClr>
              <a:buSzPts val="1800"/>
              <a:buFont typeface="Raleway"/>
              <a:buChar char="ㅡ"/>
            </a:pPr>
            <a:r>
              <a:rPr lang="pt-BR">
                <a:solidFill>
                  <a:schemeClr val="dk1"/>
                </a:solidFill>
                <a:latin typeface="Calibri"/>
                <a:ea typeface="Calibri"/>
                <a:cs typeface="Calibri"/>
                <a:sym typeface="Calibri"/>
              </a:rPr>
              <a:t>Trata-se de um modelo flexível e interpretável para a relação entre Y e X. Árvores: dividir o espaço dos atributos em 'retângulos' e, dentro de cada um deles, encaixar um modelo simples para Y.</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Dividimos o espaço de preditores com base em uma só variável (partição horizontal ou vertical).</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just"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382" name="Shape 38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383" name="Shape 383"/>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Exemplo: Árvores para regressão </a:t>
            </a:r>
            <a:br>
              <a:rPr lang="x-none" sz="1800" b="1">
                <a:solidFill>
                  <a:schemeClr val="accent2"/>
                </a:solidFill>
                <a:latin typeface="Calibri"/>
                <a:ea typeface="Calibri"/>
                <a:cs typeface="Calibri"/>
                <a:sym typeface="Calibri"/>
              </a:rPr>
            </a:br>
            <a:endParaRPr sz="1800" b="1">
              <a:solidFill>
                <a:schemeClr val="accent2"/>
              </a:solidFill>
              <a:latin typeface="Calibri"/>
              <a:ea typeface="Calibri"/>
              <a:cs typeface="Calibri"/>
              <a:sym typeface="Calibri"/>
            </a:endParaRPr>
          </a:p>
          <a:p>
            <a:pPr marL="0" marR="0" lvl="0" indent="0" rtl="0">
              <a:spcBef>
                <a:spcPts val="0"/>
              </a:spcBef>
              <a:spcAft>
                <a:spcPts val="0"/>
              </a:spcAft>
              <a:buNone/>
            </a:pPr>
            <a:r>
              <a:rPr lang="pt-BR">
                <a:solidFill>
                  <a:schemeClr val="dk1"/>
                </a:solidFill>
                <a:latin typeface="Calibri"/>
                <a:ea typeface="Calibri"/>
                <a:cs typeface="Calibri"/>
                <a:sym typeface="Calibri"/>
              </a:rPr>
              <a:t>Vamos tentar prever o salário de um jogador de baseball com base em experiência (anos na liga) e registros de rebatidas na temporada passada. </a:t>
            </a:r>
            <a:br>
              <a:rPr lang="x-none" sz="12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Vamos aplicar o logaritmo à variável de rendimentos para reduzir a dispersão (os salários são contados em milhares de dólares)</a:t>
            </a:r>
            <a:endParaRPr>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Na seguinte imagem, vemos uma árvore de regressão desses dados. </a:t>
            </a:r>
            <a:endParaRPr>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389" name="Shape 38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pic>
        <p:nvPicPr>
          <p:cNvPr id="390" name="Shape 390"/>
          <p:cNvPicPr preferRelativeResize="0"/>
          <p:nvPr/>
        </p:nvPicPr>
        <p:blipFill rotWithShape="1">
          <a:blip r:embed="rId3">
            <a:alphaModFix/>
          </a:blip>
          <a:srcRect b="3521"/>
          <a:stretch/>
        </p:blipFill>
        <p:spPr>
          <a:xfrm>
            <a:off x="533400" y="845750"/>
            <a:ext cx="8153400" cy="381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 A ÁRVORES DE DECISÃO</a:t>
            </a:r>
            <a:endParaRPr sz="1400" b="1" i="0" u="none" strike="noStrike" cap="none">
              <a:solidFill>
                <a:schemeClr val="dk1"/>
              </a:solidFill>
              <a:latin typeface="Raleway"/>
              <a:ea typeface="Raleway"/>
              <a:cs typeface="Raleway"/>
              <a:sym typeface="Raleway"/>
            </a:endParaRPr>
          </a:p>
        </p:txBody>
      </p:sp>
      <p:sp>
        <p:nvSpPr>
          <p:cNvPr id="396" name="Shape 39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397" name="Shape 397"/>
          <p:cNvSpPr txBox="1"/>
          <p:nvPr/>
        </p:nvSpPr>
        <p:spPr>
          <a:xfrm>
            <a:off x="447800" y="758325"/>
            <a:ext cx="8238900" cy="4337400"/>
          </a:xfrm>
          <a:prstGeom prst="rect">
            <a:avLst/>
          </a:prstGeom>
          <a:noFill/>
          <a:ln>
            <a:noFill/>
          </a:ln>
        </p:spPr>
        <p:txBody>
          <a:bodyPr spcFirstLastPara="1" wrap="square" lIns="91425" tIns="45700" rIns="91425" bIns="45700" rtlCol="0" anchor="t" anchorCtr="0">
            <a:noAutofit/>
          </a:bodyPr>
          <a:lstStyle/>
          <a:p>
            <a:pPr marL="0" marR="0" lvl="0" indent="0" rtl="0">
              <a:spcBef>
                <a:spcPts val="0"/>
              </a:spcBef>
              <a:spcAft>
                <a:spcPts val="0"/>
              </a:spcAft>
              <a:buNone/>
            </a:pPr>
            <a:r>
              <a:rPr lang="pt-BR" sz="1800" b="1">
                <a:solidFill>
                  <a:schemeClr val="accent2"/>
                </a:solidFill>
                <a:latin typeface="Calibri"/>
                <a:ea typeface="Calibri"/>
                <a:cs typeface="Calibri"/>
                <a:sym typeface="Calibri"/>
              </a:rPr>
              <a:t>Exemplo: árvores para regressão </a:t>
            </a:r>
            <a:br>
              <a:rPr lang="x-none" sz="1800" b="1">
                <a:solidFill>
                  <a:schemeClr val="accent2"/>
                </a:solidFill>
                <a:latin typeface="Calibri"/>
                <a:ea typeface="Calibri"/>
                <a:cs typeface="Calibri"/>
                <a:sym typeface="Calibri"/>
              </a:rPr>
            </a:br>
            <a:endParaRPr sz="1800" b="1">
              <a:solidFill>
                <a:schemeClr val="accent2"/>
              </a:solidFill>
              <a:latin typeface="Calibri"/>
              <a:ea typeface="Calibri"/>
              <a:cs typeface="Calibri"/>
              <a:sym typeface="Calibri"/>
            </a:endParaRPr>
          </a:p>
          <a:p>
            <a:pPr marL="0" marR="0" lvl="0" indent="0" rtl="0">
              <a:spcBef>
                <a:spcPts val="0"/>
              </a:spcBef>
              <a:spcAft>
                <a:spcPts val="0"/>
              </a:spcAft>
              <a:buNone/>
            </a:pPr>
            <a:r>
              <a:rPr lang="pt-BR">
                <a:solidFill>
                  <a:schemeClr val="dk1"/>
                </a:solidFill>
                <a:latin typeface="Calibri"/>
                <a:ea typeface="Calibri"/>
                <a:cs typeface="Calibri"/>
                <a:sym typeface="Calibri"/>
              </a:rPr>
              <a:t>Vamos tentar prever o salário de um jogador de baseball com base em experiência (anos na liga) e registros de rebatidas na temporada passada. </a:t>
            </a:r>
            <a:br>
              <a:rPr lang="x-none" sz="1200" b="1">
                <a:solidFill>
                  <a:schemeClr val="accent2"/>
                </a:solidFill>
                <a:latin typeface="Calibri"/>
                <a:ea typeface="Calibri"/>
                <a:cs typeface="Calibri"/>
                <a:sym typeface="Calibri"/>
              </a:rPr>
            </a:br>
            <a:endParaRPr sz="1200">
              <a:solidFill>
                <a:schemeClr val="accent2"/>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Para os jogadores com menos de 4,5 anos de experiência, o salário previsto é determinado pela média dos salários dos jogadores com menos de 4,5 anos de experiência. Para esses jogadores, a média dos logaritmos dos salários é de 5.107, portanto, o valor previsto para o salário é de exp(5.107) mil dólares ou US$ 165.174.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Para jogadores com experiência &gt;= 4,5 anos, existem dois grupos possíveis baseados em suas rebatidas: aqueles com menos de 118 rebatidas na temporada passada (com salário esperado de $ 1.000 × exp (5.999) = US$ 402.834) e outro grupo com pelo menos 118 rebatidas na temporada passada (US$ 1.000 × exp (6.740) = US$ 845.346)</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Essas três regiões podem ser escritas como R1 ={X | Years&lt;4.5}, R2 ={X | Years&gt;=4.5, Hits&lt;117.5} e R3 ={X | Years&gt;=4.5, Hits&gt;=117.5}.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ㅡ"/>
            </a:pPr>
            <a:r>
              <a:rPr lang="pt-BR">
                <a:solidFill>
                  <a:schemeClr val="dk1"/>
                </a:solidFill>
                <a:latin typeface="Calibri"/>
                <a:ea typeface="Calibri"/>
                <a:cs typeface="Calibri"/>
                <a:sym typeface="Calibri"/>
              </a:rPr>
              <a:t>Analogia de árvores</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As regiões R1, R2 e R3 são conhecidas como nós terminais ou folhas da árvore. </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Os pontos ao longo da árvore onde o espaço dos preditores é particionado são conhecidos como nós internos. </a:t>
            </a:r>
            <a:endParaRPr>
              <a:solidFill>
                <a:schemeClr val="dk1"/>
              </a:solidFill>
              <a:latin typeface="Calibri"/>
              <a:ea typeface="Calibri"/>
              <a:cs typeface="Calibri"/>
              <a:sym typeface="Calibri"/>
            </a:endParaRPr>
          </a:p>
          <a:p>
            <a:pPr marL="0" lvl="0" indent="0" algn="just" rtl="0">
              <a:spcBef>
                <a:spcPts val="0"/>
              </a:spcBef>
              <a:spcAft>
                <a:spcPts val="0"/>
              </a:spcAft>
              <a:buNone/>
            </a:pPr>
            <a:r>
              <a:rPr lang="pt-BR">
                <a:solidFill>
                  <a:schemeClr val="dk1"/>
                </a:solidFill>
                <a:latin typeface="Calibri"/>
                <a:ea typeface="Calibri"/>
                <a:cs typeface="Calibri"/>
                <a:sym typeface="Calibri"/>
              </a:rPr>
              <a:t>         Os segmentos das árvores que conectam os nós são chamados de ramos. </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3414</Words>
  <Application>Microsoft Office PowerPoint</Application>
  <PresentationFormat>Apresentação na tela (16:10)</PresentationFormat>
  <Paragraphs>1329</Paragraphs>
  <Slides>59</Slides>
  <Notes>59</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59</vt:i4>
      </vt:variant>
    </vt:vector>
  </HeadingPairs>
  <TitlesOfParts>
    <vt:vector size="65" baseType="lpstr">
      <vt:lpstr>Josefin Slab</vt:lpstr>
      <vt:lpstr>Raleway</vt:lpstr>
      <vt:lpstr>Calibri</vt:lpstr>
      <vt:lpstr>Arial</vt:lpstr>
      <vt:lpstr>Simple Light</vt:lpstr>
      <vt:lpstr>Office Theme</vt:lpstr>
      <vt:lpstr>Apresentação do PowerPoint</vt:lpstr>
      <vt:lpstr>INTRODUÇÃO A CARTS</vt:lpstr>
      <vt:lpstr>OBJETIVOS DA AULA</vt:lpstr>
      <vt:lpstr>Apresentação do PowerPoint</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INTRODUÇÃO A ÁRVORES DE DECISÃO</vt:lpstr>
      <vt:lpstr>Apresentação do PowerPoint</vt:lpstr>
      <vt:lpstr>FUNÇÕES DE OTIMIZAÇÃO</vt:lpstr>
      <vt:lpstr>FUNÇÕES DE OTIMIZAÇÃO</vt:lpstr>
      <vt:lpstr>FUNÇÕES DE OTIMIZAÇÃO</vt:lpstr>
      <vt:lpstr>FUNÇÕES DE OTIMIZAÇÃO</vt:lpstr>
      <vt:lpstr>FUNÇÕES DE OTIMIZAÇÃO</vt:lpstr>
      <vt:lpstr>FUNÇÕES DE OTIMIZAÇÃO</vt:lpstr>
      <vt:lpstr>ÁRVORES PARTE 2</vt:lpstr>
      <vt:lpstr>ÁRVORES PARTE 2</vt:lpstr>
      <vt:lpstr>Apresentação do PowerPoint</vt:lpstr>
      <vt:lpstr>INTRODUÇÃO A ÁRVORES DE DECISÃO</vt:lpstr>
      <vt:lpstr>Apresentação do PowerPoint</vt:lpstr>
      <vt:lpstr>INTRODUÇÃO A ÁRVORES DE DECISÃO</vt:lpstr>
      <vt:lpstr>INTRODUÇÃO A ÁRVORES DE DECISÃO</vt:lpstr>
      <vt:lpstr>INTRODUÇÃO A ÁRVORES DE DECISÃO</vt:lpstr>
      <vt:lpstr>INTRODUÇÃO A ÁRVORES DE DECISÃO</vt:lpstr>
      <vt:lpstr>INTRODUÇÃO A ÁRVORES DE DECISÃO</vt:lpstr>
      <vt:lpstr>Apresentação do PowerPoint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DEMONSTRAÇÃO DO ALGORITMO DE HUNT</vt:lpstr>
      <vt:lpstr>Apresentação do PowerPoint</vt:lpstr>
      <vt:lpstr>Algoritmo ID3</vt:lpstr>
      <vt:lpstr>Apresentação do PowerPoint</vt:lpstr>
      <vt:lpstr>Prática independente: Árvores de decisão como serviço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marcos vinicius</cp:lastModifiedBy>
  <cp:revision>39</cp:revision>
  <dcterms:modified xsi:type="dcterms:W3CDTF">2018-09-19T23:49:31Z</dcterms:modified>
</cp:coreProperties>
</file>