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Josefin Slab" panose="020B0604020202020204" charset="0"/>
      <p:regular r:id="rId39"/>
      <p:bold r:id="rId40"/>
      <p:italic r:id="rId41"/>
      <p:boldItalic r:id="rId42"/>
    </p:embeddedFont>
    <p:embeddedFont>
      <p:font typeface="Raleway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892E2D-7C7E-43BE-996A-FCF9F6E577E3}" v="7" dt="2018-09-26T20:41:15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690" y="12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6/11/relationships/changesInfo" Target="changesInfos/changesInfo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vinicius" userId="dba7fd706bba3b9c" providerId="LiveId" clId="{E0892E2D-7C7E-43BE-996A-FCF9F6E577E3}"/>
    <pc:docChg chg="delSld modSld">
      <pc:chgData name="marcos vinicius" userId="dba7fd706bba3b9c" providerId="LiveId" clId="{E0892E2D-7C7E-43BE-996A-FCF9F6E577E3}" dt="2018-09-26T20:41:15.490" v="6" actId="2696"/>
      <pc:docMkLst>
        <pc:docMk/>
      </pc:docMkLst>
      <pc:sldChg chg="modSp">
        <pc:chgData name="marcos vinicius" userId="dba7fd706bba3b9c" providerId="LiveId" clId="{E0892E2D-7C7E-43BE-996A-FCF9F6E577E3}" dt="2018-09-26T20:29:50.292" v="5" actId="20577"/>
        <pc:sldMkLst>
          <pc:docMk/>
          <pc:sldMk cId="0" sldId="256"/>
        </pc:sldMkLst>
        <pc:spChg chg="mod">
          <ac:chgData name="marcos vinicius" userId="dba7fd706bba3b9c" providerId="LiveId" clId="{E0892E2D-7C7E-43BE-996A-FCF9F6E577E3}" dt="2018-09-26T20:29:50.292" v="5" actId="20577"/>
          <ac:spMkLst>
            <pc:docMk/>
            <pc:sldMk cId="0" sldId="256"/>
            <ac:spMk id="564" creationId="{00000000-0000-0000-0000-000000000000}"/>
          </ac:spMkLst>
        </pc:spChg>
      </pc:sldChg>
      <pc:sldChg chg="del">
        <pc:chgData name="marcos vinicius" userId="dba7fd706bba3b9c" providerId="LiveId" clId="{E0892E2D-7C7E-43BE-996A-FCF9F6E577E3}" dt="2018-09-26T20:41:15.490" v="6" actId="2696"/>
        <pc:sldMkLst>
          <pc:docMk/>
          <pc:sldMk cId="0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 b="0" i="0" u="none" strike="noStrike" cap="none"/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sz="1100" b="0" i="0" u="none" strike="noStrike" cap="none"/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sz="1100" b="0" i="0" u="none" strike="noStrike" cap="none"/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 b="0" i="0" u="none" strike="noStrike" cap="none"/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sz="1100" b="0" i="0" u="none" strike="noStrike" cap="none"/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sz="1100" b="0" i="0" u="none" strike="noStrike" cap="none"/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 b="0" i="0" u="none" strike="noStrike" cap="none"/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sz="1100" b="0" i="0" u="none" strike="noStrike" cap="none"/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sz="1100" b="0" i="0" u="none" strike="noStrike" cap="none"/>
            </a:lvl9pPr>
          </a:lstStyle>
          <a:p>
            <a:pPr rtl="0"/>
            <a:endParaRPr/>
          </a:p>
        </p:txBody>
      </p:sp>
    </p:spTree>
    <p:extLst>
      <p:ext uri="{BB962C8B-B14F-4D97-AF65-F5344CB8AC3E}">
        <p14:creationId xmlns:p14="http://schemas.microsoft.com/office/powerpoint/2010/main" val="2395098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sjgriffiths/r-what-algorithms-are-most-successful-on-kaggle/notebook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lwave.com/kaggle-ensembling-guide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00.00 </a:t>
            </a:r>
            <a:r>
              <a:rPr lang="pt-BR" sz="1200" b="1" i="0" u="none" strike="noStrike" cap="none">
                <a:solidFill>
                  <a:schemeClr val="dk1"/>
                </a:solidFill>
              </a:rPr>
              <a:t>+04.00</a:t>
            </a:r>
            <a:r>
              <a:rPr lang="pt-BR" sz="1200" b="0" i="0" u="none" strike="noStrike" cap="none">
                <a:solidFill>
                  <a:schemeClr val="dk1"/>
                </a:solidFill>
              </a:rPr>
              <a:t> -&gt; 04.00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En clases anteriores aprendimos sobre los Árboles de Decisión, APIs y JOINS SQL: muchas técnicas diferentes que combinadas nos proporcionan herramientas poderosas para analizar y procesar datos. Hoy aprenderemos sobre técnicas de ensamble: Lo cual consiste en formas de combinar diferentes modelos para obtener un modelo más potente.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Chequear: ¿Qué clasificadores hemos aprendido hasta ahora? ¿Cual es su favorito?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&gt; KNN, Regresión Logística, Árboles de Decisión, Support Vector Machines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Chequear: ¿Cómo evaluamos la "bondad" de un modelo en particular?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&gt; Validación cruzada, etc...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Chequear: ¿Alguna idea de cómo podríamos mejorar el rendimiento de un modelo?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&gt; Mezclando varios modelos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559" name="Shape 55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21.00 </a:t>
            </a:r>
            <a:r>
              <a:rPr lang="pt-BR" sz="1200" b="1" i="0" u="none" strike="noStrike" cap="none">
                <a:solidFill>
                  <a:schemeClr val="dk1"/>
                </a:solidFill>
              </a:rPr>
              <a:t>+03.00</a:t>
            </a:r>
            <a:r>
              <a:rPr lang="pt-BR" sz="1200" b="0" i="0" u="none" strike="noStrike" cap="none">
                <a:solidFill>
                  <a:schemeClr val="dk1"/>
                </a:solidFill>
              </a:rPr>
              <a:t> -&gt; 24.00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Chequear:</a:t>
            </a: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 ¿Cómo se puede expresar de otro modo el problema de representación?</a:t>
            </a:r>
            <a:endParaRPr/>
          </a:p>
        </p:txBody>
      </p:sp>
      <p:sp>
        <p:nvSpPr>
          <p:cNvPr id="636" name="Shape 6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Algoritmos con mas posts en Kaggle: </a:t>
            </a:r>
            <a:r>
              <a:rPr lang="pt-BR" sz="1200" u="sng">
                <a:solidFill>
                  <a:schemeClr val="hlink"/>
                </a:solidFill>
                <a:hlinkClick r:id="rId3"/>
              </a:rPr>
              <a:t>https://www.kaggle.com/msjgriffiths/r-what-algorithms-are-most-successful-on-kaggle/notebook</a:t>
            </a: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Kaggle ensembling guide: </a:t>
            </a:r>
            <a:r>
              <a:rPr lang="pt-BR" sz="1200" u="sng">
                <a:solidFill>
                  <a:schemeClr val="hlink"/>
                </a:solidFill>
                <a:hlinkClick r:id="rId4"/>
              </a:rPr>
              <a:t>https://mlwave.com/kaggle-ensembling-guide/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50.00 </a:t>
            </a:r>
            <a:r>
              <a:rPr lang="pt-BR" sz="1200" b="1" i="0" u="none" strike="noStrike" cap="none">
                <a:solidFill>
                  <a:schemeClr val="dk1"/>
                </a:solidFill>
              </a:rPr>
              <a:t>+00.00</a:t>
            </a:r>
            <a:r>
              <a:rPr lang="pt-BR" sz="1200" b="0" i="0" u="none" strike="noStrike" cap="none">
                <a:solidFill>
                  <a:schemeClr val="dk1"/>
                </a:solidFill>
              </a:rPr>
              <a:t> -&gt; 50.00</a:t>
            </a:r>
            <a:endParaRPr/>
          </a:p>
        </p:txBody>
      </p:sp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50.00 </a:t>
            </a:r>
            <a:r>
              <a:rPr lang="pt-BR" sz="1200" b="1" i="0" u="none" strike="noStrike" cap="none">
                <a:solidFill>
                  <a:schemeClr val="dk1"/>
                </a:solidFill>
              </a:rPr>
              <a:t>+04.00</a:t>
            </a:r>
            <a:r>
              <a:rPr lang="pt-BR" sz="1200" b="0" i="0" u="none" strike="noStrike" cap="none">
                <a:solidFill>
                  <a:schemeClr val="dk1"/>
                </a:solidFill>
              </a:rPr>
              <a:t> -&gt; 54.00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Que condición necesaria para el ensamble se busca satisfacer al entrenar los modelos con distintas muestras?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</a:rPr>
              <a:t>Diversidad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Porque cree que es posible lograr diversidad con este simple truco?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</a:rPr>
              <a:t>Porque los árboles de decisión son muy sensibles al set de entrenamiento, son weak learners (aprendices débiles)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/>
          </a:p>
        </p:txBody>
      </p:sp>
      <p:sp>
        <p:nvSpPr>
          <p:cNvPr id="661" name="Shape 6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54.00 </a:t>
            </a:r>
            <a:r>
              <a:rPr lang="pt-BR" sz="1200" b="1" i="0" u="none" strike="noStrike" cap="none">
                <a:solidFill>
                  <a:schemeClr val="dk1"/>
                </a:solidFill>
              </a:rPr>
              <a:t>+03.00</a:t>
            </a:r>
            <a:r>
              <a:rPr lang="pt-BR" sz="1200" b="0" i="0" u="none" strike="noStrike" cap="none">
                <a:solidFill>
                  <a:schemeClr val="dk1"/>
                </a:solidFill>
              </a:rPr>
              <a:t> -&gt; 57.00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Chequear:</a:t>
            </a: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 ¿Puede proponer otra muestra para agregar a las anteriores? Indique los números que incluiría.</a:t>
            </a:r>
            <a:endParaRPr/>
          </a:p>
          <a:p>
            <a:pPr marL="279400" marR="279400" lvl="0" indent="-762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Respuesta: cualquier submuestra de 8 números con sustitución extraída del conjunto de dígitos [1,..,8].</a:t>
            </a:r>
            <a:endParaRPr/>
          </a:p>
          <a:p>
            <a:pPr marL="0" marR="0" lvl="0" indent="0" algn="l" rtl="0">
              <a:spcBef>
                <a:spcPts val="110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/>
          </a:p>
        </p:txBody>
      </p:sp>
      <p:sp>
        <p:nvSpPr>
          <p:cNvPr id="668" name="Shape 66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57.00 </a:t>
            </a:r>
            <a:r>
              <a:rPr lang="pt-BR" sz="1200" b="1" i="0" u="none" strike="noStrike" cap="none">
                <a:solidFill>
                  <a:schemeClr val="dk1"/>
                </a:solidFill>
              </a:rPr>
              <a:t>+03.00</a:t>
            </a:r>
            <a:r>
              <a:rPr lang="pt-BR" sz="1200" b="0" i="0" u="none" strike="noStrike" cap="none">
                <a:solidFill>
                  <a:schemeClr val="dk1"/>
                </a:solidFill>
              </a:rPr>
              <a:t> -&gt; 60.00</a:t>
            </a:r>
            <a:endParaRPr/>
          </a:p>
        </p:txBody>
      </p:sp>
      <p:sp>
        <p:nvSpPr>
          <p:cNvPr id="676" name="Shape 6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683" name="Shape 6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/>
          </a:p>
        </p:txBody>
      </p:sp>
      <p:sp>
        <p:nvSpPr>
          <p:cNvPr id="690" name="Shape 69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7" name="Shape 6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04.00 </a:t>
            </a:r>
            <a:r>
              <a:rPr lang="pt-BR" sz="1200" b="1" i="0" u="none" strike="noStrike" cap="none">
                <a:solidFill>
                  <a:schemeClr val="dk1"/>
                </a:solidFill>
              </a:rPr>
              <a:t>+00.00</a:t>
            </a:r>
            <a:r>
              <a:rPr lang="pt-BR" sz="1200" b="0" i="0" u="none" strike="noStrike" cap="none">
                <a:solidFill>
                  <a:schemeClr val="dk1"/>
                </a:solidFill>
              </a:rPr>
              <a:t> -&gt; 04.00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60.00 </a:t>
            </a:r>
            <a:r>
              <a:rPr lang="pt-BR" sz="1200" b="1" i="0" u="none" strike="noStrike" cap="none">
                <a:solidFill>
                  <a:schemeClr val="dk1"/>
                </a:solidFill>
              </a:rPr>
              <a:t>+03.00</a:t>
            </a:r>
            <a:r>
              <a:rPr lang="pt-BR" sz="1200" b="0" i="0" u="none" strike="noStrike" cap="none">
                <a:solidFill>
                  <a:schemeClr val="dk1"/>
                </a:solidFill>
              </a:rPr>
              <a:t> -&gt; 63.00</a:t>
            </a:r>
            <a:endParaRPr/>
          </a:p>
        </p:txBody>
      </p:sp>
      <p:sp>
        <p:nvSpPr>
          <p:cNvPr id="724" name="Shape 72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63.00 </a:t>
            </a:r>
            <a:r>
              <a:rPr lang="pt-BR" sz="1200" b="1" i="0" u="none" strike="noStrike" cap="none">
                <a:solidFill>
                  <a:schemeClr val="dk1"/>
                </a:solidFill>
              </a:rPr>
              <a:t>+02.00</a:t>
            </a:r>
            <a:r>
              <a:rPr lang="pt-BR" sz="1200" b="0" i="0" u="none" strike="noStrike" cap="none">
                <a:solidFill>
                  <a:schemeClr val="dk1"/>
                </a:solidFill>
              </a:rPr>
              <a:t> -&gt; 65.00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Solicitar que abran guia_4701_bagging_scikit</a:t>
            </a:r>
            <a:endParaRPr/>
          </a:p>
        </p:txBody>
      </p:sp>
      <p:sp>
        <p:nvSpPr>
          <p:cNvPr id="731" name="Shape 7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65.00 </a:t>
            </a:r>
            <a:r>
              <a:rPr lang="pt-BR" sz="1200" b="1" i="0" u="none" strike="noStrike" cap="none">
                <a:solidFill>
                  <a:schemeClr val="dk1"/>
                </a:solidFill>
              </a:rPr>
              <a:t>+03.00</a:t>
            </a:r>
            <a:r>
              <a:rPr lang="pt-BR" sz="1200" b="0" i="0" u="none" strike="noStrike" cap="none">
                <a:solidFill>
                  <a:schemeClr val="dk1"/>
                </a:solidFill>
              </a:rPr>
              <a:t> -&gt; 68.00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Chequear: </a:t>
            </a: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¿Es correcto utilizar el codificador de etiquetas a ciegas?</a:t>
            </a:r>
            <a:endParaRPr/>
          </a:p>
          <a:p>
            <a:pPr marL="279400" marR="279400" lvl="0" indent="-762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Respuesta: no, no es correcto, porque los atributos categóricos tienen una escala. Sería más apropiado hacer una de las siguientes cosas:</a:t>
            </a:r>
            <a:endParaRPr/>
          </a:p>
          <a:p>
            <a:pPr marL="1003300" marR="546100" lvl="0" indent="-304800" algn="l" rtl="0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utilizar pd.get_dummies para codificarlos como binarios</a:t>
            </a:r>
            <a:endParaRPr/>
          </a:p>
          <a:p>
            <a:pPr marL="1003300" marR="546100" lvl="0" indent="-304800" algn="l" rtl="0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utilizar un mapa que asigne correctamente una escala numérica a los valores.Donde med &gt; small, etc</a:t>
            </a:r>
            <a:endParaRPr/>
          </a:p>
        </p:txBody>
      </p:sp>
      <p:sp>
        <p:nvSpPr>
          <p:cNvPr id="739" name="Shape 7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68.00 </a:t>
            </a:r>
            <a:r>
              <a:rPr lang="pt-BR" sz="1200" b="1" i="0" u="none" strike="noStrike" cap="none">
                <a:solidFill>
                  <a:schemeClr val="dk1"/>
                </a:solidFill>
              </a:rPr>
              <a:t>+03.00</a:t>
            </a:r>
            <a:r>
              <a:rPr lang="pt-BR" sz="1200" b="0" i="0" u="none" strike="noStrike" cap="none">
                <a:solidFill>
                  <a:schemeClr val="dk1"/>
                </a:solidFill>
              </a:rPr>
              <a:t> -&gt; 71.00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Chequear: </a:t>
            </a: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¿Con el bagging estamos falsificando el score de cross-validation?</a:t>
            </a:r>
            <a:endParaRPr/>
          </a:p>
          <a:p>
            <a:pPr marL="279400" marR="279400" lvl="0" indent="-762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Respuesta: No, el bagging actúa sobre la muestra de entrenamiento para cada iteración, por lo que no tiene conocimiento de los datos en la iteración de prueba.</a:t>
            </a:r>
            <a:endParaRPr/>
          </a:p>
        </p:txBody>
      </p:sp>
      <p:sp>
        <p:nvSpPr>
          <p:cNvPr id="747" name="Shape 7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71.00 </a:t>
            </a:r>
            <a:r>
              <a:rPr lang="pt-BR" sz="1200" b="1" i="0" u="none" strike="noStrike" cap="none">
                <a:solidFill>
                  <a:schemeClr val="dk1"/>
                </a:solidFill>
              </a:rPr>
              <a:t>+04.00</a:t>
            </a:r>
            <a:r>
              <a:rPr lang="pt-BR" sz="1200" b="0" i="0" u="none" strike="noStrike" cap="none">
                <a:solidFill>
                  <a:schemeClr val="dk1"/>
                </a:solidFill>
              </a:rPr>
              <a:t> -&gt; 75.00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Respuesta:</a:t>
            </a:r>
            <a:endParaRPr/>
          </a:p>
          <a:p>
            <a:pPr marL="736600" marR="279400" lvl="0" indent="-3048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max_samples es el número de muestras a extraer de X para entrenar cada estimador de base, se puede indicar como valor absoluto o como fracción del total</a:t>
            </a:r>
            <a:endParaRPr/>
          </a:p>
          <a:p>
            <a:pPr marL="736600" marR="279400" lvl="0" indent="-3048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max_features es el número de características a extraer de X para entrenar a cada estimador base, también se puede indicar como absoluto o fracción.</a:t>
            </a:r>
            <a:endParaRPr/>
          </a:p>
          <a:p>
            <a:pPr marL="279400" marR="2794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546100" lvl="0" indent="0" algn="l" rtl="0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54" name="Shape 7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1" name="Shape 7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85.00 </a:t>
            </a:r>
            <a:r>
              <a:rPr lang="pt-BR" sz="1200" b="1" i="0" u="none" strike="noStrike" cap="none">
                <a:solidFill>
                  <a:schemeClr val="dk1"/>
                </a:solidFill>
              </a:rPr>
              <a:t>+00.00</a:t>
            </a:r>
            <a:r>
              <a:rPr lang="pt-BR" sz="1200" b="0" i="0" u="none" strike="noStrike" cap="none">
                <a:solidFill>
                  <a:schemeClr val="dk1"/>
                </a:solidFill>
              </a:rPr>
              <a:t> -&gt; 85.00</a:t>
            </a:r>
            <a:endParaRPr/>
          </a:p>
        </p:txBody>
      </p:sp>
      <p:sp>
        <p:nvSpPr>
          <p:cNvPr id="766" name="Shape 76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85.00 </a:t>
            </a:r>
            <a:r>
              <a:rPr lang="pt-BR" sz="1200" b="1" i="0" u="none" strike="noStrike" cap="none">
                <a:solidFill>
                  <a:schemeClr val="dk1"/>
                </a:solidFill>
              </a:rPr>
              <a:t>+05.00</a:t>
            </a:r>
            <a:r>
              <a:rPr lang="pt-BR" sz="1200" b="0" i="0" u="none" strike="noStrike" cap="none">
                <a:solidFill>
                  <a:schemeClr val="dk1"/>
                </a:solidFill>
              </a:rPr>
              <a:t> -&gt; 90.00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** Chequear: ** ¿Cuál de los 3 problemas soluciona un clasificador bagging?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&gt; </a:t>
            </a:r>
            <a:r>
              <a:rPr lang="pt-BR" sz="1200" b="1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Respuesta: los tres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75" name="Shape 7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04.00 </a:t>
            </a:r>
            <a:r>
              <a:rPr lang="pt-BR" sz="1200" b="1" i="0" u="none" strike="noStrike" cap="none">
                <a:solidFill>
                  <a:schemeClr val="dk1"/>
                </a:solidFill>
              </a:rPr>
              <a:t>+01.00</a:t>
            </a:r>
            <a:r>
              <a:rPr lang="pt-BR" sz="1200" b="0" i="0" u="none" strike="noStrike" cap="none">
                <a:solidFill>
                  <a:schemeClr val="dk1"/>
                </a:solidFill>
              </a:rPr>
              <a:t> -&gt; 05.00</a:t>
            </a:r>
            <a:endParaRPr/>
          </a:p>
        </p:txBody>
      </p:sp>
      <p:sp>
        <p:nvSpPr>
          <p:cNvPr id="574" name="Shape 5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05.00 </a:t>
            </a:r>
            <a:r>
              <a:rPr lang="pt-BR" sz="1200" b="1" i="0" u="none" strike="noStrike" cap="none">
                <a:solidFill>
                  <a:schemeClr val="dk1"/>
                </a:solidFill>
              </a:rPr>
              <a:t>+00.00</a:t>
            </a:r>
            <a:r>
              <a:rPr lang="pt-BR" sz="1200" b="0" i="0" u="none" strike="noStrike" cap="none">
                <a:solidFill>
                  <a:schemeClr val="dk1"/>
                </a:solidFill>
              </a:rPr>
              <a:t> -&gt; 05.00</a:t>
            </a:r>
            <a:endParaRPr/>
          </a:p>
        </p:txBody>
      </p:sp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05.00 </a:t>
            </a:r>
            <a:r>
              <a:rPr lang="pt-BR" sz="1200" b="1" i="0" u="none" strike="noStrike" cap="none">
                <a:solidFill>
                  <a:schemeClr val="dk1"/>
                </a:solidFill>
              </a:rPr>
              <a:t>+05.00</a:t>
            </a:r>
            <a:r>
              <a:rPr lang="pt-BR" sz="1200" b="0" i="0" u="none" strike="noStrike" cap="none">
                <a:solidFill>
                  <a:schemeClr val="dk1"/>
                </a:solidFill>
              </a:rPr>
              <a:t> -&gt; 10.00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Ejemplo: Cuando uno necesita tomar una decisión importante, lo consulta con una sola persona o trata de consultarlo con varias (Ej que auto comprar?) ?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Chequear:</a:t>
            </a: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 Debate breve:</a:t>
            </a:r>
            <a:endParaRPr/>
          </a:p>
          <a:p>
            <a:pPr marL="736600" marR="279400" lvl="0" indent="-3048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¿Cuándo podría ser útil?</a:t>
            </a:r>
            <a:endParaRPr/>
          </a:p>
          <a:p>
            <a:pPr marL="736600" marR="279400" lvl="0" indent="-3048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¿Puede usted pensar en un caso de negocio en el que puede que desee obtener un modelo muy preciso (a pesar de que es más complejo)</a:t>
            </a:r>
            <a:endParaRPr/>
          </a:p>
          <a:p>
            <a:pPr marL="1003300" marR="546100" lvl="0" indent="-30480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Respuesta: por ejemplo, cuando las vidas están en juego o el costo de un error es muy grande:</a:t>
            </a:r>
            <a:endParaRPr/>
          </a:p>
          <a:p>
            <a:pPr marL="1727200" marR="812800" lvl="1" indent="-304800" algn="l" rtl="0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modelos de datos médicos</a:t>
            </a:r>
            <a:endParaRPr/>
          </a:p>
          <a:p>
            <a:pPr marL="1727200" marR="812800" lvl="1" indent="-304800" algn="l" rtl="0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falla en los motores del avión</a:t>
            </a:r>
            <a:endParaRPr/>
          </a:p>
          <a:p>
            <a:pPr marL="1727200" marR="812800" lvl="1" indent="-304800" algn="l" rtl="0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etc.</a:t>
            </a:r>
            <a:endParaRPr/>
          </a:p>
        </p:txBody>
      </p:sp>
      <p:sp>
        <p:nvSpPr>
          <p:cNvPr id="598" name="Shape 5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10.00 </a:t>
            </a:r>
            <a:r>
              <a:rPr lang="pt-BR" sz="1200" b="1" i="0" u="none" strike="noStrike" cap="none">
                <a:solidFill>
                  <a:schemeClr val="dk1"/>
                </a:solidFill>
              </a:rPr>
              <a:t>+01.00</a:t>
            </a:r>
            <a:r>
              <a:rPr lang="pt-BR" sz="1200" b="0" i="0" u="none" strike="noStrike" cap="none">
                <a:solidFill>
                  <a:schemeClr val="dk1"/>
                </a:solidFill>
              </a:rPr>
              <a:t> -&gt; 11.00</a:t>
            </a:r>
            <a:endParaRPr/>
          </a:p>
        </p:txBody>
      </p:sp>
      <p:sp>
        <p:nvSpPr>
          <p:cNvPr id="606" name="Shape 6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11.00 </a:t>
            </a:r>
            <a:r>
              <a:rPr lang="pt-BR" sz="1200" b="1" i="0" u="none" strike="noStrike" cap="none">
                <a:solidFill>
                  <a:schemeClr val="dk1"/>
                </a:solidFill>
              </a:rPr>
              <a:t>+04.00</a:t>
            </a:r>
            <a:r>
              <a:rPr lang="pt-BR" sz="1200" b="0" i="0" u="none" strike="noStrike" cap="none">
                <a:solidFill>
                  <a:schemeClr val="dk1"/>
                </a:solidFill>
              </a:rPr>
              <a:t> -&gt; 15.00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Chequear: ¿Que es el espacio de hipótesis?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Chequear:</a:t>
            </a: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 ¿Puede dar un ejemplo de cómo se realiza esta búsqueda utilizando alguno de los clasificadores conocidos?</a:t>
            </a:r>
            <a:endParaRPr/>
          </a:p>
          <a:p>
            <a:pPr marL="279400" marR="279400" lvl="0" indent="-762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Respuesta: En la regresión logística tenemos un espacio de todas las posibles funciones logísticas. La mejor hipótesis se encuentra eligiendo el valor de los parámetros que maximizan la exactitud de las predicciones</a:t>
            </a:r>
            <a:endParaRPr/>
          </a:p>
          <a:p>
            <a:pPr marL="0" marR="0" lvl="0" indent="0" algn="l" rtl="0">
              <a:spcBef>
                <a:spcPts val="110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/>
          </a:p>
        </p:txBody>
      </p:sp>
      <p:sp>
        <p:nvSpPr>
          <p:cNvPr id="613" name="Shape 6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15.00 </a:t>
            </a:r>
            <a:r>
              <a:rPr lang="pt-BR" sz="1200" b="1" i="0" u="none" strike="noStrike" cap="none">
                <a:solidFill>
                  <a:schemeClr val="dk1"/>
                </a:solidFill>
              </a:rPr>
              <a:t>+03.00</a:t>
            </a:r>
            <a:r>
              <a:rPr lang="pt-BR" sz="1200" b="0" i="0" u="none" strike="noStrike" cap="none">
                <a:solidFill>
                  <a:schemeClr val="dk1"/>
                </a:solidFill>
              </a:rPr>
              <a:t> -&gt; 18.00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Chequear:</a:t>
            </a: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 ¿Cómo se puede expresar de otro modo el problema estadístico?</a:t>
            </a:r>
            <a:endParaRPr/>
          </a:p>
        </p:txBody>
      </p:sp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18.00 </a:t>
            </a:r>
            <a:r>
              <a:rPr lang="pt-BR" sz="1200" b="1" i="0" u="none" strike="noStrike" cap="none">
                <a:solidFill>
                  <a:schemeClr val="dk1"/>
                </a:solidFill>
              </a:rPr>
              <a:t>+03.00</a:t>
            </a:r>
            <a:r>
              <a:rPr lang="pt-BR" sz="1200" b="0" i="0" u="none" strike="noStrike" cap="none">
                <a:solidFill>
                  <a:schemeClr val="dk1"/>
                </a:solidFill>
              </a:rPr>
              <a:t> -&gt; 21.00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</a:rPr>
              <a:t>Chequear:</a:t>
            </a:r>
            <a:r>
              <a:rPr lang="pt-BR" sz="1200" b="0" i="0" u="none" strike="noStrike" cap="none">
                <a:solidFill>
                  <a:schemeClr val="dk1"/>
                </a:solidFill>
              </a:rPr>
              <a:t> ¿El árbol de decisión es sensible al set de entrenamiento? Pequeños cambios en el set de entrenamiento lo alteran?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	Si es un aprendiz débil, inestable.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Chequear:</a:t>
            </a: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 ¿Cómo se puede expresar de otro modo el problema computacional?</a:t>
            </a:r>
            <a:endParaRPr/>
          </a:p>
        </p:txBody>
      </p:sp>
      <p:sp>
        <p:nvSpPr>
          <p:cNvPr id="628" name="Shape 6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22" name="Shape 22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cxnSp>
        <p:nvCxnSpPr>
          <p:cNvPr id="65" name="Shape 65"/>
          <p:cNvCxnSpPr/>
          <p:nvPr/>
        </p:nvCxnSpPr>
        <p:spPr>
          <a:xfrm rot="10800000">
            <a:off x="399835" y="624516"/>
            <a:ext cx="8318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124456"/>
            <a:ext cx="40386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648200" y="1124456"/>
            <a:ext cx="40386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112025"/>
            <a:ext cx="4040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1645160"/>
            <a:ext cx="4040100" cy="3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7" y="1112025"/>
            <a:ext cx="40419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7" y="1645160"/>
            <a:ext cx="4041900" cy="3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  <a:defRPr sz="1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145936" y="5052688"/>
            <a:ext cx="942300" cy="59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Shape 85"/>
          <p:cNvGrpSpPr/>
          <p:nvPr/>
        </p:nvGrpSpPr>
        <p:grpSpPr>
          <a:xfrm>
            <a:off x="2415383" y="1232065"/>
            <a:ext cx="4453656" cy="3254508"/>
            <a:chOff x="2415382" y="1108869"/>
            <a:chExt cx="4453656" cy="2929087"/>
          </a:xfrm>
        </p:grpSpPr>
        <p:sp>
          <p:nvSpPr>
            <p:cNvPr id="86" name="Shape 86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5035550" y="15882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48593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5365750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5035550" y="190261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4757738" y="120570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4810125" y="1158082"/>
              <a:ext cx="673200" cy="517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5011738" y="1745457"/>
              <a:ext cx="315900" cy="4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3944938" y="158829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3767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4275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944938" y="1902619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3667125" y="120570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3762375" y="1108869"/>
              <a:ext cx="6492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3640138" y="1173957"/>
              <a:ext cx="609600" cy="3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3335338" y="2140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157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3665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3543300" y="2550319"/>
              <a:ext cx="234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057525" y="175815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3194050" y="2169319"/>
              <a:ext cx="547800" cy="34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3222625" y="2077244"/>
              <a:ext cx="504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2670970" y="2516189"/>
              <a:ext cx="6906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2415382" y="3375027"/>
              <a:ext cx="11844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2888457" y="3375027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2890045" y="2976564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" name="Shape 129"/>
            <p:cNvGrpSpPr/>
            <p:nvPr/>
          </p:nvGrpSpPr>
          <p:grpSpPr>
            <a:xfrm>
              <a:off x="3186172" y="2302670"/>
              <a:ext cx="468241" cy="828601"/>
              <a:chOff x="2548790" y="2218532"/>
              <a:chExt cx="468241" cy="828601"/>
            </a:xfrm>
          </p:grpSpPr>
          <p:grpSp>
            <p:nvGrpSpPr>
              <p:cNvPr id="130" name="Shape 130"/>
              <p:cNvGrpSpPr/>
              <p:nvPr/>
            </p:nvGrpSpPr>
            <p:grpSpPr>
              <a:xfrm>
                <a:off x="2663031" y="2218532"/>
                <a:ext cx="354000" cy="827112"/>
                <a:chOff x="2291616" y="2152651"/>
                <a:chExt cx="354000" cy="827112"/>
              </a:xfrm>
            </p:grpSpPr>
            <p:sp>
              <p:nvSpPr>
                <p:cNvPr id="131" name="Shape 131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Shape 132"/>
                <p:cNvSpPr/>
                <p:nvPr/>
              </p:nvSpPr>
              <p:spPr>
                <a:xfrm>
                  <a:off x="2420204" y="2544763"/>
                  <a:ext cx="114300" cy="112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Shape 133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Shape 134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Shape 135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Shape 136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Shape 137"/>
                <p:cNvSpPr/>
                <p:nvPr/>
              </p:nvSpPr>
              <p:spPr>
                <a:xfrm>
                  <a:off x="2344004" y="2322513"/>
                  <a:ext cx="266700" cy="92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Shape 138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Shape 139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Shape 140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Shape 141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Shape 142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Shape 143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Shape 144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Shape 145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Shape 146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Shape 147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Shape 148"/>
                <p:cNvSpPr/>
                <p:nvPr/>
              </p:nvSpPr>
              <p:spPr>
                <a:xfrm>
                  <a:off x="2340829" y="2152651"/>
                  <a:ext cx="276300" cy="169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9" name="Shape 149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" name="Shape 150"/>
            <p:cNvGrpSpPr/>
            <p:nvPr/>
          </p:nvGrpSpPr>
          <p:grpSpPr>
            <a:xfrm>
              <a:off x="2639220" y="2590802"/>
              <a:ext cx="709562" cy="769887"/>
              <a:chOff x="2668588" y="2424907"/>
              <a:chExt cx="709562" cy="769887"/>
            </a:xfrm>
          </p:grpSpPr>
          <p:sp>
            <p:nvSpPr>
              <p:cNvPr id="151" name="Shape 151"/>
              <p:cNvSpPr/>
              <p:nvPr/>
            </p:nvSpPr>
            <p:spPr>
              <a:xfrm>
                <a:off x="3257550" y="2820194"/>
                <a:ext cx="1206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Shape 152"/>
              <p:cNvSpPr/>
              <p:nvPr/>
            </p:nvSpPr>
            <p:spPr>
              <a:xfrm>
                <a:off x="2695575" y="2820194"/>
                <a:ext cx="1221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Shape 153"/>
              <p:cNvSpPr/>
              <p:nvPr/>
            </p:nvSpPr>
            <p:spPr>
              <a:xfrm>
                <a:off x="2919413" y="3112294"/>
                <a:ext cx="234900" cy="8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Shape 154"/>
              <p:cNvSpPr/>
              <p:nvPr/>
            </p:nvSpPr>
            <p:spPr>
              <a:xfrm>
                <a:off x="2711450" y="2445544"/>
                <a:ext cx="652500" cy="72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6" name="Shape 156"/>
            <p:cNvSpPr/>
            <p:nvPr/>
          </p:nvSpPr>
          <p:spPr>
            <a:xfrm>
              <a:off x="2712245" y="3384552"/>
              <a:ext cx="2349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3067845" y="3381377"/>
              <a:ext cx="2319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5316538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5702300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5116513" y="2553494"/>
              <a:ext cx="11826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5588000" y="2553494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589588" y="2155032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5927725" y="2164557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5365750" y="2164557"/>
              <a:ext cx="1221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5589588" y="2458244"/>
              <a:ext cx="2349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5381625" y="1791494"/>
              <a:ext cx="6525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5368925" y="1774032"/>
              <a:ext cx="657300" cy="49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5413375" y="2563019"/>
              <a:ext cx="2334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5767388" y="2559844"/>
              <a:ext cx="2334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6110288" y="26804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5934075" y="26455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6442075" y="264556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6186488" y="321706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6110288" y="2993232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5834063" y="2296319"/>
              <a:ext cx="822300" cy="76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5916613" y="2201069"/>
              <a:ext cx="6255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4479925" y="2167732"/>
              <a:ext cx="268200" cy="5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4303713" y="21312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4811713" y="213121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4556125" y="270271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4479925" y="248046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4202113" y="178355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4319588" y="1670844"/>
              <a:ext cx="6333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3124200" y="1610519"/>
              <a:ext cx="6477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5054600" y="2539207"/>
              <a:ext cx="796800" cy="104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4859338" y="3375819"/>
              <a:ext cx="1182600" cy="4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5332413" y="3002757"/>
              <a:ext cx="2364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5670550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5110163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332413" y="3304382"/>
              <a:ext cx="2364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5126038" y="2639219"/>
              <a:ext cx="6510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5122863" y="2618582"/>
              <a:ext cx="689100" cy="49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5200650" y="2972594"/>
              <a:ext cx="507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5332413" y="3382169"/>
              <a:ext cx="236400" cy="16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3775075" y="2902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3597275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4106863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3722688" y="3437732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3598863" y="3312319"/>
              <a:ext cx="2349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3984625" y="3312319"/>
              <a:ext cx="2334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3851275" y="3437732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3775075" y="3215482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3582988" y="2442369"/>
              <a:ext cx="685800" cy="6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3497263" y="2518569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3560763" y="2497932"/>
              <a:ext cx="692100" cy="44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3703638" y="2658269"/>
              <a:ext cx="2619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3659188" y="2859882"/>
              <a:ext cx="504900" cy="18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4460875" y="3066256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4283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4791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4408488" y="3602831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4286250" y="3475831"/>
              <a:ext cx="2334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4670425" y="3475831"/>
              <a:ext cx="231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4537075" y="3602831"/>
              <a:ext cx="114300" cy="11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4460875" y="3378994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4183063" y="2682081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4279900" y="2585244"/>
              <a:ext cx="647700" cy="5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Shape 280"/>
          <p:cNvSpPr/>
          <p:nvPr/>
        </p:nvSpPr>
        <p:spPr>
          <a:xfrm>
            <a:off x="0" y="1100667"/>
            <a:ext cx="9144000" cy="4614300"/>
          </a:xfrm>
          <a:prstGeom prst="rect">
            <a:avLst/>
          </a:prstGeom>
          <a:solidFill>
            <a:schemeClr val="lt1">
              <a:alpha val="61568"/>
            </a:scheme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298" name="Shape 298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ctrTitle"/>
          </p:nvPr>
        </p:nvSpPr>
        <p:spPr>
          <a:xfrm>
            <a:off x="685800" y="1775355"/>
            <a:ext cx="77724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301037" y="553989"/>
            <a:ext cx="8541900" cy="3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TITLE_ONLY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0" y="-94497"/>
            <a:ext cx="9144000" cy="186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_Img">
  <p:cSld name="FullScreen_Img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742950" marR="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marR="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marR="0" lvl="3" indent="-127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marR="0" lvl="4" indent="-127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Footer">
  <p:cSld name="Title without Footer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4145936" y="5052688"/>
            <a:ext cx="942300" cy="59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0" y="3851189"/>
            <a:ext cx="9144000" cy="186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1775355"/>
            <a:ext cx="77724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01037" y="553989"/>
            <a:ext cx="8541900" cy="3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footer arrows">
  <p:cSld name="Without footer arrows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dt" idx="10"/>
          </p:nvPr>
        </p:nvSpPr>
        <p:spPr>
          <a:xfrm>
            <a:off x="457200" y="5243835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3722146" y="4900705"/>
            <a:ext cx="1699800" cy="81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ackgroud">
  <p:cSld name="Colored Backgroud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dt" idx="10"/>
          </p:nvPr>
        </p:nvSpPr>
        <p:spPr>
          <a:xfrm>
            <a:off x="457200" y="5243835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457200" y="1155813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35" name="Shape 335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39" name="Shape 339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cxnSp>
        <p:nvCxnSpPr>
          <p:cNvPr id="341" name="Shape 341"/>
          <p:cNvCxnSpPr/>
          <p:nvPr/>
        </p:nvCxnSpPr>
        <p:spPr>
          <a:xfrm rot="10800000">
            <a:off x="399835" y="624516"/>
            <a:ext cx="8318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457200" y="1124456"/>
            <a:ext cx="40386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45" name="Shape 345"/>
          <p:cNvSpPr txBox="1">
            <a:spLocks noGrp="1"/>
          </p:cNvSpPr>
          <p:nvPr>
            <p:ph type="body" idx="2"/>
          </p:nvPr>
        </p:nvSpPr>
        <p:spPr>
          <a:xfrm>
            <a:off x="4648200" y="1124456"/>
            <a:ext cx="40386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46" name="Shape 346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457200" y="1112025"/>
            <a:ext cx="4040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body" idx="2"/>
          </p:nvPr>
        </p:nvSpPr>
        <p:spPr>
          <a:xfrm>
            <a:off x="457200" y="1645160"/>
            <a:ext cx="4040100" cy="3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body" idx="3"/>
          </p:nvPr>
        </p:nvSpPr>
        <p:spPr>
          <a:xfrm>
            <a:off x="4645027" y="1112025"/>
            <a:ext cx="40419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53" name="Shape 353"/>
          <p:cNvSpPr txBox="1">
            <a:spLocks noGrp="1"/>
          </p:cNvSpPr>
          <p:nvPr>
            <p:ph type="body" idx="4"/>
          </p:nvPr>
        </p:nvSpPr>
        <p:spPr>
          <a:xfrm>
            <a:off x="4645027" y="1645160"/>
            <a:ext cx="4041900" cy="3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54" name="Shape 354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  <a:defRPr sz="1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55" name="Shape 355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4145936" y="5052688"/>
            <a:ext cx="942300" cy="59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1" name="Shape 361"/>
          <p:cNvGrpSpPr/>
          <p:nvPr/>
        </p:nvGrpSpPr>
        <p:grpSpPr>
          <a:xfrm>
            <a:off x="2415383" y="1232065"/>
            <a:ext cx="4453656" cy="3254508"/>
            <a:chOff x="2415382" y="1108869"/>
            <a:chExt cx="4453656" cy="2929087"/>
          </a:xfrm>
        </p:grpSpPr>
        <p:sp>
          <p:nvSpPr>
            <p:cNvPr id="362" name="Shape 362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5035550" y="15882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48593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5365750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5035550" y="190261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4757738" y="120570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4810125" y="1158082"/>
              <a:ext cx="673200" cy="517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5011738" y="1745457"/>
              <a:ext cx="315900" cy="4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3944938" y="158829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3767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4275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3944938" y="1902619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3667125" y="120570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3762375" y="1108869"/>
              <a:ext cx="6492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3640138" y="1173957"/>
              <a:ext cx="609600" cy="3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3335338" y="2140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3157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3665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3543300" y="2550319"/>
              <a:ext cx="234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3057525" y="175815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3194050" y="2169319"/>
              <a:ext cx="547800" cy="34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3222625" y="2077244"/>
              <a:ext cx="504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2670970" y="2516189"/>
              <a:ext cx="6906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2415382" y="3375027"/>
              <a:ext cx="11844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2888457" y="3375027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2890045" y="2976564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5" name="Shape 405"/>
            <p:cNvGrpSpPr/>
            <p:nvPr/>
          </p:nvGrpSpPr>
          <p:grpSpPr>
            <a:xfrm>
              <a:off x="3186172" y="2302670"/>
              <a:ext cx="468241" cy="828601"/>
              <a:chOff x="2548790" y="2218532"/>
              <a:chExt cx="468241" cy="828601"/>
            </a:xfrm>
          </p:grpSpPr>
          <p:grpSp>
            <p:nvGrpSpPr>
              <p:cNvPr id="406" name="Shape 406"/>
              <p:cNvGrpSpPr/>
              <p:nvPr/>
            </p:nvGrpSpPr>
            <p:grpSpPr>
              <a:xfrm>
                <a:off x="2663031" y="2218532"/>
                <a:ext cx="354000" cy="827112"/>
                <a:chOff x="2291616" y="2152651"/>
                <a:chExt cx="354000" cy="827112"/>
              </a:xfrm>
            </p:grpSpPr>
            <p:sp>
              <p:nvSpPr>
                <p:cNvPr id="407" name="Shape 407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Shape 408"/>
                <p:cNvSpPr/>
                <p:nvPr/>
              </p:nvSpPr>
              <p:spPr>
                <a:xfrm>
                  <a:off x="2420204" y="2544763"/>
                  <a:ext cx="114300" cy="112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Shape 409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Shape 410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Shape 411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Shape 412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Shape 413"/>
                <p:cNvSpPr/>
                <p:nvPr/>
              </p:nvSpPr>
              <p:spPr>
                <a:xfrm>
                  <a:off x="2344004" y="2322513"/>
                  <a:ext cx="266700" cy="92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Shape 414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Shape 415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Shape 416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7" name="Shape 417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" name="Shape 418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Shape 419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Shape 420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Shape 421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Shape 422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Shape 423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Shape 424"/>
                <p:cNvSpPr/>
                <p:nvPr/>
              </p:nvSpPr>
              <p:spPr>
                <a:xfrm>
                  <a:off x="2340829" y="2152651"/>
                  <a:ext cx="276300" cy="169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25" name="Shape 425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6" name="Shape 426"/>
            <p:cNvGrpSpPr/>
            <p:nvPr/>
          </p:nvGrpSpPr>
          <p:grpSpPr>
            <a:xfrm>
              <a:off x="2639220" y="2590802"/>
              <a:ext cx="709562" cy="769887"/>
              <a:chOff x="2668588" y="2424907"/>
              <a:chExt cx="709562" cy="769887"/>
            </a:xfrm>
          </p:grpSpPr>
          <p:sp>
            <p:nvSpPr>
              <p:cNvPr id="427" name="Shape 427"/>
              <p:cNvSpPr/>
              <p:nvPr/>
            </p:nvSpPr>
            <p:spPr>
              <a:xfrm>
                <a:off x="3257550" y="2820194"/>
                <a:ext cx="1206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Shape 428"/>
              <p:cNvSpPr/>
              <p:nvPr/>
            </p:nvSpPr>
            <p:spPr>
              <a:xfrm>
                <a:off x="2695575" y="2820194"/>
                <a:ext cx="1221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Shape 429"/>
              <p:cNvSpPr/>
              <p:nvPr/>
            </p:nvSpPr>
            <p:spPr>
              <a:xfrm>
                <a:off x="2919413" y="3112294"/>
                <a:ext cx="234900" cy="8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Shape 430"/>
              <p:cNvSpPr/>
              <p:nvPr/>
            </p:nvSpPr>
            <p:spPr>
              <a:xfrm>
                <a:off x="2711450" y="2445544"/>
                <a:ext cx="652500" cy="72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Shape 431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2" name="Shape 432"/>
            <p:cNvSpPr/>
            <p:nvPr/>
          </p:nvSpPr>
          <p:spPr>
            <a:xfrm>
              <a:off x="2712245" y="3384552"/>
              <a:ext cx="2349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3067845" y="3381377"/>
              <a:ext cx="2319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5316538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5702300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5116513" y="2553494"/>
              <a:ext cx="11826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5588000" y="2553494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5589588" y="2155032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5927725" y="2164557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5365750" y="2164557"/>
              <a:ext cx="1221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5589588" y="2458244"/>
              <a:ext cx="2349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5381625" y="1791494"/>
              <a:ext cx="6525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5368925" y="1774032"/>
              <a:ext cx="657300" cy="49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5413375" y="2563019"/>
              <a:ext cx="2334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5767388" y="2559844"/>
              <a:ext cx="2334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6110288" y="26804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5934075" y="26455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6442075" y="264556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6186488" y="321706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6110288" y="2993232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5834063" y="2296319"/>
              <a:ext cx="822300" cy="76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5916613" y="2201069"/>
              <a:ext cx="6255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4479925" y="2167732"/>
              <a:ext cx="268200" cy="5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4303713" y="21312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4811713" y="213121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4556125" y="270271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4479925" y="248046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4202113" y="178355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4319588" y="1670844"/>
              <a:ext cx="6333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3124200" y="1610519"/>
              <a:ext cx="6477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5054600" y="2539207"/>
              <a:ext cx="796800" cy="104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4859338" y="3375819"/>
              <a:ext cx="1182600" cy="4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5332413" y="3002757"/>
              <a:ext cx="2364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5670550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5110163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5332413" y="3304382"/>
              <a:ext cx="2364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5126038" y="2639219"/>
              <a:ext cx="6510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5122863" y="2618582"/>
              <a:ext cx="689100" cy="49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5200650" y="2972594"/>
              <a:ext cx="507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5332413" y="3382169"/>
              <a:ext cx="236400" cy="16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3775075" y="2902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3597275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4106863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3722688" y="3437732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3598863" y="3312319"/>
              <a:ext cx="2349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3984625" y="3312319"/>
              <a:ext cx="2334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3851275" y="3437732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3775075" y="3215482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3582988" y="2442369"/>
              <a:ext cx="685800" cy="6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3497263" y="2518569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3560763" y="2497932"/>
              <a:ext cx="692100" cy="44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3703638" y="2658269"/>
              <a:ext cx="2619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3659188" y="2859882"/>
              <a:ext cx="504900" cy="18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4460875" y="3066256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4283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4791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4408488" y="3602831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4286250" y="3475831"/>
              <a:ext cx="2334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4670425" y="3475831"/>
              <a:ext cx="231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4537075" y="3602831"/>
              <a:ext cx="114300" cy="11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4460875" y="3378994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4183063" y="2682081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4279900" y="2585244"/>
              <a:ext cx="647700" cy="5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6" name="Shape 556"/>
          <p:cNvSpPr/>
          <p:nvPr/>
        </p:nvSpPr>
        <p:spPr>
          <a:xfrm>
            <a:off x="0" y="1100667"/>
            <a:ext cx="9144000" cy="4614300"/>
          </a:xfrm>
          <a:prstGeom prst="rect">
            <a:avLst/>
          </a:prstGeom>
          <a:solidFill>
            <a:schemeClr val="lt1">
              <a:alpha val="61568"/>
            </a:scheme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37" name="Shape 37"/>
          <p:cNvSpPr/>
          <p:nvPr/>
        </p:nvSpPr>
        <p:spPr>
          <a:xfrm>
            <a:off x="0" y="-94497"/>
            <a:ext cx="9144000" cy="186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_Img">
  <p:cSld name="FullScreen_Img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0" name="Shape 4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Shape 4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742950" marR="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marR="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marR="0" lvl="3" indent="-127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marR="0" lvl="4" indent="-127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Footer">
  <p:cSld name="Title without Foot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46" name="Shape 46"/>
          <p:cNvSpPr/>
          <p:nvPr/>
        </p:nvSpPr>
        <p:spPr>
          <a:xfrm>
            <a:off x="4145936" y="5052688"/>
            <a:ext cx="942300" cy="59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0" y="3851189"/>
            <a:ext cx="9144000" cy="186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footer arrows">
  <p:cSld name="Without footer arrow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5243835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52" name="Shape 52"/>
          <p:cNvSpPr/>
          <p:nvPr/>
        </p:nvSpPr>
        <p:spPr>
          <a:xfrm>
            <a:off x="3722146" y="4900705"/>
            <a:ext cx="1699800" cy="81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ackgroud">
  <p:cSld name="Colored Backgroud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5243835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55" name="Shape 5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155813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155813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cxnSp>
        <p:nvCxnSpPr>
          <p:cNvPr id="8" name="Shape 8"/>
          <p:cNvCxnSpPr/>
          <p:nvPr/>
        </p:nvCxnSpPr>
        <p:spPr>
          <a:xfrm rot="10800000">
            <a:off x="399834" y="562064"/>
            <a:ext cx="8390100" cy="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43793" y="529910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447793" y="529910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248324" y="5295650"/>
            <a:ext cx="276900" cy="276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4600016" y="5299558"/>
            <a:ext cx="276900" cy="276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Shape 13"/>
          <p:cNvGrpSpPr/>
          <p:nvPr/>
        </p:nvGrpSpPr>
        <p:grpSpPr>
          <a:xfrm>
            <a:off x="4357715" y="5400643"/>
            <a:ext cx="45720" cy="73409"/>
            <a:chOff x="3345327" y="4804191"/>
            <a:chExt cx="74100" cy="118978"/>
          </a:xfrm>
        </p:grpSpPr>
        <p:cxnSp>
          <p:nvCxnSpPr>
            <p:cNvPr id="14" name="Shape 14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6" name="Shape 16"/>
          <p:cNvGrpSpPr/>
          <p:nvPr/>
        </p:nvGrpSpPr>
        <p:grpSpPr>
          <a:xfrm rot="10800000">
            <a:off x="4719482" y="5398248"/>
            <a:ext cx="45720" cy="73409"/>
            <a:chOff x="3345327" y="4804191"/>
            <a:chExt cx="74100" cy="118978"/>
          </a:xfrm>
        </p:grpSpPr>
        <p:cxnSp>
          <p:nvCxnSpPr>
            <p:cNvPr id="17" name="Shape 17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9" name="Shape 19" descr="logo_bajada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257784" y="144054"/>
            <a:ext cx="1459759" cy="3427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457200" y="1155813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cxnSp>
        <p:nvCxnSpPr>
          <p:cNvPr id="284" name="Shape 284"/>
          <p:cNvCxnSpPr/>
          <p:nvPr/>
        </p:nvCxnSpPr>
        <p:spPr>
          <a:xfrm rot="10800000">
            <a:off x="399834" y="562064"/>
            <a:ext cx="8390100" cy="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6543793" y="529910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447793" y="529910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4248324" y="5295650"/>
            <a:ext cx="276900" cy="276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600016" y="5299558"/>
            <a:ext cx="276900" cy="276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Shape 289"/>
          <p:cNvGrpSpPr/>
          <p:nvPr/>
        </p:nvGrpSpPr>
        <p:grpSpPr>
          <a:xfrm>
            <a:off x="4357715" y="5400643"/>
            <a:ext cx="45720" cy="73409"/>
            <a:chOff x="3345327" y="4804191"/>
            <a:chExt cx="74100" cy="118978"/>
          </a:xfrm>
        </p:grpSpPr>
        <p:cxnSp>
          <p:nvCxnSpPr>
            <p:cNvPr id="290" name="Shape 290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1" name="Shape 291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92" name="Shape 292"/>
          <p:cNvGrpSpPr/>
          <p:nvPr/>
        </p:nvGrpSpPr>
        <p:grpSpPr>
          <a:xfrm rot="10800000">
            <a:off x="4719482" y="5398248"/>
            <a:ext cx="45720" cy="73409"/>
            <a:chOff x="3345327" y="4804191"/>
            <a:chExt cx="74100" cy="118978"/>
          </a:xfrm>
        </p:grpSpPr>
        <p:cxnSp>
          <p:nvCxnSpPr>
            <p:cNvPr id="293" name="Shape 293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4" name="Shape 294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95" name="Shape 295" descr="logo_bajada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257784" y="144054"/>
            <a:ext cx="1459759" cy="3427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5994042" y="0"/>
            <a:ext cx="3150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5994050" y="2015200"/>
            <a:ext cx="3096300" cy="1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Font typeface="Raleway"/>
              <a:buNone/>
            </a:pPr>
            <a:r>
              <a:rPr lang="pt-BR" sz="2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SCIENCE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"/>
              <a:buFont typeface="Raleway"/>
              <a:buNone/>
            </a:pPr>
            <a:r>
              <a:rPr lang="pt-BR" sz="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Raleway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Aula 4</a:t>
            </a: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Raleway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Ensemble e Bagging</a:t>
            </a: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6117227" y="4127871"/>
            <a:ext cx="2257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Calibri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endParaRPr dirty="0"/>
          </a:p>
        </p:txBody>
      </p:sp>
      <p:pic>
        <p:nvPicPr>
          <p:cNvPr id="565" name="Shape 565" descr="logo_bajad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2961" y="1620450"/>
            <a:ext cx="1681408" cy="394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Shape 5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425" y="1669682"/>
            <a:ext cx="2326064" cy="2371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Shape 6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8925" y="1334813"/>
            <a:ext cx="3706392" cy="3352994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Shape 639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TÉCNICAS DE ENSEMBLE</a:t>
            </a:r>
            <a:endParaRPr/>
          </a:p>
        </p:txBody>
      </p:sp>
      <p:sp>
        <p:nvSpPr>
          <p:cNvPr id="640" name="Shape 640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/>
          </a:p>
        </p:txBody>
      </p:sp>
      <p:sp>
        <p:nvSpPr>
          <p:cNvPr id="641" name="Shape 641"/>
          <p:cNvSpPr txBox="1"/>
          <p:nvPr/>
        </p:nvSpPr>
        <p:spPr>
          <a:xfrm>
            <a:off x="447800" y="1215525"/>
            <a:ext cx="46911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 problema de representação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Às vezes não é possível expressar </a:t>
            </a:r>
            <a:r>
              <a:rPr lang="pt-BR" sz="1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nos termos da hipótese.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exemplo, se usarmos uma árvore de decisão como classificador de base, ela formará </a:t>
            </a:r>
            <a:r>
              <a:rPr lang="pt-BR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partições retilíneas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espaço de características.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 se </a:t>
            </a:r>
            <a:r>
              <a:rPr lang="pt-BR" sz="1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uma linha diagonal, então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poderá ser representada por um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 finito de segmentos retilíneos.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Portanto, o limite de decisão verdadeiro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pode ser expresso por uma árvore de decisão.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 spc="-3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entanto, ainda é possível aproximar</a:t>
            </a:r>
            <a:r>
              <a:rPr lang="pt-BR" sz="1400" b="0" i="1" u="none" strike="noStrike" cap="none" spc="-3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</a:t>
            </a:r>
            <a:r>
              <a:rPr lang="pt-BR" sz="1400" b="0" i="0" u="none" strike="noStrike" cap="none" spc="-3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até expandir o espaço de funções representáveis usando métodos de ensemble.</a:t>
            </a:r>
            <a:endParaRPr spc="-3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2" name="Shape 6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7162" y="2833500"/>
            <a:ext cx="803227" cy="80322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928002" y="1274485"/>
            <a:ext cx="217239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rtl="0"/>
            <a:r>
              <a:rPr lang="pt-BR" sz="2200">
                <a:latin typeface="Calibri" panose="020F0502020204030204" pitchFamily="34" charset="0"/>
              </a:rPr>
              <a:t>Representacional</a:t>
            </a:r>
            <a:endParaRPr lang="es-AR" sz="2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TÉCNICAS DE ENSEMBLE</a:t>
            </a:r>
            <a:endParaRPr/>
          </a:p>
        </p:txBody>
      </p:sp>
      <p:sp>
        <p:nvSpPr>
          <p:cNvPr id="648" name="Shape 648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/>
          </a:p>
        </p:txBody>
      </p:sp>
      <p:sp>
        <p:nvSpPr>
          <p:cNvPr id="649" name="Shape 649"/>
          <p:cNvSpPr txBox="1"/>
          <p:nvPr/>
        </p:nvSpPr>
        <p:spPr>
          <a:xfrm>
            <a:off x="447794" y="1215518"/>
            <a:ext cx="82389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Condição necessária e suficiente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condição necessária e suficiente que deve ser atendida para que um classificador de ensemble melhore os resultados de qualquer um de seus classificadores de base é que eles sejam precisos e diversos.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Capacidade preditiva: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os classificadores de base devem fazer previsões melhores do que a previsão totalmente aleatória (o 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AUC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deve ser maior que 0.5).</a:t>
            </a:r>
            <a:endParaRPr dirty="0"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sz="1400" b="1" i="0" u="none" strike="noStrike" cap="none" spc="-3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Diversidade</a:t>
            </a:r>
            <a:r>
              <a:rPr lang="pt-BR" sz="1400" b="0" i="0" u="none" strike="noStrike" cap="none" spc="-3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os classificadores de base devem cometer erros diferentes nos mesmos casos (sem diversidade, não é possível melhorar a precisão de ensemble com a combinação dos classificadores de base).</a:t>
            </a:r>
            <a:endParaRPr spc="-3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imaginar que temos um ensemble de três classificadores de base { h1, h2, h3 } e considerar um novo caso x. Se os três classificadores forem semelhantes, quando h1(x) for incorreto, provavelmente h2(x) e h3(x) também sejam incorretos e não conseguiremos nada com a combinação. Mas se eles forem bastante diversificados, os erros que cometerem serão pouco correlacionados, e quando h1(x) for incorreto, possivelmente h2(x) e h3(x) sejam corretos, e o voto majoritário seja correto.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Isso é verdade desde que a taxa de erro individual de cada um seja inferior a 50%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Shape 65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B0D0E">
              <a:alpha val="6549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6" name="Shape 656"/>
          <p:cNvSpPr/>
          <p:nvPr/>
        </p:nvSpPr>
        <p:spPr>
          <a:xfrm>
            <a:off x="961050" y="1473241"/>
            <a:ext cx="7221900" cy="11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aleway"/>
              <a:buNone/>
            </a:pPr>
            <a:r>
              <a:rPr lang="pt-BR"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BAGGING</a:t>
            </a: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4009262" y="2726668"/>
            <a:ext cx="1122900" cy="112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Shape 658"/>
          <p:cNvSpPr/>
          <p:nvPr/>
        </p:nvSpPr>
        <p:spPr>
          <a:xfrm>
            <a:off x="4373767" y="3071751"/>
            <a:ext cx="393900" cy="43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2913" y="65513"/>
                </a:moveTo>
                <a:cubicBezTo>
                  <a:pt x="41324" y="65513"/>
                  <a:pt x="39735" y="66810"/>
                  <a:pt x="39735" y="68108"/>
                </a:cubicBezTo>
                <a:cubicBezTo>
                  <a:pt x="39735" y="70054"/>
                  <a:pt x="41324" y="70702"/>
                  <a:pt x="42913" y="70702"/>
                </a:cubicBezTo>
                <a:cubicBezTo>
                  <a:pt x="45298" y="70702"/>
                  <a:pt x="46887" y="70054"/>
                  <a:pt x="46887" y="68108"/>
                </a:cubicBezTo>
                <a:cubicBezTo>
                  <a:pt x="46887" y="66810"/>
                  <a:pt x="45298" y="65513"/>
                  <a:pt x="42913" y="65513"/>
                </a:cubicBezTo>
                <a:close/>
                <a:moveTo>
                  <a:pt x="59602" y="76540"/>
                </a:moveTo>
                <a:cubicBezTo>
                  <a:pt x="56423" y="76540"/>
                  <a:pt x="53245" y="79135"/>
                  <a:pt x="53245" y="81729"/>
                </a:cubicBezTo>
                <a:cubicBezTo>
                  <a:pt x="53245" y="84972"/>
                  <a:pt x="56423" y="87567"/>
                  <a:pt x="59602" y="87567"/>
                </a:cubicBezTo>
                <a:cubicBezTo>
                  <a:pt x="63576" y="87567"/>
                  <a:pt x="66754" y="84972"/>
                  <a:pt x="66754" y="81729"/>
                </a:cubicBezTo>
                <a:cubicBezTo>
                  <a:pt x="66754" y="79135"/>
                  <a:pt x="63576" y="76540"/>
                  <a:pt x="59602" y="76540"/>
                </a:cubicBezTo>
                <a:close/>
                <a:moveTo>
                  <a:pt x="33377" y="87567"/>
                </a:moveTo>
                <a:cubicBezTo>
                  <a:pt x="29403" y="87567"/>
                  <a:pt x="26225" y="90162"/>
                  <a:pt x="26225" y="92756"/>
                </a:cubicBezTo>
                <a:cubicBezTo>
                  <a:pt x="26225" y="96000"/>
                  <a:pt x="29403" y="98594"/>
                  <a:pt x="33377" y="98594"/>
                </a:cubicBezTo>
                <a:cubicBezTo>
                  <a:pt x="36556" y="98594"/>
                  <a:pt x="39735" y="96000"/>
                  <a:pt x="39735" y="92756"/>
                </a:cubicBezTo>
                <a:cubicBezTo>
                  <a:pt x="39735" y="90162"/>
                  <a:pt x="36556" y="87567"/>
                  <a:pt x="33377" y="87567"/>
                </a:cubicBezTo>
                <a:close/>
                <a:moveTo>
                  <a:pt x="93774" y="43459"/>
                </a:moveTo>
                <a:cubicBezTo>
                  <a:pt x="93774" y="16216"/>
                  <a:pt x="93774" y="16216"/>
                  <a:pt x="93774" y="16216"/>
                </a:cubicBezTo>
                <a:cubicBezTo>
                  <a:pt x="100132" y="16216"/>
                  <a:pt x="100132" y="16216"/>
                  <a:pt x="100132" y="16216"/>
                </a:cubicBezTo>
                <a:cubicBezTo>
                  <a:pt x="104105" y="16216"/>
                  <a:pt x="107284" y="13621"/>
                  <a:pt x="107284" y="11027"/>
                </a:cubicBezTo>
                <a:cubicBezTo>
                  <a:pt x="107284" y="5189"/>
                  <a:pt x="107284" y="5189"/>
                  <a:pt x="107284" y="5189"/>
                </a:cubicBezTo>
                <a:cubicBezTo>
                  <a:pt x="107284" y="2594"/>
                  <a:pt x="104105" y="0"/>
                  <a:pt x="100132" y="0"/>
                </a:cubicBezTo>
                <a:cubicBezTo>
                  <a:pt x="19867" y="0"/>
                  <a:pt x="19867" y="0"/>
                  <a:pt x="19867" y="0"/>
                </a:cubicBezTo>
                <a:cubicBezTo>
                  <a:pt x="15894" y="0"/>
                  <a:pt x="12715" y="2594"/>
                  <a:pt x="12715" y="5189"/>
                </a:cubicBezTo>
                <a:cubicBezTo>
                  <a:pt x="12715" y="11027"/>
                  <a:pt x="12715" y="11027"/>
                  <a:pt x="12715" y="11027"/>
                </a:cubicBezTo>
                <a:cubicBezTo>
                  <a:pt x="12715" y="13621"/>
                  <a:pt x="15894" y="16216"/>
                  <a:pt x="19867" y="16216"/>
                </a:cubicBezTo>
                <a:cubicBezTo>
                  <a:pt x="26225" y="16216"/>
                  <a:pt x="26225" y="16216"/>
                  <a:pt x="26225" y="16216"/>
                </a:cubicBezTo>
                <a:cubicBezTo>
                  <a:pt x="26225" y="43459"/>
                  <a:pt x="26225" y="43459"/>
                  <a:pt x="26225" y="43459"/>
                </a:cubicBezTo>
                <a:cubicBezTo>
                  <a:pt x="10331" y="52540"/>
                  <a:pt x="0" y="67459"/>
                  <a:pt x="0" y="84972"/>
                </a:cubicBezTo>
                <a:cubicBezTo>
                  <a:pt x="0" y="98594"/>
                  <a:pt x="7152" y="111567"/>
                  <a:pt x="18278" y="120000"/>
                </a:cubicBezTo>
                <a:cubicBezTo>
                  <a:pt x="101721" y="120000"/>
                  <a:pt x="101721" y="120000"/>
                  <a:pt x="101721" y="120000"/>
                </a:cubicBezTo>
                <a:cubicBezTo>
                  <a:pt x="112847" y="111567"/>
                  <a:pt x="120000" y="98594"/>
                  <a:pt x="120000" y="84972"/>
                </a:cubicBezTo>
                <a:cubicBezTo>
                  <a:pt x="120000" y="67459"/>
                  <a:pt x="109668" y="52540"/>
                  <a:pt x="93774" y="43459"/>
                </a:cubicBezTo>
                <a:close/>
                <a:moveTo>
                  <a:pt x="19867" y="11027"/>
                </a:moveTo>
                <a:cubicBezTo>
                  <a:pt x="19867" y="5189"/>
                  <a:pt x="19867" y="5189"/>
                  <a:pt x="19867" y="5189"/>
                </a:cubicBezTo>
                <a:cubicBezTo>
                  <a:pt x="100132" y="5189"/>
                  <a:pt x="100132" y="5189"/>
                  <a:pt x="100132" y="5189"/>
                </a:cubicBezTo>
                <a:cubicBezTo>
                  <a:pt x="100132" y="11027"/>
                  <a:pt x="100132" y="11027"/>
                  <a:pt x="100132" y="11027"/>
                </a:cubicBezTo>
                <a:lnTo>
                  <a:pt x="19867" y="11027"/>
                </a:lnTo>
                <a:close/>
                <a:moveTo>
                  <a:pt x="86622" y="16216"/>
                </a:moveTo>
                <a:cubicBezTo>
                  <a:pt x="86622" y="24000"/>
                  <a:pt x="86622" y="24000"/>
                  <a:pt x="86622" y="24000"/>
                </a:cubicBezTo>
                <a:cubicBezTo>
                  <a:pt x="80264" y="24000"/>
                  <a:pt x="71523" y="25297"/>
                  <a:pt x="61986" y="29837"/>
                </a:cubicBezTo>
                <a:cubicBezTo>
                  <a:pt x="50860" y="35027"/>
                  <a:pt x="40529" y="33081"/>
                  <a:pt x="33377" y="30486"/>
                </a:cubicBezTo>
                <a:cubicBezTo>
                  <a:pt x="33377" y="16216"/>
                  <a:pt x="33377" y="16216"/>
                  <a:pt x="33377" y="16216"/>
                </a:cubicBezTo>
                <a:lnTo>
                  <a:pt x="86622" y="16216"/>
                </a:lnTo>
                <a:close/>
                <a:moveTo>
                  <a:pt x="98543" y="114810"/>
                </a:moveTo>
                <a:cubicBezTo>
                  <a:pt x="21456" y="114810"/>
                  <a:pt x="21456" y="114810"/>
                  <a:pt x="21456" y="114810"/>
                </a:cubicBezTo>
                <a:cubicBezTo>
                  <a:pt x="11920" y="106378"/>
                  <a:pt x="6357" y="96000"/>
                  <a:pt x="6357" y="84972"/>
                </a:cubicBezTo>
                <a:cubicBezTo>
                  <a:pt x="6357" y="70054"/>
                  <a:pt x="15099" y="56432"/>
                  <a:pt x="30198" y="48000"/>
                </a:cubicBezTo>
                <a:cubicBezTo>
                  <a:pt x="31788" y="47351"/>
                  <a:pt x="33377" y="45405"/>
                  <a:pt x="33377" y="43459"/>
                </a:cubicBezTo>
                <a:cubicBezTo>
                  <a:pt x="33377" y="36324"/>
                  <a:pt x="33377" y="36324"/>
                  <a:pt x="33377" y="36324"/>
                </a:cubicBezTo>
                <a:cubicBezTo>
                  <a:pt x="37350" y="37621"/>
                  <a:pt x="42119" y="38270"/>
                  <a:pt x="46887" y="38270"/>
                </a:cubicBezTo>
                <a:cubicBezTo>
                  <a:pt x="52450" y="38270"/>
                  <a:pt x="58807" y="37621"/>
                  <a:pt x="65165" y="34378"/>
                </a:cubicBezTo>
                <a:cubicBezTo>
                  <a:pt x="73907" y="30486"/>
                  <a:pt x="81059" y="29189"/>
                  <a:pt x="86622" y="29837"/>
                </a:cubicBezTo>
                <a:cubicBezTo>
                  <a:pt x="86622" y="43459"/>
                  <a:pt x="86622" y="43459"/>
                  <a:pt x="86622" y="43459"/>
                </a:cubicBezTo>
                <a:cubicBezTo>
                  <a:pt x="86622" y="45405"/>
                  <a:pt x="88211" y="47351"/>
                  <a:pt x="89801" y="48000"/>
                </a:cubicBezTo>
                <a:cubicBezTo>
                  <a:pt x="104900" y="56432"/>
                  <a:pt x="113642" y="70054"/>
                  <a:pt x="113642" y="84972"/>
                </a:cubicBezTo>
                <a:cubicBezTo>
                  <a:pt x="113642" y="96000"/>
                  <a:pt x="108079" y="106378"/>
                  <a:pt x="98543" y="114810"/>
                </a:cubicBezTo>
                <a:close/>
                <a:moveTo>
                  <a:pt x="89801" y="87567"/>
                </a:moveTo>
                <a:cubicBezTo>
                  <a:pt x="88211" y="87567"/>
                  <a:pt x="86622" y="88864"/>
                  <a:pt x="86622" y="90162"/>
                </a:cubicBezTo>
                <a:cubicBezTo>
                  <a:pt x="86622" y="91459"/>
                  <a:pt x="88211" y="92756"/>
                  <a:pt x="89801" y="92756"/>
                </a:cubicBezTo>
                <a:cubicBezTo>
                  <a:pt x="92185" y="92756"/>
                  <a:pt x="93774" y="91459"/>
                  <a:pt x="93774" y="90162"/>
                </a:cubicBezTo>
                <a:cubicBezTo>
                  <a:pt x="93774" y="88864"/>
                  <a:pt x="92185" y="87567"/>
                  <a:pt x="89801" y="87567"/>
                </a:cubicBezTo>
                <a:close/>
                <a:moveTo>
                  <a:pt x="69933" y="49297"/>
                </a:moveTo>
                <a:cubicBezTo>
                  <a:pt x="64370" y="49297"/>
                  <a:pt x="59602" y="52540"/>
                  <a:pt x="59602" y="57081"/>
                </a:cubicBezTo>
                <a:cubicBezTo>
                  <a:pt x="59602" y="61621"/>
                  <a:pt x="64370" y="65513"/>
                  <a:pt x="69933" y="65513"/>
                </a:cubicBezTo>
                <a:cubicBezTo>
                  <a:pt x="75496" y="65513"/>
                  <a:pt x="80264" y="61621"/>
                  <a:pt x="80264" y="57081"/>
                </a:cubicBezTo>
                <a:cubicBezTo>
                  <a:pt x="80264" y="52540"/>
                  <a:pt x="75496" y="49297"/>
                  <a:pt x="69933" y="49297"/>
                </a:cubicBezTo>
                <a:close/>
                <a:moveTo>
                  <a:pt x="69933" y="60324"/>
                </a:moveTo>
                <a:cubicBezTo>
                  <a:pt x="68344" y="60324"/>
                  <a:pt x="66754" y="59027"/>
                  <a:pt x="66754" y="57081"/>
                </a:cubicBezTo>
                <a:cubicBezTo>
                  <a:pt x="66754" y="55783"/>
                  <a:pt x="68344" y="54486"/>
                  <a:pt x="69933" y="54486"/>
                </a:cubicBezTo>
                <a:cubicBezTo>
                  <a:pt x="71523" y="54486"/>
                  <a:pt x="73112" y="55783"/>
                  <a:pt x="73112" y="57081"/>
                </a:cubicBezTo>
                <a:cubicBezTo>
                  <a:pt x="73112" y="59027"/>
                  <a:pt x="71523" y="60324"/>
                  <a:pt x="69933" y="60324"/>
                </a:cubicBezTo>
                <a:close/>
                <a:moveTo>
                  <a:pt x="69933" y="98594"/>
                </a:moveTo>
                <a:cubicBezTo>
                  <a:pt x="68344" y="98594"/>
                  <a:pt x="66754" y="99891"/>
                  <a:pt x="66754" y="101189"/>
                </a:cubicBezTo>
                <a:cubicBezTo>
                  <a:pt x="66754" y="102486"/>
                  <a:pt x="68344" y="103783"/>
                  <a:pt x="69933" y="103783"/>
                </a:cubicBezTo>
                <a:cubicBezTo>
                  <a:pt x="71523" y="103783"/>
                  <a:pt x="73112" y="102486"/>
                  <a:pt x="73112" y="101189"/>
                </a:cubicBezTo>
                <a:cubicBezTo>
                  <a:pt x="73112" y="99891"/>
                  <a:pt x="71523" y="98594"/>
                  <a:pt x="69933" y="985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BAGGING</a:t>
            </a:r>
            <a:endParaRPr/>
          </a:p>
        </p:txBody>
      </p:sp>
      <p:sp>
        <p:nvSpPr>
          <p:cNvPr id="664" name="Shape 664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/>
          </a:p>
        </p:txBody>
      </p:sp>
      <p:sp>
        <p:nvSpPr>
          <p:cNvPr id="665" name="Shape 665"/>
          <p:cNvSpPr txBox="1"/>
          <p:nvPr/>
        </p:nvSpPr>
        <p:spPr>
          <a:xfrm>
            <a:off x="447794" y="1215518"/>
            <a:ext cx="82389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Introdução a Bagging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pt-B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lang="pt-B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ootstrap </a:t>
            </a:r>
            <a:r>
              <a:rPr lang="pt-B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regat</a:t>
            </a:r>
            <a:r>
              <a:rPr lang="pt-B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um método de manipulação do conjunto de treinamento por </a:t>
            </a:r>
            <a:r>
              <a:rPr lang="pt-B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reamostragem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gerar k classificadores de base.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é o procedimento de gerar </a:t>
            </a:r>
            <a:r>
              <a:rPr lang="pt-BR" sz="1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pt-B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amostras diferentes 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partir do conjunto de treinamento.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amostras são criadas independentemente por amostragem com </a:t>
            </a:r>
            <a:r>
              <a:rPr lang="pt-B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substituição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dos dados de treinamento, usando uma distribuição de amostragem uniforme.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Logo, com essas k amostras, são treinados </a:t>
            </a:r>
            <a:r>
              <a:rPr lang="pt-BR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classificadores.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último, esses k modelos diferentes serão adicionados, e o resultado será um ensemble que tomará uma decisão por voto majoritário. Em outras palavras, o voto de cada modelo no ensemble tem o mesmo peso.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bagging treina cada modelo no ensemble usando um subconjunto aleatório do conjunto de treinamento, com a finalidade de aumentar a variância dos modelos de base. Por exemplo, o algoritmo floresta aleatória combina árvores de decisão aleatórias com bagging para conseguir uma precisão de classificação muito alta.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BAGGING</a:t>
            </a:r>
            <a:endParaRPr/>
          </a:p>
        </p:txBody>
      </p:sp>
      <p:sp>
        <p:nvSpPr>
          <p:cNvPr id="671" name="Shape 671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/>
          </a:p>
        </p:txBody>
      </p:sp>
      <p:sp>
        <p:nvSpPr>
          <p:cNvPr id="672" name="Shape 672"/>
          <p:cNvSpPr txBox="1"/>
          <p:nvPr/>
        </p:nvSpPr>
        <p:spPr>
          <a:xfrm>
            <a:off x="581572" y="1215518"/>
            <a:ext cx="82389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Introdução a Bagging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 um conjunto de treinamento padrão </a:t>
            </a:r>
            <a:r>
              <a:rPr lang="pt-BR" sz="1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tamanho </a:t>
            </a:r>
            <a:r>
              <a:rPr lang="pt-BR" sz="1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 bagging gera </a:t>
            </a:r>
            <a:r>
              <a:rPr lang="pt-BR" sz="1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novos conjuntos de treinamento </a:t>
            </a:r>
            <a:r>
              <a:rPr lang="pt-BR" sz="1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cada um com tamanho </a:t>
            </a:r>
            <a:r>
              <a:rPr lang="pt-BR" sz="1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fazendo amostragem com uniformidade em </a:t>
            </a:r>
            <a:r>
              <a:rPr lang="pt-BR" sz="1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 substituição. </a:t>
            </a:r>
            <a:endParaRPr dirty="0"/>
          </a:p>
          <a:p>
            <a:pPr marL="2743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meio de amostragem com substituição, algumas observações podem se repetir em cada </a:t>
            </a:r>
            <a:r>
              <a:rPr lang="pt-BR" sz="1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Os </a:t>
            </a:r>
            <a:r>
              <a:rPr lang="pt-BR" sz="1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modelos são ajustados usando as amostras </a:t>
            </a:r>
            <a:r>
              <a:rPr lang="pt-BR" sz="1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anteriores e são combinados através da média da saída (para regressão) ou por votação (para classificação).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542479"/>
              </p:ext>
            </p:extLst>
          </p:nvPr>
        </p:nvGraphicFramePr>
        <p:xfrm>
          <a:off x="277418" y="2281436"/>
          <a:ext cx="2926430" cy="1372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4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4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4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5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21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2828">
                <a:tc>
                  <a:txBody>
                    <a:bodyPr/>
                    <a:lstStyle/>
                    <a:p>
                      <a:pPr rtl="0"/>
                      <a:r>
                        <a:rPr lang="pt-BR" sz="1200" b="1" dirty="0">
                          <a:latin typeface="Calibri" panose="020F0502020204030204" pitchFamily="34" charset="0"/>
                        </a:rPr>
                        <a:t>Original</a:t>
                      </a:r>
                      <a:endParaRPr lang="es-AR" sz="12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 b="1">
                          <a:latin typeface="Calibri" panose="020F0502020204030204" pitchFamily="34" charset="0"/>
                        </a:rPr>
                        <a:t>1</a:t>
                      </a:r>
                      <a:endParaRPr lang="es-AR" sz="12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 b="1">
                          <a:latin typeface="Calibri" panose="020F0502020204030204" pitchFamily="34" charset="0"/>
                        </a:rPr>
                        <a:t>2</a:t>
                      </a:r>
                      <a:endParaRPr lang="es-AR" sz="12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 b="1">
                          <a:latin typeface="Calibri" panose="020F0502020204030204" pitchFamily="34" charset="0"/>
                        </a:rPr>
                        <a:t>3</a:t>
                      </a:r>
                      <a:endParaRPr lang="es-AR" sz="12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 b="1">
                          <a:latin typeface="Calibri" panose="020F0502020204030204" pitchFamily="34" charset="0"/>
                        </a:rPr>
                        <a:t>4</a:t>
                      </a:r>
                      <a:endParaRPr lang="es-AR" sz="12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 b="1">
                          <a:latin typeface="Calibri" panose="020F0502020204030204" pitchFamily="34" charset="0"/>
                        </a:rPr>
                        <a:t>5</a:t>
                      </a:r>
                      <a:endParaRPr lang="es-AR" sz="12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 b="1">
                          <a:latin typeface="Calibri" panose="020F0502020204030204" pitchFamily="34" charset="0"/>
                        </a:rPr>
                        <a:t>6</a:t>
                      </a:r>
                      <a:endParaRPr lang="es-AR" sz="12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 b="1">
                          <a:latin typeface="Calibri" panose="020F0502020204030204" pitchFamily="34" charset="0"/>
                        </a:rPr>
                        <a:t>7</a:t>
                      </a:r>
                      <a:endParaRPr lang="es-AR" sz="12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 b="1" dirty="0">
                          <a:latin typeface="Calibri" panose="020F0502020204030204" pitchFamily="34" charset="0"/>
                        </a:rPr>
                        <a:t>8</a:t>
                      </a:r>
                      <a:endParaRPr lang="es-AR" sz="12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828">
                <a:tc>
                  <a:txBody>
                    <a:bodyPr/>
                    <a:lstStyle/>
                    <a:p>
                      <a:pPr rtl="0"/>
                      <a:r>
                        <a:rPr lang="pt-BR" sz="1200">
                          <a:latin typeface="Calibri" panose="020F0502020204030204" pitchFamily="34" charset="0"/>
                        </a:rPr>
                        <a:t>conjunto 1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>
                          <a:latin typeface="Calibri" panose="020F0502020204030204" pitchFamily="34" charset="0"/>
                        </a:rPr>
                        <a:t>2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>
                          <a:latin typeface="Calibri" panose="020F0502020204030204" pitchFamily="34" charset="0"/>
                        </a:rPr>
                        <a:t>7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>
                          <a:latin typeface="Calibri" panose="020F0502020204030204" pitchFamily="34" charset="0"/>
                        </a:rPr>
                        <a:t>8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>
                          <a:latin typeface="Calibri" panose="020F0502020204030204" pitchFamily="34" charset="0"/>
                        </a:rPr>
                        <a:t>3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>
                          <a:latin typeface="Calibri" panose="020F0502020204030204" pitchFamily="34" charset="0"/>
                        </a:rPr>
                        <a:t>7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>
                          <a:latin typeface="Calibri" panose="020F0502020204030204" pitchFamily="34" charset="0"/>
                        </a:rPr>
                        <a:t>6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>
                          <a:latin typeface="Calibri" panose="020F0502020204030204" pitchFamily="34" charset="0"/>
                        </a:rPr>
                        <a:t>3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 dirty="0">
                          <a:latin typeface="Calibri" panose="020F0502020204030204" pitchFamily="34" charset="0"/>
                        </a:rPr>
                        <a:t>1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828">
                <a:tc>
                  <a:txBody>
                    <a:bodyPr/>
                    <a:lstStyle/>
                    <a:p>
                      <a:pPr rtl="0"/>
                      <a:r>
                        <a:rPr lang="pt-BR" sz="1200">
                          <a:latin typeface="Calibri" panose="020F0502020204030204" pitchFamily="34" charset="0"/>
                        </a:rPr>
                        <a:t>conjunto 2 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>
                          <a:latin typeface="Calibri" panose="020F0502020204030204" pitchFamily="34" charset="0"/>
                        </a:rPr>
                        <a:t>7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>
                          <a:latin typeface="Calibri" panose="020F0502020204030204" pitchFamily="34" charset="0"/>
                        </a:rPr>
                        <a:t>8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>
                          <a:latin typeface="Calibri" panose="020F0502020204030204" pitchFamily="34" charset="0"/>
                        </a:rPr>
                        <a:t>5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>
                          <a:latin typeface="Calibri" panose="020F0502020204030204" pitchFamily="34" charset="0"/>
                        </a:rPr>
                        <a:t>6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>
                          <a:latin typeface="Calibri" panose="020F0502020204030204" pitchFamily="34" charset="0"/>
                        </a:rPr>
                        <a:t>4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>
                          <a:latin typeface="Calibri" panose="020F0502020204030204" pitchFamily="34" charset="0"/>
                        </a:rPr>
                        <a:t>2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>
                          <a:latin typeface="Calibri" panose="020F0502020204030204" pitchFamily="34" charset="0"/>
                        </a:rPr>
                        <a:t>7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 dirty="0">
                          <a:latin typeface="Calibri" panose="020F0502020204030204" pitchFamily="34" charset="0"/>
                        </a:rPr>
                        <a:t>1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828">
                <a:tc>
                  <a:txBody>
                    <a:bodyPr/>
                    <a:lstStyle/>
                    <a:p>
                      <a:pPr rtl="0"/>
                      <a:r>
                        <a:rPr lang="pt-BR" sz="1200">
                          <a:latin typeface="Calibri" panose="020F0502020204030204" pitchFamily="34" charset="0"/>
                        </a:rPr>
                        <a:t>conjunto 3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>
                          <a:latin typeface="Calibri" panose="020F0502020204030204" pitchFamily="34" charset="0"/>
                        </a:rPr>
                        <a:t>3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>
                          <a:latin typeface="Calibri" panose="020F0502020204030204" pitchFamily="34" charset="0"/>
                        </a:rPr>
                        <a:t>6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>
                          <a:latin typeface="Calibri" panose="020F0502020204030204" pitchFamily="34" charset="0"/>
                        </a:rPr>
                        <a:t>2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>
                          <a:latin typeface="Calibri" panose="020F0502020204030204" pitchFamily="34" charset="0"/>
                        </a:rPr>
                        <a:t>7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>
                          <a:latin typeface="Calibri" panose="020F0502020204030204" pitchFamily="34" charset="0"/>
                        </a:rPr>
                        <a:t>5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>
                          <a:latin typeface="Calibri" panose="020F0502020204030204" pitchFamily="34" charset="0"/>
                        </a:rPr>
                        <a:t>6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>
                          <a:latin typeface="Calibri" panose="020F0502020204030204" pitchFamily="34" charset="0"/>
                        </a:rPr>
                        <a:t>2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>
                          <a:latin typeface="Calibri" panose="020F0502020204030204" pitchFamily="34" charset="0"/>
                        </a:rPr>
                        <a:t>2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086">
                <a:tc>
                  <a:txBody>
                    <a:bodyPr/>
                    <a:lstStyle/>
                    <a:p>
                      <a:pPr rtl="0"/>
                      <a:r>
                        <a:rPr lang="pt-BR" sz="1200" dirty="0">
                          <a:latin typeface="Calibri" panose="020F0502020204030204" pitchFamily="34" charset="0"/>
                        </a:rPr>
                        <a:t>conjunto 4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 dirty="0">
                          <a:latin typeface="Calibri" panose="020F0502020204030204" pitchFamily="34" charset="0"/>
                        </a:rPr>
                        <a:t>4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>
                          <a:latin typeface="Calibri" panose="020F0502020204030204" pitchFamily="34" charset="0"/>
                        </a:rPr>
                        <a:t>5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>
                          <a:latin typeface="Calibri" panose="020F0502020204030204" pitchFamily="34" charset="0"/>
                        </a:rPr>
                        <a:t>1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>
                          <a:latin typeface="Calibri" panose="020F0502020204030204" pitchFamily="34" charset="0"/>
                        </a:rPr>
                        <a:t>4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>
                          <a:latin typeface="Calibri" panose="020F0502020204030204" pitchFamily="34" charset="0"/>
                        </a:rPr>
                        <a:t>6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>
                          <a:latin typeface="Calibri" panose="020F0502020204030204" pitchFamily="34" charset="0"/>
                        </a:rPr>
                        <a:t>4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>
                          <a:latin typeface="Calibri" panose="020F0502020204030204" pitchFamily="34" charset="0"/>
                        </a:rPr>
                        <a:t>3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 dirty="0">
                          <a:latin typeface="Calibri" panose="020F0502020204030204" pitchFamily="34" charset="0"/>
                        </a:rPr>
                        <a:t>8</a:t>
                      </a:r>
                      <a:endParaRPr lang="es-AR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BAGGING</a:t>
            </a:r>
            <a:endParaRPr/>
          </a:p>
        </p:txBody>
      </p:sp>
      <p:sp>
        <p:nvSpPr>
          <p:cNvPr id="679" name="Shape 679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/>
          </a:p>
        </p:txBody>
      </p:sp>
      <p:sp>
        <p:nvSpPr>
          <p:cNvPr id="680" name="Shape 680"/>
          <p:cNvSpPr txBox="1"/>
          <p:nvPr/>
        </p:nvSpPr>
        <p:spPr>
          <a:xfrm>
            <a:off x="447794" y="1215518"/>
            <a:ext cx="82389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bagging </a:t>
            </a:r>
            <a:r>
              <a:rPr lang="pt-B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reduz a variância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erro de generalização combinando diversos classificadores de base (desde que eles atendam aos requisitos acima).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o classificador de</a:t>
            </a:r>
            <a:r>
              <a:rPr lang="pt-B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 for estável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 erro de ensemble acontece principalmente por causa do viés, e o bagging pode </a:t>
            </a:r>
            <a:r>
              <a:rPr lang="pt-B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ser efetivo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cada amostra de dados de treinamento é igualmente provável, o bagging não é muito suscetível a superajuste com dados ruidosos.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oferecem uma maneira de reduzir o superajuste, os métodos de bagging </a:t>
            </a:r>
            <a:r>
              <a:rPr lang="pt-B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funcionam melhor com modelos fortes e complexos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(por exemplo, árvores de decisão totalmente desenvolvidas), em oposição aos métodos de boosting que geralmente funcionam melhor com modelos fracos (por exemplo, árvores de decisão superficiais).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BAGGING</a:t>
            </a:r>
            <a:endParaRPr/>
          </a:p>
        </p:txBody>
      </p:sp>
      <p:sp>
        <p:nvSpPr>
          <p:cNvPr id="686" name="Shape 686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/>
          </a:p>
        </p:txBody>
      </p:sp>
      <p:pic>
        <p:nvPicPr>
          <p:cNvPr id="687" name="Shape 6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448" y="794573"/>
            <a:ext cx="6918033" cy="41988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030497" y="4657700"/>
            <a:ext cx="72808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rtl="0"/>
            <a:r>
              <a:rPr lang="pt-BR" sz="1000">
                <a:latin typeface="Calibri" panose="020F0502020204030204" pitchFamily="34" charset="0"/>
              </a:rPr>
              <a:t>Previsão</a:t>
            </a:r>
          </a:p>
          <a:p>
            <a:pPr algn="ctr" rtl="0"/>
            <a:r>
              <a:rPr lang="pt-BR" sz="1000">
                <a:latin typeface="Calibri" panose="020F0502020204030204" pitchFamily="34" charset="0"/>
              </a:rPr>
              <a:t>Final</a:t>
            </a:r>
            <a:endParaRPr lang="es-AR" sz="10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1908" y="3577580"/>
            <a:ext cx="72808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rtl="0"/>
            <a:r>
              <a:rPr lang="pt-BR" sz="1000">
                <a:latin typeface="Calibri" panose="020F0502020204030204" pitchFamily="34" charset="0"/>
              </a:rPr>
              <a:t>Previsão</a:t>
            </a:r>
          </a:p>
          <a:p>
            <a:pPr rtl="0"/>
            <a:r>
              <a:rPr lang="pt-BR" sz="1000">
                <a:latin typeface="Calibri" panose="020F0502020204030204" pitchFamily="34" charset="0"/>
              </a:rPr>
              <a:t>Modelo 1</a:t>
            </a:r>
            <a:endParaRPr lang="es-AR" sz="10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7572" y="3577580"/>
            <a:ext cx="72808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rtl="0"/>
            <a:r>
              <a:rPr lang="pt-BR" sz="1000">
                <a:latin typeface="Calibri" panose="020F0502020204030204" pitchFamily="34" charset="0"/>
              </a:rPr>
              <a:t>Previsão</a:t>
            </a:r>
          </a:p>
          <a:p>
            <a:pPr rtl="0"/>
            <a:r>
              <a:rPr lang="pt-BR" sz="1000">
                <a:latin typeface="Calibri" panose="020F0502020204030204" pitchFamily="34" charset="0"/>
              </a:rPr>
              <a:t>Modelo 2</a:t>
            </a:r>
            <a:endParaRPr lang="es-AR" sz="1000" dirty="0"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27262" y="3587601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AR"/>
          </a:p>
        </p:txBody>
      </p:sp>
      <p:sp>
        <p:nvSpPr>
          <p:cNvPr id="8" name="TextBox 7"/>
          <p:cNvSpPr txBox="1"/>
          <p:nvPr/>
        </p:nvSpPr>
        <p:spPr>
          <a:xfrm>
            <a:off x="6953397" y="357758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1000">
                <a:latin typeface="Calibri" panose="020F0502020204030204" pitchFamily="34" charset="0"/>
              </a:rPr>
              <a:t>Previsão</a:t>
            </a:r>
          </a:p>
          <a:p>
            <a:pPr rtl="0"/>
            <a:r>
              <a:rPr lang="pt-BR" sz="1000">
                <a:latin typeface="Calibri" panose="020F0502020204030204" pitchFamily="34" charset="0"/>
              </a:rPr>
              <a:t>Modelo 3</a:t>
            </a:r>
            <a:endParaRPr lang="es-AR" sz="1000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0109" y="3073524"/>
            <a:ext cx="51167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rtl="0"/>
            <a:r>
              <a:rPr lang="pt-BR" sz="800">
                <a:latin typeface="Calibri" panose="020F0502020204030204" pitchFamily="34" charset="0"/>
              </a:rPr>
              <a:t>Modelo</a:t>
            </a:r>
            <a:br>
              <a:rPr lang="es-ES" sz="800" dirty="0">
                <a:latin typeface="Calibri" panose="020F0502020204030204" pitchFamily="34" charset="0"/>
              </a:rPr>
            </a:br>
            <a:r>
              <a:rPr lang="pt-BR" sz="800">
                <a:latin typeface="Calibri" panose="020F0502020204030204" pitchFamily="34" charset="0"/>
              </a:rPr>
              <a:t>1</a:t>
            </a:r>
            <a:endParaRPr lang="es-AR" sz="800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5774" y="3073524"/>
            <a:ext cx="51167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rtl="0"/>
            <a:r>
              <a:rPr lang="pt-BR" sz="800">
                <a:latin typeface="Calibri" panose="020F0502020204030204" pitchFamily="34" charset="0"/>
              </a:rPr>
              <a:t>Modelo</a:t>
            </a:r>
            <a:br>
              <a:rPr lang="es-ES" sz="800" dirty="0">
                <a:latin typeface="Calibri" panose="020F0502020204030204" pitchFamily="34" charset="0"/>
              </a:rPr>
            </a:br>
            <a:r>
              <a:rPr lang="pt-BR" sz="800">
                <a:latin typeface="Calibri" panose="020F0502020204030204" pitchFamily="34" charset="0"/>
              </a:rPr>
              <a:t>2</a:t>
            </a:r>
            <a:endParaRPr lang="es-AR" sz="800" dirty="0"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92280" y="3073524"/>
            <a:ext cx="51167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rtl="0"/>
            <a:r>
              <a:rPr lang="pt-BR" sz="800">
                <a:latin typeface="Calibri" panose="020F0502020204030204" pitchFamily="34" charset="0"/>
              </a:rPr>
              <a:t>Modelo</a:t>
            </a:r>
            <a:br>
              <a:rPr lang="es-ES" sz="800" dirty="0">
                <a:latin typeface="Calibri" panose="020F0502020204030204" pitchFamily="34" charset="0"/>
              </a:rPr>
            </a:br>
            <a:r>
              <a:rPr lang="pt-BR" sz="800">
                <a:latin typeface="Calibri" panose="020F0502020204030204" pitchFamily="34" charset="0"/>
              </a:rPr>
              <a:t>3</a:t>
            </a:r>
            <a:endParaRPr lang="es-AR" sz="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BAGGING</a:t>
            </a:r>
            <a:endParaRPr/>
          </a:p>
        </p:txBody>
      </p:sp>
      <p:sp>
        <p:nvSpPr>
          <p:cNvPr id="693" name="Shape 693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/>
          </a:p>
        </p:txBody>
      </p:sp>
      <p:sp>
        <p:nvSpPr>
          <p:cNvPr id="694" name="Shape 694"/>
          <p:cNvSpPr txBox="1"/>
          <p:nvPr/>
        </p:nvSpPr>
        <p:spPr>
          <a:xfrm>
            <a:off x="447794" y="1215518"/>
            <a:ext cx="82389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0" u="none" strike="noStrike" cap="none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r>
              <a:rPr lang="pt-BR" sz="1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b="1" i="0" u="none" strike="noStrike" cap="none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Predictors</a:t>
            </a:r>
            <a:r>
              <a:rPr lang="pt-BR" sz="1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(Resumo do </a:t>
            </a:r>
            <a:r>
              <a:rPr lang="pt-BR" sz="1800" b="1" i="0" u="none" strike="noStrike" cap="none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Paper</a:t>
            </a:r>
            <a:r>
              <a:rPr lang="pt-BR" sz="1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de Leo </a:t>
            </a:r>
            <a:r>
              <a:rPr lang="pt-BR" sz="1800" b="1" i="0" u="none" strike="noStrike" cap="none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Breiman</a:t>
            </a:r>
            <a:r>
              <a:rPr lang="pt-BR" sz="1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, 1994)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aleway"/>
              <a:buChar char="ㅡ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predictors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um método para gerar várias versões de um preditor e usá-las para obter um preditor agregado. Para prever um resultado numérico, a 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agregação faz uma média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das versões, já para prever uma classe, ela faz um 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voto de pluralidade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As diferentes versões são formadas através de 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réplicas </a:t>
            </a:r>
            <a:r>
              <a:rPr lang="pt-BR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conjunto de aprendizagem,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usadas como novos conjuntos de aprendizagem. Testes em conjuntos de dados reais e simulados usando árvores de classificação e regressão bem como seleção de subconjuntos em regressão linear mostram que o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pode melhorar substancialmente a precisão. O 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 essencial é a instabilidade do método de previsão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Se uma 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mudança no conjunto de aprendizagem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provocar alterações significativas no preditor formado, o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poderá 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melhorar a precisão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Exemplo Bagging de árvores de decisão</a:t>
            </a:r>
            <a:endParaRPr/>
          </a:p>
        </p:txBody>
      </p:sp>
      <p:grpSp>
        <p:nvGrpSpPr>
          <p:cNvPr id="700" name="Shape 700"/>
          <p:cNvGrpSpPr/>
          <p:nvPr/>
        </p:nvGrpSpPr>
        <p:grpSpPr>
          <a:xfrm>
            <a:off x="796251" y="1138462"/>
            <a:ext cx="3398043" cy="2931352"/>
            <a:chOff x="524000" y="662575"/>
            <a:chExt cx="2729133" cy="2462907"/>
          </a:xfrm>
        </p:grpSpPr>
        <p:pic>
          <p:nvPicPr>
            <p:cNvPr id="701" name="Shape 70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4000" y="906415"/>
              <a:ext cx="2729133" cy="22190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2" name="Shape 702"/>
            <p:cNvSpPr txBox="1"/>
            <p:nvPr/>
          </p:nvSpPr>
          <p:spPr>
            <a:xfrm>
              <a:off x="850275" y="662575"/>
              <a:ext cx="2132700" cy="2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Função geradora</a:t>
              </a:r>
              <a:endParaRPr dirty="0"/>
            </a:p>
          </p:txBody>
        </p:sp>
      </p:grpSp>
      <p:grpSp>
        <p:nvGrpSpPr>
          <p:cNvPr id="703" name="Shape 703"/>
          <p:cNvGrpSpPr/>
          <p:nvPr/>
        </p:nvGrpSpPr>
        <p:grpSpPr>
          <a:xfrm>
            <a:off x="4747795" y="1138039"/>
            <a:ext cx="3042327" cy="2979221"/>
            <a:chOff x="3389881" y="757425"/>
            <a:chExt cx="2602727" cy="2489114"/>
          </a:xfrm>
        </p:grpSpPr>
        <p:pic>
          <p:nvPicPr>
            <p:cNvPr id="704" name="Shape 70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89881" y="1008225"/>
              <a:ext cx="2602727" cy="22383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5" name="Shape 705"/>
            <p:cNvSpPr txBox="1"/>
            <p:nvPr/>
          </p:nvSpPr>
          <p:spPr>
            <a:xfrm>
              <a:off x="3628088" y="757425"/>
              <a:ext cx="2132700" cy="2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Uma árvore de decisão</a:t>
              </a:r>
              <a:endParaRPr dirty="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Exemplo Bagging de árvores de decisão</a:t>
            </a:r>
            <a:endParaRPr/>
          </a:p>
        </p:txBody>
      </p:sp>
      <p:grpSp>
        <p:nvGrpSpPr>
          <p:cNvPr id="711" name="Shape 711"/>
          <p:cNvGrpSpPr/>
          <p:nvPr/>
        </p:nvGrpSpPr>
        <p:grpSpPr>
          <a:xfrm>
            <a:off x="577745" y="1266907"/>
            <a:ext cx="3422930" cy="3177640"/>
            <a:chOff x="551513" y="3361097"/>
            <a:chExt cx="2730262" cy="2547002"/>
          </a:xfrm>
        </p:grpSpPr>
        <p:pic>
          <p:nvPicPr>
            <p:cNvPr id="712" name="Shape 7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1513" y="3639779"/>
              <a:ext cx="2725220" cy="2268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3" name="Shape 713"/>
            <p:cNvSpPr txBox="1"/>
            <p:nvPr/>
          </p:nvSpPr>
          <p:spPr>
            <a:xfrm>
              <a:off x="793575" y="3361097"/>
              <a:ext cx="2488200" cy="2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 árvores de decisão</a:t>
              </a:r>
              <a:endParaRPr dirty="0"/>
            </a:p>
          </p:txBody>
        </p:sp>
      </p:grpSp>
      <p:grpSp>
        <p:nvGrpSpPr>
          <p:cNvPr id="714" name="Shape 714"/>
          <p:cNvGrpSpPr/>
          <p:nvPr/>
        </p:nvGrpSpPr>
        <p:grpSpPr>
          <a:xfrm>
            <a:off x="4217100" y="1297791"/>
            <a:ext cx="4008472" cy="3142425"/>
            <a:chOff x="4217100" y="1297791"/>
            <a:chExt cx="4008472" cy="3142425"/>
          </a:xfrm>
        </p:grpSpPr>
        <p:pic>
          <p:nvPicPr>
            <p:cNvPr id="715" name="Shape 7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217100" y="1624175"/>
              <a:ext cx="3759390" cy="28160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6" name="Shape 716"/>
            <p:cNvSpPr txBox="1"/>
            <p:nvPr/>
          </p:nvSpPr>
          <p:spPr>
            <a:xfrm>
              <a:off x="4286872" y="1297791"/>
              <a:ext cx="3938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Média de 10 árvores de decisão</a:t>
              </a: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ctrTitle"/>
          </p:nvPr>
        </p:nvSpPr>
        <p:spPr>
          <a:xfrm>
            <a:off x="685800" y="2244994"/>
            <a:ext cx="77724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Ensemble e Bagging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BAGGING</a:t>
            </a:r>
            <a:endParaRPr/>
          </a:p>
        </p:txBody>
      </p:sp>
      <p:sp>
        <p:nvSpPr>
          <p:cNvPr id="727" name="Shape 727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/>
          </a:p>
        </p:txBody>
      </p:sp>
      <p:sp>
        <p:nvSpPr>
          <p:cNvPr id="728" name="Shape 728"/>
          <p:cNvSpPr txBox="1"/>
          <p:nvPr/>
        </p:nvSpPr>
        <p:spPr>
          <a:xfrm>
            <a:off x="644069" y="1261718"/>
            <a:ext cx="82389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 classificador Bagging em Scikit Learn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scikit-learn, os métodos de bagging são oferecidos como um metaestimador unificado de BaggingClassifier (respectivamente BaggingRegressor), tomando como entrada um estimador de base definido pelo usuário junto com parâmetros que especificam a estratégia para construir subconjuntos aleatórios.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particular, </a:t>
            </a:r>
            <a:r>
              <a:rPr lang="pt-BR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max_samples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max_features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controlam o tamanho dos subconjuntos (em termos de amostras e características), enquanto </a:t>
            </a:r>
            <a:r>
              <a:rPr lang="pt-BR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pt-BR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bootstrap_features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controlam se as amostras e características são obtidas com ou sem substituição. Por sua vez, </a:t>
            </a:r>
            <a:r>
              <a:rPr lang="pt-BR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n_estimators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controla a quantidade de classificadores de base a serem estimados (e, portanto, a quantidade de novas amostras a serem extraídas).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br>
              <a:rPr lang="x-none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Quando um subconjunto dos exemplos disponíveis é usado, o erro de generalização pode ser estimado com os exemplos remanescentes </a:t>
            </a:r>
            <a:r>
              <a:rPr lang="pt-B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(out-of-bag) colocando </a:t>
            </a:r>
            <a:r>
              <a:rPr lang="pt-BR" sz="1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oob_score=True</a:t>
            </a:r>
            <a:r>
              <a:rPr lang="pt-B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exemplo, vamos comparar o desempenho de um classificador KNN simples contra o classificador de Bagging no conjunto de dados de aceitabilidade de automóveis.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BAGGING</a:t>
            </a:r>
            <a:endParaRPr/>
          </a:p>
        </p:txBody>
      </p:sp>
      <p:sp>
        <p:nvSpPr>
          <p:cNvPr id="734" name="Shape 734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/>
          </a:p>
        </p:txBody>
      </p:sp>
      <p:sp>
        <p:nvSpPr>
          <p:cNvPr id="735" name="Shape 735"/>
          <p:cNvSpPr txBox="1"/>
          <p:nvPr/>
        </p:nvSpPr>
        <p:spPr>
          <a:xfrm>
            <a:off x="447794" y="1215518"/>
            <a:ext cx="82389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primeiro passo é ler os dados em Pandas.</a:t>
            </a:r>
            <a:endParaRPr dirty="0"/>
          </a:p>
          <a:p>
            <a:pPr marL="266700" marR="2667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8000"/>
              </a:buClr>
              <a:buSzPts val="1100"/>
              <a:buFont typeface="Consolas"/>
              <a:buNone/>
            </a:pPr>
            <a:r>
              <a:rPr lang="pt-BR" sz="1100" b="1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pt-BR" sz="1100" b="1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x-none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df = pd.read_csv(</a:t>
            </a:r>
            <a:r>
              <a:rPr lang="pt-BR" sz="1100" b="0" i="0" u="none" strike="noStrike" cap="none">
                <a:solidFill>
                  <a:srgbClr val="BA212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'./datasets/car.csv'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x-none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df.head()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6" name="Shape 7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2075" y="2214100"/>
            <a:ext cx="6399321" cy="2569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BAGGING</a:t>
            </a:r>
            <a:endParaRPr/>
          </a:p>
        </p:txBody>
      </p:sp>
      <p:sp>
        <p:nvSpPr>
          <p:cNvPr id="742" name="Shape 742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/>
          </a:p>
        </p:txBody>
      </p:sp>
      <p:sp>
        <p:nvSpPr>
          <p:cNvPr id="743" name="Shape 743"/>
          <p:cNvSpPr txBox="1"/>
          <p:nvPr/>
        </p:nvSpPr>
        <p:spPr>
          <a:xfrm>
            <a:off x="447794" y="1215518"/>
            <a:ext cx="82389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a maioria dos atributos são textos categóricos, precisaremos codificá-los como números usando o LabelEncoder: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2667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8000"/>
              </a:buClr>
              <a:buSzPts val="1100"/>
              <a:buFont typeface="Consolas"/>
              <a:buNone/>
            </a:pPr>
            <a:r>
              <a:rPr lang="pt-BR" sz="1100" b="1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sklearn.preprocessing </a:t>
            </a:r>
            <a:r>
              <a:rPr lang="pt-BR" sz="1100" b="1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LabelEncoder</a:t>
            </a:r>
            <a:br>
              <a:rPr lang="x-none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 = LabelEncoder()</a:t>
            </a:r>
            <a:br>
              <a:rPr lang="x-none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features = [c </a:t>
            </a:r>
            <a:r>
              <a:rPr lang="pt-BR" sz="1100" b="1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 </a:t>
            </a:r>
            <a:r>
              <a:rPr lang="pt-BR" sz="1100" b="1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df.columns </a:t>
            </a:r>
            <a:r>
              <a:rPr lang="pt-BR" sz="1100" b="1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 </a:t>
            </a:r>
            <a:r>
              <a:rPr lang="pt-BR" sz="1100" b="1" i="0" u="none" strike="noStrike" cap="none" dirty="0">
                <a:solidFill>
                  <a:srgbClr val="AA22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 b="0" i="0" u="none" strike="noStrike" cap="none" dirty="0">
                <a:solidFill>
                  <a:srgbClr val="BA212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'acceptability'</a:t>
            </a: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x-none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1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 </a:t>
            </a:r>
            <a:r>
              <a:rPr lang="pt-BR" sz="1100" b="1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df.columns:</a:t>
            </a:r>
            <a:br>
              <a:rPr lang="x-none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df[c] = le.fit_transform(df[c])</a:t>
            </a:r>
            <a:br>
              <a:rPr lang="x-none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x-none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df[features]</a:t>
            </a:r>
            <a:br>
              <a:rPr lang="x-none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df[</a:t>
            </a:r>
            <a:r>
              <a:rPr lang="pt-BR" sz="1100" b="0" i="0" u="none" strike="noStrike" cap="none" dirty="0">
                <a:solidFill>
                  <a:srgbClr val="BA212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'acceptability'</a:t>
            </a: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x-none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X.head()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rPr lang="pt-BR" sz="105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Aqui, sobrescrevemos os atributos originais por simplicidade, já que não estamos interessados em fazer um estudo sobre a</a:t>
            </a:r>
            <a:br>
              <a:rPr lang="pt-BR" sz="105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pt-BR" sz="105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importância deles.</a:t>
            </a:r>
            <a:endParaRPr dirty="0"/>
          </a:p>
        </p:txBody>
      </p:sp>
      <p:pic>
        <p:nvPicPr>
          <p:cNvPr id="744" name="Shape 7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3100" y="2710800"/>
            <a:ext cx="3472452" cy="1759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BAGGING</a:t>
            </a:r>
            <a:endParaRPr/>
          </a:p>
        </p:txBody>
      </p:sp>
      <p:sp>
        <p:nvSpPr>
          <p:cNvPr id="750" name="Shape 750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/>
          </a:p>
        </p:txBody>
      </p:sp>
      <p:sp>
        <p:nvSpPr>
          <p:cNvPr id="751" name="Shape 751"/>
          <p:cNvSpPr txBox="1"/>
          <p:nvPr/>
        </p:nvSpPr>
        <p:spPr>
          <a:xfrm>
            <a:off x="447794" y="1215518"/>
            <a:ext cx="82389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próximo passo é calcular o cross_val_score nos dois classificadores: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66700" marR="2667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8000"/>
              </a:buClr>
              <a:buSzPts val="1100"/>
              <a:buFont typeface="Consolas"/>
              <a:buNone/>
            </a:pPr>
            <a:r>
              <a:rPr lang="pt-BR" sz="1100" b="1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sklearn.cross_validation </a:t>
            </a:r>
            <a:r>
              <a:rPr lang="pt-BR" sz="1100" b="1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cross_val_score</a:t>
            </a:r>
            <a:br>
              <a:rPr lang="x-none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1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sklearn.ensemble </a:t>
            </a:r>
            <a:r>
              <a:rPr lang="pt-BR" sz="1100" b="1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BaggingClassifier</a:t>
            </a:r>
            <a:br>
              <a:rPr lang="x-none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1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sklearn.neighbors </a:t>
            </a:r>
            <a:r>
              <a:rPr lang="pt-BR" sz="1100" b="1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KNeighborsClassifier</a:t>
            </a:r>
            <a:br>
              <a:rPr lang="x-none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x-none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knn = KNeighborsClassifier()</a:t>
            </a:r>
            <a:br>
              <a:rPr lang="x-none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bagging = BaggingClassifier(knn, bootstrap_features=</a:t>
            </a:r>
            <a:r>
              <a:rPr lang="pt-BR" sz="1100" b="0" i="0" u="none" strike="noStrike" cap="none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random_state=1)</a:t>
            </a:r>
            <a:br>
              <a:rPr lang="x-none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x-none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1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 b="0" i="0" u="none" strike="noStrike" cap="none">
                <a:solidFill>
                  <a:srgbClr val="BA212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"KNN Score:\t"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cross_val_score(knn, X, y, cv=</a:t>
            </a:r>
            <a:r>
              <a:rPr lang="pt-BR" sz="1100" b="0" i="0" u="none" strike="noStrike" cap="none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n_jobs=</a:t>
            </a:r>
            <a:r>
              <a:rPr lang="pt-BR" sz="1100" b="1" i="0" u="none" strike="noStrike" cap="none">
                <a:solidFill>
                  <a:srgbClr val="AA22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pt-BR" sz="1100" b="0" i="0" u="none" strike="noStrike" cap="none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).mean()</a:t>
            </a:r>
            <a:br>
              <a:rPr lang="x-none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1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 b="0" i="0" u="none" strike="noStrike" cap="none">
                <a:solidFill>
                  <a:srgbClr val="BA212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"Bagging Score:\t"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cross_val_score(bagging, X, y, cv=</a:t>
            </a:r>
            <a:r>
              <a:rPr lang="pt-BR" sz="1100" b="0" i="0" u="none" strike="noStrike" cap="none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n_jobs=</a:t>
            </a:r>
            <a:r>
              <a:rPr lang="pt-BR" sz="1100" b="1" i="0" u="none" strike="noStrike" cap="none">
                <a:solidFill>
                  <a:srgbClr val="AA22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pt-BR" sz="1100" b="0" i="0" u="none" strike="noStrike" cap="none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).mean()</a:t>
            </a:r>
            <a:br>
              <a:rPr lang="x-none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marL="266700" marR="266700" lvl="0" indent="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nsolas"/>
              <a:buNone/>
            </a:pP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KNN Score:        0.643070305149</a:t>
            </a:r>
            <a:br>
              <a:rPr lang="x-none" sz="1100" b="0" i="0" u="none" strike="noStrike" cap="none">
                <a:solidFill>
                  <a:schemeClr val="dk1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Bagging Score:    0.751220688265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BAGGING</a:t>
            </a:r>
            <a:endParaRPr/>
          </a:p>
        </p:txBody>
      </p:sp>
      <p:sp>
        <p:nvSpPr>
          <p:cNvPr id="757" name="Shape 757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/>
          </a:p>
        </p:txBody>
      </p:sp>
      <p:sp>
        <p:nvSpPr>
          <p:cNvPr id="758" name="Shape 758"/>
          <p:cNvSpPr txBox="1"/>
          <p:nvPr/>
        </p:nvSpPr>
        <p:spPr>
          <a:xfrm>
            <a:off x="447794" y="1215518"/>
            <a:ext cx="82389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</a:pPr>
            <a:r>
              <a:rPr lang="pt-BR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Detalhes do Classificador Bagging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meta do classificador BaggingClassifier tem diversos parâmetros.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duplas, consultar a documentação para obter uma descrição detalhada de cada um e pesquisar o que max_samples, max_features e n_estimators fazem.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>
            <a:spLocks noGrp="1"/>
          </p:cNvSpPr>
          <p:nvPr>
            <p:ph type="ctrTitle"/>
          </p:nvPr>
        </p:nvSpPr>
        <p:spPr>
          <a:xfrm>
            <a:off x="685800" y="1775355"/>
            <a:ext cx="77724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LAB Ensambles e Bagging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Shape 769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B0D0E">
              <a:alpha val="6549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70" name="Shape 770"/>
          <p:cNvSpPr/>
          <p:nvPr/>
        </p:nvSpPr>
        <p:spPr>
          <a:xfrm>
            <a:off x="961050" y="1473241"/>
            <a:ext cx="7221900" cy="11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aleway"/>
              <a:buNone/>
            </a:pPr>
            <a:r>
              <a:rPr lang="pt-BR"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CONCLUSÃO</a:t>
            </a: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4009262" y="2726668"/>
            <a:ext cx="1122900" cy="112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Shape 772"/>
          <p:cNvSpPr/>
          <p:nvPr/>
        </p:nvSpPr>
        <p:spPr>
          <a:xfrm>
            <a:off x="4373767" y="3071751"/>
            <a:ext cx="393900" cy="43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2913" y="65513"/>
                </a:moveTo>
                <a:cubicBezTo>
                  <a:pt x="41324" y="65513"/>
                  <a:pt x="39735" y="66810"/>
                  <a:pt x="39735" y="68108"/>
                </a:cubicBezTo>
                <a:cubicBezTo>
                  <a:pt x="39735" y="70054"/>
                  <a:pt x="41324" y="70702"/>
                  <a:pt x="42913" y="70702"/>
                </a:cubicBezTo>
                <a:cubicBezTo>
                  <a:pt x="45298" y="70702"/>
                  <a:pt x="46887" y="70054"/>
                  <a:pt x="46887" y="68108"/>
                </a:cubicBezTo>
                <a:cubicBezTo>
                  <a:pt x="46887" y="66810"/>
                  <a:pt x="45298" y="65513"/>
                  <a:pt x="42913" y="65513"/>
                </a:cubicBezTo>
                <a:close/>
                <a:moveTo>
                  <a:pt x="59602" y="76540"/>
                </a:moveTo>
                <a:cubicBezTo>
                  <a:pt x="56423" y="76540"/>
                  <a:pt x="53245" y="79135"/>
                  <a:pt x="53245" y="81729"/>
                </a:cubicBezTo>
                <a:cubicBezTo>
                  <a:pt x="53245" y="84972"/>
                  <a:pt x="56423" y="87567"/>
                  <a:pt x="59602" y="87567"/>
                </a:cubicBezTo>
                <a:cubicBezTo>
                  <a:pt x="63576" y="87567"/>
                  <a:pt x="66754" y="84972"/>
                  <a:pt x="66754" y="81729"/>
                </a:cubicBezTo>
                <a:cubicBezTo>
                  <a:pt x="66754" y="79135"/>
                  <a:pt x="63576" y="76540"/>
                  <a:pt x="59602" y="76540"/>
                </a:cubicBezTo>
                <a:close/>
                <a:moveTo>
                  <a:pt x="33377" y="87567"/>
                </a:moveTo>
                <a:cubicBezTo>
                  <a:pt x="29403" y="87567"/>
                  <a:pt x="26225" y="90162"/>
                  <a:pt x="26225" y="92756"/>
                </a:cubicBezTo>
                <a:cubicBezTo>
                  <a:pt x="26225" y="96000"/>
                  <a:pt x="29403" y="98594"/>
                  <a:pt x="33377" y="98594"/>
                </a:cubicBezTo>
                <a:cubicBezTo>
                  <a:pt x="36556" y="98594"/>
                  <a:pt x="39735" y="96000"/>
                  <a:pt x="39735" y="92756"/>
                </a:cubicBezTo>
                <a:cubicBezTo>
                  <a:pt x="39735" y="90162"/>
                  <a:pt x="36556" y="87567"/>
                  <a:pt x="33377" y="87567"/>
                </a:cubicBezTo>
                <a:close/>
                <a:moveTo>
                  <a:pt x="93774" y="43459"/>
                </a:moveTo>
                <a:cubicBezTo>
                  <a:pt x="93774" y="16216"/>
                  <a:pt x="93774" y="16216"/>
                  <a:pt x="93774" y="16216"/>
                </a:cubicBezTo>
                <a:cubicBezTo>
                  <a:pt x="100132" y="16216"/>
                  <a:pt x="100132" y="16216"/>
                  <a:pt x="100132" y="16216"/>
                </a:cubicBezTo>
                <a:cubicBezTo>
                  <a:pt x="104105" y="16216"/>
                  <a:pt x="107284" y="13621"/>
                  <a:pt x="107284" y="11027"/>
                </a:cubicBezTo>
                <a:cubicBezTo>
                  <a:pt x="107284" y="5189"/>
                  <a:pt x="107284" y="5189"/>
                  <a:pt x="107284" y="5189"/>
                </a:cubicBezTo>
                <a:cubicBezTo>
                  <a:pt x="107284" y="2594"/>
                  <a:pt x="104105" y="0"/>
                  <a:pt x="100132" y="0"/>
                </a:cubicBezTo>
                <a:cubicBezTo>
                  <a:pt x="19867" y="0"/>
                  <a:pt x="19867" y="0"/>
                  <a:pt x="19867" y="0"/>
                </a:cubicBezTo>
                <a:cubicBezTo>
                  <a:pt x="15894" y="0"/>
                  <a:pt x="12715" y="2594"/>
                  <a:pt x="12715" y="5189"/>
                </a:cubicBezTo>
                <a:cubicBezTo>
                  <a:pt x="12715" y="11027"/>
                  <a:pt x="12715" y="11027"/>
                  <a:pt x="12715" y="11027"/>
                </a:cubicBezTo>
                <a:cubicBezTo>
                  <a:pt x="12715" y="13621"/>
                  <a:pt x="15894" y="16216"/>
                  <a:pt x="19867" y="16216"/>
                </a:cubicBezTo>
                <a:cubicBezTo>
                  <a:pt x="26225" y="16216"/>
                  <a:pt x="26225" y="16216"/>
                  <a:pt x="26225" y="16216"/>
                </a:cubicBezTo>
                <a:cubicBezTo>
                  <a:pt x="26225" y="43459"/>
                  <a:pt x="26225" y="43459"/>
                  <a:pt x="26225" y="43459"/>
                </a:cubicBezTo>
                <a:cubicBezTo>
                  <a:pt x="10331" y="52540"/>
                  <a:pt x="0" y="67459"/>
                  <a:pt x="0" y="84972"/>
                </a:cubicBezTo>
                <a:cubicBezTo>
                  <a:pt x="0" y="98594"/>
                  <a:pt x="7152" y="111567"/>
                  <a:pt x="18278" y="120000"/>
                </a:cubicBezTo>
                <a:cubicBezTo>
                  <a:pt x="101721" y="120000"/>
                  <a:pt x="101721" y="120000"/>
                  <a:pt x="101721" y="120000"/>
                </a:cubicBezTo>
                <a:cubicBezTo>
                  <a:pt x="112847" y="111567"/>
                  <a:pt x="120000" y="98594"/>
                  <a:pt x="120000" y="84972"/>
                </a:cubicBezTo>
                <a:cubicBezTo>
                  <a:pt x="120000" y="67459"/>
                  <a:pt x="109668" y="52540"/>
                  <a:pt x="93774" y="43459"/>
                </a:cubicBezTo>
                <a:close/>
                <a:moveTo>
                  <a:pt x="19867" y="11027"/>
                </a:moveTo>
                <a:cubicBezTo>
                  <a:pt x="19867" y="5189"/>
                  <a:pt x="19867" y="5189"/>
                  <a:pt x="19867" y="5189"/>
                </a:cubicBezTo>
                <a:cubicBezTo>
                  <a:pt x="100132" y="5189"/>
                  <a:pt x="100132" y="5189"/>
                  <a:pt x="100132" y="5189"/>
                </a:cubicBezTo>
                <a:cubicBezTo>
                  <a:pt x="100132" y="11027"/>
                  <a:pt x="100132" y="11027"/>
                  <a:pt x="100132" y="11027"/>
                </a:cubicBezTo>
                <a:lnTo>
                  <a:pt x="19867" y="11027"/>
                </a:lnTo>
                <a:close/>
                <a:moveTo>
                  <a:pt x="86622" y="16216"/>
                </a:moveTo>
                <a:cubicBezTo>
                  <a:pt x="86622" y="24000"/>
                  <a:pt x="86622" y="24000"/>
                  <a:pt x="86622" y="24000"/>
                </a:cubicBezTo>
                <a:cubicBezTo>
                  <a:pt x="80264" y="24000"/>
                  <a:pt x="71523" y="25297"/>
                  <a:pt x="61986" y="29837"/>
                </a:cubicBezTo>
                <a:cubicBezTo>
                  <a:pt x="50860" y="35027"/>
                  <a:pt x="40529" y="33081"/>
                  <a:pt x="33377" y="30486"/>
                </a:cubicBezTo>
                <a:cubicBezTo>
                  <a:pt x="33377" y="16216"/>
                  <a:pt x="33377" y="16216"/>
                  <a:pt x="33377" y="16216"/>
                </a:cubicBezTo>
                <a:lnTo>
                  <a:pt x="86622" y="16216"/>
                </a:lnTo>
                <a:close/>
                <a:moveTo>
                  <a:pt x="98543" y="114810"/>
                </a:moveTo>
                <a:cubicBezTo>
                  <a:pt x="21456" y="114810"/>
                  <a:pt x="21456" y="114810"/>
                  <a:pt x="21456" y="114810"/>
                </a:cubicBezTo>
                <a:cubicBezTo>
                  <a:pt x="11920" y="106378"/>
                  <a:pt x="6357" y="96000"/>
                  <a:pt x="6357" y="84972"/>
                </a:cubicBezTo>
                <a:cubicBezTo>
                  <a:pt x="6357" y="70054"/>
                  <a:pt x="15099" y="56432"/>
                  <a:pt x="30198" y="48000"/>
                </a:cubicBezTo>
                <a:cubicBezTo>
                  <a:pt x="31788" y="47351"/>
                  <a:pt x="33377" y="45405"/>
                  <a:pt x="33377" y="43459"/>
                </a:cubicBezTo>
                <a:cubicBezTo>
                  <a:pt x="33377" y="36324"/>
                  <a:pt x="33377" y="36324"/>
                  <a:pt x="33377" y="36324"/>
                </a:cubicBezTo>
                <a:cubicBezTo>
                  <a:pt x="37350" y="37621"/>
                  <a:pt x="42119" y="38270"/>
                  <a:pt x="46887" y="38270"/>
                </a:cubicBezTo>
                <a:cubicBezTo>
                  <a:pt x="52450" y="38270"/>
                  <a:pt x="58807" y="37621"/>
                  <a:pt x="65165" y="34378"/>
                </a:cubicBezTo>
                <a:cubicBezTo>
                  <a:pt x="73907" y="30486"/>
                  <a:pt x="81059" y="29189"/>
                  <a:pt x="86622" y="29837"/>
                </a:cubicBezTo>
                <a:cubicBezTo>
                  <a:pt x="86622" y="43459"/>
                  <a:pt x="86622" y="43459"/>
                  <a:pt x="86622" y="43459"/>
                </a:cubicBezTo>
                <a:cubicBezTo>
                  <a:pt x="86622" y="45405"/>
                  <a:pt x="88211" y="47351"/>
                  <a:pt x="89801" y="48000"/>
                </a:cubicBezTo>
                <a:cubicBezTo>
                  <a:pt x="104900" y="56432"/>
                  <a:pt x="113642" y="70054"/>
                  <a:pt x="113642" y="84972"/>
                </a:cubicBezTo>
                <a:cubicBezTo>
                  <a:pt x="113642" y="96000"/>
                  <a:pt x="108079" y="106378"/>
                  <a:pt x="98543" y="114810"/>
                </a:cubicBezTo>
                <a:close/>
                <a:moveTo>
                  <a:pt x="89801" y="87567"/>
                </a:moveTo>
                <a:cubicBezTo>
                  <a:pt x="88211" y="87567"/>
                  <a:pt x="86622" y="88864"/>
                  <a:pt x="86622" y="90162"/>
                </a:cubicBezTo>
                <a:cubicBezTo>
                  <a:pt x="86622" y="91459"/>
                  <a:pt x="88211" y="92756"/>
                  <a:pt x="89801" y="92756"/>
                </a:cubicBezTo>
                <a:cubicBezTo>
                  <a:pt x="92185" y="92756"/>
                  <a:pt x="93774" y="91459"/>
                  <a:pt x="93774" y="90162"/>
                </a:cubicBezTo>
                <a:cubicBezTo>
                  <a:pt x="93774" y="88864"/>
                  <a:pt x="92185" y="87567"/>
                  <a:pt x="89801" y="87567"/>
                </a:cubicBezTo>
                <a:close/>
                <a:moveTo>
                  <a:pt x="69933" y="49297"/>
                </a:moveTo>
                <a:cubicBezTo>
                  <a:pt x="64370" y="49297"/>
                  <a:pt x="59602" y="52540"/>
                  <a:pt x="59602" y="57081"/>
                </a:cubicBezTo>
                <a:cubicBezTo>
                  <a:pt x="59602" y="61621"/>
                  <a:pt x="64370" y="65513"/>
                  <a:pt x="69933" y="65513"/>
                </a:cubicBezTo>
                <a:cubicBezTo>
                  <a:pt x="75496" y="65513"/>
                  <a:pt x="80264" y="61621"/>
                  <a:pt x="80264" y="57081"/>
                </a:cubicBezTo>
                <a:cubicBezTo>
                  <a:pt x="80264" y="52540"/>
                  <a:pt x="75496" y="49297"/>
                  <a:pt x="69933" y="49297"/>
                </a:cubicBezTo>
                <a:close/>
                <a:moveTo>
                  <a:pt x="69933" y="60324"/>
                </a:moveTo>
                <a:cubicBezTo>
                  <a:pt x="68344" y="60324"/>
                  <a:pt x="66754" y="59027"/>
                  <a:pt x="66754" y="57081"/>
                </a:cubicBezTo>
                <a:cubicBezTo>
                  <a:pt x="66754" y="55783"/>
                  <a:pt x="68344" y="54486"/>
                  <a:pt x="69933" y="54486"/>
                </a:cubicBezTo>
                <a:cubicBezTo>
                  <a:pt x="71523" y="54486"/>
                  <a:pt x="73112" y="55783"/>
                  <a:pt x="73112" y="57081"/>
                </a:cubicBezTo>
                <a:cubicBezTo>
                  <a:pt x="73112" y="59027"/>
                  <a:pt x="71523" y="60324"/>
                  <a:pt x="69933" y="60324"/>
                </a:cubicBezTo>
                <a:close/>
                <a:moveTo>
                  <a:pt x="69933" y="98594"/>
                </a:moveTo>
                <a:cubicBezTo>
                  <a:pt x="68344" y="98594"/>
                  <a:pt x="66754" y="99891"/>
                  <a:pt x="66754" y="101189"/>
                </a:cubicBezTo>
                <a:cubicBezTo>
                  <a:pt x="66754" y="102486"/>
                  <a:pt x="68344" y="103783"/>
                  <a:pt x="69933" y="103783"/>
                </a:cubicBezTo>
                <a:cubicBezTo>
                  <a:pt x="71523" y="103783"/>
                  <a:pt x="73112" y="102486"/>
                  <a:pt x="73112" y="101189"/>
                </a:cubicBezTo>
                <a:cubicBezTo>
                  <a:pt x="73112" y="99891"/>
                  <a:pt x="71523" y="98594"/>
                  <a:pt x="69933" y="985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CONCLUSÃO</a:t>
            </a:r>
            <a:endParaRPr/>
          </a:p>
        </p:txBody>
      </p:sp>
      <p:sp>
        <p:nvSpPr>
          <p:cNvPr id="778" name="Shape 778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/>
          </a:p>
        </p:txBody>
      </p:sp>
      <p:sp>
        <p:nvSpPr>
          <p:cNvPr id="779" name="Shape 779"/>
          <p:cNvSpPr txBox="1"/>
          <p:nvPr/>
        </p:nvSpPr>
        <p:spPr>
          <a:xfrm>
            <a:off x="608850" y="1152889"/>
            <a:ext cx="8067606" cy="3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—"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Vimos os modelos Ensemble e Classificadores Bagging</a:t>
            </a:r>
            <a:br>
              <a:rPr lang="x-none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x-none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—"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Vimos como eles melhoram o desempenho dos modelos de base individuais devido à maior capacidade de aproximar a função de previsão real em um problema de aprendizagem supervisionada.</a:t>
            </a:r>
            <a:br>
              <a:rPr lang="x-none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OBJETIVOS DA AULA</a:t>
            </a:r>
            <a:endParaRPr/>
          </a:p>
        </p:txBody>
      </p:sp>
      <p:sp>
        <p:nvSpPr>
          <p:cNvPr id="577" name="Shape 577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790544" y="1367236"/>
            <a:ext cx="498900" cy="4989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Calibri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1373300" y="1443742"/>
            <a:ext cx="4248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Explicar o poder dos classificadores de ensemble</a:t>
            </a: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790544" y="2134523"/>
            <a:ext cx="498900" cy="4989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Calibri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1373300" y="2195925"/>
            <a:ext cx="42486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Mostrar a diferença entre um classificador de base e um classificador de ensemble</a:t>
            </a: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790544" y="2901823"/>
            <a:ext cx="498900" cy="4989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Calibri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1373300" y="2978385"/>
            <a:ext cx="4248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Descrever como o bagging funciona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790544" y="3669135"/>
            <a:ext cx="498900" cy="4989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1373300" y="3745697"/>
            <a:ext cx="4248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Utilizar o classificador bagging em scikit-learn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86" name="Shape 5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8362" y="1835066"/>
            <a:ext cx="2002190" cy="2040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B0D0E">
              <a:alpha val="6549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3" name="Shape 593"/>
          <p:cNvSpPr/>
          <p:nvPr/>
        </p:nvSpPr>
        <p:spPr>
          <a:xfrm>
            <a:off x="1050575" y="1808602"/>
            <a:ext cx="7221900" cy="11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aleway"/>
              <a:buNone/>
            </a:pPr>
            <a:r>
              <a:rPr lang="pt-BR"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Técnicas de Ensemble</a:t>
            </a:r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4009262" y="2726668"/>
            <a:ext cx="1122900" cy="112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Shape 595"/>
          <p:cNvSpPr/>
          <p:nvPr/>
        </p:nvSpPr>
        <p:spPr>
          <a:xfrm>
            <a:off x="4373767" y="3071751"/>
            <a:ext cx="393900" cy="43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2913" y="65513"/>
                </a:moveTo>
                <a:cubicBezTo>
                  <a:pt x="41324" y="65513"/>
                  <a:pt x="39735" y="66810"/>
                  <a:pt x="39735" y="68108"/>
                </a:cubicBezTo>
                <a:cubicBezTo>
                  <a:pt x="39735" y="70054"/>
                  <a:pt x="41324" y="70702"/>
                  <a:pt x="42913" y="70702"/>
                </a:cubicBezTo>
                <a:cubicBezTo>
                  <a:pt x="45298" y="70702"/>
                  <a:pt x="46887" y="70054"/>
                  <a:pt x="46887" y="68108"/>
                </a:cubicBezTo>
                <a:cubicBezTo>
                  <a:pt x="46887" y="66810"/>
                  <a:pt x="45298" y="65513"/>
                  <a:pt x="42913" y="65513"/>
                </a:cubicBezTo>
                <a:close/>
                <a:moveTo>
                  <a:pt x="59602" y="76540"/>
                </a:moveTo>
                <a:cubicBezTo>
                  <a:pt x="56423" y="76540"/>
                  <a:pt x="53245" y="79135"/>
                  <a:pt x="53245" y="81729"/>
                </a:cubicBezTo>
                <a:cubicBezTo>
                  <a:pt x="53245" y="84972"/>
                  <a:pt x="56423" y="87567"/>
                  <a:pt x="59602" y="87567"/>
                </a:cubicBezTo>
                <a:cubicBezTo>
                  <a:pt x="63576" y="87567"/>
                  <a:pt x="66754" y="84972"/>
                  <a:pt x="66754" y="81729"/>
                </a:cubicBezTo>
                <a:cubicBezTo>
                  <a:pt x="66754" y="79135"/>
                  <a:pt x="63576" y="76540"/>
                  <a:pt x="59602" y="76540"/>
                </a:cubicBezTo>
                <a:close/>
                <a:moveTo>
                  <a:pt x="33377" y="87567"/>
                </a:moveTo>
                <a:cubicBezTo>
                  <a:pt x="29403" y="87567"/>
                  <a:pt x="26225" y="90162"/>
                  <a:pt x="26225" y="92756"/>
                </a:cubicBezTo>
                <a:cubicBezTo>
                  <a:pt x="26225" y="96000"/>
                  <a:pt x="29403" y="98594"/>
                  <a:pt x="33377" y="98594"/>
                </a:cubicBezTo>
                <a:cubicBezTo>
                  <a:pt x="36556" y="98594"/>
                  <a:pt x="39735" y="96000"/>
                  <a:pt x="39735" y="92756"/>
                </a:cubicBezTo>
                <a:cubicBezTo>
                  <a:pt x="39735" y="90162"/>
                  <a:pt x="36556" y="87567"/>
                  <a:pt x="33377" y="87567"/>
                </a:cubicBezTo>
                <a:close/>
                <a:moveTo>
                  <a:pt x="93774" y="43459"/>
                </a:moveTo>
                <a:cubicBezTo>
                  <a:pt x="93774" y="16216"/>
                  <a:pt x="93774" y="16216"/>
                  <a:pt x="93774" y="16216"/>
                </a:cubicBezTo>
                <a:cubicBezTo>
                  <a:pt x="100132" y="16216"/>
                  <a:pt x="100132" y="16216"/>
                  <a:pt x="100132" y="16216"/>
                </a:cubicBezTo>
                <a:cubicBezTo>
                  <a:pt x="104105" y="16216"/>
                  <a:pt x="107284" y="13621"/>
                  <a:pt x="107284" y="11027"/>
                </a:cubicBezTo>
                <a:cubicBezTo>
                  <a:pt x="107284" y="5189"/>
                  <a:pt x="107284" y="5189"/>
                  <a:pt x="107284" y="5189"/>
                </a:cubicBezTo>
                <a:cubicBezTo>
                  <a:pt x="107284" y="2594"/>
                  <a:pt x="104105" y="0"/>
                  <a:pt x="100132" y="0"/>
                </a:cubicBezTo>
                <a:cubicBezTo>
                  <a:pt x="19867" y="0"/>
                  <a:pt x="19867" y="0"/>
                  <a:pt x="19867" y="0"/>
                </a:cubicBezTo>
                <a:cubicBezTo>
                  <a:pt x="15894" y="0"/>
                  <a:pt x="12715" y="2594"/>
                  <a:pt x="12715" y="5189"/>
                </a:cubicBezTo>
                <a:cubicBezTo>
                  <a:pt x="12715" y="11027"/>
                  <a:pt x="12715" y="11027"/>
                  <a:pt x="12715" y="11027"/>
                </a:cubicBezTo>
                <a:cubicBezTo>
                  <a:pt x="12715" y="13621"/>
                  <a:pt x="15894" y="16216"/>
                  <a:pt x="19867" y="16216"/>
                </a:cubicBezTo>
                <a:cubicBezTo>
                  <a:pt x="26225" y="16216"/>
                  <a:pt x="26225" y="16216"/>
                  <a:pt x="26225" y="16216"/>
                </a:cubicBezTo>
                <a:cubicBezTo>
                  <a:pt x="26225" y="43459"/>
                  <a:pt x="26225" y="43459"/>
                  <a:pt x="26225" y="43459"/>
                </a:cubicBezTo>
                <a:cubicBezTo>
                  <a:pt x="10331" y="52540"/>
                  <a:pt x="0" y="67459"/>
                  <a:pt x="0" y="84972"/>
                </a:cubicBezTo>
                <a:cubicBezTo>
                  <a:pt x="0" y="98594"/>
                  <a:pt x="7152" y="111567"/>
                  <a:pt x="18278" y="120000"/>
                </a:cubicBezTo>
                <a:cubicBezTo>
                  <a:pt x="101721" y="120000"/>
                  <a:pt x="101721" y="120000"/>
                  <a:pt x="101721" y="120000"/>
                </a:cubicBezTo>
                <a:cubicBezTo>
                  <a:pt x="112847" y="111567"/>
                  <a:pt x="120000" y="98594"/>
                  <a:pt x="120000" y="84972"/>
                </a:cubicBezTo>
                <a:cubicBezTo>
                  <a:pt x="120000" y="67459"/>
                  <a:pt x="109668" y="52540"/>
                  <a:pt x="93774" y="43459"/>
                </a:cubicBezTo>
                <a:close/>
                <a:moveTo>
                  <a:pt x="19867" y="11027"/>
                </a:moveTo>
                <a:cubicBezTo>
                  <a:pt x="19867" y="5189"/>
                  <a:pt x="19867" y="5189"/>
                  <a:pt x="19867" y="5189"/>
                </a:cubicBezTo>
                <a:cubicBezTo>
                  <a:pt x="100132" y="5189"/>
                  <a:pt x="100132" y="5189"/>
                  <a:pt x="100132" y="5189"/>
                </a:cubicBezTo>
                <a:cubicBezTo>
                  <a:pt x="100132" y="11027"/>
                  <a:pt x="100132" y="11027"/>
                  <a:pt x="100132" y="11027"/>
                </a:cubicBezTo>
                <a:lnTo>
                  <a:pt x="19867" y="11027"/>
                </a:lnTo>
                <a:close/>
                <a:moveTo>
                  <a:pt x="86622" y="16216"/>
                </a:moveTo>
                <a:cubicBezTo>
                  <a:pt x="86622" y="24000"/>
                  <a:pt x="86622" y="24000"/>
                  <a:pt x="86622" y="24000"/>
                </a:cubicBezTo>
                <a:cubicBezTo>
                  <a:pt x="80264" y="24000"/>
                  <a:pt x="71523" y="25297"/>
                  <a:pt x="61986" y="29837"/>
                </a:cubicBezTo>
                <a:cubicBezTo>
                  <a:pt x="50860" y="35027"/>
                  <a:pt x="40529" y="33081"/>
                  <a:pt x="33377" y="30486"/>
                </a:cubicBezTo>
                <a:cubicBezTo>
                  <a:pt x="33377" y="16216"/>
                  <a:pt x="33377" y="16216"/>
                  <a:pt x="33377" y="16216"/>
                </a:cubicBezTo>
                <a:lnTo>
                  <a:pt x="86622" y="16216"/>
                </a:lnTo>
                <a:close/>
                <a:moveTo>
                  <a:pt x="98543" y="114810"/>
                </a:moveTo>
                <a:cubicBezTo>
                  <a:pt x="21456" y="114810"/>
                  <a:pt x="21456" y="114810"/>
                  <a:pt x="21456" y="114810"/>
                </a:cubicBezTo>
                <a:cubicBezTo>
                  <a:pt x="11920" y="106378"/>
                  <a:pt x="6357" y="96000"/>
                  <a:pt x="6357" y="84972"/>
                </a:cubicBezTo>
                <a:cubicBezTo>
                  <a:pt x="6357" y="70054"/>
                  <a:pt x="15099" y="56432"/>
                  <a:pt x="30198" y="48000"/>
                </a:cubicBezTo>
                <a:cubicBezTo>
                  <a:pt x="31788" y="47351"/>
                  <a:pt x="33377" y="45405"/>
                  <a:pt x="33377" y="43459"/>
                </a:cubicBezTo>
                <a:cubicBezTo>
                  <a:pt x="33377" y="36324"/>
                  <a:pt x="33377" y="36324"/>
                  <a:pt x="33377" y="36324"/>
                </a:cubicBezTo>
                <a:cubicBezTo>
                  <a:pt x="37350" y="37621"/>
                  <a:pt x="42119" y="38270"/>
                  <a:pt x="46887" y="38270"/>
                </a:cubicBezTo>
                <a:cubicBezTo>
                  <a:pt x="52450" y="38270"/>
                  <a:pt x="58807" y="37621"/>
                  <a:pt x="65165" y="34378"/>
                </a:cubicBezTo>
                <a:cubicBezTo>
                  <a:pt x="73907" y="30486"/>
                  <a:pt x="81059" y="29189"/>
                  <a:pt x="86622" y="29837"/>
                </a:cubicBezTo>
                <a:cubicBezTo>
                  <a:pt x="86622" y="43459"/>
                  <a:pt x="86622" y="43459"/>
                  <a:pt x="86622" y="43459"/>
                </a:cubicBezTo>
                <a:cubicBezTo>
                  <a:pt x="86622" y="45405"/>
                  <a:pt x="88211" y="47351"/>
                  <a:pt x="89801" y="48000"/>
                </a:cubicBezTo>
                <a:cubicBezTo>
                  <a:pt x="104900" y="56432"/>
                  <a:pt x="113642" y="70054"/>
                  <a:pt x="113642" y="84972"/>
                </a:cubicBezTo>
                <a:cubicBezTo>
                  <a:pt x="113642" y="96000"/>
                  <a:pt x="108079" y="106378"/>
                  <a:pt x="98543" y="114810"/>
                </a:cubicBezTo>
                <a:close/>
                <a:moveTo>
                  <a:pt x="89801" y="87567"/>
                </a:moveTo>
                <a:cubicBezTo>
                  <a:pt x="88211" y="87567"/>
                  <a:pt x="86622" y="88864"/>
                  <a:pt x="86622" y="90162"/>
                </a:cubicBezTo>
                <a:cubicBezTo>
                  <a:pt x="86622" y="91459"/>
                  <a:pt x="88211" y="92756"/>
                  <a:pt x="89801" y="92756"/>
                </a:cubicBezTo>
                <a:cubicBezTo>
                  <a:pt x="92185" y="92756"/>
                  <a:pt x="93774" y="91459"/>
                  <a:pt x="93774" y="90162"/>
                </a:cubicBezTo>
                <a:cubicBezTo>
                  <a:pt x="93774" y="88864"/>
                  <a:pt x="92185" y="87567"/>
                  <a:pt x="89801" y="87567"/>
                </a:cubicBezTo>
                <a:close/>
                <a:moveTo>
                  <a:pt x="69933" y="49297"/>
                </a:moveTo>
                <a:cubicBezTo>
                  <a:pt x="64370" y="49297"/>
                  <a:pt x="59602" y="52540"/>
                  <a:pt x="59602" y="57081"/>
                </a:cubicBezTo>
                <a:cubicBezTo>
                  <a:pt x="59602" y="61621"/>
                  <a:pt x="64370" y="65513"/>
                  <a:pt x="69933" y="65513"/>
                </a:cubicBezTo>
                <a:cubicBezTo>
                  <a:pt x="75496" y="65513"/>
                  <a:pt x="80264" y="61621"/>
                  <a:pt x="80264" y="57081"/>
                </a:cubicBezTo>
                <a:cubicBezTo>
                  <a:pt x="80264" y="52540"/>
                  <a:pt x="75496" y="49297"/>
                  <a:pt x="69933" y="49297"/>
                </a:cubicBezTo>
                <a:close/>
                <a:moveTo>
                  <a:pt x="69933" y="60324"/>
                </a:moveTo>
                <a:cubicBezTo>
                  <a:pt x="68344" y="60324"/>
                  <a:pt x="66754" y="59027"/>
                  <a:pt x="66754" y="57081"/>
                </a:cubicBezTo>
                <a:cubicBezTo>
                  <a:pt x="66754" y="55783"/>
                  <a:pt x="68344" y="54486"/>
                  <a:pt x="69933" y="54486"/>
                </a:cubicBezTo>
                <a:cubicBezTo>
                  <a:pt x="71523" y="54486"/>
                  <a:pt x="73112" y="55783"/>
                  <a:pt x="73112" y="57081"/>
                </a:cubicBezTo>
                <a:cubicBezTo>
                  <a:pt x="73112" y="59027"/>
                  <a:pt x="71523" y="60324"/>
                  <a:pt x="69933" y="60324"/>
                </a:cubicBezTo>
                <a:close/>
                <a:moveTo>
                  <a:pt x="69933" y="98594"/>
                </a:moveTo>
                <a:cubicBezTo>
                  <a:pt x="68344" y="98594"/>
                  <a:pt x="66754" y="99891"/>
                  <a:pt x="66754" y="101189"/>
                </a:cubicBezTo>
                <a:cubicBezTo>
                  <a:pt x="66754" y="102486"/>
                  <a:pt x="68344" y="103783"/>
                  <a:pt x="69933" y="103783"/>
                </a:cubicBezTo>
                <a:cubicBezTo>
                  <a:pt x="71523" y="103783"/>
                  <a:pt x="73112" y="102486"/>
                  <a:pt x="73112" y="101189"/>
                </a:cubicBezTo>
                <a:cubicBezTo>
                  <a:pt x="73112" y="99891"/>
                  <a:pt x="71523" y="98594"/>
                  <a:pt x="69933" y="985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TÉCNICAS DE ENSEMBLE</a:t>
            </a:r>
            <a:endParaRPr/>
          </a:p>
        </p:txBody>
      </p:sp>
      <p:sp>
        <p:nvSpPr>
          <p:cNvPr id="601" name="Shape 601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/>
          </a:p>
        </p:txBody>
      </p:sp>
      <p:sp>
        <p:nvSpPr>
          <p:cNvPr id="602" name="Shape 602"/>
          <p:cNvSpPr txBox="1"/>
          <p:nvPr/>
        </p:nvSpPr>
        <p:spPr>
          <a:xfrm>
            <a:off x="447798" y="1215525"/>
            <a:ext cx="53184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Ensemble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métodos de Ensemble são técnicas de aprendizagem supervisionada que combinam vários modelos de base.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ideia é ampliar o espaço de hipóteses possíveis para representar os dados, com o objetivo de melhorar a precisão preditiva do modelo combinado resultante.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ensembles geralmente são muito mais precisos que os modelos de base que os compõem.</a:t>
            </a:r>
            <a:endParaRPr dirty="0"/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3" name="Shape 6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6200" y="2086876"/>
            <a:ext cx="2493223" cy="1750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TÉCNICAS DE ENSEMBLE</a:t>
            </a:r>
            <a:endParaRPr/>
          </a:p>
        </p:txBody>
      </p:sp>
      <p:sp>
        <p:nvSpPr>
          <p:cNvPr id="609" name="Shape 609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  <p:sp>
        <p:nvSpPr>
          <p:cNvPr id="610" name="Shape 610"/>
          <p:cNvSpPr txBox="1"/>
          <p:nvPr/>
        </p:nvSpPr>
        <p:spPr>
          <a:xfrm>
            <a:off x="447794" y="1215518"/>
            <a:ext cx="82389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Ensemble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geral, são distinguidas duas famílias de métodos de ensemble: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métodos de </a:t>
            </a:r>
            <a:r>
              <a:rPr lang="pt-B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averaging (baseados em médias)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que consistem em construir vários estimadores de forma independente e, em seguida, fazer uma média de suas previsões. O modelo resultante da combinação costuma ser melhor do que qualquer estimador de base sozinho.</a:t>
            </a:r>
            <a:endParaRPr dirty="0"/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métodos </a:t>
            </a:r>
            <a:r>
              <a:rPr lang="pt-B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sua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implementação especial</a:t>
            </a: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pt-B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Floresta Aleatória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são exemplos dessa família.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outra família de métodos de ensemble são os métodos de </a:t>
            </a:r>
            <a:r>
              <a:rPr lang="pt-B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boosting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em que os estimadores de base são construídos sequencialmente, e um tenta reduzir o viés do estimador combinado, enfocando os casos em que um pior desempenho é observado. A ideia é combinar vários modelos fracos para produzir um ensemble potente.</a:t>
            </a:r>
            <a:endParaRPr dirty="0"/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AdaBoost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Tree Boosting 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exemplos dessa família.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TÉCNICAS DE ENSEMBLE</a:t>
            </a:r>
            <a:endParaRPr/>
          </a:p>
        </p:txBody>
      </p:sp>
      <p:sp>
        <p:nvSpPr>
          <p:cNvPr id="616" name="Shape 616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  <p:sp>
        <p:nvSpPr>
          <p:cNvPr id="617" name="Shape 617"/>
          <p:cNvSpPr txBox="1"/>
          <p:nvPr/>
        </p:nvSpPr>
        <p:spPr>
          <a:xfrm>
            <a:off x="447794" y="1215518"/>
            <a:ext cx="82389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 espaço de hipóteses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qualquer tarefa de aprendizagem supervisionada, nosso objetivo é fazer previsões da verdadeira função de classificação </a:t>
            </a:r>
            <a:r>
              <a:rPr lang="pt-BR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aprendendo o classificador </a:t>
            </a:r>
            <a:r>
              <a:rPr lang="pt-BR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Em outras palavras, em um determinado espaço de hipóteses </a:t>
            </a:r>
            <a:r>
              <a:rPr lang="pt-BR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buscamos a função mais apropriada para descrever a relação entre as características e o objetivo.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haver vários motivos pelos quais um classificador de base não consegue maior precisão quando tenta aproximar a função de classificação real.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Estes são três dos possíveis problemas: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Estatísticos</a:t>
            </a: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Computacionais</a:t>
            </a: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representação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Shape 6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5125" y="1251763"/>
            <a:ext cx="3552850" cy="327832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Shape 623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TÉCNICAS DE ENSEMBLE</a:t>
            </a:r>
            <a:endParaRPr/>
          </a:p>
        </p:txBody>
      </p:sp>
      <p:sp>
        <p:nvSpPr>
          <p:cNvPr id="624" name="Shape 624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/>
          </a:p>
        </p:txBody>
      </p:sp>
      <p:sp>
        <p:nvSpPr>
          <p:cNvPr id="625" name="Shape 625"/>
          <p:cNvSpPr txBox="1"/>
          <p:nvPr/>
        </p:nvSpPr>
        <p:spPr>
          <a:xfrm>
            <a:off x="447800" y="1215525"/>
            <a:ext cx="45018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 problema estatístico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 quantidade de dados de treinamento disponível for </a:t>
            </a:r>
            <a:r>
              <a:rPr lang="pt-B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pequena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 classificador de base terá dificuldade para convergir a</a:t>
            </a:r>
            <a:r>
              <a:rPr lang="pt-BR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classificador de ensemble pode atenuar esse problema </a:t>
            </a:r>
            <a:r>
              <a:rPr lang="pt-B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calculando a média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das previsões dos classificadores de base para melhorar a convergência.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Isto pode ser representado graficamente como uma busca em um espaço onde é calculada a média de diversas aproximações parciais para obter uma melhor aproximação ao objetivo.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função real </a:t>
            </a:r>
            <a:r>
              <a:rPr lang="pt-BR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melhor aproximada como uma média dos classificadores de base </a:t>
            </a:r>
            <a:r>
              <a:rPr lang="pt-BR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56176" y="1273324"/>
            <a:ext cx="141096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rtl="0"/>
            <a:r>
              <a:rPr lang="pt-BR" sz="2200">
                <a:latin typeface="Calibri" panose="020F0502020204030204" pitchFamily="34" charset="0"/>
              </a:rPr>
              <a:t>Estatístico</a:t>
            </a:r>
            <a:endParaRPr lang="es-AR" sz="2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Shape 6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438" y="1322875"/>
            <a:ext cx="3731112" cy="3277006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Shape 631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TÉCNICAS DE ENSEMBLE</a:t>
            </a:r>
            <a:endParaRPr/>
          </a:p>
        </p:txBody>
      </p:sp>
      <p:sp>
        <p:nvSpPr>
          <p:cNvPr id="632" name="Shape 632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/>
          </a:p>
        </p:txBody>
      </p:sp>
      <p:sp>
        <p:nvSpPr>
          <p:cNvPr id="633" name="Shape 633"/>
          <p:cNvSpPr txBox="1"/>
          <p:nvPr/>
        </p:nvSpPr>
        <p:spPr>
          <a:xfrm>
            <a:off x="447800" y="1215525"/>
            <a:ext cx="4677600" cy="3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 problema computacional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 spc="-1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Mesmo com dados de treinamento suficientes, pode ser computacionalmente difícil encontrar o melhor classificador </a:t>
            </a:r>
            <a:r>
              <a:rPr lang="pt-BR" sz="1400" b="0" i="1" u="none" strike="noStrike" cap="none" spc="-1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pt-BR" sz="1400" b="0" i="0" u="none" strike="noStrike" cap="none" spc="-1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pc="-1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exemplo, se o classificador de base for uma árvore de decisão, uma busca exaustiva do espaço de hipóteses de todos os classificadores possíveis será um problema extremamente complexo (NP-completo). Por este motivo, usamos um </a:t>
            </a:r>
            <a:r>
              <a:rPr lang="pt-BR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guloso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conjunto composto por vários classificadores de base com </a:t>
            </a:r>
            <a:r>
              <a:rPr lang="pt-BR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diferentes pontos de partida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pode fornecer uma melhor aproximação de </a:t>
            </a:r>
            <a:r>
              <a:rPr lang="pt-BR" sz="1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que qualquer classificador de base individualmente. A verdadeira função </a:t>
            </a:r>
            <a:r>
              <a:rPr lang="pt-BR" sz="1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geralmente é melhor aproximada usando vários pontos de partida para explorar o espaço de hipóteses </a:t>
            </a:r>
            <a:r>
              <a:rPr lang="pt-BR" sz="1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4168" y="1274485"/>
            <a:ext cx="1912703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rtl="0"/>
            <a:r>
              <a:rPr lang="pt-BR" sz="2200">
                <a:latin typeface="Calibri" panose="020F0502020204030204" pitchFamily="34" charset="0"/>
              </a:rPr>
              <a:t>Computacional</a:t>
            </a:r>
            <a:endParaRPr lang="es-AR" sz="2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2540</Words>
  <Application>Microsoft Office PowerPoint</Application>
  <PresentationFormat>Apresentação na tela (16:10)</PresentationFormat>
  <Paragraphs>324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Consolas</vt:lpstr>
      <vt:lpstr>Josefin Slab</vt:lpstr>
      <vt:lpstr>Calibri</vt:lpstr>
      <vt:lpstr>Arial</vt:lpstr>
      <vt:lpstr>Raleway</vt:lpstr>
      <vt:lpstr>Office Theme</vt:lpstr>
      <vt:lpstr>Office Theme</vt:lpstr>
      <vt:lpstr>Apresentação do PowerPoint</vt:lpstr>
      <vt:lpstr>Ensemble e Bagging</vt:lpstr>
      <vt:lpstr>OBJETIVOS DA AULA</vt:lpstr>
      <vt:lpstr>Apresentação do PowerPoint</vt:lpstr>
      <vt:lpstr>TÉCNICAS DE ENSEMBLE</vt:lpstr>
      <vt:lpstr>TÉCNICAS DE ENSEMBLE</vt:lpstr>
      <vt:lpstr>TÉCNICAS DE ENSEMBLE</vt:lpstr>
      <vt:lpstr>TÉCNICAS DE ENSEMBLE</vt:lpstr>
      <vt:lpstr>TÉCNICAS DE ENSEMBLE</vt:lpstr>
      <vt:lpstr>TÉCNICAS DE ENSEMBLE</vt:lpstr>
      <vt:lpstr>TÉCNICAS DE ENSEMBLE</vt:lpstr>
      <vt:lpstr>Apresentação do PowerPoint</vt:lpstr>
      <vt:lpstr>BAGGING</vt:lpstr>
      <vt:lpstr>BAGGING</vt:lpstr>
      <vt:lpstr>BAGGING</vt:lpstr>
      <vt:lpstr>BAGGING</vt:lpstr>
      <vt:lpstr>BAGGING</vt:lpstr>
      <vt:lpstr>Exemplo Bagging de árvores de decisão</vt:lpstr>
      <vt:lpstr>Exemplo Bagging de árvores de decisão</vt:lpstr>
      <vt:lpstr>BAGGING</vt:lpstr>
      <vt:lpstr>BAGGING</vt:lpstr>
      <vt:lpstr>BAGGING</vt:lpstr>
      <vt:lpstr>BAGGING</vt:lpstr>
      <vt:lpstr>BAGGING</vt:lpstr>
      <vt:lpstr>LAB Ensambles e Bagging</vt:lpstr>
      <vt:lpstr>Apresentação do PowerPoint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marcos vinicius</cp:lastModifiedBy>
  <cp:revision>8</cp:revision>
  <dcterms:modified xsi:type="dcterms:W3CDTF">2018-09-26T20:41:25Z</dcterms:modified>
</cp:coreProperties>
</file>