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  <p:sldMasterId id="2147483687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 type="screen16x9"/>
  <p:notesSz cx="6858000" cy="9144000"/>
  <p:embeddedFontLst>
    <p:embeddedFont>
      <p:font typeface="Raleway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Josefin Slab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0" autoAdjust="0"/>
    <p:restoredTop sz="78171" autoAdjust="0"/>
  </p:normalViewPr>
  <p:slideViewPr>
    <p:cSldViewPr>
      <p:cViewPr>
        <p:scale>
          <a:sx n="135" d="100"/>
          <a:sy n="135" d="100"/>
        </p:scale>
        <p:origin x="-924" y="-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2.fntdata"/><Relationship Id="rId21" Type="http://schemas.openxmlformats.org/officeDocument/2006/relationships/slide" Target="slides/slide18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rtl="0"/>
            <a:endParaRPr/>
          </a:p>
        </p:txBody>
      </p:sp>
    </p:spTree>
    <p:extLst>
      <p:ext uri="{BB962C8B-B14F-4D97-AF65-F5344CB8AC3E}">
        <p14:creationId xmlns:p14="http://schemas.microsoft.com/office/powerpoint/2010/main" val="24548024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3" name="Shape 6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3" name="Shape 6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4" name="Shape 7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4" name="Shape 7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2" name="Shape 7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3" name="Shape 7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2" name="Shape 7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3" name="Shape 7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4" name="Shape 7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5" name="Shape 6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4" name="Shape 7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0" name="Shape 8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7" name="Shape 8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2" name="Shape 6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5" name="Shape 6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Shape 6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sp>
        <p:nvSpPr>
          <p:cNvPr id="70" name="Shape 70"/>
          <p:cNvSpPr/>
          <p:nvPr/>
        </p:nvSpPr>
        <p:spPr>
          <a:xfrm>
            <a:off x="301037" y="498590"/>
            <a:ext cx="85419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73" name="Shape 7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sp>
        <p:nvSpPr>
          <p:cNvPr id="82" name="Shape 82"/>
          <p:cNvSpPr/>
          <p:nvPr/>
        </p:nvSpPr>
        <p:spPr>
          <a:xfrm>
            <a:off x="0" y="-85047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85" name="Shape 8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sp>
        <p:nvSpPr>
          <p:cNvPr id="91" name="Shape 91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sp>
        <p:nvSpPr>
          <p:cNvPr id="97" name="Shape 97"/>
          <p:cNvSpPr/>
          <p:nvPr/>
        </p:nvSpPr>
        <p:spPr>
          <a:xfrm>
            <a:off x="3722146" y="4410635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cxnSp>
        <p:nvCxnSpPr>
          <p:cNvPr id="110" name="Shape 110"/>
          <p:cNvCxnSpPr/>
          <p:nvPr/>
        </p:nvCxnSpPr>
        <p:spPr>
          <a:xfrm rot="10800000">
            <a:off x="399835" y="562064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648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00082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57200" y="148064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3"/>
          </p:nvPr>
        </p:nvSpPr>
        <p:spPr>
          <a:xfrm>
            <a:off x="4645027" y="100082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4"/>
          </p:nvPr>
        </p:nvSpPr>
        <p:spPr>
          <a:xfrm>
            <a:off x="4645027" y="1480644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Shape 130"/>
          <p:cNvGrpSpPr/>
          <p:nvPr/>
        </p:nvGrpSpPr>
        <p:grpSpPr>
          <a:xfrm>
            <a:off x="2415383" y="1108869"/>
            <a:ext cx="4453656" cy="2929087"/>
            <a:chOff x="2415382" y="1108869"/>
            <a:chExt cx="4453656" cy="2929087"/>
          </a:xfrm>
        </p:grpSpPr>
        <p:sp>
          <p:nvSpPr>
            <p:cNvPr id="131" name="Shape 131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8593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5035550" y="190261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4757738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5011738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3944938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3767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4275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3944938" y="1902619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3640138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3335338" y="2140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3157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3665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543300" y="2550319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3194050" y="2169319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3222625" y="2077244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2670970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415382" y="3375027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888457" y="3375027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2890045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4" name="Shape 174"/>
            <p:cNvGrpSpPr/>
            <p:nvPr/>
          </p:nvGrpSpPr>
          <p:grpSpPr>
            <a:xfrm>
              <a:off x="3186172" y="2302670"/>
              <a:ext cx="468241" cy="828601"/>
              <a:chOff x="2548790" y="2218532"/>
              <a:chExt cx="468241" cy="828601"/>
            </a:xfrm>
          </p:grpSpPr>
          <p:grpSp>
            <p:nvGrpSpPr>
              <p:cNvPr id="175" name="Shape 175"/>
              <p:cNvGrpSpPr/>
              <p:nvPr/>
            </p:nvGrpSpPr>
            <p:grpSpPr>
              <a:xfrm>
                <a:off x="2663031" y="2218532"/>
                <a:ext cx="354000" cy="827112"/>
                <a:chOff x="2291616" y="2152651"/>
                <a:chExt cx="354000" cy="827112"/>
              </a:xfrm>
            </p:grpSpPr>
            <p:sp>
              <p:nvSpPr>
                <p:cNvPr id="176" name="Shape 176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Shape 177"/>
                <p:cNvSpPr/>
                <p:nvPr/>
              </p:nvSpPr>
              <p:spPr>
                <a:xfrm>
                  <a:off x="2420204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Shape 178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Shape 179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" name="Shape 180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Shape 181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Shape 182"/>
                <p:cNvSpPr/>
                <p:nvPr/>
              </p:nvSpPr>
              <p:spPr>
                <a:xfrm>
                  <a:off x="2344004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Shape 183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Shape 184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Shape 185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Shape 186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Shape 187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Shape 188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Shape 189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Shape 190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Shape 191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Shape 192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Shape 193"/>
                <p:cNvSpPr/>
                <p:nvPr/>
              </p:nvSpPr>
              <p:spPr>
                <a:xfrm>
                  <a:off x="2340829" y="2152651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4" name="Shape 194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Shape 195"/>
            <p:cNvGrpSpPr/>
            <p:nvPr/>
          </p:nvGrpSpPr>
          <p:grpSpPr>
            <a:xfrm>
              <a:off x="2639220" y="2590802"/>
              <a:ext cx="709562" cy="769887"/>
              <a:chOff x="2668588" y="2424907"/>
              <a:chExt cx="709562" cy="769887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3257550" y="2820194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2695575" y="2820194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2919413" y="3112294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2711450" y="2445544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1" name="Shape 201"/>
            <p:cNvSpPr/>
            <p:nvPr/>
          </p:nvSpPr>
          <p:spPr>
            <a:xfrm>
              <a:off x="2712245" y="3384552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3067845" y="3381377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5316538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5116513" y="2553494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5588000" y="2553494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5589588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5589588" y="2458244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5381625" y="1791494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413375" y="2563019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767388" y="2559844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6110288" y="26804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934075" y="26455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6442075" y="264556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6186488" y="321706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6110288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834063" y="2296319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916613" y="2201069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4303713" y="21312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4811713" y="213121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4556125" y="270271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4479925" y="248046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4202113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4319588" y="1670844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859338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5332413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5110163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5332413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5126038" y="2639219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5122863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5200650" y="2972594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332413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3775075" y="2902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106863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3722688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3598863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3582988" y="2442369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3497263" y="2518569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3560763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3703638" y="2658269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3659188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408488" y="3602831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4286250" y="3475831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4670425" y="3475831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4537075" y="3602831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4183063" y="2682081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4279900" y="2585244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Shape 325"/>
          <p:cNvSpPr/>
          <p:nvPr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sp>
        <p:nvSpPr>
          <p:cNvPr id="346" name="Shape 346"/>
          <p:cNvSpPr/>
          <p:nvPr/>
        </p:nvSpPr>
        <p:spPr>
          <a:xfrm>
            <a:off x="301037" y="498590"/>
            <a:ext cx="85419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349" name="Shape 3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353" name="Shape 35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357" name="Shape 35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sp>
        <p:nvSpPr>
          <p:cNvPr id="358" name="Shape 358"/>
          <p:cNvSpPr/>
          <p:nvPr/>
        </p:nvSpPr>
        <p:spPr>
          <a:xfrm>
            <a:off x="0" y="-85047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361" name="Shape 36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65" name="Shape 36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366" name="Shape 36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sp>
        <p:nvSpPr>
          <p:cNvPr id="367" name="Shape 367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sp>
        <p:nvSpPr>
          <p:cNvPr id="373" name="Shape 373"/>
          <p:cNvSpPr/>
          <p:nvPr/>
        </p:nvSpPr>
        <p:spPr>
          <a:xfrm>
            <a:off x="3722146" y="4410635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376" name="Shape 3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cxnSp>
        <p:nvCxnSpPr>
          <p:cNvPr id="386" name="Shape 386"/>
          <p:cNvCxnSpPr/>
          <p:nvPr/>
        </p:nvCxnSpPr>
        <p:spPr>
          <a:xfrm rot="10800000">
            <a:off x="399835" y="562064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457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0" name="Shape 390"/>
          <p:cNvSpPr txBox="1">
            <a:spLocks noGrp="1"/>
          </p:cNvSpPr>
          <p:nvPr>
            <p:ph type="body" idx="2"/>
          </p:nvPr>
        </p:nvSpPr>
        <p:spPr>
          <a:xfrm>
            <a:off x="4648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392" name="Shape 39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57200" y="100082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6" name="Shape 396"/>
          <p:cNvSpPr txBox="1">
            <a:spLocks noGrp="1"/>
          </p:cNvSpPr>
          <p:nvPr>
            <p:ph type="body" idx="2"/>
          </p:nvPr>
        </p:nvSpPr>
        <p:spPr>
          <a:xfrm>
            <a:off x="457200" y="148064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7" name="Shape 397"/>
          <p:cNvSpPr txBox="1">
            <a:spLocks noGrp="1"/>
          </p:cNvSpPr>
          <p:nvPr>
            <p:ph type="body" idx="3"/>
          </p:nvPr>
        </p:nvSpPr>
        <p:spPr>
          <a:xfrm>
            <a:off x="4645027" y="100082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8" name="Shape 398"/>
          <p:cNvSpPr txBox="1">
            <a:spLocks noGrp="1"/>
          </p:cNvSpPr>
          <p:nvPr>
            <p:ph type="body" idx="4"/>
          </p:nvPr>
        </p:nvSpPr>
        <p:spPr>
          <a:xfrm>
            <a:off x="4645027" y="1480644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400" name="Shape 40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03" name="Shape 40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404" name="Shape 40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sp>
        <p:nvSpPr>
          <p:cNvPr id="405" name="Shape 405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6" name="Shape 406"/>
          <p:cNvGrpSpPr/>
          <p:nvPr/>
        </p:nvGrpSpPr>
        <p:grpSpPr>
          <a:xfrm>
            <a:off x="2415383" y="1108869"/>
            <a:ext cx="4453656" cy="2929087"/>
            <a:chOff x="2415382" y="1108869"/>
            <a:chExt cx="4453656" cy="2929087"/>
          </a:xfrm>
        </p:grpSpPr>
        <p:sp>
          <p:nvSpPr>
            <p:cNvPr id="407" name="Shape 407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8593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5035550" y="190261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4757738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5011738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3944938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3767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4275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3944938" y="1902619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3640138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3335338" y="2140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3157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3665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3543300" y="2550319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3194050" y="2169319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3222625" y="2077244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2670970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2415382" y="3375027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2888457" y="3375027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2890045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0" name="Shape 450"/>
            <p:cNvGrpSpPr/>
            <p:nvPr/>
          </p:nvGrpSpPr>
          <p:grpSpPr>
            <a:xfrm>
              <a:off x="3186172" y="2302670"/>
              <a:ext cx="468241" cy="828601"/>
              <a:chOff x="2548790" y="2218532"/>
              <a:chExt cx="468241" cy="828601"/>
            </a:xfrm>
          </p:grpSpPr>
          <p:grpSp>
            <p:nvGrpSpPr>
              <p:cNvPr id="451" name="Shape 451"/>
              <p:cNvGrpSpPr/>
              <p:nvPr/>
            </p:nvGrpSpPr>
            <p:grpSpPr>
              <a:xfrm>
                <a:off x="2663031" y="2218532"/>
                <a:ext cx="354000" cy="827112"/>
                <a:chOff x="2291616" y="2152651"/>
                <a:chExt cx="354000" cy="827112"/>
              </a:xfrm>
            </p:grpSpPr>
            <p:sp>
              <p:nvSpPr>
                <p:cNvPr id="452" name="Shape 452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Shape 453"/>
                <p:cNvSpPr/>
                <p:nvPr/>
              </p:nvSpPr>
              <p:spPr>
                <a:xfrm>
                  <a:off x="2420204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Shape 454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Shape 455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Shape 456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Shape 457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Shape 458"/>
                <p:cNvSpPr/>
                <p:nvPr/>
              </p:nvSpPr>
              <p:spPr>
                <a:xfrm>
                  <a:off x="2344004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Shape 459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Shape 460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Shape 461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Shape 462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Shape 463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Shape 464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Shape 465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Shape 466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Shape 467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Shape 468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Shape 469"/>
                <p:cNvSpPr/>
                <p:nvPr/>
              </p:nvSpPr>
              <p:spPr>
                <a:xfrm>
                  <a:off x="2340829" y="2152651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70" name="Shape 470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1" name="Shape 471"/>
            <p:cNvGrpSpPr/>
            <p:nvPr/>
          </p:nvGrpSpPr>
          <p:grpSpPr>
            <a:xfrm>
              <a:off x="2639220" y="2590802"/>
              <a:ext cx="709562" cy="769887"/>
              <a:chOff x="2668588" y="2424907"/>
              <a:chExt cx="709562" cy="769887"/>
            </a:xfrm>
          </p:grpSpPr>
          <p:sp>
            <p:nvSpPr>
              <p:cNvPr id="472" name="Shape 472"/>
              <p:cNvSpPr/>
              <p:nvPr/>
            </p:nvSpPr>
            <p:spPr>
              <a:xfrm>
                <a:off x="3257550" y="2820194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Shape 473"/>
              <p:cNvSpPr/>
              <p:nvPr/>
            </p:nvSpPr>
            <p:spPr>
              <a:xfrm>
                <a:off x="2695575" y="2820194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Shape 474"/>
              <p:cNvSpPr/>
              <p:nvPr/>
            </p:nvSpPr>
            <p:spPr>
              <a:xfrm>
                <a:off x="2919413" y="3112294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Shape 475"/>
              <p:cNvSpPr/>
              <p:nvPr/>
            </p:nvSpPr>
            <p:spPr>
              <a:xfrm>
                <a:off x="2711450" y="2445544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Shape 476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7" name="Shape 477"/>
            <p:cNvSpPr/>
            <p:nvPr/>
          </p:nvSpPr>
          <p:spPr>
            <a:xfrm>
              <a:off x="2712245" y="3384552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3067845" y="3381377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5316538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5116513" y="2553494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5588000" y="2553494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5589588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5589588" y="2458244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5381625" y="1791494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5413375" y="2563019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5767388" y="2559844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6110288" y="26804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5934075" y="26455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6442075" y="264556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6186488" y="321706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6110288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5834063" y="2296319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5916613" y="2201069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4303713" y="21312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4811713" y="213121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4556125" y="270271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4479925" y="248046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4202113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4319588" y="1670844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4859338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5332413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110163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5332413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126038" y="2639219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5122863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5200650" y="2972594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5332413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3775075" y="2902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4106863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3722688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3598863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3582988" y="2442369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3497263" y="2518569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3560763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3703638" y="2658269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3659188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4408488" y="3602831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4286250" y="3475831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4670425" y="3475831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4537075" y="3602831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4183063" y="2682081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4279900" y="2585244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1" name="Shape 601"/>
          <p:cNvSpPr/>
          <p:nvPr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47793" y="117651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53" name="Shape 53"/>
          <p:cNvCxnSpPr/>
          <p:nvPr/>
        </p:nvCxnSpPr>
        <p:spPr>
          <a:xfrm rot="10800000">
            <a:off x="399834" y="505858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43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sp>
        <p:nvSpPr>
          <p:cNvPr id="55" name="Shape 55"/>
          <p:cNvSpPr txBox="1"/>
          <p:nvPr/>
        </p:nvSpPr>
        <p:spPr>
          <a:xfrm>
            <a:off x="447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4248324" y="4766085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4600016" y="4769602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Shape 58"/>
          <p:cNvGrpSpPr/>
          <p:nvPr/>
        </p:nvGrpSpPr>
        <p:grpSpPr>
          <a:xfrm>
            <a:off x="4357715" y="4860579"/>
            <a:ext cx="45720" cy="66069"/>
            <a:chOff x="3345327" y="4804191"/>
            <a:chExt cx="74100" cy="118979"/>
          </a:xfrm>
        </p:grpSpPr>
        <p:cxnSp>
          <p:nvCxnSpPr>
            <p:cNvPr id="59" name="Shape 59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Shape 60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1" name="Shape 61"/>
          <p:cNvGrpSpPr/>
          <p:nvPr/>
        </p:nvGrpSpPr>
        <p:grpSpPr>
          <a:xfrm rot="10800000">
            <a:off x="4719482" y="4858422"/>
            <a:ext cx="45720" cy="66069"/>
            <a:chOff x="3345327" y="4804191"/>
            <a:chExt cx="74100" cy="118979"/>
          </a:xfrm>
        </p:grpSpPr>
        <p:cxnSp>
          <p:nvCxnSpPr>
            <p:cNvPr id="62" name="Shape 62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Shape 63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64" name="Shape 64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29649"/>
            <a:ext cx="1460100" cy="308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47793" y="117651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399834" y="505858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6543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sp>
        <p:nvSpPr>
          <p:cNvPr id="331" name="Shape 331"/>
          <p:cNvSpPr txBox="1"/>
          <p:nvPr/>
        </p:nvSpPr>
        <p:spPr>
          <a:xfrm>
            <a:off x="447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4248324" y="4766085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4600016" y="4769602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4" name="Shape 334"/>
          <p:cNvGrpSpPr/>
          <p:nvPr/>
        </p:nvGrpSpPr>
        <p:grpSpPr>
          <a:xfrm>
            <a:off x="4357715" y="4860579"/>
            <a:ext cx="45720" cy="66069"/>
            <a:chOff x="3345327" y="4804191"/>
            <a:chExt cx="74100" cy="118979"/>
          </a:xfrm>
        </p:grpSpPr>
        <p:cxnSp>
          <p:nvCxnSpPr>
            <p:cNvPr id="335" name="Shape 335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6" name="Shape 336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37" name="Shape 337"/>
          <p:cNvGrpSpPr/>
          <p:nvPr/>
        </p:nvGrpSpPr>
        <p:grpSpPr>
          <a:xfrm rot="10800000">
            <a:off x="4719482" y="4858422"/>
            <a:ext cx="45720" cy="66069"/>
            <a:chOff x="3345327" y="4804191"/>
            <a:chExt cx="74100" cy="118979"/>
          </a:xfrm>
        </p:grpSpPr>
        <p:cxnSp>
          <p:nvCxnSpPr>
            <p:cNvPr id="338" name="Shape 338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9" name="Shape 339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40" name="Shape 340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29649"/>
            <a:ext cx="1460100" cy="308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ransition spd="slow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6248624" y="0"/>
            <a:ext cx="2895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6037925" y="1813675"/>
            <a:ext cx="3040500" cy="14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SCIENCE</a:t>
            </a:r>
            <a:endParaRPr sz="2400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Unidade: 4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Módulo: 7 </a:t>
            </a:r>
            <a:endParaRPr dirty="0"/>
          </a:p>
        </p:txBody>
      </p:sp>
      <p:sp>
        <p:nvSpPr>
          <p:cNvPr id="609" name="Shape 609"/>
          <p:cNvSpPr/>
          <p:nvPr/>
        </p:nvSpPr>
        <p:spPr>
          <a:xfrm>
            <a:off x="6248625" y="4290500"/>
            <a:ext cx="1867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Novembro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Paulo</a:t>
            </a:r>
            <a:endParaRPr dirty="0"/>
          </a:p>
        </p:txBody>
      </p:sp>
      <p:pic>
        <p:nvPicPr>
          <p:cNvPr id="610" name="Shape 610" descr="logo_bajad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7286" y="1458480"/>
            <a:ext cx="16818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Shape 611" descr="clusterin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200" y="701563"/>
            <a:ext cx="3856125" cy="38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Shape 612"/>
          <p:cNvSpPr/>
          <p:nvPr/>
        </p:nvSpPr>
        <p:spPr>
          <a:xfrm>
            <a:off x="6356500" y="3325975"/>
            <a:ext cx="26613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Ajuste de Clustering</a:t>
            </a:r>
            <a:endParaRPr sz="1800" dirty="0"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title"/>
          </p:nvPr>
        </p:nvSpPr>
        <p:spPr>
          <a:xfrm>
            <a:off x="457200" y="225799"/>
            <a:ext cx="609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dirty="0"/>
              <a:t>Técnicas para avaliar clusters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endParaRPr sz="800" dirty="0"/>
          </a:p>
        </p:txBody>
      </p:sp>
      <p:sp>
        <p:nvSpPr>
          <p:cNvPr id="686" name="Shape 68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Shape 687"/>
          <p:cNvSpPr txBox="1"/>
          <p:nvPr/>
        </p:nvSpPr>
        <p:spPr>
          <a:xfrm>
            <a:off x="476850" y="1239075"/>
            <a:ext cx="3783900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marR="0" lvl="0" indent="-317500" algn="just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aleway"/>
              <a:buChar char="—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Essa métrica permite avaliar a eficácia do processo de clustering em um elemento ou no total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Shape 688"/>
          <p:cNvSpPr txBox="1"/>
          <p:nvPr/>
        </p:nvSpPr>
        <p:spPr>
          <a:xfrm>
            <a:off x="457200" y="568250"/>
            <a:ext cx="2895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85200C"/>
                </a:solidFill>
              </a:rPr>
              <a:t>SILHOUETTE SCORE</a:t>
            </a:r>
            <a:endParaRPr sz="1800" b="1" dirty="0">
              <a:solidFill>
                <a:srgbClr val="85200C"/>
              </a:solidFill>
            </a:endParaRPr>
          </a:p>
        </p:txBody>
      </p:sp>
      <p:sp>
        <p:nvSpPr>
          <p:cNvPr id="689" name="Shape 689"/>
          <p:cNvSpPr txBox="1"/>
          <p:nvPr/>
        </p:nvSpPr>
        <p:spPr>
          <a:xfrm>
            <a:off x="476850" y="2314225"/>
            <a:ext cx="36984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28575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coeficiente de silhueta de todo o set é definido pela média dos coeficientes calculados para cada ponto.</a:t>
            </a:r>
            <a:endParaRPr dirty="0"/>
          </a:p>
        </p:txBody>
      </p:sp>
      <p:pic>
        <p:nvPicPr>
          <p:cNvPr id="690" name="Shape 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575" y="2106074"/>
            <a:ext cx="39147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title"/>
          </p:nvPr>
        </p:nvSpPr>
        <p:spPr>
          <a:xfrm>
            <a:off x="457200" y="225799"/>
            <a:ext cx="609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dirty="0"/>
              <a:t>Técnicas para avaliar clusters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endParaRPr sz="800" dirty="0"/>
          </a:p>
        </p:txBody>
      </p:sp>
      <p:sp>
        <p:nvSpPr>
          <p:cNvPr id="696" name="Shape 69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Shape 697"/>
          <p:cNvSpPr txBox="1"/>
          <p:nvPr/>
        </p:nvSpPr>
        <p:spPr>
          <a:xfrm>
            <a:off x="271300" y="499700"/>
            <a:ext cx="40059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85200C"/>
                </a:solidFill>
              </a:rPr>
              <a:t>Exemplo de Análise de SC para diferentes números de k-cluster</a:t>
            </a:r>
            <a:endParaRPr b="1" dirty="0">
              <a:solidFill>
                <a:srgbClr val="85200C"/>
              </a:solidFill>
            </a:endParaRPr>
          </a:p>
        </p:txBody>
      </p:sp>
      <p:pic>
        <p:nvPicPr>
          <p:cNvPr id="698" name="Shape 698" descr="Selección_0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00" y="1057700"/>
            <a:ext cx="3888800" cy="28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Shape 699" descr="Selección_02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400" y="638100"/>
            <a:ext cx="4081400" cy="285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Shape 700" descr="Selección_02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5400" y="3497675"/>
            <a:ext cx="4081401" cy="15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Shape 701"/>
          <p:cNvSpPr txBox="1"/>
          <p:nvPr/>
        </p:nvSpPr>
        <p:spPr>
          <a:xfrm>
            <a:off x="390350" y="3917275"/>
            <a:ext cx="3650700" cy="8913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Observar e comparar </a:t>
            </a:r>
            <a:r>
              <a:rPr lang="pt-BR" sz="1200" b="1" dirty="0"/>
              <a:t>tamanhos dos clusters </a:t>
            </a:r>
            <a:r>
              <a:rPr lang="pt-BR" sz="1200" dirty="0"/>
              <a:t>e valores de </a:t>
            </a:r>
            <a:r>
              <a:rPr lang="pt-BR" sz="1200" b="1" dirty="0"/>
              <a:t>sc acima da média.</a:t>
            </a:r>
            <a:r>
              <a:rPr lang="pt-BR" sz="1200" dirty="0"/>
              <a:t> </a:t>
            </a:r>
            <a:endParaRPr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Para k= 3,5 e 6, é uma escolha ruim. Entre 2 e 4 é mais ambíguo. k=4 parece ser a correta.</a:t>
            </a:r>
            <a:endParaRPr sz="1200" dirty="0"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/>
        </p:nvSpPr>
        <p:spPr>
          <a:xfrm>
            <a:off x="423000" y="1021325"/>
            <a:ext cx="8298000" cy="289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7" name="Shape 707"/>
          <p:cNvSpPr txBox="1">
            <a:spLocks noGrp="1"/>
          </p:cNvSpPr>
          <p:nvPr>
            <p:ph type="title"/>
          </p:nvPr>
        </p:nvSpPr>
        <p:spPr>
          <a:xfrm>
            <a:off x="457200" y="225799"/>
            <a:ext cx="609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dirty="0"/>
              <a:t>Técnicas para avaliar clusters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endParaRPr sz="800" dirty="0"/>
          </a:p>
        </p:txBody>
      </p:sp>
      <p:sp>
        <p:nvSpPr>
          <p:cNvPr id="708" name="Shape 70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Shape 709"/>
          <p:cNvSpPr txBox="1"/>
          <p:nvPr/>
        </p:nvSpPr>
        <p:spPr>
          <a:xfrm>
            <a:off x="716800" y="1355675"/>
            <a:ext cx="77010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exemplo de </a:t>
            </a: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medimos a distância entre pontos usando a </a:t>
            </a: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distância euclidiana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distância direta típica entre dois pontos </a:t>
            </a:r>
            <a:endParaRPr dirty="0"/>
          </a:p>
        </p:txBody>
      </p:sp>
      <p:sp>
        <p:nvSpPr>
          <p:cNvPr id="710" name="Shape 710"/>
          <p:cNvSpPr txBox="1"/>
          <p:nvPr/>
        </p:nvSpPr>
        <p:spPr>
          <a:xfrm>
            <a:off x="716800" y="3098225"/>
            <a:ext cx="76266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métrica também pode ser calculada utilizando Manhattan Distance, no entanto, continuaremos usando Euclidean).</a:t>
            </a:r>
            <a:endParaRPr dirty="0"/>
          </a:p>
        </p:txBody>
      </p:sp>
      <p:pic>
        <p:nvPicPr>
          <p:cNvPr id="711" name="Shape 711" descr="Selección_0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375" y="2299125"/>
            <a:ext cx="7258050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/>
        </p:nvSpPr>
        <p:spPr>
          <a:xfrm>
            <a:off x="4819000" y="1406425"/>
            <a:ext cx="3698400" cy="243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7" name="Shape 717"/>
          <p:cNvSpPr txBox="1">
            <a:spLocks noGrp="1"/>
          </p:cNvSpPr>
          <p:nvPr>
            <p:ph type="title"/>
          </p:nvPr>
        </p:nvSpPr>
        <p:spPr>
          <a:xfrm>
            <a:off x="457200" y="225799"/>
            <a:ext cx="609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dirty="0"/>
              <a:t>Técnicas para avaliar clusters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endParaRPr sz="800" dirty="0"/>
          </a:p>
        </p:txBody>
      </p:sp>
      <p:sp>
        <p:nvSpPr>
          <p:cNvPr id="718" name="Shape 71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Shape 719"/>
          <p:cNvSpPr txBox="1"/>
          <p:nvPr/>
        </p:nvSpPr>
        <p:spPr>
          <a:xfrm>
            <a:off x="395400" y="2138250"/>
            <a:ext cx="37839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marR="0" lvl="0" indent="-317500" algn="just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Quanto maior o score, melhor é o modelo de clustering: a dispersão entre clusters é maior que a dispersão no interior deles.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Shape 720"/>
          <p:cNvSpPr txBox="1"/>
          <p:nvPr/>
        </p:nvSpPr>
        <p:spPr>
          <a:xfrm>
            <a:off x="457200" y="568250"/>
            <a:ext cx="36603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85200C"/>
                </a:solidFill>
              </a:rPr>
              <a:t>Calinski-Harabaz Index</a:t>
            </a:r>
            <a:endParaRPr sz="1800" b="1" dirty="0">
              <a:solidFill>
                <a:srgbClr val="85200C"/>
              </a:solidFill>
            </a:endParaRPr>
          </a:p>
        </p:txBody>
      </p:sp>
      <p:sp>
        <p:nvSpPr>
          <p:cNvPr id="721" name="Shape 721"/>
          <p:cNvSpPr txBox="1"/>
          <p:nvPr/>
        </p:nvSpPr>
        <p:spPr>
          <a:xfrm>
            <a:off x="457200" y="1131397"/>
            <a:ext cx="38232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marR="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Definida como a razão entre a dispersão entre clusters e a dispersão dentro dos clusters.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2" name="Shape 722"/>
          <p:cNvSpPr txBox="1"/>
          <p:nvPr/>
        </p:nvSpPr>
        <p:spPr>
          <a:xfrm>
            <a:off x="476850" y="3533425"/>
            <a:ext cx="36984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28575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dirty="0"/>
              <a:t>Isso é bom porque o cálculo tem relação direta com o conceito de cluster</a:t>
            </a:r>
            <a:endParaRPr dirty="0"/>
          </a:p>
        </p:txBody>
      </p:sp>
      <p:sp>
        <p:nvSpPr>
          <p:cNvPr id="723" name="Shape 723"/>
          <p:cNvSpPr txBox="1"/>
          <p:nvPr/>
        </p:nvSpPr>
        <p:spPr>
          <a:xfrm>
            <a:off x="5094700" y="2147975"/>
            <a:ext cx="3147000" cy="16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Sendo que:</a:t>
            </a:r>
            <a:endParaRPr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"Bw" é a dispersão entre clusters</a:t>
            </a:r>
            <a:endParaRPr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"Wk" </a:t>
            </a:r>
            <a:r>
              <a:rPr lang="pt-BR" sz="1200" dirty="0">
                <a:solidFill>
                  <a:schemeClr val="dk1"/>
                </a:solidFill>
              </a:rPr>
              <a:t>é a dispersão dentro dos clusters</a:t>
            </a:r>
            <a:r>
              <a:rPr lang="pt-BR" sz="1200" dirty="0"/>
              <a:t>.</a:t>
            </a:r>
            <a:endParaRPr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24" name="Shape 7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901" y="1551475"/>
            <a:ext cx="2770602" cy="62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Medidas de validação externas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/>
          <p:nvPr/>
        </p:nvSpPr>
        <p:spPr>
          <a:xfrm>
            <a:off x="520450" y="2646050"/>
            <a:ext cx="7926300" cy="89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5" name="Shape 735"/>
          <p:cNvSpPr txBox="1">
            <a:spLocks noGrp="1"/>
          </p:cNvSpPr>
          <p:nvPr>
            <p:ph type="title"/>
          </p:nvPr>
        </p:nvSpPr>
        <p:spPr>
          <a:xfrm>
            <a:off x="457200" y="225799"/>
            <a:ext cx="609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dirty="0"/>
              <a:t>Técnicas para avaliar clusters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endParaRPr sz="800" dirty="0"/>
          </a:p>
        </p:txBody>
      </p:sp>
      <p:sp>
        <p:nvSpPr>
          <p:cNvPr id="736" name="Shape 73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Shape 737"/>
          <p:cNvSpPr txBox="1"/>
          <p:nvPr/>
        </p:nvSpPr>
        <p:spPr>
          <a:xfrm>
            <a:off x="457200" y="568250"/>
            <a:ext cx="15858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85200C"/>
                </a:solidFill>
              </a:rPr>
              <a:t>F-MEASURE</a:t>
            </a:r>
            <a:endParaRPr sz="1800" b="1" dirty="0">
              <a:solidFill>
                <a:srgbClr val="85200C"/>
              </a:solidFill>
            </a:endParaRPr>
          </a:p>
        </p:txBody>
      </p:sp>
      <p:sp>
        <p:nvSpPr>
          <p:cNvPr id="738" name="Shape 738"/>
          <p:cNvSpPr txBox="1"/>
          <p:nvPr/>
        </p:nvSpPr>
        <p:spPr>
          <a:xfrm>
            <a:off x="554350" y="2646038"/>
            <a:ext cx="7858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Em Python, podemos calcular esse coeficiente com uma linha simples:</a:t>
            </a:r>
            <a:endParaRPr dirty="0"/>
          </a:p>
        </p:txBody>
      </p:sp>
      <p:pic>
        <p:nvPicPr>
          <p:cNvPr id="739" name="Shape 739" descr="Selección_0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50" y="3020950"/>
            <a:ext cx="7277100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Shape 740"/>
          <p:cNvSpPr txBox="1"/>
          <p:nvPr/>
        </p:nvSpPr>
        <p:spPr>
          <a:xfrm>
            <a:off x="520450" y="969700"/>
            <a:ext cx="7926300" cy="15693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medida F 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(ou F1-score)</a:t>
            </a: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define como a média harmônica entre as medidas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"Precisão e Recall"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Precisão 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(ou exaustividade)</a:t>
            </a: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pt-B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Fração de classificações corretas sobre a quantidade de previsões feitas da classe.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(ou sensibilidade)</a:t>
            </a: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pt-B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Fração de classificações corretas sobre a quantidade verdadeira da classe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>
            <a:spLocks noGrp="1"/>
          </p:cNvSpPr>
          <p:nvPr>
            <p:ph type="title"/>
          </p:nvPr>
        </p:nvSpPr>
        <p:spPr>
          <a:xfrm>
            <a:off x="457200" y="225799"/>
            <a:ext cx="609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dirty="0"/>
              <a:t>Técnicas para avaliar clusters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endParaRPr sz="800" dirty="0"/>
          </a:p>
        </p:txBody>
      </p:sp>
      <p:sp>
        <p:nvSpPr>
          <p:cNvPr id="746" name="Shape 74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Shape 747"/>
          <p:cNvSpPr txBox="1"/>
          <p:nvPr/>
        </p:nvSpPr>
        <p:spPr>
          <a:xfrm>
            <a:off x="457200" y="1269100"/>
            <a:ext cx="7926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Apesar do nome, a matriz de confusão é tudo menos confusa!!!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 gráfico quadrante simples com métricas, com este visual: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8" name="Shape 748"/>
          <p:cNvSpPr txBox="1"/>
          <p:nvPr/>
        </p:nvSpPr>
        <p:spPr>
          <a:xfrm>
            <a:off x="457200" y="568250"/>
            <a:ext cx="25461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85200C"/>
                </a:solidFill>
              </a:rPr>
              <a:t>CONFUSION MATRIX</a:t>
            </a:r>
            <a:endParaRPr sz="1800" b="1" dirty="0">
              <a:solidFill>
                <a:srgbClr val="85200C"/>
              </a:solidFill>
            </a:endParaRPr>
          </a:p>
        </p:txBody>
      </p:sp>
      <p:pic>
        <p:nvPicPr>
          <p:cNvPr id="749" name="Shape 749" descr="Selección_0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175" y="1984900"/>
            <a:ext cx="3321651" cy="2434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>
            <a:spLocks noGrp="1"/>
          </p:cNvSpPr>
          <p:nvPr>
            <p:ph type="title"/>
          </p:nvPr>
        </p:nvSpPr>
        <p:spPr>
          <a:xfrm>
            <a:off x="457200" y="225799"/>
            <a:ext cx="609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dirty="0"/>
              <a:t>Técnicas para avaliar clusters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endParaRPr sz="800" dirty="0"/>
          </a:p>
        </p:txBody>
      </p:sp>
      <p:sp>
        <p:nvSpPr>
          <p:cNvPr id="755" name="Shape 75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Shape 756"/>
          <p:cNvSpPr txBox="1"/>
          <p:nvPr/>
        </p:nvSpPr>
        <p:spPr>
          <a:xfrm>
            <a:off x="457200" y="1174025"/>
            <a:ext cx="24540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interpretar isso?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7" name="Shape 757"/>
          <p:cNvSpPr txBox="1"/>
          <p:nvPr/>
        </p:nvSpPr>
        <p:spPr>
          <a:xfrm>
            <a:off x="457200" y="568250"/>
            <a:ext cx="25461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85200C"/>
                </a:solidFill>
              </a:rPr>
              <a:t>CONFUSION MATRIX</a:t>
            </a:r>
            <a:endParaRPr sz="1800" b="1" dirty="0">
              <a:solidFill>
                <a:srgbClr val="85200C"/>
              </a:solidFill>
            </a:endParaRPr>
          </a:p>
        </p:txBody>
      </p:sp>
      <p:pic>
        <p:nvPicPr>
          <p:cNvPr id="758" name="Shape 758" descr="Selección_0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68200"/>
            <a:ext cx="3321651" cy="243412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Shape 759"/>
          <p:cNvSpPr txBox="1"/>
          <p:nvPr/>
        </p:nvSpPr>
        <p:spPr>
          <a:xfrm>
            <a:off x="3992000" y="823625"/>
            <a:ext cx="4923400" cy="10647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Por definição, uma </a:t>
            </a:r>
            <a:r>
              <a:rPr lang="pt-BR" b="1" dirty="0"/>
              <a:t>matriz de confusão C</a:t>
            </a:r>
            <a:r>
              <a:rPr lang="pt-BR" dirty="0"/>
              <a:t> é tal que o elemento </a:t>
            </a:r>
            <a:r>
              <a:rPr lang="pt-BR" b="1" dirty="0"/>
              <a:t>C</a:t>
            </a:r>
            <a:r>
              <a:rPr lang="pt-BR" sz="900" b="1" dirty="0"/>
              <a:t>ij</a:t>
            </a:r>
            <a:r>
              <a:rPr lang="pt-BR" dirty="0"/>
              <a:t> é igual ao número de observações que sabemos que pertencem à classe </a:t>
            </a:r>
            <a:r>
              <a:rPr lang="pt-BR" i="1" dirty="0"/>
              <a:t>i</a:t>
            </a:r>
            <a:r>
              <a:rPr lang="pt-BR" dirty="0"/>
              <a:t>, mas que foram previstas como de classe </a:t>
            </a:r>
            <a:r>
              <a:rPr lang="pt-BR" i="1" dirty="0"/>
              <a:t>j</a:t>
            </a:r>
            <a:r>
              <a:rPr lang="pt-BR" dirty="0"/>
              <a:t>.</a:t>
            </a:r>
            <a:endParaRPr dirty="0"/>
          </a:p>
        </p:txBody>
      </p:sp>
      <p:sp>
        <p:nvSpPr>
          <p:cNvPr id="760" name="Shape 760"/>
          <p:cNvSpPr txBox="1"/>
          <p:nvPr/>
        </p:nvSpPr>
        <p:spPr>
          <a:xfrm>
            <a:off x="3992000" y="2127450"/>
            <a:ext cx="4923400" cy="16923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Vamos supor as classes: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                                      0=</a:t>
            </a:r>
            <a:r>
              <a:rPr lang="pt-BR" dirty="0" err="1"/>
              <a:t>setosa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                                      1=versicolor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                                      2=</a:t>
            </a:r>
            <a:r>
              <a:rPr lang="pt-BR" dirty="0" err="1"/>
              <a:t>virginia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</a:t>
            </a:r>
            <a:r>
              <a:rPr lang="pt-BR" sz="800" dirty="0"/>
              <a:t>01</a:t>
            </a:r>
            <a:r>
              <a:rPr lang="pt-BR" dirty="0"/>
              <a:t> é a quantidade de observações que pertencem à classe "setosa" e que foram previstas como da classe "versicolor"</a:t>
            </a:r>
            <a:endParaRPr dirty="0"/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457200" y="225799"/>
            <a:ext cx="609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dirty="0"/>
              <a:t>Técnicas para avaliar clusters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endParaRPr sz="800" dirty="0"/>
          </a:p>
        </p:txBody>
      </p:sp>
      <p:sp>
        <p:nvSpPr>
          <p:cNvPr id="766" name="Shape 76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Shape 767"/>
          <p:cNvSpPr txBox="1"/>
          <p:nvPr/>
        </p:nvSpPr>
        <p:spPr>
          <a:xfrm>
            <a:off x="457200" y="1174025"/>
            <a:ext cx="33216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Onde entra o nome "confusão"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8" name="Shape 768"/>
          <p:cNvSpPr txBox="1"/>
          <p:nvPr/>
        </p:nvSpPr>
        <p:spPr>
          <a:xfrm>
            <a:off x="457200" y="568250"/>
            <a:ext cx="25461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85200C"/>
                </a:solidFill>
              </a:rPr>
              <a:t>CONFUSION MATRIX</a:t>
            </a:r>
            <a:endParaRPr sz="1800" b="1" dirty="0">
              <a:solidFill>
                <a:srgbClr val="85200C"/>
              </a:solidFill>
            </a:endParaRPr>
          </a:p>
        </p:txBody>
      </p:sp>
      <p:pic>
        <p:nvPicPr>
          <p:cNvPr id="769" name="Shape 769" descr="Selección_0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68200"/>
            <a:ext cx="3321651" cy="243412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Shape 770"/>
          <p:cNvSpPr txBox="1"/>
          <p:nvPr/>
        </p:nvSpPr>
        <p:spPr>
          <a:xfrm>
            <a:off x="3992000" y="823625"/>
            <a:ext cx="4923400" cy="10647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As classes </a:t>
            </a:r>
            <a:r>
              <a:rPr lang="pt-BR" b="1" dirty="0"/>
              <a:t>não confundidas</a:t>
            </a:r>
            <a:r>
              <a:rPr lang="pt-BR" dirty="0"/>
              <a:t> terão valores grandes na diagonal, de modo que as classes previstas coincidam com as classes reais. Já as classes “</a:t>
            </a:r>
            <a:r>
              <a:rPr lang="pt-BR" b="1" dirty="0"/>
              <a:t>confundidas</a:t>
            </a:r>
            <a:r>
              <a:rPr lang="pt-BR" dirty="0"/>
              <a:t>” terão valores em toda parte.</a:t>
            </a:r>
            <a:endParaRPr dirty="0"/>
          </a:p>
        </p:txBody>
      </p:sp>
      <p:sp>
        <p:nvSpPr>
          <p:cNvPr id="771" name="Shape 771"/>
          <p:cNvSpPr txBox="1"/>
          <p:nvPr/>
        </p:nvSpPr>
        <p:spPr>
          <a:xfrm>
            <a:off x="3992000" y="2316363"/>
            <a:ext cx="4923400" cy="16923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Analisando o gráfico de comparação, podemos ver isso em ação!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As classes previstas não coincidem bem com as classes reais, por isso temos classes “confusas”!</a:t>
            </a:r>
            <a:endParaRPr dirty="0"/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/>
        </p:nvSpPr>
        <p:spPr>
          <a:xfrm>
            <a:off x="520575" y="1153300"/>
            <a:ext cx="7926300" cy="149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7" name="Shape 777"/>
          <p:cNvSpPr txBox="1">
            <a:spLocks noGrp="1"/>
          </p:cNvSpPr>
          <p:nvPr>
            <p:ph type="title"/>
          </p:nvPr>
        </p:nvSpPr>
        <p:spPr>
          <a:xfrm>
            <a:off x="457200" y="225799"/>
            <a:ext cx="609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dirty="0"/>
              <a:t>Técnicas para avaliar clusters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endParaRPr sz="800" dirty="0"/>
          </a:p>
        </p:txBody>
      </p:sp>
      <p:sp>
        <p:nvSpPr>
          <p:cNvPr id="778" name="Shape 77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Shape 779"/>
          <p:cNvSpPr txBox="1"/>
          <p:nvPr/>
        </p:nvSpPr>
        <p:spPr>
          <a:xfrm>
            <a:off x="457200" y="568250"/>
            <a:ext cx="26298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85200C"/>
                </a:solidFill>
              </a:rPr>
              <a:t>CONFUSION MATRIX</a:t>
            </a:r>
            <a:endParaRPr sz="1800" b="1" dirty="0">
              <a:solidFill>
                <a:srgbClr val="85200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85200C"/>
              </a:solidFill>
            </a:endParaRPr>
          </a:p>
        </p:txBody>
      </p:sp>
      <p:sp>
        <p:nvSpPr>
          <p:cNvPr id="780" name="Shape 780"/>
          <p:cNvSpPr txBox="1"/>
          <p:nvPr/>
        </p:nvSpPr>
        <p:spPr>
          <a:xfrm>
            <a:off x="554475" y="1153300"/>
            <a:ext cx="7858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Em Python, podemos calcular esse coeficiente com uma linha simples:</a:t>
            </a:r>
            <a:endParaRPr dirty="0"/>
          </a:p>
        </p:txBody>
      </p:sp>
      <p:pic>
        <p:nvPicPr>
          <p:cNvPr id="781" name="Shape 781" descr="Selección_0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1671425"/>
            <a:ext cx="733425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dirty="0"/>
              <a:t>OBJETIVOS DA AULA</a:t>
            </a:r>
            <a:endParaRPr sz="1400" b="1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8" name="Shape 61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782919" y="1974232"/>
            <a:ext cx="498900" cy="4491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sp>
        <p:nvSpPr>
          <p:cNvPr id="620" name="Shape 620"/>
          <p:cNvSpPr txBox="1"/>
          <p:nvPr/>
        </p:nvSpPr>
        <p:spPr>
          <a:xfrm>
            <a:off x="1365664" y="2107948"/>
            <a:ext cx="32064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Entender a composição dos clusters e como foram construídos</a:t>
            </a:r>
            <a:endParaRPr sz="1200" dirty="0">
              <a:solidFill>
                <a:srgbClr val="666666"/>
              </a:solidFill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1365675" y="1925775"/>
            <a:ext cx="23640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SOBRE CLUSTERS</a:t>
            </a:r>
            <a:endParaRPr sz="1200" dirty="0"/>
          </a:p>
        </p:txBody>
      </p:sp>
      <p:sp>
        <p:nvSpPr>
          <p:cNvPr id="622" name="Shape 622"/>
          <p:cNvSpPr/>
          <p:nvPr/>
        </p:nvSpPr>
        <p:spPr>
          <a:xfrm>
            <a:off x="782919" y="3173924"/>
            <a:ext cx="498900" cy="4491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sp>
        <p:nvSpPr>
          <p:cNvPr id="623" name="Shape 623"/>
          <p:cNvSpPr txBox="1"/>
          <p:nvPr/>
        </p:nvSpPr>
        <p:spPr>
          <a:xfrm>
            <a:off x="1365664" y="3307640"/>
            <a:ext cx="32064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Avaliar o resultado da análise realizada por K-Means</a:t>
            </a:r>
            <a:endParaRPr sz="1200" dirty="0">
              <a:solidFill>
                <a:srgbClr val="666666"/>
              </a:solidFill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1365675" y="3125475"/>
            <a:ext cx="30351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SOBRE AVALIAÇÃO DE ANÁLISE</a:t>
            </a:r>
            <a:endParaRPr sz="1200" dirty="0"/>
          </a:p>
        </p:txBody>
      </p:sp>
      <p:pic>
        <p:nvPicPr>
          <p:cNvPr id="625" name="Shape 625" descr="07498g-coherente-lograr-tus-objetivo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375" y="1008075"/>
            <a:ext cx="3794175" cy="28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ctrTitle"/>
          </p:nvPr>
        </p:nvSpPr>
        <p:spPr>
          <a:xfrm>
            <a:off x="75200" y="0"/>
            <a:ext cx="48102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3600" dirty="0">
                <a:solidFill>
                  <a:srgbClr val="B7B7B7"/>
                </a:solidFill>
              </a:rPr>
              <a:t>Ajuste de clusters</a:t>
            </a:r>
            <a:endParaRPr sz="2000" b="0" dirty="0">
              <a:solidFill>
                <a:srgbClr val="B7B7B7"/>
              </a:solidFill>
            </a:endParaRPr>
          </a:p>
        </p:txBody>
      </p:sp>
      <p:sp>
        <p:nvSpPr>
          <p:cNvPr id="787" name="Shape 78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8" name="Shape 788" descr="1-300x2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2333038"/>
            <a:ext cx="285750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Shape 789"/>
          <p:cNvSpPr txBox="1">
            <a:spLocks noGrp="1"/>
          </p:cNvSpPr>
          <p:nvPr>
            <p:ph type="ctrTitle"/>
          </p:nvPr>
        </p:nvSpPr>
        <p:spPr>
          <a:xfrm>
            <a:off x="2598300" y="1230500"/>
            <a:ext cx="44457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3600" dirty="0">
                <a:solidFill>
                  <a:srgbClr val="000000"/>
                </a:solidFill>
              </a:rPr>
              <a:t>Prática Guiada</a:t>
            </a:r>
            <a:endParaRPr sz="36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2400" b="0" dirty="0">
                <a:solidFill>
                  <a:srgbClr val="000000"/>
                </a:solidFill>
              </a:rPr>
              <a:t>(Fazer uma análise K-Means e avaliar os clusters)</a:t>
            </a:r>
            <a:endParaRPr sz="24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ctrTitle"/>
          </p:nvPr>
        </p:nvSpPr>
        <p:spPr>
          <a:xfrm>
            <a:off x="75200" y="0"/>
            <a:ext cx="48102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3600" dirty="0">
                <a:solidFill>
                  <a:srgbClr val="B7B7B7"/>
                </a:solidFill>
              </a:rPr>
              <a:t>Ajuste de clusters</a:t>
            </a:r>
            <a:endParaRPr sz="2000" b="0" dirty="0">
              <a:solidFill>
                <a:srgbClr val="B7B7B7"/>
              </a:solidFill>
            </a:endParaRPr>
          </a:p>
        </p:txBody>
      </p:sp>
      <p:sp>
        <p:nvSpPr>
          <p:cNvPr id="795" name="Shape 79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6" name="Shape 796" descr="1-300x2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2333038"/>
            <a:ext cx="285750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Shape 797"/>
          <p:cNvSpPr txBox="1">
            <a:spLocks noGrp="1"/>
          </p:cNvSpPr>
          <p:nvPr>
            <p:ph type="ctrTitle"/>
          </p:nvPr>
        </p:nvSpPr>
        <p:spPr>
          <a:xfrm>
            <a:off x="1911900" y="1211500"/>
            <a:ext cx="53202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3600" dirty="0">
                <a:solidFill>
                  <a:srgbClr val="000000"/>
                </a:solidFill>
              </a:rPr>
              <a:t>LAB</a:t>
            </a:r>
            <a:endParaRPr sz="36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2400" b="0" dirty="0">
                <a:solidFill>
                  <a:srgbClr val="000000"/>
                </a:solidFill>
              </a:rPr>
              <a:t>(Fazer uma análise K-Means e avaliar os clusters)</a:t>
            </a:r>
            <a:endParaRPr sz="24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>
            <a:spLocks noGrp="1"/>
          </p:cNvSpPr>
          <p:nvPr>
            <p:ph type="ctrTitle"/>
          </p:nvPr>
        </p:nvSpPr>
        <p:spPr>
          <a:xfrm>
            <a:off x="1955850" y="1042000"/>
            <a:ext cx="52323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3600" dirty="0"/>
              <a:t>CONCLUSÕES</a:t>
            </a:r>
            <a:endParaRPr sz="2000" b="0" dirty="0"/>
          </a:p>
        </p:txBody>
      </p:sp>
      <p:sp>
        <p:nvSpPr>
          <p:cNvPr id="803" name="Shape 80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4" name="Shape 804" descr="1-300x2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997113"/>
            <a:ext cx="28575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 txBox="1">
            <a:spLocks noGrp="1"/>
          </p:cNvSpPr>
          <p:nvPr>
            <p:ph type="title"/>
          </p:nvPr>
        </p:nvSpPr>
        <p:spPr>
          <a:xfrm>
            <a:off x="457200" y="225799"/>
            <a:ext cx="609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dirty="0"/>
              <a:t>Conclusões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endParaRPr sz="800" dirty="0"/>
          </a:p>
        </p:txBody>
      </p:sp>
      <p:sp>
        <p:nvSpPr>
          <p:cNvPr id="810" name="Shape 81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Shape 811"/>
          <p:cNvSpPr txBox="1"/>
          <p:nvPr/>
        </p:nvSpPr>
        <p:spPr>
          <a:xfrm>
            <a:off x="520450" y="1078949"/>
            <a:ext cx="7926300" cy="26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Existem diferentes métodos para avaliar a qualidade de uma análise (incluindo visualização, silhouette scores, </a:t>
            </a:r>
            <a:r>
              <a:rPr lang="pt-B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F-metrics 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matrizes de confusão).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Depois de analisar os clusters, talvez seja necessário redefinir a quantidade “k” de clusters procurados.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Sempre é uma boa ideia examinar várias métricas para entender a qualidade da análise realizada.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1006600" y="2111407"/>
            <a:ext cx="72219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3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AJUSTE DE CLUSTERING</a:t>
            </a:r>
            <a:endParaRPr sz="32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3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(INTRODUÇÃO)</a:t>
            </a:r>
            <a:endParaRPr sz="32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title"/>
          </p:nvPr>
        </p:nvSpPr>
        <p:spPr>
          <a:xfrm>
            <a:off x="457200" y="225799"/>
            <a:ext cx="609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dirty="0"/>
              <a:t>Ótimo! Já executamos um processo de clustering! E agora?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endParaRPr sz="800" dirty="0"/>
          </a:p>
        </p:txBody>
      </p:sp>
      <p:sp>
        <p:nvSpPr>
          <p:cNvPr id="638" name="Shape 63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Shape 639"/>
          <p:cNvSpPr txBox="1"/>
          <p:nvPr/>
        </p:nvSpPr>
        <p:spPr>
          <a:xfrm>
            <a:off x="520450" y="1078950"/>
            <a:ext cx="79263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marR="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Lembrem que antes já executamos um K-Means e precisamos decidir como escolher o número “k” de clusters.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Avaliar um modelo de clustering não é tão fácil quanto avaliar um modelo supervisionado. Por quê?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começo, fizemos a seleção </a:t>
            </a: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visualmente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Agora, vamos aprender como avaliar essa escolha e verificar se conseguimos um bom resultado da análise K-Means.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Quais são as características necessárias para que um cluster seja considerado bom e não ruim? 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base em medidas de exatidão e precisão da análise, podemos explorar até que ponto </a:t>
            </a: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dados foram caracterizados.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1006600" y="2111407"/>
            <a:ext cx="72219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3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TÉCNICAS PARA AVALIAR CLUSTERS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Técnicas para avaliar clusters</a:t>
            </a:r>
            <a:endParaRPr dirty="0"/>
          </a:p>
        </p:txBody>
      </p:sp>
      <p:sp>
        <p:nvSpPr>
          <p:cNvPr id="652" name="Shape 652"/>
          <p:cNvSpPr txBox="1"/>
          <p:nvPr/>
        </p:nvSpPr>
        <p:spPr>
          <a:xfrm>
            <a:off x="457200" y="883375"/>
            <a:ext cx="82482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marR="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Dois grandes tipos de formas de avaliação: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Internas: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buscam avaliar a semelhança entre os membros de um cluster (homogeneidade) e a diferença entre eles e o restante dos clusters. Ou seja, se baseiam nas informações intrínsecas do conjunto de dados disponível.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Externas: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utilizam alguma variável “correlacionada” ao clustering para avaliar o desempenho dos clusters. A ideia seria que o clustering separe “corretamente” essas classes. Ou seja, se baseiam muito no conhecimento prévio sobre o problema em questão.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title"/>
          </p:nvPr>
        </p:nvSpPr>
        <p:spPr>
          <a:xfrm>
            <a:off x="457200" y="225799"/>
            <a:ext cx="609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dirty="0"/>
              <a:t>Técnicas internas para avaliar clusters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endParaRPr sz="800" dirty="0"/>
          </a:p>
        </p:txBody>
      </p:sp>
      <p:sp>
        <p:nvSpPr>
          <p:cNvPr id="658" name="Shape 65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Shape 659"/>
          <p:cNvSpPr txBox="1"/>
          <p:nvPr/>
        </p:nvSpPr>
        <p:spPr>
          <a:xfrm>
            <a:off x="457200" y="2333925"/>
            <a:ext cx="3783900" cy="1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marR="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Depois de executar o algoritmo e calcular os centroides como fizemos na aula anterior, podemos traçar os clusters resultantes para ver onde ficam os centroides e como se agrupam os clusters.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60" name="Shape 660" descr="Selección_0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225" y="896800"/>
            <a:ext cx="4476800" cy="34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>
            <a:off x="457200" y="568250"/>
            <a:ext cx="2087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85200C"/>
                </a:solidFill>
              </a:rPr>
              <a:t>VISUALIZAÇÃO</a:t>
            </a:r>
            <a:endParaRPr sz="1800" b="1" dirty="0">
              <a:solidFill>
                <a:srgbClr val="85200C"/>
              </a:solidFill>
            </a:endParaRPr>
          </a:p>
        </p:txBody>
      </p:sp>
      <p:sp>
        <p:nvSpPr>
          <p:cNvPr id="662" name="Shape 662"/>
          <p:cNvSpPr txBox="1"/>
          <p:nvPr/>
        </p:nvSpPr>
        <p:spPr>
          <a:xfrm>
            <a:off x="437550" y="1269375"/>
            <a:ext cx="38232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marR="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Confirmar visualmente!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3" name="Shape 663"/>
          <p:cNvSpPr txBox="1"/>
          <p:nvPr/>
        </p:nvSpPr>
        <p:spPr>
          <a:xfrm rot="-1570027">
            <a:off x="1670794" y="1539421"/>
            <a:ext cx="2047662" cy="47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999999"/>
                </a:solidFill>
              </a:rPr>
              <a:t>É FÁCIL!!!</a:t>
            </a:r>
            <a:endParaRPr sz="2400" b="1" dirty="0">
              <a:solidFill>
                <a:srgbClr val="999999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Medidas de validação internas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4895200" y="1482625"/>
            <a:ext cx="3698400" cy="243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4" name="Shape 674"/>
          <p:cNvSpPr txBox="1">
            <a:spLocks noGrp="1"/>
          </p:cNvSpPr>
          <p:nvPr>
            <p:ph type="title"/>
          </p:nvPr>
        </p:nvSpPr>
        <p:spPr>
          <a:xfrm>
            <a:off x="457200" y="225799"/>
            <a:ext cx="609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dirty="0"/>
              <a:t>Técnicas para avaliar clusters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endParaRPr sz="800" dirty="0"/>
          </a:p>
        </p:txBody>
      </p:sp>
      <p:sp>
        <p:nvSpPr>
          <p:cNvPr id="675" name="Shape 67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Shape 676"/>
          <p:cNvSpPr txBox="1"/>
          <p:nvPr/>
        </p:nvSpPr>
        <p:spPr>
          <a:xfrm>
            <a:off x="476850" y="2229675"/>
            <a:ext cx="3942750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marR="0" lvl="0" indent="-317500" algn="just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aleway"/>
              <a:buChar char="—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Se a medida “s” de um ponto é grande, a distância média do ponto dentro do cluster é menor que a distância média até os pontos no cluster vizinho =&gt; por isso, o ponto está bem classificado.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7500" algn="just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aleway"/>
              <a:buChar char="—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Se essa medida for pequena, a distância média do ponto dentro do grupo é maior que a distância média aos objetos no cluster vizinho, por isso o ponto foi classificado de forma errada.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Shape 677"/>
          <p:cNvSpPr txBox="1"/>
          <p:nvPr/>
        </p:nvSpPr>
        <p:spPr>
          <a:xfrm>
            <a:off x="457200" y="568250"/>
            <a:ext cx="2895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85200C"/>
                </a:solidFill>
              </a:rPr>
              <a:t>SILHOUETTE SCORE</a:t>
            </a:r>
            <a:endParaRPr sz="1800" b="1" dirty="0">
              <a:solidFill>
                <a:srgbClr val="85200C"/>
              </a:solidFill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457200" y="1131397"/>
            <a:ext cx="39624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marR="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coeficiente de silhueta é a medida da </a:t>
            </a: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relação entre um ponto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os membros do grupo dele, não ele e os membros de outros grupos.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79" name="Shape 679" descr="Selección_01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700" y="1571287"/>
            <a:ext cx="145732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Shape 680"/>
          <p:cNvSpPr txBox="1"/>
          <p:nvPr/>
        </p:nvSpPr>
        <p:spPr>
          <a:xfrm>
            <a:off x="5170900" y="2224175"/>
            <a:ext cx="3147000" cy="16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Sendo que:</a:t>
            </a:r>
            <a:endParaRPr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"a" é a distância média entre o ponto e todos os demais pontos do cluster.</a:t>
            </a:r>
            <a:endParaRPr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"b" é a distância média entre o ponto e todos os pontos do cluster vizinho mais próximo.</a:t>
            </a:r>
            <a:endParaRPr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1078</Words>
  <Application>Microsoft Office PowerPoint</Application>
  <PresentationFormat>On-screen Show (16:9)</PresentationFormat>
  <Paragraphs>140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Raleway</vt:lpstr>
      <vt:lpstr>Calibri</vt:lpstr>
      <vt:lpstr>Josefin Slab</vt:lpstr>
      <vt:lpstr>Simple Light</vt:lpstr>
      <vt:lpstr>Office Theme</vt:lpstr>
      <vt:lpstr>Office Theme</vt:lpstr>
      <vt:lpstr>PowerPoint Presentation</vt:lpstr>
      <vt:lpstr>OBJETIVOS DA AULA</vt:lpstr>
      <vt:lpstr>PowerPoint Presentation</vt:lpstr>
      <vt:lpstr>Ótimo! Já executamos um processo de clustering! E agora? </vt:lpstr>
      <vt:lpstr>PowerPoint Presentation</vt:lpstr>
      <vt:lpstr>Técnicas para avaliar clusters</vt:lpstr>
      <vt:lpstr>Técnicas internas para avaliar clusters </vt:lpstr>
      <vt:lpstr>Medidas de validação internas</vt:lpstr>
      <vt:lpstr>Técnicas para avaliar clusters </vt:lpstr>
      <vt:lpstr>Técnicas para avaliar clusters </vt:lpstr>
      <vt:lpstr>Técnicas para avaliar clusters </vt:lpstr>
      <vt:lpstr>Técnicas para avaliar clusters  </vt:lpstr>
      <vt:lpstr>Técnicas para avaliar clusters </vt:lpstr>
      <vt:lpstr>Medidas de validação externas</vt:lpstr>
      <vt:lpstr>Técnicas para avaliar clusters  </vt:lpstr>
      <vt:lpstr>Técnicas para avaliar clusters  </vt:lpstr>
      <vt:lpstr>Técnicas para avaliar clusters  </vt:lpstr>
      <vt:lpstr>Técnicas para avaliar clusters  </vt:lpstr>
      <vt:lpstr>Técnicas para avaliar clusters  </vt:lpstr>
      <vt:lpstr>Ajuste de clusters</vt:lpstr>
      <vt:lpstr>Ajuste de clusters</vt:lpstr>
      <vt:lpstr>CONCLUSÕES</vt:lpstr>
      <vt:lpstr>Conclusões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Vanesa Ulman</cp:lastModifiedBy>
  <cp:revision>3</cp:revision>
  <dcterms:modified xsi:type="dcterms:W3CDTF">2018-07-04T20:15:50Z</dcterms:modified>
</cp:coreProperties>
</file>