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5715000" type="screen16x10"/>
  <p:notesSz cx="6858000" cy="9144000"/>
  <p:embeddedFontLst>
    <p:embeddedFont>
      <p:font typeface="Josefin Slab" panose="020B0604020202020204" charset="0"/>
      <p:regular r:id="rId41"/>
      <p:bold r:id="rId42"/>
      <p:italic r:id="rId43"/>
      <p:boldItalic r:id="rId44"/>
    </p:embeddedFont>
    <p:embeddedFont>
      <p:font typeface="Raleway" panose="020B0604020202020204" charset="0"/>
      <p:regular r:id="rId45"/>
      <p:bold r:id="rId46"/>
      <p:italic r:id="rId47"/>
      <p:boldItalic r:id="rId48"/>
    </p:embeddedFont>
    <p:embeddedFont>
      <p:font typeface="Calibri" panose="020F0502020204030204" pitchFamily="34" charset="0"/>
      <p:regular r:id="rId49"/>
      <p:bold r:id="rId50"/>
      <p:italic r:id="rId51"/>
      <p:boldItalic r:id="rId52"/>
    </p:embeddedFont>
    <p:embeddedFont>
      <p:font typeface="Consolas" panose="020B0609020204030204" pitchFamily="49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  <a:defRPr lang="pt-BR"/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0" autoAdjust="0"/>
  </p:normalViewPr>
  <p:slideViewPr>
    <p:cSldViewPr>
      <p:cViewPr>
        <p:scale>
          <a:sx n="125" d="100"/>
          <a:sy n="125" d="100"/>
        </p:scale>
        <p:origin x="-1470" y="-49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sz="1100" b="0" i="0" u="none" strike="noStrike" cap="none"/>
            </a:lvl1pPr>
            <a:lvl2pPr marL="914400" marR="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sz="1100" b="0" i="0" u="none" strike="noStrike" cap="none"/>
            </a:lvl2pPr>
            <a:lvl3pPr marL="1371600" marR="0" lvl="2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sz="1100" b="0" i="0" u="none" strike="noStrike" cap="none"/>
            </a:lvl3pPr>
            <a:lvl4pPr marL="1828800" marR="0" lvl="3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sz="1100" b="0" i="0" u="none" strike="noStrike" cap="none"/>
            </a:lvl4pPr>
            <a:lvl5pPr marL="2286000" marR="0" lvl="4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sz="1100" b="0" i="0" u="none" strike="noStrike" cap="none"/>
            </a:lvl5pPr>
            <a:lvl6pPr marL="2743200" marR="0" lvl="5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sz="1100" b="0" i="0" u="none" strike="noStrike" cap="none"/>
            </a:lvl6pPr>
            <a:lvl7pPr marL="3200400" marR="0" lvl="6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sz="1100" b="0" i="0" u="none" strike="noStrike" cap="none"/>
            </a:lvl7pPr>
            <a:lvl8pPr marL="3657600" marR="0" lvl="7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sz="1100" b="0" i="0" u="none" strike="noStrike" cap="none"/>
            </a:lvl8pPr>
            <a:lvl9pPr marL="4114800" marR="0" lvl="8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sz="1100" b="0" i="0" u="none" strike="noStrike" cap="none"/>
            </a:lvl9pPr>
          </a:lstStyle>
          <a:p>
            <a:pPr rtl="0"/>
            <a:endParaRPr/>
          </a:p>
        </p:txBody>
      </p:sp>
    </p:spTree>
    <p:extLst>
      <p:ext uri="{BB962C8B-B14F-4D97-AF65-F5344CB8AC3E}">
        <p14:creationId xmlns:p14="http://schemas.microsoft.com/office/powerpoint/2010/main" val="104621457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</a:rPr>
              <a:t>00.00 </a:t>
            </a:r>
            <a:r>
              <a:rPr lang="pt-BR" sz="1200" b="1" i="0" u="none" strike="noStrike" cap="none">
                <a:solidFill>
                  <a:schemeClr val="dk1"/>
                </a:solidFill>
              </a:rPr>
              <a:t>+04.00</a:t>
            </a:r>
            <a:r>
              <a:rPr lang="pt-BR" sz="1200" b="0" i="0" u="none" strike="noStrike" cap="none">
                <a:solidFill>
                  <a:schemeClr val="dk1"/>
                </a:solidFill>
              </a:rPr>
              <a:t> -&gt; 04.00</a:t>
            </a:r>
            <a:endParaRPr/>
          </a:p>
          <a:p>
            <a:pPr marL="0" marR="0" lvl="0" indent="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1" i="0" u="none" strike="noStrike" cap="none">
                <a:solidFill>
                  <a:schemeClr val="dk1"/>
                </a:solidFill>
                <a:highlight>
                  <a:srgbClr val="FFFFFF"/>
                </a:highlight>
              </a:rPr>
              <a:t>Apertura (5 mins)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1" i="0" u="none" strike="noStrike" cap="none">
                <a:solidFill>
                  <a:schemeClr val="dk1"/>
                </a:solidFill>
                <a:highlight>
                  <a:srgbClr val="FFFFFF"/>
                </a:highlight>
              </a:rPr>
              <a:t>Cheqeuar: </a:t>
            </a:r>
            <a:r>
              <a:rPr lang="pt-BR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</a:rPr>
              <a:t>¿Qué pasa cuando se combina bagging con árboles de decisión? Recordemos algunas observaciones de los lab y lecciones anteriores.</a:t>
            </a:r>
            <a:endParaRPr/>
          </a:p>
          <a:p>
            <a:pPr marL="279400" marR="279400" lvl="0" indent="-762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</a:rPr>
              <a:t>Respuesta: generalmente mejora el rendimiento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</a:rPr>
              <a:t>Hoy vamos a aprender sobre los random forests, que son esencialmente una variación del modelo de bagging + árbol de decisión. También aprenderemos acerca de una técnica de ensamble llamada </a:t>
            </a:r>
            <a:r>
              <a:rPr lang="pt-BR" sz="1200" b="0" i="1" u="none" strike="noStrike" cap="none">
                <a:solidFill>
                  <a:schemeClr val="dk1"/>
                </a:solidFill>
                <a:highlight>
                  <a:srgbClr val="FFFFFF"/>
                </a:highlight>
              </a:rPr>
              <a:t>boosting</a:t>
            </a:r>
            <a:r>
              <a:rPr lang="pt-BR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</a:rPr>
              <a:t> y la comparamos con </a:t>
            </a:r>
            <a:r>
              <a:rPr lang="pt-BR" sz="1200" b="0" i="1" u="none" strike="noStrike" cap="none">
                <a:solidFill>
                  <a:schemeClr val="dk1"/>
                </a:solidFill>
                <a:highlight>
                  <a:srgbClr val="FFFFFF"/>
                </a:highlight>
              </a:rPr>
              <a:t>bagging</a:t>
            </a:r>
            <a:r>
              <a:rPr lang="pt-BR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</a:rPr>
              <a:t>The Elements of Statistical Learning pag. 588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</a:rPr>
              <a:t>B= Cantidad de Árboles del Ensamble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lang="pt-BR" sz="1200" b="0" i="0" u="none" strike="noStrike" cap="none"/>
              <a:t>Geurts et al. 2006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lang="pt-BR" sz="1200" b="0" i="0" u="none" strike="noStrike" cap="none"/>
              <a:t>Paper: http://www.montefiore.ulg.ac.be/~ernst/uploads/news/id63/extremely-randomized-trees.pdf</a:t>
            </a:r>
            <a:endParaRPr/>
          </a:p>
        </p:txBody>
      </p:sp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lang="pt-BR" sz="1200" b="0" i="0" u="none" strike="noStrike" cap="none"/>
              <a:t>Aquí se puede ver el algoritmo tal cual está definido en el paper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lang="pt-BR" sz="1200" b="0" i="0" u="none" strike="noStrike" cap="none"/>
              <a:t>Geurts et al. 2006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lang="pt-BR" sz="1200" b="0" i="0" u="none" strike="noStrike" cap="none"/>
              <a:t>Paper: http://www.montefiore.ulg.ac.be/~ernst/uploads/news/id63/extremely-randomized-trees.pdf</a:t>
            </a: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lang="pt-BR" sz="1200" b="0" i="0" u="none" strike="noStrike" cap="none"/>
              <a:t>La única diferencia con Random forest es la selección del punto random para la variable. (y no calculado por la ganancia)</a:t>
            </a:r>
            <a:endParaRPr/>
          </a:p>
        </p:txBody>
      </p:sp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endParaRPr sz="1200" b="0" i="0" u="none" strike="noStrike" cap="none"/>
          </a:p>
        </p:txBody>
      </p:sp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endParaRPr sz="1200" b="0" i="0" u="none" strike="noStrike" cap="none"/>
          </a:p>
        </p:txBody>
      </p:sp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endParaRPr sz="1200" b="0" i="0" u="none" strike="noStrike" cap="none"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endParaRPr sz="1200" b="0" i="0" u="none" strike="noStrike" cap="none"/>
          </a:p>
        </p:txBody>
      </p:sp>
      <p:sp>
        <p:nvSpPr>
          <p:cNvPr id="431" name="Shape 43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lang="pt-BR" sz="1200" b="0" i="0" u="none" strike="noStrike" cap="none"/>
              <a:t>Solución: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0" i="0" u="none" strike="noStrike" cap="none"/>
              <a:t>bdt = BaggingClassifier(DecisionTreeClassifier())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0" i="0" u="none" strike="noStrike" cap="none"/>
              <a:t>rf = RandomForestClassifier(class_weight='balanced')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0" i="0" u="none" strike="noStrike" cap="none"/>
              <a:t>et = ExtraTreesClassifier(class_weight='balanced')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0" i="0" u="none" strike="noStrike" cap="none"/>
              <a:t>evaluar_rendimiento(dt,  "Árbol de decisión")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0" i="0" u="none" strike="noStrike" cap="none"/>
              <a:t>evaluar_rendimiento(bdt, "Bagging AD")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0" i="0" u="none" strike="noStrike" cap="none"/>
              <a:t>evaluar_rendimiento(rf,  "Random Forest")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0" i="0" u="none" strike="noStrike" cap="none"/>
              <a:t>evaluar_rendimiento(et,  "Extra Trees")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endParaRPr sz="1200" b="0" i="0" u="none" strike="noStrike" cap="none"/>
          </a:p>
        </p:txBody>
      </p:sp>
      <p:sp>
        <p:nvSpPr>
          <p:cNvPr id="439" name="Shape 43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endParaRPr sz="1200" b="0" i="0" u="none" strike="noStrike" cap="none"/>
          </a:p>
        </p:txBody>
      </p:sp>
      <p:sp>
        <p:nvSpPr>
          <p:cNvPr id="446" name="Shape 44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endParaRPr sz="1200" b="0" i="0" u="none" strike="noStrike" cap="non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endParaRPr sz="1200" b="0" i="0" u="none" strike="noStrike" cap="none"/>
          </a:p>
        </p:txBody>
      </p:sp>
      <p:sp>
        <p:nvSpPr>
          <p:cNvPr id="453" name="Shape 45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endParaRPr sz="1200" b="0" i="0" u="none" strike="noStrike" cap="none"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479" name="Shape 47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lang="pt-BR" sz="1200" b="0" i="0" u="none" strike="noStrike" cap="none"/>
              <a:t>Algoritmo tomado de la Página 339 de The Elements of Statistical Learning (Second Edition)</a:t>
            </a:r>
            <a:endParaRPr/>
          </a:p>
        </p:txBody>
      </p:sp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endParaRPr sz="1200" b="0" i="0" u="none" strike="noStrike" cap="none"/>
          </a:p>
        </p:txBody>
      </p:sp>
      <p:sp>
        <p:nvSpPr>
          <p:cNvPr id="498" name="Shape 4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endParaRPr sz="1200" b="0" i="0" u="none" strike="noStrike" cap="none"/>
          </a:p>
        </p:txBody>
      </p:sp>
      <p:sp>
        <p:nvSpPr>
          <p:cNvPr id="509" name="Shape 50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endParaRPr sz="1200" b="0" i="0" u="none" strike="noStrike" cap="none"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endParaRPr sz="1200" b="0" i="0" u="none" strike="noStrike" cap="none"/>
          </a:p>
        </p:txBody>
      </p:sp>
      <p:sp>
        <p:nvSpPr>
          <p:cNvPr id="531" name="Shape 53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lang="pt-BR" sz="1200" b="0" i="0" u="none" strike="noStrike" cap="none"/>
              <a:t>https://es.coursera.org/learn/ml-classification/lecture/LqKAF/normalizing-weights</a:t>
            </a:r>
            <a:endParaRPr/>
          </a:p>
        </p:txBody>
      </p:sp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endParaRPr sz="1200" b="0" i="0" u="none" strike="noStrike" cap="none"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lang="pt-BR" sz="1200" b="0" i="0" u="none" strike="noStrike" cap="none"/>
              <a:t>Aqui sign aparece porque AdaBoost.M1. se utiliza para clasificación binaria con clases -1 y 1</a:t>
            </a:r>
            <a:endParaRPr/>
          </a:p>
        </p:txBody>
      </p:sp>
      <p:sp>
        <p:nvSpPr>
          <p:cNvPr id="557" name="Shape 55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endParaRPr sz="1200" b="0" i="0" u="none" strike="noStrike" cap="none"/>
          </a:p>
        </p:txBody>
      </p:sp>
      <p:sp>
        <p:nvSpPr>
          <p:cNvPr id="568" name="Shape 56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endParaRPr sz="1200" b="0" i="0" u="none" strike="noStrike" cap="none"/>
          </a:p>
        </p:txBody>
      </p:sp>
      <p:sp>
        <p:nvSpPr>
          <p:cNvPr id="575" name="Shape 57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endParaRPr sz="1200" b="0" i="0" u="none" strike="noStrike" cap="none"/>
          </a:p>
        </p:txBody>
      </p:sp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endParaRPr sz="1200" b="0" i="0" u="none" strike="noStrike" cap="none"/>
          </a:p>
        </p:txBody>
      </p:sp>
      <p:sp>
        <p:nvSpPr>
          <p:cNvPr id="589" name="Shape 58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endParaRPr sz="1200" b="0" i="0" u="none" strike="noStrike" cap="none"/>
          </a:p>
        </p:txBody>
      </p:sp>
      <p:sp>
        <p:nvSpPr>
          <p:cNvPr id="598" name="Shape 5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endParaRPr sz="1200" b="0" i="0" u="none" strike="noStrike" cap="none"/>
          </a:p>
        </p:txBody>
      </p:sp>
      <p:sp>
        <p:nvSpPr>
          <p:cNvPr id="605" name="Shape 60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endParaRPr sz="1200" b="0" i="0" u="none" strike="noStrike" cap="none"/>
          </a:p>
        </p:txBody>
      </p:sp>
      <p:sp>
        <p:nvSpPr>
          <p:cNvPr id="612" name="Shape 61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1" i="0" u="none" strike="noStrike" cap="none">
                <a:solidFill>
                  <a:schemeClr val="dk1"/>
                </a:solidFill>
                <a:highlight>
                  <a:srgbClr val="FFFFFF"/>
                </a:highlight>
              </a:rPr>
              <a:t>Chequear: </a:t>
            </a:r>
            <a:r>
              <a:rPr lang="pt-BR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</a:rPr>
              <a:t>¿Puede pensar en cuáles podrían ser las limitaciones de estos métodos?</a:t>
            </a:r>
            <a:endParaRPr/>
          </a:p>
          <a:p>
            <a:pPr marL="279400" marR="279400" lvl="0" indent="-762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</a:rPr>
              <a:t>Respuesta:</a:t>
            </a:r>
            <a:endParaRPr/>
          </a:p>
          <a:p>
            <a:pPr marL="1003300" marR="546100" lvl="0" indent="-304800" algn="l" rtl="0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</a:rPr>
              <a:t>No escalan muy bien a set de datos grandes, el Boosting en particular</a:t>
            </a:r>
            <a:endParaRPr/>
          </a:p>
          <a:p>
            <a:pPr marL="1003300" marR="546100" lvl="0" indent="-304800" algn="l" rtl="0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</a:rPr>
              <a:t>Son cajas negras</a:t>
            </a:r>
            <a:endParaRPr/>
          </a:p>
          <a:p>
            <a:pPr marL="0" marR="0" lvl="0" indent="0" algn="l" rtl="0">
              <a:spcBef>
                <a:spcPts val="1100"/>
              </a:spcBef>
              <a:spcAft>
                <a:spcPts val="0"/>
              </a:spcAft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621" name="Shape 62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endParaRPr sz="1200" b="0" i="0" u="none" strike="noStrike" cap="none"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1" i="0" u="none" strike="noStrike" cap="none">
                <a:solidFill>
                  <a:schemeClr val="dk1"/>
                </a:solidFill>
                <a:highlight>
                  <a:srgbClr val="FFFFFF"/>
                </a:highlight>
              </a:rPr>
              <a:t>Chequear: </a:t>
            </a:r>
            <a:r>
              <a:rPr lang="pt-BR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</a:rPr>
              <a:t>¿Cuáles son las principales ventajas de los árboles de decisión?</a:t>
            </a:r>
            <a:endParaRPr/>
          </a:p>
          <a:p>
            <a:pPr marL="279400" marR="279400" lvl="0" indent="-762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</a:rPr>
              <a:t>Respuesta:</a:t>
            </a:r>
            <a:endParaRPr/>
          </a:p>
          <a:p>
            <a:pPr marL="1003300" marR="546100" lvl="0" indent="-304800" algn="l" rtl="0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</a:rPr>
              <a:t>rápidos</a:t>
            </a:r>
            <a:endParaRPr/>
          </a:p>
          <a:p>
            <a:pPr marL="1003300" marR="546100" lvl="0" indent="-304800" algn="l" rtl="0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</a:rPr>
              <a:t>no paramétrico</a:t>
            </a:r>
            <a:endParaRPr/>
          </a:p>
          <a:p>
            <a:pPr marL="1003300" marR="546100" lvl="0" indent="-304800" algn="l" rtl="0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</a:rPr>
              <a:t>independiente de la escala</a:t>
            </a:r>
            <a:endParaRPr/>
          </a:p>
          <a:p>
            <a:pPr marL="1003300" marR="546100" lvl="0" indent="-304800" algn="l" rtl="0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</a:rPr>
              <a:t>...</a:t>
            </a:r>
            <a:endParaRPr/>
          </a:p>
          <a:p>
            <a:pPr marL="0" marR="0" lvl="0" indent="0" algn="l" rtl="0">
              <a:spcBef>
                <a:spcPts val="1100"/>
              </a:spcBef>
              <a:spcAft>
                <a:spcPts val="0"/>
              </a:spcAft>
              <a:buSzPts val="1200"/>
              <a:buFont typeface="Arial"/>
              <a:buNone/>
            </a:pPr>
            <a:endParaRPr sz="1200" b="0" i="0" u="none" strike="noStrike" cap="none"/>
          </a:p>
        </p:txBody>
      </p:sp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1" i="0" u="none" strike="noStrike" cap="none">
                <a:solidFill>
                  <a:schemeClr val="dk1"/>
                </a:solidFill>
              </a:rPr>
              <a:t>Chequear: </a:t>
            </a:r>
            <a:r>
              <a:rPr lang="pt-BR" sz="1200" b="0" i="0" u="none" strike="noStrike" cap="none">
                <a:solidFill>
                  <a:schemeClr val="dk1"/>
                </a:solidFill>
              </a:rPr>
              <a:t>Describa cómo funciona el algoritmo de bagging:</a:t>
            </a:r>
            <a:endParaRPr/>
          </a:p>
          <a:p>
            <a:pPr marL="279400" marR="279400" lvl="0" indent="-762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</a:rPr>
              <a:t>Respuesta:</a:t>
            </a:r>
            <a:endParaRPr/>
          </a:p>
          <a:p>
            <a:pPr marL="1003300" marR="546100" lvl="0" indent="-304800" algn="l" rtl="0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 b="0" i="0" u="none" strike="noStrike" cap="none">
                <a:solidFill>
                  <a:schemeClr val="dk1"/>
                </a:solidFill>
              </a:rPr>
              <a:t>sub-muestrea con reemplazo</a:t>
            </a:r>
            <a:endParaRPr/>
          </a:p>
          <a:p>
            <a:pPr marL="1003300" marR="546100" lvl="0" indent="-304800" algn="l" rtl="0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 b="0" i="0" u="none" strike="noStrike" cap="none">
                <a:solidFill>
                  <a:schemeClr val="dk1"/>
                </a:solidFill>
              </a:rPr>
              <a:t>entrena modelos base con las submuestras</a:t>
            </a:r>
            <a:endParaRPr/>
          </a:p>
          <a:p>
            <a:pPr marL="1003300" marR="546100" lvl="0" indent="-304800" algn="l" rtl="0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 b="0" i="0" u="none" strike="noStrike" cap="none">
                <a:solidFill>
                  <a:schemeClr val="dk1"/>
                </a:solidFill>
              </a:rPr>
              <a:t>combinar la predicción por promedio o voto mayoritario</a:t>
            </a:r>
            <a:endParaRPr/>
          </a:p>
          <a:p>
            <a:pPr marL="0" marR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1" i="0" u="none" strike="noStrike" cap="none">
                <a:solidFill>
                  <a:schemeClr val="dk1"/>
                </a:solidFill>
              </a:rPr>
              <a:t>Chequear: </a:t>
            </a:r>
            <a:r>
              <a:rPr lang="pt-BR" sz="1200" b="0" i="0" u="none" strike="noStrike" cap="none">
                <a:solidFill>
                  <a:schemeClr val="dk1"/>
                </a:solidFill>
              </a:rPr>
              <a:t>Recuerde cuáles son las dos propiedades que los modelos base deben satisfacer para que el bagging funcione bien.</a:t>
            </a:r>
            <a:endParaRPr/>
          </a:p>
          <a:p>
            <a:pPr marL="279400" marR="279400" lvl="0" indent="-762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</a:rPr>
              <a:t>Respuesta: los modelos base deben ser:</a:t>
            </a:r>
            <a:endParaRPr/>
          </a:p>
          <a:p>
            <a:pPr marL="1003300" marR="546100" lvl="0" indent="-304800" algn="l" rtl="0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 b="0" i="0" u="none" strike="noStrike" cap="none">
                <a:solidFill>
                  <a:schemeClr val="dk1"/>
                </a:solidFill>
              </a:rPr>
              <a:t>precisa: mejor que adivinar al azar</a:t>
            </a:r>
            <a:endParaRPr/>
          </a:p>
          <a:p>
            <a:pPr marL="1003300" marR="546100" lvl="0" indent="-304800" algn="l" rtl="0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 b="0" i="0" u="none" strike="noStrike" cap="none">
                <a:solidFill>
                  <a:schemeClr val="dk1"/>
                </a:solidFill>
              </a:rPr>
              <a:t>diversos: no correlacionados entre sí</a:t>
            </a:r>
            <a:endParaRPr/>
          </a:p>
          <a:p>
            <a:pPr marL="0" marR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endParaRPr sz="1200" b="0" i="0" u="none" strike="noStrike" cap="none"/>
          </a:p>
        </p:txBody>
      </p:sp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</a:rPr>
              <a:t>Leo Breiman 2001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</a:rPr>
              <a:t>Paper: https://www.stat.berkeley.edu/~breiman/randomforest2001.pdf</a:t>
            </a:r>
            <a:endParaRPr/>
          </a:p>
        </p:txBody>
      </p:sp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lang="pt-BR" sz="1200" b="1">
                <a:solidFill>
                  <a:schemeClr val="dk1"/>
                </a:solidFill>
                <a:highlight>
                  <a:srgbClr val="FFFFFF"/>
                </a:highlight>
              </a:rPr>
              <a:t>Chequeo: ¿Qué característica de las necesaria del Bagging se pierde cuando los árboles están correlacionados? ¿Diversidad o precisión?</a:t>
            </a:r>
            <a:endParaRPr sz="12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endParaRPr sz="12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Diversidad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22" name="Shape 22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Footer">
  <p:cSld name="1_Title and Foot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  <p:cxnSp>
        <p:nvCxnSpPr>
          <p:cNvPr id="65" name="Shape 65"/>
          <p:cNvCxnSpPr/>
          <p:nvPr/>
        </p:nvCxnSpPr>
        <p:spPr>
          <a:xfrm rot="10800000">
            <a:off x="399835" y="624516"/>
            <a:ext cx="83181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57200" y="1124456"/>
            <a:ext cx="4038600" cy="3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4648200" y="1124456"/>
            <a:ext cx="4038600" cy="3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112025"/>
            <a:ext cx="4040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1645160"/>
            <a:ext cx="4040100" cy="3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7" y="1112025"/>
            <a:ext cx="40419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7" y="1645160"/>
            <a:ext cx="4041900" cy="3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None/>
              <a:defRPr sz="1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rrange avatars">
  <p:cSld name="arrange avatar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  <p:sp>
        <p:nvSpPr>
          <p:cNvPr id="84" name="Shape 84"/>
          <p:cNvSpPr/>
          <p:nvPr/>
        </p:nvSpPr>
        <p:spPr>
          <a:xfrm>
            <a:off x="4145936" y="5052688"/>
            <a:ext cx="942300" cy="591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" name="Shape 85"/>
          <p:cNvGrpSpPr/>
          <p:nvPr/>
        </p:nvGrpSpPr>
        <p:grpSpPr>
          <a:xfrm>
            <a:off x="2415383" y="1232065"/>
            <a:ext cx="4453656" cy="3254508"/>
            <a:chOff x="2415382" y="1108869"/>
            <a:chExt cx="4453656" cy="2929087"/>
          </a:xfrm>
        </p:grpSpPr>
        <p:sp>
          <p:nvSpPr>
            <p:cNvPr id="86" name="Shape 86"/>
            <p:cNvSpPr/>
            <p:nvPr/>
          </p:nvSpPr>
          <p:spPr>
            <a:xfrm>
              <a:off x="4546600" y="199469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4546600" y="199469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5035550" y="1588294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4859338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5365750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5024438" y="19581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5024438" y="19581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5035550" y="1902619"/>
              <a:ext cx="2682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07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4757738" y="1205707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4810125" y="1158082"/>
              <a:ext cx="673200" cy="517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285" y="100248"/>
                  </a:moveTo>
                  <a:cubicBezTo>
                    <a:pt x="120000" y="76024"/>
                    <a:pt x="117428" y="19378"/>
                    <a:pt x="103142" y="21242"/>
                  </a:cubicBezTo>
                  <a:cubicBezTo>
                    <a:pt x="89428" y="3354"/>
                    <a:pt x="42571" y="0"/>
                    <a:pt x="29428" y="19378"/>
                  </a:cubicBezTo>
                  <a:cubicBezTo>
                    <a:pt x="0" y="26832"/>
                    <a:pt x="13714" y="100621"/>
                    <a:pt x="13714" y="100621"/>
                  </a:cubicBezTo>
                  <a:cubicBezTo>
                    <a:pt x="14571" y="108074"/>
                    <a:pt x="16000" y="114409"/>
                    <a:pt x="17142" y="120000"/>
                  </a:cubicBezTo>
                  <a:cubicBezTo>
                    <a:pt x="19142" y="120000"/>
                    <a:pt x="21142" y="119627"/>
                    <a:pt x="23142" y="119627"/>
                  </a:cubicBezTo>
                  <a:cubicBezTo>
                    <a:pt x="21142" y="114409"/>
                    <a:pt x="19142" y="109192"/>
                    <a:pt x="18571" y="105465"/>
                  </a:cubicBezTo>
                  <a:cubicBezTo>
                    <a:pt x="18285" y="103229"/>
                    <a:pt x="17428" y="95403"/>
                    <a:pt x="17428" y="93540"/>
                  </a:cubicBezTo>
                  <a:cubicBezTo>
                    <a:pt x="17714" y="80124"/>
                    <a:pt x="25142" y="41366"/>
                    <a:pt x="38000" y="38385"/>
                  </a:cubicBezTo>
                  <a:cubicBezTo>
                    <a:pt x="42857" y="37267"/>
                    <a:pt x="55142" y="51801"/>
                    <a:pt x="63428" y="51801"/>
                  </a:cubicBezTo>
                  <a:cubicBezTo>
                    <a:pt x="71714" y="51428"/>
                    <a:pt x="82571" y="36894"/>
                    <a:pt x="88000" y="37639"/>
                  </a:cubicBezTo>
                  <a:cubicBezTo>
                    <a:pt x="101428" y="40248"/>
                    <a:pt x="112571" y="75652"/>
                    <a:pt x="112285" y="92795"/>
                  </a:cubicBezTo>
                  <a:cubicBezTo>
                    <a:pt x="112285" y="95031"/>
                    <a:pt x="110285" y="108447"/>
                    <a:pt x="107142" y="117763"/>
                  </a:cubicBezTo>
                  <a:cubicBezTo>
                    <a:pt x="109142" y="117391"/>
                    <a:pt x="111428" y="117391"/>
                    <a:pt x="113428" y="117018"/>
                  </a:cubicBezTo>
                  <a:cubicBezTo>
                    <a:pt x="114571" y="112173"/>
                    <a:pt x="115428" y="106583"/>
                    <a:pt x="116285" y="100248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170488" y="1958182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5170488" y="1958182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5170488" y="212486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5170488" y="212486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5035550" y="19534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E9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5035550" y="19534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5145088" y="2237582"/>
              <a:ext cx="49200" cy="1500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5145088" y="223758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5011738" y="1745457"/>
              <a:ext cx="315900" cy="4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959" y="0"/>
                  </a:moveTo>
                  <a:cubicBezTo>
                    <a:pt x="61522" y="0"/>
                    <a:pt x="60304" y="20689"/>
                    <a:pt x="60304" y="20689"/>
                  </a:cubicBezTo>
                  <a:cubicBezTo>
                    <a:pt x="60304" y="20689"/>
                    <a:pt x="58477" y="0"/>
                    <a:pt x="56040" y="0"/>
                  </a:cubicBezTo>
                  <a:cubicBezTo>
                    <a:pt x="47512" y="0"/>
                    <a:pt x="10355" y="24827"/>
                    <a:pt x="0" y="120000"/>
                  </a:cubicBezTo>
                  <a:cubicBezTo>
                    <a:pt x="0" y="120000"/>
                    <a:pt x="51776" y="111724"/>
                    <a:pt x="54822" y="107586"/>
                  </a:cubicBezTo>
                  <a:cubicBezTo>
                    <a:pt x="57258" y="99310"/>
                    <a:pt x="60304" y="62068"/>
                    <a:pt x="60304" y="62068"/>
                  </a:cubicBezTo>
                  <a:cubicBezTo>
                    <a:pt x="60304" y="62068"/>
                    <a:pt x="62741" y="99310"/>
                    <a:pt x="65177" y="107586"/>
                  </a:cubicBezTo>
                  <a:cubicBezTo>
                    <a:pt x="68223" y="111724"/>
                    <a:pt x="120000" y="120000"/>
                    <a:pt x="120000" y="120000"/>
                  </a:cubicBezTo>
                  <a:cubicBezTo>
                    <a:pt x="109644" y="24827"/>
                    <a:pt x="73096" y="0"/>
                    <a:pt x="63959" y="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3454400" y="19946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3454400" y="19946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3944938" y="1588294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3767138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4275138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3944938" y="1902619"/>
              <a:ext cx="2667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78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3667125" y="1205707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3762375" y="1108869"/>
              <a:ext cx="649200" cy="5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673" y="22479"/>
                  </a:moveTo>
                  <a:cubicBezTo>
                    <a:pt x="66831" y="0"/>
                    <a:pt x="27029" y="1322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9207" y="119008"/>
                  </a:cubicBezTo>
                  <a:cubicBezTo>
                    <a:pt x="9207" y="119008"/>
                    <a:pt x="9504" y="119669"/>
                    <a:pt x="9801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1287" y="119669"/>
                    <a:pt x="11287" y="119338"/>
                    <a:pt x="11287" y="119338"/>
                  </a:cubicBezTo>
                  <a:cubicBezTo>
                    <a:pt x="11287" y="117024"/>
                    <a:pt x="11287" y="112396"/>
                    <a:pt x="11287" y="112066"/>
                  </a:cubicBezTo>
                  <a:cubicBezTo>
                    <a:pt x="10990" y="108429"/>
                    <a:pt x="10099" y="105123"/>
                    <a:pt x="9801" y="101487"/>
                  </a:cubicBezTo>
                  <a:cubicBezTo>
                    <a:pt x="12178" y="84297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23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7851"/>
                  </a:cubicBezTo>
                  <a:cubicBezTo>
                    <a:pt x="76930" y="60165"/>
                    <a:pt x="77524" y="50247"/>
                    <a:pt x="83168" y="49917"/>
                  </a:cubicBezTo>
                  <a:cubicBezTo>
                    <a:pt x="85544" y="49586"/>
                    <a:pt x="90297" y="58512"/>
                    <a:pt x="92376" y="58181"/>
                  </a:cubicBezTo>
                  <a:cubicBezTo>
                    <a:pt x="111980" y="55867"/>
                    <a:pt x="103663" y="88925"/>
                    <a:pt x="106930" y="104132"/>
                  </a:cubicBezTo>
                  <a:cubicBezTo>
                    <a:pt x="106336" y="106776"/>
                    <a:pt x="106039" y="109421"/>
                    <a:pt x="105742" y="112066"/>
                  </a:cubicBezTo>
                  <a:cubicBezTo>
                    <a:pt x="105742" y="112396"/>
                    <a:pt x="105742" y="117024"/>
                    <a:pt x="105742" y="119338"/>
                  </a:cubicBezTo>
                  <a:cubicBezTo>
                    <a:pt x="105742" y="119338"/>
                    <a:pt x="105742" y="119669"/>
                    <a:pt x="106039" y="119669"/>
                  </a:cubicBezTo>
                  <a:cubicBezTo>
                    <a:pt x="106336" y="120000"/>
                    <a:pt x="107227" y="120000"/>
                    <a:pt x="107227" y="120000"/>
                  </a:cubicBezTo>
                  <a:cubicBezTo>
                    <a:pt x="107524" y="119669"/>
                    <a:pt x="107821" y="119008"/>
                    <a:pt x="107821" y="119008"/>
                  </a:cubicBezTo>
                  <a:cubicBezTo>
                    <a:pt x="108118" y="117685"/>
                    <a:pt x="108118" y="117024"/>
                    <a:pt x="108118" y="116033"/>
                  </a:cubicBezTo>
                  <a:cubicBezTo>
                    <a:pt x="108415" y="114710"/>
                    <a:pt x="108415" y="113057"/>
                    <a:pt x="108712" y="111735"/>
                  </a:cubicBezTo>
                  <a:cubicBezTo>
                    <a:pt x="112574" y="95206"/>
                    <a:pt x="120000" y="29421"/>
                    <a:pt x="92673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4059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4052888" y="2237582"/>
              <a:ext cx="50700" cy="1500"/>
            </a:xfrm>
            <a:prstGeom prst="rect">
              <a:avLst/>
            </a:prstGeom>
            <a:solidFill>
              <a:srgbClr val="B5323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4052888" y="2237582"/>
              <a:ext cx="507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3640138" y="1173957"/>
              <a:ext cx="609600" cy="3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000" y="27733"/>
                  </a:moveTo>
                  <a:cubicBezTo>
                    <a:pt x="102000" y="27733"/>
                    <a:pt x="78315" y="0"/>
                    <a:pt x="57473" y="14933"/>
                  </a:cubicBezTo>
                  <a:cubicBezTo>
                    <a:pt x="36315" y="29866"/>
                    <a:pt x="17684" y="35200"/>
                    <a:pt x="13263" y="25600"/>
                  </a:cubicBezTo>
                  <a:cubicBezTo>
                    <a:pt x="13263" y="25600"/>
                    <a:pt x="0" y="71466"/>
                    <a:pt x="24631" y="96000"/>
                  </a:cubicBezTo>
                  <a:cubicBezTo>
                    <a:pt x="48947" y="120000"/>
                    <a:pt x="76736" y="100800"/>
                    <a:pt x="84631" y="85866"/>
                  </a:cubicBezTo>
                  <a:cubicBezTo>
                    <a:pt x="92842" y="70933"/>
                    <a:pt x="105789" y="46933"/>
                    <a:pt x="113052" y="51733"/>
                  </a:cubicBezTo>
                  <a:cubicBezTo>
                    <a:pt x="120000" y="56533"/>
                    <a:pt x="102000" y="27733"/>
                    <a:pt x="102000" y="27733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2844800" y="254714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2844800" y="254714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3335338" y="2140744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3157538" y="210581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3665538" y="210581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3543300" y="2550319"/>
              <a:ext cx="2349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000" y="0"/>
                  </a:moveTo>
                  <a:lnTo>
                    <a:pt x="30000" y="13220"/>
                  </a:lnTo>
                  <a:lnTo>
                    <a:pt x="0" y="119999"/>
                  </a:lnTo>
                  <a:lnTo>
                    <a:pt x="51891" y="119999"/>
                  </a:lnTo>
                  <a:lnTo>
                    <a:pt x="107027" y="72542"/>
                  </a:lnTo>
                  <a:lnTo>
                    <a:pt x="54324" y="57288"/>
                  </a:lnTo>
                  <a:lnTo>
                    <a:pt x="120000" y="44745"/>
                  </a:lnTo>
                  <a:lnTo>
                    <a:pt x="65675" y="6779"/>
                  </a:lnTo>
                  <a:lnTo>
                    <a:pt x="3000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3057525" y="1758157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3194050" y="2169319"/>
              <a:ext cx="547800" cy="34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596" y="2211"/>
                  </a:moveTo>
                  <a:cubicBezTo>
                    <a:pt x="118245" y="4976"/>
                    <a:pt x="117894" y="7188"/>
                    <a:pt x="117894" y="7188"/>
                  </a:cubicBezTo>
                  <a:cubicBezTo>
                    <a:pt x="117894" y="7188"/>
                    <a:pt x="109824" y="50322"/>
                    <a:pt x="102807" y="63594"/>
                  </a:cubicBezTo>
                  <a:cubicBezTo>
                    <a:pt x="89473" y="89585"/>
                    <a:pt x="71929" y="105622"/>
                    <a:pt x="60350" y="106175"/>
                  </a:cubicBezTo>
                  <a:cubicBezTo>
                    <a:pt x="48421" y="106175"/>
                    <a:pt x="31228" y="91244"/>
                    <a:pt x="17894" y="65806"/>
                  </a:cubicBezTo>
                  <a:cubicBezTo>
                    <a:pt x="12631" y="55852"/>
                    <a:pt x="2807" y="11059"/>
                    <a:pt x="2456" y="7188"/>
                  </a:cubicBezTo>
                  <a:cubicBezTo>
                    <a:pt x="2456" y="4976"/>
                    <a:pt x="2105" y="2211"/>
                    <a:pt x="1754" y="0"/>
                  </a:cubicBezTo>
                  <a:cubicBezTo>
                    <a:pt x="0" y="0"/>
                    <a:pt x="0" y="19354"/>
                    <a:pt x="0" y="19354"/>
                  </a:cubicBezTo>
                  <a:cubicBezTo>
                    <a:pt x="2456" y="42027"/>
                    <a:pt x="4561" y="56405"/>
                    <a:pt x="10175" y="69124"/>
                  </a:cubicBezTo>
                  <a:cubicBezTo>
                    <a:pt x="18947" y="88479"/>
                    <a:pt x="44210" y="120000"/>
                    <a:pt x="59649" y="120000"/>
                  </a:cubicBezTo>
                  <a:cubicBezTo>
                    <a:pt x="75087" y="120000"/>
                    <a:pt x="100000" y="88479"/>
                    <a:pt x="109122" y="69124"/>
                  </a:cubicBezTo>
                  <a:cubicBezTo>
                    <a:pt x="114736" y="56405"/>
                    <a:pt x="116140" y="39815"/>
                    <a:pt x="119298" y="16589"/>
                  </a:cubicBezTo>
                  <a:cubicBezTo>
                    <a:pt x="119298" y="16589"/>
                    <a:pt x="120000" y="2211"/>
                    <a:pt x="118596" y="2211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3222625" y="2077244"/>
              <a:ext cx="504900" cy="18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2670970" y="2516189"/>
              <a:ext cx="6906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255" y="11036"/>
                  </a:moveTo>
                  <a:cubicBezTo>
                    <a:pt x="47720" y="5217"/>
                    <a:pt x="82883" y="0"/>
                    <a:pt x="97116" y="20668"/>
                  </a:cubicBezTo>
                  <a:cubicBezTo>
                    <a:pt x="111627" y="41538"/>
                    <a:pt x="104372" y="48762"/>
                    <a:pt x="112186" y="55986"/>
                  </a:cubicBezTo>
                  <a:cubicBezTo>
                    <a:pt x="120000" y="63411"/>
                    <a:pt x="101581" y="120000"/>
                    <a:pt x="57209" y="119799"/>
                  </a:cubicBezTo>
                  <a:cubicBezTo>
                    <a:pt x="10046" y="119598"/>
                    <a:pt x="0" y="65418"/>
                    <a:pt x="9209" y="54581"/>
                  </a:cubicBezTo>
                  <a:cubicBezTo>
                    <a:pt x="18697" y="43545"/>
                    <a:pt x="10325" y="11036"/>
                    <a:pt x="43255" y="11036"/>
                  </a:cubicBezTo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2415382" y="3375027"/>
              <a:ext cx="11844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  <a:close/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2888457" y="3375027"/>
              <a:ext cx="2382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2890045" y="2976564"/>
              <a:ext cx="2349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BC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9" name="Shape 129"/>
            <p:cNvGrpSpPr/>
            <p:nvPr/>
          </p:nvGrpSpPr>
          <p:grpSpPr>
            <a:xfrm>
              <a:off x="3186172" y="2302670"/>
              <a:ext cx="468241" cy="828601"/>
              <a:chOff x="2548790" y="2218532"/>
              <a:chExt cx="468241" cy="828601"/>
            </a:xfrm>
          </p:grpSpPr>
          <p:grpSp>
            <p:nvGrpSpPr>
              <p:cNvPr id="130" name="Shape 130"/>
              <p:cNvGrpSpPr/>
              <p:nvPr/>
            </p:nvGrpSpPr>
            <p:grpSpPr>
              <a:xfrm>
                <a:off x="2663031" y="2218532"/>
                <a:ext cx="354000" cy="827112"/>
                <a:chOff x="2291616" y="2152651"/>
                <a:chExt cx="354000" cy="827112"/>
              </a:xfrm>
            </p:grpSpPr>
            <p:sp>
              <p:nvSpPr>
                <p:cNvPr id="131" name="Shape 131"/>
                <p:cNvSpPr/>
                <p:nvPr/>
              </p:nvSpPr>
              <p:spPr>
                <a:xfrm>
                  <a:off x="2291616" y="2544763"/>
                  <a:ext cx="354000" cy="435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3272" y="0"/>
                      </a:moveTo>
                      <a:cubicBezTo>
                        <a:pt x="63272" y="0"/>
                        <a:pt x="0" y="12398"/>
                        <a:pt x="0" y="15498"/>
                      </a:cubicBezTo>
                      <a:cubicBezTo>
                        <a:pt x="0" y="18597"/>
                        <a:pt x="24000" y="120000"/>
                        <a:pt x="24000" y="120000"/>
                      </a:cubicBezTo>
                      <a:cubicBezTo>
                        <a:pt x="110181" y="120000"/>
                        <a:pt x="110181" y="120000"/>
                        <a:pt x="110181" y="120000"/>
                      </a:cubicBezTo>
                      <a:cubicBezTo>
                        <a:pt x="120000" y="15940"/>
                        <a:pt x="120000" y="15940"/>
                        <a:pt x="120000" y="15940"/>
                      </a:cubicBezTo>
                      <a:cubicBezTo>
                        <a:pt x="63272" y="0"/>
                        <a:pt x="63272" y="0"/>
                        <a:pt x="63272" y="0"/>
                      </a:cubicBezTo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" name="Shape 132"/>
                <p:cNvSpPr/>
                <p:nvPr/>
              </p:nvSpPr>
              <p:spPr>
                <a:xfrm>
                  <a:off x="2420204" y="2544763"/>
                  <a:ext cx="114300" cy="112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66857"/>
                      </a:moveTo>
                      <a:cubicBezTo>
                        <a:pt x="33802" y="120000"/>
                        <a:pt x="33802" y="120000"/>
                        <a:pt x="33802" y="120000"/>
                      </a:cubicBezTo>
                      <a:cubicBezTo>
                        <a:pt x="50704" y="120000"/>
                        <a:pt x="69295" y="120000"/>
                        <a:pt x="86197" y="120000"/>
                      </a:cubicBezTo>
                      <a:cubicBezTo>
                        <a:pt x="120000" y="66857"/>
                        <a:pt x="120000" y="66857"/>
                        <a:pt x="120000" y="66857"/>
                      </a:cubicBezTo>
                      <a:cubicBezTo>
                        <a:pt x="60845" y="0"/>
                        <a:pt x="60845" y="0"/>
                        <a:pt x="60845" y="0"/>
                      </a:cubicBezTo>
                      <a:cubicBezTo>
                        <a:pt x="0" y="66857"/>
                        <a:pt x="0" y="66857"/>
                        <a:pt x="0" y="66857"/>
                      </a:cubicBezTo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" name="Shape 133"/>
                <p:cNvSpPr/>
                <p:nvPr/>
              </p:nvSpPr>
              <p:spPr>
                <a:xfrm>
                  <a:off x="2405916" y="2657476"/>
                  <a:ext cx="142800" cy="322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  <a:close/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" name="Shape 134"/>
                <p:cNvSpPr/>
                <p:nvPr/>
              </p:nvSpPr>
              <p:spPr>
                <a:xfrm>
                  <a:off x="2405916" y="2657476"/>
                  <a:ext cx="142800" cy="322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" name="Shape 135"/>
                <p:cNvSpPr/>
                <p:nvPr/>
              </p:nvSpPr>
              <p:spPr>
                <a:xfrm>
                  <a:off x="2331304" y="2378076"/>
                  <a:ext cx="146100" cy="282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" name="Shape 136"/>
                <p:cNvSpPr/>
                <p:nvPr/>
              </p:nvSpPr>
              <p:spPr>
                <a:xfrm>
                  <a:off x="2331304" y="2378076"/>
                  <a:ext cx="146100" cy="282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Shape 137"/>
                <p:cNvSpPr/>
                <p:nvPr/>
              </p:nvSpPr>
              <p:spPr>
                <a:xfrm>
                  <a:off x="2344004" y="2322513"/>
                  <a:ext cx="266700" cy="92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12413"/>
                        <a:pt x="0" y="12413"/>
                        <a:pt x="0" y="12413"/>
                      </a:cubicBezTo>
                      <a:cubicBezTo>
                        <a:pt x="0" y="12413"/>
                        <a:pt x="30898" y="115862"/>
                        <a:pt x="59640" y="120000"/>
                      </a:cubicBezTo>
                      <a:cubicBezTo>
                        <a:pt x="60359" y="120000"/>
                        <a:pt x="61077" y="120000"/>
                        <a:pt x="61077" y="120000"/>
                      </a:cubicBezTo>
                      <a:cubicBezTo>
                        <a:pt x="89820" y="120000"/>
                        <a:pt x="120000" y="18620"/>
                        <a:pt x="120000" y="18620"/>
                      </a:cubicBezTo>
                      <a:cubicBezTo>
                        <a:pt x="120000" y="0"/>
                        <a:pt x="120000" y="0"/>
                        <a:pt x="12000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5A08A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" name="Shape 138"/>
                <p:cNvSpPr/>
                <p:nvPr/>
              </p:nvSpPr>
              <p:spPr>
                <a:xfrm>
                  <a:off x="2477354" y="2378076"/>
                  <a:ext cx="142800" cy="284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" name="Shape 139"/>
                <p:cNvSpPr/>
                <p:nvPr/>
              </p:nvSpPr>
              <p:spPr>
                <a:xfrm>
                  <a:off x="2477354" y="2378076"/>
                  <a:ext cx="142800" cy="284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" name="Shape 140"/>
                <p:cNvSpPr/>
                <p:nvPr/>
              </p:nvSpPr>
              <p:spPr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1E1E1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" name="Shape 141"/>
                <p:cNvSpPr/>
                <p:nvPr/>
              </p:nvSpPr>
              <p:spPr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" name="Shape 142"/>
                <p:cNvSpPr/>
                <p:nvPr/>
              </p:nvSpPr>
              <p:spPr>
                <a:xfrm>
                  <a:off x="2344004" y="2373313"/>
                  <a:ext cx="266700" cy="171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E9BEA3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" name="Shape 143"/>
                <p:cNvSpPr/>
                <p:nvPr/>
              </p:nvSpPr>
              <p:spPr>
                <a:xfrm>
                  <a:off x="2344004" y="2373313"/>
                  <a:ext cx="266700" cy="171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" name="Shape 144"/>
                <p:cNvSpPr/>
                <p:nvPr/>
              </p:nvSpPr>
              <p:spPr>
                <a:xfrm>
                  <a:off x="2451954" y="2657476"/>
                  <a:ext cx="50700" cy="1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close/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2F2F2F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" name="Shape 145"/>
                <p:cNvSpPr/>
                <p:nvPr/>
              </p:nvSpPr>
              <p:spPr>
                <a:xfrm>
                  <a:off x="2451954" y="2657476"/>
                  <a:ext cx="50700" cy="1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" name="Shape 146"/>
                <p:cNvSpPr/>
                <p:nvPr/>
              </p:nvSpPr>
              <p:spPr>
                <a:xfrm>
                  <a:off x="2451954" y="2657476"/>
                  <a:ext cx="50700" cy="1500"/>
                </a:xfrm>
                <a:prstGeom prst="rect">
                  <a:avLst/>
                </a:prstGeom>
                <a:solidFill>
                  <a:srgbClr val="227377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" name="Shape 147"/>
                <p:cNvSpPr/>
                <p:nvPr/>
              </p:nvSpPr>
              <p:spPr>
                <a:xfrm>
                  <a:off x="2451954" y="2657476"/>
                  <a:ext cx="50700" cy="1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" name="Shape 148"/>
                <p:cNvSpPr/>
                <p:nvPr/>
              </p:nvSpPr>
              <p:spPr>
                <a:xfrm>
                  <a:off x="2340829" y="2152651"/>
                  <a:ext cx="276300" cy="169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3720" y="41142"/>
                      </a:moveTo>
                      <a:cubicBezTo>
                        <a:pt x="109534" y="26285"/>
                        <a:pt x="76046" y="6857"/>
                        <a:pt x="70465" y="3428"/>
                      </a:cubicBezTo>
                      <a:cubicBezTo>
                        <a:pt x="64186" y="0"/>
                        <a:pt x="60000" y="12571"/>
                        <a:pt x="60000" y="12571"/>
                      </a:cubicBezTo>
                      <a:cubicBezTo>
                        <a:pt x="60000" y="12571"/>
                        <a:pt x="55813" y="0"/>
                        <a:pt x="49534" y="3428"/>
                      </a:cubicBezTo>
                      <a:cubicBezTo>
                        <a:pt x="43953" y="6857"/>
                        <a:pt x="10465" y="26285"/>
                        <a:pt x="6279" y="41142"/>
                      </a:cubicBezTo>
                      <a:cubicBezTo>
                        <a:pt x="2093" y="54857"/>
                        <a:pt x="0" y="65142"/>
                        <a:pt x="0" y="74285"/>
                      </a:cubicBezTo>
                      <a:cubicBezTo>
                        <a:pt x="0" y="84571"/>
                        <a:pt x="0" y="118857"/>
                        <a:pt x="0" y="118857"/>
                      </a:cubicBezTo>
                      <a:cubicBezTo>
                        <a:pt x="0" y="118857"/>
                        <a:pt x="6279" y="120000"/>
                        <a:pt x="9767" y="115428"/>
                      </a:cubicBezTo>
                      <a:cubicBezTo>
                        <a:pt x="13255" y="112000"/>
                        <a:pt x="16744" y="99428"/>
                        <a:pt x="16744" y="84571"/>
                      </a:cubicBezTo>
                      <a:cubicBezTo>
                        <a:pt x="16744" y="69714"/>
                        <a:pt x="23720" y="57142"/>
                        <a:pt x="31395" y="54857"/>
                      </a:cubicBezTo>
                      <a:cubicBezTo>
                        <a:pt x="40465" y="52571"/>
                        <a:pt x="60000" y="46857"/>
                        <a:pt x="60000" y="37714"/>
                      </a:cubicBezTo>
                      <a:cubicBezTo>
                        <a:pt x="60000" y="46857"/>
                        <a:pt x="81627" y="52571"/>
                        <a:pt x="88604" y="54857"/>
                      </a:cubicBezTo>
                      <a:cubicBezTo>
                        <a:pt x="96976" y="57142"/>
                        <a:pt x="103255" y="69714"/>
                        <a:pt x="103255" y="84571"/>
                      </a:cubicBezTo>
                      <a:cubicBezTo>
                        <a:pt x="103255" y="99428"/>
                        <a:pt x="107441" y="112000"/>
                        <a:pt x="110930" y="115428"/>
                      </a:cubicBezTo>
                      <a:cubicBezTo>
                        <a:pt x="114418" y="120000"/>
                        <a:pt x="120000" y="118857"/>
                        <a:pt x="120000" y="118857"/>
                      </a:cubicBezTo>
                      <a:cubicBezTo>
                        <a:pt x="120000" y="118857"/>
                        <a:pt x="120000" y="84571"/>
                        <a:pt x="120000" y="74285"/>
                      </a:cubicBezTo>
                      <a:cubicBezTo>
                        <a:pt x="120000" y="65142"/>
                        <a:pt x="117906" y="54857"/>
                        <a:pt x="113720" y="41142"/>
                      </a:cubicBezTo>
                      <a:close/>
                    </a:path>
                  </a:pathLst>
                </a:custGeom>
                <a:solidFill>
                  <a:srgbClr val="605343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49" name="Shape 149"/>
              <p:cNvSpPr/>
              <p:nvPr/>
            </p:nvSpPr>
            <p:spPr>
              <a:xfrm>
                <a:off x="2548790" y="2485233"/>
                <a:ext cx="233400" cy="561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0612" y="0"/>
                    </a:moveTo>
                    <a:lnTo>
                      <a:pt x="90612" y="13220"/>
                    </a:lnTo>
                    <a:lnTo>
                      <a:pt x="120000" y="119999"/>
                    </a:lnTo>
                    <a:lnTo>
                      <a:pt x="68571" y="119999"/>
                    </a:lnTo>
                    <a:lnTo>
                      <a:pt x="12244" y="72542"/>
                    </a:lnTo>
                    <a:lnTo>
                      <a:pt x="66122" y="57288"/>
                    </a:lnTo>
                    <a:lnTo>
                      <a:pt x="0" y="44745"/>
                    </a:lnTo>
                    <a:lnTo>
                      <a:pt x="61224" y="5423"/>
                    </a:lnTo>
                    <a:lnTo>
                      <a:pt x="90612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" name="Shape 150"/>
            <p:cNvGrpSpPr/>
            <p:nvPr/>
          </p:nvGrpSpPr>
          <p:grpSpPr>
            <a:xfrm>
              <a:off x="2639220" y="2590802"/>
              <a:ext cx="709562" cy="769887"/>
              <a:chOff x="2668588" y="2424907"/>
              <a:chExt cx="709562" cy="769887"/>
            </a:xfrm>
          </p:grpSpPr>
          <p:sp>
            <p:nvSpPr>
              <p:cNvPr id="151" name="Shape 151"/>
              <p:cNvSpPr/>
              <p:nvPr/>
            </p:nvSpPr>
            <p:spPr>
              <a:xfrm>
                <a:off x="3257550" y="2820194"/>
                <a:ext cx="120600" cy="177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1200" y="7567"/>
                    </a:moveTo>
                    <a:cubicBezTo>
                      <a:pt x="68800" y="0"/>
                      <a:pt x="35200" y="18378"/>
                      <a:pt x="17600" y="46486"/>
                    </a:cubicBezTo>
                    <a:cubicBezTo>
                      <a:pt x="0" y="75675"/>
                      <a:pt x="4800" y="104864"/>
                      <a:pt x="28800" y="112432"/>
                    </a:cubicBezTo>
                    <a:cubicBezTo>
                      <a:pt x="52800" y="120000"/>
                      <a:pt x="84800" y="101621"/>
                      <a:pt x="102400" y="73513"/>
                    </a:cubicBezTo>
                    <a:cubicBezTo>
                      <a:pt x="120000" y="44324"/>
                      <a:pt x="115200" y="15135"/>
                      <a:pt x="91200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Shape 152"/>
              <p:cNvSpPr/>
              <p:nvPr/>
            </p:nvSpPr>
            <p:spPr>
              <a:xfrm>
                <a:off x="2695575" y="2820194"/>
                <a:ext cx="122100" cy="177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8421" y="7567"/>
                    </a:moveTo>
                    <a:cubicBezTo>
                      <a:pt x="52105" y="0"/>
                      <a:pt x="85263" y="18378"/>
                      <a:pt x="102631" y="46486"/>
                    </a:cubicBezTo>
                    <a:cubicBezTo>
                      <a:pt x="120000" y="75675"/>
                      <a:pt x="113684" y="104864"/>
                      <a:pt x="91578" y="112432"/>
                    </a:cubicBezTo>
                    <a:cubicBezTo>
                      <a:pt x="67894" y="120000"/>
                      <a:pt x="34736" y="101621"/>
                      <a:pt x="17368" y="73513"/>
                    </a:cubicBezTo>
                    <a:cubicBezTo>
                      <a:pt x="0" y="44324"/>
                      <a:pt x="4736" y="15135"/>
                      <a:pt x="28421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Shape 153"/>
              <p:cNvSpPr/>
              <p:nvPr/>
            </p:nvSpPr>
            <p:spPr>
              <a:xfrm>
                <a:off x="2919413" y="3112294"/>
                <a:ext cx="234900" cy="8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1764"/>
                      <a:pt x="0" y="11764"/>
                      <a:pt x="0" y="11764"/>
                    </a:cubicBezTo>
                    <a:cubicBezTo>
                      <a:pt x="0" y="11764"/>
                      <a:pt x="37551" y="120000"/>
                      <a:pt x="59591" y="120000"/>
                    </a:cubicBezTo>
                    <a:cubicBezTo>
                      <a:pt x="81632" y="120000"/>
                      <a:pt x="120000" y="9411"/>
                      <a:pt x="120000" y="9411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C5AF9B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Shape 154"/>
              <p:cNvSpPr/>
              <p:nvPr/>
            </p:nvSpPr>
            <p:spPr>
              <a:xfrm>
                <a:off x="2711450" y="2445544"/>
                <a:ext cx="652500" cy="723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46403" y="120000"/>
                      <a:pt x="17733" y="99733"/>
                      <a:pt x="8866" y="70933"/>
                    </a:cubicBezTo>
                    <a:cubicBezTo>
                      <a:pt x="0" y="41866"/>
                      <a:pt x="16847" y="0"/>
                      <a:pt x="60000" y="0"/>
                    </a:cubicBezTo>
                    <a:cubicBezTo>
                      <a:pt x="103152" y="0"/>
                      <a:pt x="120000" y="41866"/>
                      <a:pt x="110837" y="70933"/>
                    </a:cubicBezTo>
                    <a:cubicBezTo>
                      <a:pt x="102266" y="99733"/>
                      <a:pt x="73596" y="120000"/>
                      <a:pt x="60000" y="120000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Shape 155"/>
              <p:cNvSpPr/>
              <p:nvPr/>
            </p:nvSpPr>
            <p:spPr>
              <a:xfrm>
                <a:off x="2668588" y="2424907"/>
                <a:ext cx="690600" cy="498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2279" y="57290"/>
                    </a:moveTo>
                    <a:cubicBezTo>
                      <a:pt x="82325" y="86322"/>
                      <a:pt x="86511" y="95225"/>
                      <a:pt x="99627" y="87483"/>
                    </a:cubicBezTo>
                    <a:cubicBezTo>
                      <a:pt x="113023" y="79741"/>
                      <a:pt x="110511" y="101419"/>
                      <a:pt x="108000" y="116516"/>
                    </a:cubicBezTo>
                    <a:cubicBezTo>
                      <a:pt x="120000" y="96000"/>
                      <a:pt x="118604" y="76258"/>
                      <a:pt x="114697" y="56129"/>
                    </a:cubicBezTo>
                    <a:cubicBezTo>
                      <a:pt x="110790" y="34064"/>
                      <a:pt x="90697" y="774"/>
                      <a:pt x="71720" y="1548"/>
                    </a:cubicBezTo>
                    <a:cubicBezTo>
                      <a:pt x="61395" y="0"/>
                      <a:pt x="45767" y="1935"/>
                      <a:pt x="29023" y="18193"/>
                    </a:cubicBezTo>
                    <a:cubicBezTo>
                      <a:pt x="0" y="47225"/>
                      <a:pt x="9767" y="112258"/>
                      <a:pt x="17581" y="120000"/>
                    </a:cubicBezTo>
                    <a:cubicBezTo>
                      <a:pt x="10046" y="60000"/>
                      <a:pt x="28465" y="72000"/>
                      <a:pt x="41302" y="40645"/>
                    </a:cubicBezTo>
                    <a:cubicBezTo>
                      <a:pt x="45488" y="26709"/>
                      <a:pt x="61674" y="25935"/>
                      <a:pt x="72279" y="57290"/>
                    </a:cubicBezTo>
                    <a:close/>
                  </a:path>
                </a:pathLst>
              </a:custGeom>
              <a:solidFill>
                <a:srgbClr val="BF9741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6" name="Shape 156"/>
            <p:cNvSpPr/>
            <p:nvPr/>
          </p:nvSpPr>
          <p:spPr>
            <a:xfrm>
              <a:off x="2712245" y="3384552"/>
              <a:ext cx="234900" cy="43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560"/>
                  </a:moveTo>
                  <a:lnTo>
                    <a:pt x="68108" y="119560"/>
                  </a:lnTo>
                  <a:lnTo>
                    <a:pt x="64864" y="119999"/>
                  </a:lnTo>
                  <a:lnTo>
                    <a:pt x="12972" y="93626"/>
                  </a:lnTo>
                  <a:lnTo>
                    <a:pt x="65675" y="74285"/>
                  </a:lnTo>
                  <a:lnTo>
                    <a:pt x="0" y="57582"/>
                  </a:lnTo>
                  <a:lnTo>
                    <a:pt x="43783" y="21098"/>
                  </a:lnTo>
                  <a:lnTo>
                    <a:pt x="60810" y="7032"/>
                  </a:lnTo>
                  <a:lnTo>
                    <a:pt x="90000" y="0"/>
                  </a:lnTo>
                  <a:lnTo>
                    <a:pt x="90000" y="16703"/>
                  </a:lnTo>
                  <a:lnTo>
                    <a:pt x="119189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3067845" y="3381377"/>
              <a:ext cx="231900" cy="4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246" y="73745"/>
                  </a:moveTo>
                  <a:lnTo>
                    <a:pt x="108493" y="92509"/>
                  </a:lnTo>
                  <a:lnTo>
                    <a:pt x="55068" y="120000"/>
                  </a:lnTo>
                  <a:lnTo>
                    <a:pt x="51780" y="119563"/>
                  </a:lnTo>
                  <a:lnTo>
                    <a:pt x="0" y="119563"/>
                  </a:lnTo>
                  <a:lnTo>
                    <a:pt x="821" y="120000"/>
                  </a:lnTo>
                  <a:lnTo>
                    <a:pt x="30410" y="16145"/>
                  </a:lnTo>
                  <a:lnTo>
                    <a:pt x="30410" y="0"/>
                  </a:lnTo>
                  <a:lnTo>
                    <a:pt x="66575" y="8290"/>
                  </a:lnTo>
                  <a:lnTo>
                    <a:pt x="82191" y="22254"/>
                  </a:lnTo>
                  <a:lnTo>
                    <a:pt x="119999" y="56727"/>
                  </a:lnTo>
                  <a:lnTo>
                    <a:pt x="54246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5316538" y="1786732"/>
              <a:ext cx="3795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220" y="10836"/>
                  </a:moveTo>
                  <a:cubicBezTo>
                    <a:pt x="47796" y="5016"/>
                    <a:pt x="82881" y="0"/>
                    <a:pt x="97118" y="20668"/>
                  </a:cubicBezTo>
                  <a:cubicBezTo>
                    <a:pt x="111355" y="41337"/>
                    <a:pt x="104237" y="48762"/>
                    <a:pt x="112372" y="55986"/>
                  </a:cubicBezTo>
                  <a:cubicBezTo>
                    <a:pt x="120000" y="63411"/>
                    <a:pt x="101694" y="120000"/>
                    <a:pt x="57457" y="119799"/>
                  </a:cubicBezTo>
                  <a:cubicBezTo>
                    <a:pt x="10169" y="119598"/>
                    <a:pt x="0" y="65418"/>
                    <a:pt x="9152" y="54381"/>
                  </a:cubicBezTo>
                  <a:cubicBezTo>
                    <a:pt x="18813" y="43545"/>
                    <a:pt x="10169" y="10836"/>
                    <a:pt x="43220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5702300" y="1786732"/>
              <a:ext cx="3795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455" y="10836"/>
                  </a:moveTo>
                  <a:cubicBezTo>
                    <a:pt x="71898" y="5016"/>
                    <a:pt x="36962" y="0"/>
                    <a:pt x="22784" y="20668"/>
                  </a:cubicBezTo>
                  <a:cubicBezTo>
                    <a:pt x="8607" y="41337"/>
                    <a:pt x="15696" y="48762"/>
                    <a:pt x="7594" y="55986"/>
                  </a:cubicBezTo>
                  <a:cubicBezTo>
                    <a:pt x="0" y="63411"/>
                    <a:pt x="18734" y="120000"/>
                    <a:pt x="62278" y="119799"/>
                  </a:cubicBezTo>
                  <a:cubicBezTo>
                    <a:pt x="109367" y="119598"/>
                    <a:pt x="120000" y="65418"/>
                    <a:pt x="110379" y="54381"/>
                  </a:cubicBezTo>
                  <a:cubicBezTo>
                    <a:pt x="101265" y="43545"/>
                    <a:pt x="109367" y="10836"/>
                    <a:pt x="76455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5116513" y="2553494"/>
              <a:ext cx="11826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5588000" y="2553494"/>
              <a:ext cx="2382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5589588" y="2155032"/>
              <a:ext cx="2349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5927725" y="2164557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5365750" y="2164557"/>
              <a:ext cx="1221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5589588" y="2458244"/>
              <a:ext cx="2349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5B09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5381625" y="1791494"/>
              <a:ext cx="652500" cy="72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5368925" y="1774032"/>
              <a:ext cx="657300" cy="493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012" y="55714"/>
                  </a:moveTo>
                  <a:cubicBezTo>
                    <a:pt x="110904" y="33506"/>
                    <a:pt x="89779" y="0"/>
                    <a:pt x="69828" y="779"/>
                  </a:cubicBezTo>
                  <a:cubicBezTo>
                    <a:pt x="66894" y="389"/>
                    <a:pt x="63667" y="0"/>
                    <a:pt x="59853" y="389"/>
                  </a:cubicBezTo>
                  <a:cubicBezTo>
                    <a:pt x="56332" y="0"/>
                    <a:pt x="53105" y="389"/>
                    <a:pt x="50171" y="779"/>
                  </a:cubicBezTo>
                  <a:cubicBezTo>
                    <a:pt x="30220" y="0"/>
                    <a:pt x="9095" y="33506"/>
                    <a:pt x="4694" y="55714"/>
                  </a:cubicBezTo>
                  <a:cubicBezTo>
                    <a:pt x="1466" y="73636"/>
                    <a:pt x="0" y="91168"/>
                    <a:pt x="8215" y="109090"/>
                  </a:cubicBezTo>
                  <a:cubicBezTo>
                    <a:pt x="9388" y="114545"/>
                    <a:pt x="11149" y="118441"/>
                    <a:pt x="12909" y="120000"/>
                  </a:cubicBezTo>
                  <a:cubicBezTo>
                    <a:pt x="11149" y="106363"/>
                    <a:pt x="10855" y="96233"/>
                    <a:pt x="11442" y="88441"/>
                  </a:cubicBezTo>
                  <a:cubicBezTo>
                    <a:pt x="12909" y="85324"/>
                    <a:pt x="15843" y="84545"/>
                    <a:pt x="20831" y="87272"/>
                  </a:cubicBezTo>
                  <a:cubicBezTo>
                    <a:pt x="34621" y="95064"/>
                    <a:pt x="39022" y="86103"/>
                    <a:pt x="49290" y="56883"/>
                  </a:cubicBezTo>
                  <a:cubicBezTo>
                    <a:pt x="52518" y="47922"/>
                    <a:pt x="55158" y="37402"/>
                    <a:pt x="59853" y="37402"/>
                  </a:cubicBezTo>
                  <a:cubicBezTo>
                    <a:pt x="64841" y="37402"/>
                    <a:pt x="67481" y="47922"/>
                    <a:pt x="70415" y="56883"/>
                  </a:cubicBezTo>
                  <a:cubicBezTo>
                    <a:pt x="80977" y="86103"/>
                    <a:pt x="85378" y="95064"/>
                    <a:pt x="99168" y="87272"/>
                  </a:cubicBezTo>
                  <a:cubicBezTo>
                    <a:pt x="104156" y="84545"/>
                    <a:pt x="107090" y="85324"/>
                    <a:pt x="108557" y="88441"/>
                  </a:cubicBezTo>
                  <a:cubicBezTo>
                    <a:pt x="109144" y="96233"/>
                    <a:pt x="108850" y="106363"/>
                    <a:pt x="107090" y="120000"/>
                  </a:cubicBezTo>
                  <a:cubicBezTo>
                    <a:pt x="108850" y="118441"/>
                    <a:pt x="110317" y="114545"/>
                    <a:pt x="111784" y="109090"/>
                  </a:cubicBezTo>
                  <a:cubicBezTo>
                    <a:pt x="120000" y="91168"/>
                    <a:pt x="118533" y="73636"/>
                    <a:pt x="115012" y="55714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5413375" y="2563019"/>
              <a:ext cx="233400" cy="43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560"/>
                  </a:moveTo>
                  <a:lnTo>
                    <a:pt x="68571" y="119560"/>
                  </a:lnTo>
                  <a:lnTo>
                    <a:pt x="65306" y="119999"/>
                  </a:lnTo>
                  <a:lnTo>
                    <a:pt x="12244" y="94065"/>
                  </a:lnTo>
                  <a:lnTo>
                    <a:pt x="66122" y="74285"/>
                  </a:lnTo>
                  <a:lnTo>
                    <a:pt x="0" y="58021"/>
                  </a:lnTo>
                  <a:lnTo>
                    <a:pt x="43265" y="21538"/>
                  </a:lnTo>
                  <a:lnTo>
                    <a:pt x="60408" y="7032"/>
                  </a:lnTo>
                  <a:lnTo>
                    <a:pt x="89795" y="0"/>
                  </a:lnTo>
                  <a:lnTo>
                    <a:pt x="89795" y="17142"/>
                  </a:lnTo>
                  <a:lnTo>
                    <a:pt x="119183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5767388" y="2559844"/>
              <a:ext cx="233400" cy="4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3877" y="73745"/>
                  </a:moveTo>
                  <a:lnTo>
                    <a:pt x="108571" y="92945"/>
                  </a:lnTo>
                  <a:lnTo>
                    <a:pt x="54693" y="120000"/>
                  </a:lnTo>
                  <a:lnTo>
                    <a:pt x="51428" y="119563"/>
                  </a:lnTo>
                  <a:lnTo>
                    <a:pt x="0" y="119563"/>
                  </a:lnTo>
                  <a:lnTo>
                    <a:pt x="816" y="120000"/>
                  </a:lnTo>
                  <a:lnTo>
                    <a:pt x="30204" y="16581"/>
                  </a:lnTo>
                  <a:lnTo>
                    <a:pt x="30204" y="0"/>
                  </a:lnTo>
                  <a:lnTo>
                    <a:pt x="66122" y="8290"/>
                  </a:lnTo>
                  <a:lnTo>
                    <a:pt x="81632" y="22690"/>
                  </a:lnTo>
                  <a:lnTo>
                    <a:pt x="120000" y="57163"/>
                  </a:lnTo>
                  <a:lnTo>
                    <a:pt x="53877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5621338" y="30868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5621338" y="30868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6110288" y="2680494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5934075" y="26455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6442075" y="2645569"/>
              <a:ext cx="1110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6186488" y="3217069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6173788" y="332978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6173788" y="332978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6099175" y="30503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6099175" y="30503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6110288" y="2993232"/>
              <a:ext cx="268200" cy="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F8E6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5834063" y="2296319"/>
              <a:ext cx="822300" cy="76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5916613" y="2201069"/>
              <a:ext cx="625500" cy="5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615" y="22479"/>
                  </a:moveTo>
                  <a:cubicBezTo>
                    <a:pt x="55076" y="0"/>
                    <a:pt x="107692" y="3305"/>
                    <a:pt x="120000" y="21818"/>
                  </a:cubicBezTo>
                  <a:cubicBezTo>
                    <a:pt x="115076" y="40661"/>
                    <a:pt x="118769" y="91239"/>
                    <a:pt x="115076" y="118016"/>
                  </a:cubicBezTo>
                  <a:cubicBezTo>
                    <a:pt x="115076" y="118016"/>
                    <a:pt x="115076" y="118016"/>
                    <a:pt x="115076" y="118016"/>
                  </a:cubicBezTo>
                  <a:cubicBezTo>
                    <a:pt x="115076" y="118347"/>
                    <a:pt x="115076" y="118677"/>
                    <a:pt x="115076" y="119008"/>
                  </a:cubicBezTo>
                  <a:cubicBezTo>
                    <a:pt x="114769" y="119008"/>
                    <a:pt x="114461" y="119669"/>
                    <a:pt x="114461" y="120000"/>
                  </a:cubicBezTo>
                  <a:cubicBezTo>
                    <a:pt x="114153" y="120000"/>
                    <a:pt x="113230" y="120000"/>
                    <a:pt x="112923" y="119669"/>
                  </a:cubicBezTo>
                  <a:cubicBezTo>
                    <a:pt x="112923" y="119669"/>
                    <a:pt x="112615" y="119338"/>
                    <a:pt x="112615" y="119338"/>
                  </a:cubicBezTo>
                  <a:cubicBezTo>
                    <a:pt x="112615" y="117024"/>
                    <a:pt x="112615" y="112396"/>
                    <a:pt x="112615" y="112066"/>
                  </a:cubicBezTo>
                  <a:cubicBezTo>
                    <a:pt x="112923" y="108429"/>
                    <a:pt x="113846" y="105123"/>
                    <a:pt x="114153" y="101487"/>
                  </a:cubicBezTo>
                  <a:cubicBezTo>
                    <a:pt x="111692" y="84297"/>
                    <a:pt x="104307" y="80991"/>
                    <a:pt x="100615" y="60495"/>
                  </a:cubicBezTo>
                  <a:cubicBezTo>
                    <a:pt x="99692" y="59173"/>
                    <a:pt x="98769" y="57851"/>
                    <a:pt x="97846" y="56528"/>
                  </a:cubicBezTo>
                  <a:cubicBezTo>
                    <a:pt x="96923" y="55206"/>
                    <a:pt x="95692" y="53553"/>
                    <a:pt x="94461" y="52231"/>
                  </a:cubicBezTo>
                  <a:cubicBezTo>
                    <a:pt x="93846" y="51900"/>
                    <a:pt x="93230" y="51570"/>
                    <a:pt x="92615" y="50909"/>
                  </a:cubicBezTo>
                  <a:cubicBezTo>
                    <a:pt x="78153" y="45289"/>
                    <a:pt x="78769" y="49586"/>
                    <a:pt x="65230" y="55537"/>
                  </a:cubicBezTo>
                  <a:cubicBezTo>
                    <a:pt x="60000" y="57851"/>
                    <a:pt x="45538" y="62148"/>
                    <a:pt x="39692" y="61487"/>
                  </a:cubicBezTo>
                  <a:cubicBezTo>
                    <a:pt x="37230" y="61487"/>
                    <a:pt x="28923" y="60495"/>
                    <a:pt x="28615" y="58181"/>
                  </a:cubicBezTo>
                  <a:cubicBezTo>
                    <a:pt x="17846" y="76033"/>
                    <a:pt x="16923" y="88925"/>
                    <a:pt x="13846" y="104132"/>
                  </a:cubicBezTo>
                  <a:cubicBezTo>
                    <a:pt x="14153" y="106776"/>
                    <a:pt x="14769" y="109421"/>
                    <a:pt x="14769" y="112066"/>
                  </a:cubicBezTo>
                  <a:cubicBezTo>
                    <a:pt x="14769" y="112396"/>
                    <a:pt x="15076" y="117024"/>
                    <a:pt x="14769" y="119338"/>
                  </a:cubicBezTo>
                  <a:cubicBezTo>
                    <a:pt x="14769" y="119338"/>
                    <a:pt x="14769" y="119669"/>
                    <a:pt x="14769" y="119669"/>
                  </a:cubicBezTo>
                  <a:cubicBezTo>
                    <a:pt x="14461" y="120000"/>
                    <a:pt x="13230" y="120000"/>
                    <a:pt x="13230" y="120000"/>
                  </a:cubicBezTo>
                  <a:cubicBezTo>
                    <a:pt x="13230" y="119669"/>
                    <a:pt x="12615" y="119008"/>
                    <a:pt x="12615" y="119008"/>
                  </a:cubicBezTo>
                  <a:cubicBezTo>
                    <a:pt x="12307" y="117685"/>
                    <a:pt x="12307" y="117024"/>
                    <a:pt x="12307" y="116033"/>
                  </a:cubicBezTo>
                  <a:cubicBezTo>
                    <a:pt x="12000" y="114710"/>
                    <a:pt x="12000" y="113057"/>
                    <a:pt x="11692" y="111735"/>
                  </a:cubicBezTo>
                  <a:cubicBezTo>
                    <a:pt x="7692" y="95206"/>
                    <a:pt x="0" y="29421"/>
                    <a:pt x="28615" y="22479"/>
                  </a:cubicBezTo>
                  <a:close/>
                  <a:moveTo>
                    <a:pt x="68923" y="44628"/>
                  </a:moveTo>
                  <a:cubicBezTo>
                    <a:pt x="69230" y="44628"/>
                    <a:pt x="69846" y="44297"/>
                    <a:pt x="70153" y="44297"/>
                  </a:cubicBezTo>
                  <a:cubicBezTo>
                    <a:pt x="69538" y="44297"/>
                    <a:pt x="68923" y="44628"/>
                    <a:pt x="68307" y="44628"/>
                  </a:cubicBezTo>
                  <a:cubicBezTo>
                    <a:pt x="68307" y="44628"/>
                    <a:pt x="68615" y="44628"/>
                    <a:pt x="68923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6245225" y="305038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6245225" y="305038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6110288" y="30456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D0A88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6110288" y="30456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6219825" y="332978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6219825" y="332978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6219825" y="3329782"/>
              <a:ext cx="49200" cy="15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6219825" y="332978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3990975" y="257254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3990975" y="257254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4479925" y="2167732"/>
              <a:ext cx="268200" cy="558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4303713" y="213121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4811713" y="2131219"/>
              <a:ext cx="1110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4556125" y="2702719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4543425" y="281543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4543425" y="281543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4468813" y="253603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4468813" y="253603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4479925" y="2480469"/>
              <a:ext cx="2682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E9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4202113" y="1783557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4319588" y="1670844"/>
              <a:ext cx="633300" cy="598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979" y="25093"/>
                  </a:moveTo>
                  <a:cubicBezTo>
                    <a:pt x="64873" y="0"/>
                    <a:pt x="12182" y="32171"/>
                    <a:pt x="0" y="50187"/>
                  </a:cubicBezTo>
                  <a:cubicBezTo>
                    <a:pt x="4873" y="68525"/>
                    <a:pt x="2436" y="92010"/>
                    <a:pt x="6091" y="118069"/>
                  </a:cubicBezTo>
                  <a:cubicBezTo>
                    <a:pt x="6091" y="118069"/>
                    <a:pt x="6091" y="118069"/>
                    <a:pt x="6091" y="118069"/>
                  </a:cubicBezTo>
                  <a:cubicBezTo>
                    <a:pt x="6091" y="118391"/>
                    <a:pt x="6395" y="118713"/>
                    <a:pt x="6395" y="119034"/>
                  </a:cubicBezTo>
                  <a:cubicBezTo>
                    <a:pt x="6395" y="119034"/>
                    <a:pt x="6700" y="119678"/>
                    <a:pt x="7005" y="119999"/>
                  </a:cubicBezTo>
                  <a:cubicBezTo>
                    <a:pt x="7005" y="119999"/>
                    <a:pt x="7918" y="119999"/>
                    <a:pt x="8223" y="119678"/>
                  </a:cubicBezTo>
                  <a:cubicBezTo>
                    <a:pt x="8527" y="119678"/>
                    <a:pt x="8527" y="119356"/>
                    <a:pt x="8527" y="119356"/>
                  </a:cubicBezTo>
                  <a:cubicBezTo>
                    <a:pt x="8527" y="117104"/>
                    <a:pt x="8527" y="112600"/>
                    <a:pt x="8527" y="112278"/>
                  </a:cubicBezTo>
                  <a:cubicBezTo>
                    <a:pt x="8223" y="108739"/>
                    <a:pt x="8832" y="105201"/>
                    <a:pt x="8223" y="101662"/>
                  </a:cubicBezTo>
                  <a:cubicBezTo>
                    <a:pt x="10659" y="85254"/>
                    <a:pt x="8527" y="84611"/>
                    <a:pt x="17055" y="68203"/>
                  </a:cubicBezTo>
                  <a:cubicBezTo>
                    <a:pt x="17969" y="66595"/>
                    <a:pt x="22538" y="61126"/>
                    <a:pt x="23147" y="60482"/>
                  </a:cubicBezTo>
                  <a:cubicBezTo>
                    <a:pt x="37157" y="55013"/>
                    <a:pt x="42335" y="64343"/>
                    <a:pt x="55736" y="70134"/>
                  </a:cubicBezTo>
                  <a:cubicBezTo>
                    <a:pt x="60609" y="72386"/>
                    <a:pt x="68527" y="72386"/>
                    <a:pt x="74010" y="72386"/>
                  </a:cubicBezTo>
                  <a:cubicBezTo>
                    <a:pt x="82842" y="72386"/>
                    <a:pt x="91370" y="62091"/>
                    <a:pt x="91675" y="59839"/>
                  </a:cubicBezTo>
                  <a:cubicBezTo>
                    <a:pt x="102335" y="77211"/>
                    <a:pt x="103553" y="89758"/>
                    <a:pt x="106598" y="104557"/>
                  </a:cubicBezTo>
                  <a:cubicBezTo>
                    <a:pt x="105989" y="107131"/>
                    <a:pt x="105685" y="109705"/>
                    <a:pt x="105380" y="112278"/>
                  </a:cubicBezTo>
                  <a:cubicBezTo>
                    <a:pt x="105380" y="112600"/>
                    <a:pt x="105380" y="117104"/>
                    <a:pt x="105380" y="119356"/>
                  </a:cubicBezTo>
                  <a:cubicBezTo>
                    <a:pt x="105380" y="119356"/>
                    <a:pt x="105380" y="119678"/>
                    <a:pt x="105685" y="119678"/>
                  </a:cubicBezTo>
                  <a:cubicBezTo>
                    <a:pt x="105989" y="119999"/>
                    <a:pt x="106903" y="119999"/>
                    <a:pt x="106903" y="119999"/>
                  </a:cubicBezTo>
                  <a:cubicBezTo>
                    <a:pt x="107208" y="119678"/>
                    <a:pt x="107512" y="119034"/>
                    <a:pt x="107512" y="119034"/>
                  </a:cubicBezTo>
                  <a:cubicBezTo>
                    <a:pt x="107817" y="117747"/>
                    <a:pt x="107817" y="117104"/>
                    <a:pt x="107817" y="116139"/>
                  </a:cubicBezTo>
                  <a:cubicBezTo>
                    <a:pt x="108121" y="114852"/>
                    <a:pt x="108426" y="113243"/>
                    <a:pt x="108426" y="111957"/>
                  </a:cubicBezTo>
                  <a:cubicBezTo>
                    <a:pt x="112385" y="95871"/>
                    <a:pt x="120000" y="31849"/>
                    <a:pt x="91979" y="25093"/>
                  </a:cubicBezTo>
                  <a:close/>
                  <a:moveTo>
                    <a:pt x="51776" y="46648"/>
                  </a:moveTo>
                  <a:cubicBezTo>
                    <a:pt x="51472" y="46648"/>
                    <a:pt x="51167" y="46327"/>
                    <a:pt x="50558" y="46327"/>
                  </a:cubicBezTo>
                  <a:cubicBezTo>
                    <a:pt x="51167" y="46327"/>
                    <a:pt x="51776" y="46648"/>
                    <a:pt x="52690" y="46648"/>
                  </a:cubicBezTo>
                  <a:cubicBezTo>
                    <a:pt x="52385" y="46648"/>
                    <a:pt x="52081" y="46648"/>
                    <a:pt x="51776" y="46648"/>
                  </a:cubicBezTo>
                  <a:close/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3124200" y="1610519"/>
              <a:ext cx="647700" cy="598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217" y="25093"/>
                  </a:moveTo>
                  <a:cubicBezTo>
                    <a:pt x="54950" y="0"/>
                    <a:pt x="107524" y="31849"/>
                    <a:pt x="120000" y="50187"/>
                  </a:cubicBezTo>
                  <a:cubicBezTo>
                    <a:pt x="114950" y="68525"/>
                    <a:pt x="117326" y="92010"/>
                    <a:pt x="113762" y="118069"/>
                  </a:cubicBezTo>
                  <a:cubicBezTo>
                    <a:pt x="113762" y="118069"/>
                    <a:pt x="113762" y="118069"/>
                    <a:pt x="113762" y="118069"/>
                  </a:cubicBezTo>
                  <a:cubicBezTo>
                    <a:pt x="113762" y="118391"/>
                    <a:pt x="113762" y="118391"/>
                    <a:pt x="113465" y="118713"/>
                  </a:cubicBezTo>
                  <a:cubicBezTo>
                    <a:pt x="113465" y="119034"/>
                    <a:pt x="113168" y="119678"/>
                    <a:pt x="112871" y="119678"/>
                  </a:cubicBezTo>
                  <a:cubicBezTo>
                    <a:pt x="112871" y="119999"/>
                    <a:pt x="111980" y="119678"/>
                    <a:pt x="111683" y="119678"/>
                  </a:cubicBezTo>
                  <a:cubicBezTo>
                    <a:pt x="111386" y="119678"/>
                    <a:pt x="111386" y="119356"/>
                    <a:pt x="111386" y="119356"/>
                  </a:cubicBezTo>
                  <a:cubicBezTo>
                    <a:pt x="111386" y="117104"/>
                    <a:pt x="111386" y="112278"/>
                    <a:pt x="111386" y="112278"/>
                  </a:cubicBezTo>
                  <a:cubicBezTo>
                    <a:pt x="111683" y="108739"/>
                    <a:pt x="111089" y="105201"/>
                    <a:pt x="111683" y="101662"/>
                  </a:cubicBezTo>
                  <a:cubicBezTo>
                    <a:pt x="109306" y="85254"/>
                    <a:pt x="111386" y="84611"/>
                    <a:pt x="102772" y="67882"/>
                  </a:cubicBezTo>
                  <a:cubicBezTo>
                    <a:pt x="101881" y="66595"/>
                    <a:pt x="97425" y="61126"/>
                    <a:pt x="96831" y="60482"/>
                  </a:cubicBezTo>
                  <a:cubicBezTo>
                    <a:pt x="82574" y="55013"/>
                    <a:pt x="77821" y="64343"/>
                    <a:pt x="64455" y="69812"/>
                  </a:cubicBezTo>
                  <a:cubicBezTo>
                    <a:pt x="59108" y="72064"/>
                    <a:pt x="51386" y="72386"/>
                    <a:pt x="45742" y="72386"/>
                  </a:cubicBezTo>
                  <a:cubicBezTo>
                    <a:pt x="37128" y="72386"/>
                    <a:pt x="28514" y="62091"/>
                    <a:pt x="28217" y="59839"/>
                  </a:cubicBezTo>
                  <a:cubicBezTo>
                    <a:pt x="17524" y="77211"/>
                    <a:pt x="16633" y="89758"/>
                    <a:pt x="13366" y="104557"/>
                  </a:cubicBezTo>
                  <a:cubicBezTo>
                    <a:pt x="13960" y="107131"/>
                    <a:pt x="14257" y="109705"/>
                    <a:pt x="14554" y="112278"/>
                  </a:cubicBezTo>
                  <a:cubicBezTo>
                    <a:pt x="14554" y="112278"/>
                    <a:pt x="14851" y="117104"/>
                    <a:pt x="14554" y="119356"/>
                  </a:cubicBezTo>
                  <a:cubicBezTo>
                    <a:pt x="14554" y="119356"/>
                    <a:pt x="14554" y="119678"/>
                    <a:pt x="14257" y="119678"/>
                  </a:cubicBezTo>
                  <a:cubicBezTo>
                    <a:pt x="13960" y="119678"/>
                    <a:pt x="13069" y="119999"/>
                    <a:pt x="13069" y="119678"/>
                  </a:cubicBezTo>
                  <a:cubicBezTo>
                    <a:pt x="12772" y="119678"/>
                    <a:pt x="12475" y="119034"/>
                    <a:pt x="12475" y="118713"/>
                  </a:cubicBezTo>
                  <a:cubicBezTo>
                    <a:pt x="12178" y="117747"/>
                    <a:pt x="12178" y="117104"/>
                    <a:pt x="12178" y="116139"/>
                  </a:cubicBezTo>
                  <a:cubicBezTo>
                    <a:pt x="11881" y="114530"/>
                    <a:pt x="11584" y="113243"/>
                    <a:pt x="11584" y="111957"/>
                  </a:cubicBezTo>
                  <a:cubicBezTo>
                    <a:pt x="7425" y="95871"/>
                    <a:pt x="0" y="31849"/>
                    <a:pt x="28217" y="25093"/>
                  </a:cubicBezTo>
                  <a:close/>
                  <a:moveTo>
                    <a:pt x="68019" y="46648"/>
                  </a:moveTo>
                  <a:cubicBezTo>
                    <a:pt x="68316" y="46327"/>
                    <a:pt x="68910" y="46327"/>
                    <a:pt x="69207" y="46005"/>
                  </a:cubicBezTo>
                  <a:cubicBezTo>
                    <a:pt x="68613" y="46327"/>
                    <a:pt x="68019" y="46648"/>
                    <a:pt x="67425" y="46648"/>
                  </a:cubicBezTo>
                  <a:cubicBezTo>
                    <a:pt x="67722" y="46648"/>
                    <a:pt x="67722" y="46648"/>
                    <a:pt x="68019" y="4664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4614863" y="253603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4614863" y="253603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4479925" y="253126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CEB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4479925" y="253126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4589463" y="281543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68829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4589463" y="281543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4589463" y="2815432"/>
              <a:ext cx="49200" cy="15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4589463" y="281543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5054600" y="2539207"/>
              <a:ext cx="796800" cy="104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306" y="10892"/>
                  </a:moveTo>
                  <a:cubicBezTo>
                    <a:pt x="47661" y="4984"/>
                    <a:pt x="82741" y="0"/>
                    <a:pt x="97016" y="20676"/>
                  </a:cubicBezTo>
                  <a:cubicBezTo>
                    <a:pt x="111290" y="41353"/>
                    <a:pt x="104032" y="48553"/>
                    <a:pt x="112016" y="55938"/>
                  </a:cubicBezTo>
                  <a:cubicBezTo>
                    <a:pt x="120000" y="63323"/>
                    <a:pt x="112500" y="80123"/>
                    <a:pt x="106935" y="81600"/>
                  </a:cubicBezTo>
                  <a:cubicBezTo>
                    <a:pt x="101612" y="83076"/>
                    <a:pt x="103790" y="88800"/>
                    <a:pt x="106451" y="91384"/>
                  </a:cubicBezTo>
                  <a:cubicBezTo>
                    <a:pt x="117822" y="101907"/>
                    <a:pt x="101370" y="120000"/>
                    <a:pt x="57338" y="119815"/>
                  </a:cubicBezTo>
                  <a:cubicBezTo>
                    <a:pt x="10161" y="119446"/>
                    <a:pt x="967" y="98584"/>
                    <a:pt x="13064" y="92123"/>
                  </a:cubicBezTo>
                  <a:cubicBezTo>
                    <a:pt x="16935" y="90092"/>
                    <a:pt x="18387" y="86030"/>
                    <a:pt x="14032" y="82338"/>
                  </a:cubicBezTo>
                  <a:cubicBezTo>
                    <a:pt x="9919" y="78830"/>
                    <a:pt x="0" y="65353"/>
                    <a:pt x="9193" y="54461"/>
                  </a:cubicBezTo>
                  <a:cubicBezTo>
                    <a:pt x="18629" y="43384"/>
                    <a:pt x="10403" y="10892"/>
                    <a:pt x="43306" y="10892"/>
                  </a:cubicBezTo>
                </a:path>
              </a:pathLst>
            </a:custGeom>
            <a:solidFill>
              <a:srgbClr val="80604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4859338" y="3375819"/>
              <a:ext cx="1182600" cy="46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232"/>
                    <a:pt x="48195" y="2054"/>
                    <a:pt x="48032" y="2876"/>
                  </a:cubicBezTo>
                  <a:cubicBezTo>
                    <a:pt x="40705" y="28767"/>
                    <a:pt x="25237" y="40273"/>
                    <a:pt x="12862" y="47260"/>
                  </a:cubicBezTo>
                  <a:cubicBezTo>
                    <a:pt x="488" y="54246"/>
                    <a:pt x="0" y="93698"/>
                    <a:pt x="0" y="119999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120000" y="93698"/>
                    <a:pt x="119837" y="54246"/>
                    <a:pt x="107137" y="47260"/>
                  </a:cubicBezTo>
                  <a:cubicBezTo>
                    <a:pt x="94599" y="39863"/>
                    <a:pt x="78154" y="27123"/>
                    <a:pt x="71316" y="0"/>
                  </a:cubicBezTo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5332413" y="3002757"/>
              <a:ext cx="2364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5670550" y="3012282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5110163" y="3012282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5332413" y="3304382"/>
              <a:ext cx="236400" cy="8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4AA9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5126038" y="2639219"/>
              <a:ext cx="651000" cy="72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5122863" y="2618582"/>
              <a:ext cx="689100" cy="496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441" y="57290"/>
                  </a:moveTo>
                  <a:cubicBezTo>
                    <a:pt x="37674" y="86322"/>
                    <a:pt x="33488" y="95225"/>
                    <a:pt x="20372" y="87483"/>
                  </a:cubicBezTo>
                  <a:cubicBezTo>
                    <a:pt x="6976" y="79741"/>
                    <a:pt x="9488" y="101419"/>
                    <a:pt x="12000" y="116516"/>
                  </a:cubicBezTo>
                  <a:cubicBezTo>
                    <a:pt x="0" y="96000"/>
                    <a:pt x="1395" y="76258"/>
                    <a:pt x="5023" y="56129"/>
                  </a:cubicBezTo>
                  <a:cubicBezTo>
                    <a:pt x="9209" y="34064"/>
                    <a:pt x="29302" y="774"/>
                    <a:pt x="48279" y="1548"/>
                  </a:cubicBezTo>
                  <a:cubicBezTo>
                    <a:pt x="58604" y="0"/>
                    <a:pt x="74232" y="1935"/>
                    <a:pt x="90976" y="18193"/>
                  </a:cubicBezTo>
                  <a:cubicBezTo>
                    <a:pt x="120000" y="47225"/>
                    <a:pt x="110232" y="112258"/>
                    <a:pt x="102418" y="120000"/>
                  </a:cubicBezTo>
                  <a:cubicBezTo>
                    <a:pt x="109953" y="60000"/>
                    <a:pt x="91534" y="72000"/>
                    <a:pt x="78697" y="40645"/>
                  </a:cubicBezTo>
                  <a:cubicBezTo>
                    <a:pt x="74511" y="26709"/>
                    <a:pt x="58325" y="25935"/>
                    <a:pt x="47441" y="5729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5435600" y="3544094"/>
              <a:ext cx="23700" cy="30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5248275" y="3386932"/>
              <a:ext cx="200100" cy="2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5248275" y="3386932"/>
              <a:ext cx="200100" cy="2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5448300" y="3385344"/>
              <a:ext cx="204900" cy="24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5448300" y="3385344"/>
              <a:ext cx="204900" cy="24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5200650" y="2972594"/>
              <a:ext cx="507900" cy="18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20" y="118956"/>
                  </a:moveTo>
                  <a:cubicBezTo>
                    <a:pt x="90000" y="118956"/>
                    <a:pt x="90759" y="118956"/>
                    <a:pt x="91139" y="118956"/>
                  </a:cubicBezTo>
                  <a:cubicBezTo>
                    <a:pt x="107088" y="114782"/>
                    <a:pt x="111265" y="96000"/>
                    <a:pt x="112784" y="70956"/>
                  </a:cubicBezTo>
                  <a:cubicBezTo>
                    <a:pt x="114683" y="43826"/>
                    <a:pt x="115063" y="34434"/>
                    <a:pt x="117721" y="31304"/>
                  </a:cubicBezTo>
                  <a:cubicBezTo>
                    <a:pt x="119240" y="29217"/>
                    <a:pt x="120000" y="24000"/>
                    <a:pt x="120000" y="16695"/>
                  </a:cubicBezTo>
                  <a:cubicBezTo>
                    <a:pt x="119620" y="9391"/>
                    <a:pt x="119620" y="8347"/>
                    <a:pt x="116582" y="5217"/>
                  </a:cubicBezTo>
                  <a:cubicBezTo>
                    <a:pt x="114303" y="3130"/>
                    <a:pt x="100632" y="0"/>
                    <a:pt x="90379" y="2086"/>
                  </a:cubicBezTo>
                  <a:cubicBezTo>
                    <a:pt x="90379" y="9391"/>
                    <a:pt x="90379" y="9391"/>
                    <a:pt x="90379" y="9391"/>
                  </a:cubicBezTo>
                  <a:cubicBezTo>
                    <a:pt x="98354" y="8347"/>
                    <a:pt x="105949" y="10434"/>
                    <a:pt x="108227" y="14608"/>
                  </a:cubicBezTo>
                  <a:cubicBezTo>
                    <a:pt x="113544" y="24000"/>
                    <a:pt x="112025" y="67826"/>
                    <a:pt x="107468" y="89739"/>
                  </a:cubicBezTo>
                  <a:cubicBezTo>
                    <a:pt x="104810" y="104347"/>
                    <a:pt x="96835" y="111652"/>
                    <a:pt x="89620" y="112695"/>
                  </a:cubicBezTo>
                  <a:lnTo>
                    <a:pt x="89620" y="118956"/>
                  </a:lnTo>
                  <a:close/>
                  <a:moveTo>
                    <a:pt x="60000" y="15652"/>
                  </a:moveTo>
                  <a:cubicBezTo>
                    <a:pt x="56202" y="16695"/>
                    <a:pt x="41772" y="5217"/>
                    <a:pt x="31898" y="2086"/>
                  </a:cubicBezTo>
                  <a:cubicBezTo>
                    <a:pt x="31139" y="2086"/>
                    <a:pt x="30379" y="2086"/>
                    <a:pt x="29620" y="2086"/>
                  </a:cubicBezTo>
                  <a:cubicBezTo>
                    <a:pt x="29620" y="9391"/>
                    <a:pt x="29620" y="9391"/>
                    <a:pt x="29620" y="9391"/>
                  </a:cubicBezTo>
                  <a:cubicBezTo>
                    <a:pt x="37594" y="10434"/>
                    <a:pt x="46329" y="15652"/>
                    <a:pt x="49367" y="28173"/>
                  </a:cubicBezTo>
                  <a:cubicBezTo>
                    <a:pt x="54303" y="48000"/>
                    <a:pt x="45569" y="97043"/>
                    <a:pt x="37594" y="107478"/>
                  </a:cubicBezTo>
                  <a:cubicBezTo>
                    <a:pt x="35316" y="110608"/>
                    <a:pt x="31898" y="112695"/>
                    <a:pt x="28860" y="112695"/>
                  </a:cubicBezTo>
                  <a:cubicBezTo>
                    <a:pt x="28860" y="120000"/>
                    <a:pt x="28860" y="120000"/>
                    <a:pt x="28860" y="120000"/>
                  </a:cubicBezTo>
                  <a:cubicBezTo>
                    <a:pt x="42531" y="120000"/>
                    <a:pt x="47468" y="92869"/>
                    <a:pt x="49367" y="83478"/>
                  </a:cubicBezTo>
                  <a:cubicBezTo>
                    <a:pt x="52405" y="65739"/>
                    <a:pt x="51645" y="42782"/>
                    <a:pt x="59620" y="42782"/>
                  </a:cubicBezTo>
                  <a:cubicBezTo>
                    <a:pt x="67594" y="42782"/>
                    <a:pt x="66455" y="65739"/>
                    <a:pt x="69493" y="82434"/>
                  </a:cubicBezTo>
                  <a:cubicBezTo>
                    <a:pt x="71012" y="91826"/>
                    <a:pt x="75189" y="120000"/>
                    <a:pt x="89620" y="118956"/>
                  </a:cubicBezTo>
                  <a:cubicBezTo>
                    <a:pt x="89620" y="112695"/>
                    <a:pt x="89620" y="112695"/>
                    <a:pt x="89620" y="112695"/>
                  </a:cubicBezTo>
                  <a:cubicBezTo>
                    <a:pt x="86202" y="112695"/>
                    <a:pt x="82784" y="110608"/>
                    <a:pt x="80126" y="107478"/>
                  </a:cubicBezTo>
                  <a:cubicBezTo>
                    <a:pt x="72531" y="97043"/>
                    <a:pt x="64936" y="48000"/>
                    <a:pt x="70253" y="28173"/>
                  </a:cubicBezTo>
                  <a:cubicBezTo>
                    <a:pt x="73670" y="15652"/>
                    <a:pt x="82025" y="10434"/>
                    <a:pt x="90379" y="9391"/>
                  </a:cubicBezTo>
                  <a:cubicBezTo>
                    <a:pt x="90379" y="2086"/>
                    <a:pt x="90379" y="2086"/>
                    <a:pt x="90379" y="2086"/>
                  </a:cubicBezTo>
                  <a:cubicBezTo>
                    <a:pt x="89620" y="2086"/>
                    <a:pt x="89240" y="2086"/>
                    <a:pt x="88481" y="2086"/>
                  </a:cubicBezTo>
                  <a:cubicBezTo>
                    <a:pt x="79367" y="4173"/>
                    <a:pt x="67974" y="15652"/>
                    <a:pt x="60000" y="15652"/>
                  </a:cubicBezTo>
                  <a:close/>
                  <a:moveTo>
                    <a:pt x="29620" y="2086"/>
                  </a:moveTo>
                  <a:cubicBezTo>
                    <a:pt x="19367" y="1043"/>
                    <a:pt x="6075" y="4173"/>
                    <a:pt x="3417" y="6260"/>
                  </a:cubicBezTo>
                  <a:cubicBezTo>
                    <a:pt x="379" y="9391"/>
                    <a:pt x="379" y="10434"/>
                    <a:pt x="0" y="17739"/>
                  </a:cubicBezTo>
                  <a:cubicBezTo>
                    <a:pt x="0" y="24000"/>
                    <a:pt x="0" y="30260"/>
                    <a:pt x="1898" y="32347"/>
                  </a:cubicBezTo>
                  <a:cubicBezTo>
                    <a:pt x="4556" y="34434"/>
                    <a:pt x="4556" y="43826"/>
                    <a:pt x="5696" y="72000"/>
                  </a:cubicBezTo>
                  <a:cubicBezTo>
                    <a:pt x="6835" y="96000"/>
                    <a:pt x="10632" y="115826"/>
                    <a:pt x="26202" y="118956"/>
                  </a:cubicBezTo>
                  <a:cubicBezTo>
                    <a:pt x="27341" y="120000"/>
                    <a:pt x="28101" y="120000"/>
                    <a:pt x="28860" y="120000"/>
                  </a:cubicBezTo>
                  <a:cubicBezTo>
                    <a:pt x="28860" y="112695"/>
                    <a:pt x="28860" y="112695"/>
                    <a:pt x="28860" y="112695"/>
                  </a:cubicBezTo>
                  <a:cubicBezTo>
                    <a:pt x="21645" y="112695"/>
                    <a:pt x="13291" y="105391"/>
                    <a:pt x="10632" y="89739"/>
                  </a:cubicBezTo>
                  <a:cubicBezTo>
                    <a:pt x="6835" y="67826"/>
                    <a:pt x="6455" y="24000"/>
                    <a:pt x="11772" y="14608"/>
                  </a:cubicBezTo>
                  <a:cubicBezTo>
                    <a:pt x="14050" y="11478"/>
                    <a:pt x="21645" y="8347"/>
                    <a:pt x="29620" y="9391"/>
                  </a:cubicBezTo>
                  <a:lnTo>
                    <a:pt x="29620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5448300" y="354250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4797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5332413" y="3382169"/>
              <a:ext cx="236400" cy="16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58775" y="116400"/>
                    <a:pt x="58775" y="116400"/>
                    <a:pt x="58775" y="1164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00"/>
                    <a:pt x="0" y="3600"/>
                    <a:pt x="0" y="36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120000" y="2400"/>
                    <a:pt x="120000" y="2400"/>
                    <a:pt x="120000" y="2400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3284538" y="3305969"/>
              <a:ext cx="1247700" cy="56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3284538" y="3305969"/>
              <a:ext cx="1247700" cy="56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3775075" y="2902744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3597275" y="2866232"/>
              <a:ext cx="112800" cy="16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60000" y="0"/>
                    <a:pt x="90857" y="20000"/>
                    <a:pt x="106285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69411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4106863" y="2866232"/>
              <a:ext cx="112800" cy="16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0000" y="0"/>
                    <a:pt x="27428" y="20000"/>
                    <a:pt x="13714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58285" y="120000"/>
                    <a:pt x="90857" y="100000"/>
                    <a:pt x="104571" y="69411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3722688" y="3437732"/>
              <a:ext cx="354000" cy="43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272" y="0"/>
                  </a:moveTo>
                  <a:cubicBezTo>
                    <a:pt x="63272" y="0"/>
                    <a:pt x="0" y="12398"/>
                    <a:pt x="0" y="15498"/>
                  </a:cubicBezTo>
                  <a:cubicBezTo>
                    <a:pt x="0" y="18597"/>
                    <a:pt x="24000" y="120000"/>
                    <a:pt x="24000" y="120000"/>
                  </a:cubicBezTo>
                  <a:cubicBezTo>
                    <a:pt x="110181" y="120000"/>
                    <a:pt x="110181" y="120000"/>
                    <a:pt x="110181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272" y="0"/>
                    <a:pt x="63272" y="0"/>
                    <a:pt x="6327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3598863" y="3312319"/>
              <a:ext cx="2349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0000" y="0"/>
                  </a:moveTo>
                  <a:lnTo>
                    <a:pt x="90000" y="12917"/>
                  </a:lnTo>
                  <a:lnTo>
                    <a:pt x="120000" y="120000"/>
                  </a:lnTo>
                  <a:lnTo>
                    <a:pt x="68108" y="120000"/>
                  </a:lnTo>
                  <a:lnTo>
                    <a:pt x="12162" y="72407"/>
                  </a:lnTo>
                  <a:lnTo>
                    <a:pt x="65675" y="57110"/>
                  </a:lnTo>
                  <a:lnTo>
                    <a:pt x="0" y="44532"/>
                  </a:lnTo>
                  <a:lnTo>
                    <a:pt x="60810" y="5439"/>
                  </a:lnTo>
                  <a:lnTo>
                    <a:pt x="90000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3984625" y="3312319"/>
              <a:ext cx="2334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387" y="0"/>
                  </a:moveTo>
                  <a:lnTo>
                    <a:pt x="29387" y="12917"/>
                  </a:lnTo>
                  <a:lnTo>
                    <a:pt x="0" y="120000"/>
                  </a:lnTo>
                  <a:lnTo>
                    <a:pt x="51428" y="120000"/>
                  </a:lnTo>
                  <a:lnTo>
                    <a:pt x="106938" y="72407"/>
                  </a:lnTo>
                  <a:lnTo>
                    <a:pt x="53877" y="57110"/>
                  </a:lnTo>
                  <a:lnTo>
                    <a:pt x="120000" y="44532"/>
                  </a:lnTo>
                  <a:lnTo>
                    <a:pt x="66122" y="6458"/>
                  </a:lnTo>
                  <a:lnTo>
                    <a:pt x="29387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>
              <a:off x="3851275" y="3437732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0000" y="120000"/>
                    <a:pt x="68333" y="120000"/>
                    <a:pt x="85000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0000" y="0"/>
                    <a:pt x="60000" y="0"/>
                    <a:pt x="60000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3836988" y="3550444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3836988" y="3550444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3762375" y="3271044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3762375" y="3271044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3775075" y="3215482"/>
              <a:ext cx="2667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60359" y="120000"/>
                  </a:cubicBezTo>
                  <a:cubicBezTo>
                    <a:pt x="60359" y="120000"/>
                    <a:pt x="61077" y="120000"/>
                    <a:pt x="61796" y="120000"/>
                  </a:cubicBezTo>
                  <a:cubicBezTo>
                    <a:pt x="90538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AF9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3582988" y="2442369"/>
              <a:ext cx="685800" cy="68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145" y="17223"/>
                  </a:moveTo>
                  <a:cubicBezTo>
                    <a:pt x="104824" y="18917"/>
                    <a:pt x="110725" y="26258"/>
                    <a:pt x="113255" y="36423"/>
                  </a:cubicBezTo>
                  <a:cubicBezTo>
                    <a:pt x="120000" y="62400"/>
                    <a:pt x="105948" y="119152"/>
                    <a:pt x="58173" y="119717"/>
                  </a:cubicBezTo>
                  <a:cubicBezTo>
                    <a:pt x="33442" y="120000"/>
                    <a:pt x="15737" y="113788"/>
                    <a:pt x="9274" y="93741"/>
                  </a:cubicBezTo>
                  <a:cubicBezTo>
                    <a:pt x="2810" y="73694"/>
                    <a:pt x="0" y="41223"/>
                    <a:pt x="14051" y="23152"/>
                  </a:cubicBezTo>
                  <a:cubicBezTo>
                    <a:pt x="31756" y="282"/>
                    <a:pt x="69133" y="0"/>
                    <a:pt x="94145" y="17223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3497263" y="2518569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3157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3560763" y="2497932"/>
              <a:ext cx="692100" cy="44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893" y="52714"/>
                  </a:moveTo>
                  <a:cubicBezTo>
                    <a:pt x="38422" y="64714"/>
                    <a:pt x="48445" y="46714"/>
                    <a:pt x="59860" y="54428"/>
                  </a:cubicBezTo>
                  <a:cubicBezTo>
                    <a:pt x="71276" y="62142"/>
                    <a:pt x="102459" y="25285"/>
                    <a:pt x="109141" y="105857"/>
                  </a:cubicBezTo>
                  <a:cubicBezTo>
                    <a:pt x="120000" y="47571"/>
                    <a:pt x="103573" y="6000"/>
                    <a:pt x="62088" y="3000"/>
                  </a:cubicBezTo>
                  <a:cubicBezTo>
                    <a:pt x="17819" y="0"/>
                    <a:pt x="0" y="62142"/>
                    <a:pt x="12250" y="120000"/>
                  </a:cubicBezTo>
                  <a:cubicBezTo>
                    <a:pt x="11415" y="88714"/>
                    <a:pt x="16426" y="68142"/>
                    <a:pt x="25893" y="52714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3703638" y="2658269"/>
              <a:ext cx="2619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00"/>
                  </a:moveTo>
                  <a:cubicBezTo>
                    <a:pt x="736" y="105000"/>
                    <a:pt x="30184" y="114000"/>
                    <a:pt x="42699" y="117000"/>
                  </a:cubicBezTo>
                  <a:cubicBezTo>
                    <a:pt x="54478" y="120000"/>
                    <a:pt x="65521" y="114000"/>
                    <a:pt x="76564" y="99000"/>
                  </a:cubicBezTo>
                  <a:cubicBezTo>
                    <a:pt x="90552" y="84000"/>
                    <a:pt x="108220" y="63000"/>
                    <a:pt x="119263" y="27000"/>
                  </a:cubicBezTo>
                  <a:cubicBezTo>
                    <a:pt x="120000" y="21000"/>
                    <a:pt x="120000" y="15000"/>
                    <a:pt x="118527" y="12000"/>
                  </a:cubicBezTo>
                  <a:cubicBezTo>
                    <a:pt x="97177" y="0"/>
                    <a:pt x="75092" y="69000"/>
                    <a:pt x="53742" y="78000"/>
                  </a:cubicBezTo>
                  <a:cubicBezTo>
                    <a:pt x="36809" y="84000"/>
                    <a:pt x="14723" y="75000"/>
                    <a:pt x="2208" y="30000"/>
                  </a:cubicBezTo>
                  <a:cubicBezTo>
                    <a:pt x="736" y="27000"/>
                    <a:pt x="0" y="27000"/>
                    <a:pt x="0" y="33000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3659188" y="2859882"/>
              <a:ext cx="504900" cy="18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3908425" y="3271044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3908425" y="3271044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3775075" y="3266282"/>
              <a:ext cx="2667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2D0B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3775075" y="3266282"/>
              <a:ext cx="2667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3933825" y="3550444"/>
              <a:ext cx="1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3933825" y="3550444"/>
              <a:ext cx="1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3883025" y="3550444"/>
              <a:ext cx="52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  <a:close/>
                </a:path>
              </a:pathLst>
            </a:custGeom>
            <a:solidFill>
              <a:srgbClr val="B5323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3883025" y="3550444"/>
              <a:ext cx="52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3971925" y="3472656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3971925" y="3472656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4460875" y="3066256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415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415"/>
                    <a:pt x="120000" y="35415"/>
                    <a:pt x="120000" y="35415"/>
                  </a:cubicBezTo>
                  <a:cubicBezTo>
                    <a:pt x="120000" y="0"/>
                    <a:pt x="0" y="0"/>
                    <a:pt x="0" y="35415"/>
                  </a:cubicBezTo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4283075" y="3031331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60000" y="0"/>
                    <a:pt x="92571" y="20000"/>
                    <a:pt x="106285" y="49411"/>
                  </a:cubicBezTo>
                  <a:cubicBezTo>
                    <a:pt x="120000" y="80000"/>
                    <a:pt x="111428" y="108235"/>
                    <a:pt x="87428" y="114117"/>
                  </a:cubicBezTo>
                  <a:cubicBezTo>
                    <a:pt x="61714" y="120000"/>
                    <a:pt x="29142" y="100000"/>
                    <a:pt x="15428" y="70588"/>
                  </a:cubicBezTo>
                  <a:cubicBezTo>
                    <a:pt x="0" y="40000"/>
                    <a:pt x="10285" y="11764"/>
                    <a:pt x="34285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4791075" y="3031331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80000"/>
                    <a:pt x="8571" y="108235"/>
                    <a:pt x="34285" y="114117"/>
                  </a:cubicBezTo>
                  <a:cubicBezTo>
                    <a:pt x="60000" y="120000"/>
                    <a:pt x="90857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4408488" y="3602831"/>
              <a:ext cx="354000" cy="43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529" y="0"/>
                  </a:moveTo>
                  <a:cubicBezTo>
                    <a:pt x="63529" y="0"/>
                    <a:pt x="0" y="12398"/>
                    <a:pt x="0" y="15498"/>
                  </a:cubicBezTo>
                  <a:cubicBezTo>
                    <a:pt x="0" y="18597"/>
                    <a:pt x="24434" y="120000"/>
                    <a:pt x="24434" y="120000"/>
                  </a:cubicBezTo>
                  <a:cubicBezTo>
                    <a:pt x="109683" y="120000"/>
                    <a:pt x="109683" y="120000"/>
                    <a:pt x="109683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529" y="0"/>
                    <a:pt x="63529" y="0"/>
                    <a:pt x="63529" y="0"/>
                  </a:cubicBezTo>
                </a:path>
              </a:pathLst>
            </a:custGeom>
            <a:solidFill>
              <a:srgbClr val="9FBAC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4286250" y="3475831"/>
              <a:ext cx="2334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795" y="0"/>
                  </a:moveTo>
                  <a:lnTo>
                    <a:pt x="89795" y="12881"/>
                  </a:lnTo>
                  <a:lnTo>
                    <a:pt x="120000" y="119999"/>
                  </a:lnTo>
                  <a:lnTo>
                    <a:pt x="68571" y="119999"/>
                  </a:lnTo>
                  <a:lnTo>
                    <a:pt x="11428" y="72203"/>
                  </a:lnTo>
                  <a:lnTo>
                    <a:pt x="66122" y="57627"/>
                  </a:lnTo>
                  <a:lnTo>
                    <a:pt x="0" y="44406"/>
                  </a:lnTo>
                  <a:lnTo>
                    <a:pt x="60408" y="5423"/>
                  </a:lnTo>
                  <a:lnTo>
                    <a:pt x="89795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4670425" y="3475831"/>
              <a:ext cx="2319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410" y="0"/>
                  </a:moveTo>
                  <a:lnTo>
                    <a:pt x="30410" y="12881"/>
                  </a:lnTo>
                  <a:lnTo>
                    <a:pt x="0" y="119999"/>
                  </a:lnTo>
                  <a:lnTo>
                    <a:pt x="50958" y="119999"/>
                  </a:lnTo>
                  <a:lnTo>
                    <a:pt x="108493" y="72203"/>
                  </a:lnTo>
                  <a:lnTo>
                    <a:pt x="53424" y="57627"/>
                  </a:lnTo>
                  <a:lnTo>
                    <a:pt x="119999" y="44406"/>
                  </a:lnTo>
                  <a:lnTo>
                    <a:pt x="65753" y="6779"/>
                  </a:lnTo>
                  <a:lnTo>
                    <a:pt x="3041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4537075" y="3602831"/>
              <a:ext cx="114300" cy="11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1666" y="120000"/>
                    <a:pt x="68333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4524375" y="3713956"/>
              <a:ext cx="142800" cy="32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  <a:close/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4524375" y="3713956"/>
              <a:ext cx="142800" cy="32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4448175" y="3434556"/>
              <a:ext cx="1476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4448175" y="3434556"/>
              <a:ext cx="1476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4460875" y="3378994"/>
              <a:ext cx="268200" cy="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179" y="115862"/>
                    <a:pt x="59640" y="120000"/>
                  </a:cubicBezTo>
                  <a:cubicBezTo>
                    <a:pt x="60359" y="120000"/>
                    <a:pt x="60359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9E8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4183063" y="2682081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111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6842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4279900" y="2585244"/>
              <a:ext cx="647700" cy="5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376" y="22479"/>
                  </a:moveTo>
                  <a:cubicBezTo>
                    <a:pt x="66831" y="0"/>
                    <a:pt x="27029" y="1355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8910" y="119008"/>
                  </a:cubicBezTo>
                  <a:cubicBezTo>
                    <a:pt x="9207" y="119008"/>
                    <a:pt x="9504" y="119669"/>
                    <a:pt x="9504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0990" y="119669"/>
                    <a:pt x="10990" y="119338"/>
                    <a:pt x="10990" y="119338"/>
                  </a:cubicBezTo>
                  <a:cubicBezTo>
                    <a:pt x="11287" y="117024"/>
                    <a:pt x="10990" y="112396"/>
                    <a:pt x="10990" y="112396"/>
                  </a:cubicBezTo>
                  <a:cubicBezTo>
                    <a:pt x="10990" y="108429"/>
                    <a:pt x="10099" y="105123"/>
                    <a:pt x="9504" y="101487"/>
                  </a:cubicBezTo>
                  <a:cubicBezTo>
                    <a:pt x="12178" y="84628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56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8181"/>
                  </a:cubicBezTo>
                  <a:cubicBezTo>
                    <a:pt x="76930" y="60165"/>
                    <a:pt x="82574" y="63140"/>
                    <a:pt x="87920" y="62479"/>
                  </a:cubicBezTo>
                  <a:cubicBezTo>
                    <a:pt x="90297" y="62479"/>
                    <a:pt x="92079" y="60495"/>
                    <a:pt x="92376" y="58512"/>
                  </a:cubicBezTo>
                  <a:cubicBezTo>
                    <a:pt x="98613" y="79338"/>
                    <a:pt x="103663" y="88925"/>
                    <a:pt x="106633" y="104132"/>
                  </a:cubicBezTo>
                  <a:cubicBezTo>
                    <a:pt x="106336" y="106776"/>
                    <a:pt x="105742" y="109421"/>
                    <a:pt x="105742" y="112396"/>
                  </a:cubicBezTo>
                  <a:cubicBezTo>
                    <a:pt x="105742" y="112396"/>
                    <a:pt x="105445" y="117024"/>
                    <a:pt x="105742" y="119338"/>
                  </a:cubicBezTo>
                  <a:cubicBezTo>
                    <a:pt x="105742" y="119338"/>
                    <a:pt x="105742" y="119669"/>
                    <a:pt x="105742" y="119669"/>
                  </a:cubicBezTo>
                  <a:cubicBezTo>
                    <a:pt x="106039" y="120000"/>
                    <a:pt x="106930" y="120000"/>
                    <a:pt x="107227" y="120000"/>
                  </a:cubicBezTo>
                  <a:cubicBezTo>
                    <a:pt x="107227" y="119669"/>
                    <a:pt x="107821" y="119008"/>
                    <a:pt x="107821" y="119008"/>
                  </a:cubicBezTo>
                  <a:cubicBezTo>
                    <a:pt x="108118" y="118016"/>
                    <a:pt x="108118" y="117024"/>
                    <a:pt x="108118" y="116033"/>
                  </a:cubicBezTo>
                  <a:cubicBezTo>
                    <a:pt x="108118" y="114710"/>
                    <a:pt x="108415" y="113057"/>
                    <a:pt x="108712" y="111735"/>
                  </a:cubicBezTo>
                  <a:cubicBezTo>
                    <a:pt x="112574" y="95206"/>
                    <a:pt x="120000" y="29752"/>
                    <a:pt x="92376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3762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4595813" y="3434556"/>
              <a:ext cx="141300" cy="28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4595813" y="3434556"/>
              <a:ext cx="141300" cy="28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4460875" y="3431381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B9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4460875" y="3431381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4568825" y="3713956"/>
              <a:ext cx="507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8FA7B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4568825" y="3713956"/>
              <a:ext cx="507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4568825" y="3713956"/>
              <a:ext cx="50700" cy="1500"/>
            </a:xfrm>
            <a:prstGeom prst="rect">
              <a:avLst/>
            </a:prstGeom>
            <a:solidFill>
              <a:srgbClr val="2497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4568825" y="3713956"/>
              <a:ext cx="507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0" name="Shape 280"/>
          <p:cNvSpPr/>
          <p:nvPr/>
        </p:nvSpPr>
        <p:spPr>
          <a:xfrm>
            <a:off x="0" y="1100667"/>
            <a:ext cx="9144000" cy="4614300"/>
          </a:xfrm>
          <a:prstGeom prst="rect">
            <a:avLst/>
          </a:prstGeom>
          <a:solidFill>
            <a:schemeClr val="lt1">
              <a:alpha val="61568"/>
            </a:schemeClr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685800" y="1775355"/>
            <a:ext cx="77724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  <p:sp>
        <p:nvSpPr>
          <p:cNvPr id="28" name="Shape 28"/>
          <p:cNvSpPr/>
          <p:nvPr/>
        </p:nvSpPr>
        <p:spPr>
          <a:xfrm>
            <a:off x="301037" y="553989"/>
            <a:ext cx="8541900" cy="37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oter">
  <p:cSld name="Title and Foot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oter without Title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  <p:sp>
        <p:nvSpPr>
          <p:cNvPr id="37" name="Shape 37"/>
          <p:cNvSpPr/>
          <p:nvPr/>
        </p:nvSpPr>
        <p:spPr>
          <a:xfrm>
            <a:off x="0" y="-94497"/>
            <a:ext cx="9144000" cy="186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Screen_Img">
  <p:cSld name="FullScreen_Img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40" name="Shape 40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Shape 41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742950" marR="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143000" marR="0" lvl="2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600200" marR="0" lvl="3" indent="-1270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057400" marR="0" lvl="4" indent="-1270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Footer">
  <p:cSld name="Title without Foot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  <p:sp>
        <p:nvSpPr>
          <p:cNvPr id="46" name="Shape 46"/>
          <p:cNvSpPr/>
          <p:nvPr/>
        </p:nvSpPr>
        <p:spPr>
          <a:xfrm>
            <a:off x="4145936" y="5052688"/>
            <a:ext cx="942300" cy="591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0" y="3851189"/>
            <a:ext cx="9144000" cy="186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thout footer arrows">
  <p:cSld name="Without footer arrow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5243835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  <p:sp>
        <p:nvSpPr>
          <p:cNvPr id="52" name="Shape 52"/>
          <p:cNvSpPr/>
          <p:nvPr/>
        </p:nvSpPr>
        <p:spPr>
          <a:xfrm>
            <a:off x="3722146" y="4900705"/>
            <a:ext cx="1699800" cy="81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ored Backgroud">
  <p:cSld name="Colored Backgroud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457200" y="5243835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55" name="Shape 55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A5DAED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457200" y="1155813"/>
            <a:ext cx="8229600" cy="3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155813"/>
            <a:ext cx="8229600" cy="3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cxnSp>
        <p:nvCxnSpPr>
          <p:cNvPr id="8" name="Shape 8"/>
          <p:cNvCxnSpPr/>
          <p:nvPr/>
        </p:nvCxnSpPr>
        <p:spPr>
          <a:xfrm rot="10800000">
            <a:off x="399834" y="562064"/>
            <a:ext cx="8390100" cy="0"/>
          </a:xfrm>
          <a:prstGeom prst="straightConnector1">
            <a:avLst/>
          </a:prstGeom>
          <a:noFill/>
          <a:ln w="9525" cap="flat" cmpd="sng">
            <a:solidFill>
              <a:srgbClr val="30488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43793" y="529910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 txBox="1"/>
          <p:nvPr/>
        </p:nvSpPr>
        <p:spPr>
          <a:xfrm>
            <a:off x="447793" y="529910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r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www.digitalhouse.com</a:t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4248324" y="5295650"/>
            <a:ext cx="276900" cy="276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4600016" y="5299558"/>
            <a:ext cx="276900" cy="276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" name="Shape 13"/>
          <p:cNvGrpSpPr/>
          <p:nvPr/>
        </p:nvGrpSpPr>
        <p:grpSpPr>
          <a:xfrm>
            <a:off x="4357715" y="5400643"/>
            <a:ext cx="45720" cy="73409"/>
            <a:chOff x="3345327" y="4804191"/>
            <a:chExt cx="74100" cy="118978"/>
          </a:xfrm>
        </p:grpSpPr>
        <p:cxnSp>
          <p:nvCxnSpPr>
            <p:cNvPr id="14" name="Shape 14"/>
            <p:cNvCxnSpPr/>
            <p:nvPr/>
          </p:nvCxnSpPr>
          <p:spPr>
            <a:xfrm rot="-5400000">
              <a:off x="3350877" y="4798641"/>
              <a:ext cx="63000" cy="741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3345327" y="4861369"/>
              <a:ext cx="74100" cy="618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6" name="Shape 16"/>
          <p:cNvGrpSpPr/>
          <p:nvPr/>
        </p:nvGrpSpPr>
        <p:grpSpPr>
          <a:xfrm rot="10800000">
            <a:off x="4719482" y="5398248"/>
            <a:ext cx="45720" cy="73409"/>
            <a:chOff x="3345327" y="4804191"/>
            <a:chExt cx="74100" cy="118978"/>
          </a:xfrm>
        </p:grpSpPr>
        <p:cxnSp>
          <p:nvCxnSpPr>
            <p:cNvPr id="17" name="Shape 17"/>
            <p:cNvCxnSpPr/>
            <p:nvPr/>
          </p:nvCxnSpPr>
          <p:spPr>
            <a:xfrm rot="-5400000">
              <a:off x="3350877" y="4798641"/>
              <a:ext cx="63000" cy="741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3345327" y="4861369"/>
              <a:ext cx="74100" cy="618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9" name="Shape 19" descr="logo_bajada.jp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257784" y="144054"/>
            <a:ext cx="1459759" cy="34271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5994042" y="0"/>
            <a:ext cx="3150000" cy="571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Josefin Slab"/>
              <a:ea typeface="Josefin Slab"/>
              <a:cs typeface="Josefin Slab"/>
              <a:sym typeface="Josefin Slab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5994050" y="2015200"/>
            <a:ext cx="3096300" cy="11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Font typeface="Raleway"/>
              <a:buNone/>
            </a:pPr>
            <a:r>
              <a:rPr lang="pt-BR" sz="2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DATA SCIENCE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"/>
              <a:buFont typeface="Raleway"/>
              <a:buNone/>
            </a:pPr>
            <a:r>
              <a:rPr lang="pt-BR" sz="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Raleway"/>
              <a:buNone/>
            </a:pPr>
            <a:r>
              <a:rPr lang="pt-BR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Aula 48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Raleway"/>
              <a:buNone/>
            </a:pPr>
            <a:r>
              <a:rPr lang="pt-BR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Florestas Aleatórias 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Raleway"/>
              <a:buNone/>
            </a:pPr>
            <a:r>
              <a:rPr lang="pt-BR"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 Boosting</a:t>
            </a: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6117227" y="4127871"/>
            <a:ext cx="22575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Calibri"/>
              <a:buNone/>
            </a:pPr>
            <a:r>
              <a:rPr lang="pt-BR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2017</a:t>
            </a:r>
            <a:endParaRPr/>
          </a:p>
        </p:txBody>
      </p:sp>
      <p:pic>
        <p:nvPicPr>
          <p:cNvPr id="289" name="Shape 289" descr="logo_bajad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92961" y="1620450"/>
            <a:ext cx="1681408" cy="394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Shape 29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41425" y="1693838"/>
            <a:ext cx="2322864" cy="2322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Raleway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FLORESTA ALEATÓRIA</a:t>
            </a:r>
            <a:endParaRPr/>
          </a:p>
        </p:txBody>
      </p:sp>
      <p:sp>
        <p:nvSpPr>
          <p:cNvPr id="363" name="Shape 363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/>
          </a:p>
        </p:txBody>
      </p:sp>
      <p:sp>
        <p:nvSpPr>
          <p:cNvPr id="364" name="Shape 364"/>
          <p:cNvSpPr txBox="1"/>
          <p:nvPr/>
        </p:nvSpPr>
        <p:spPr>
          <a:xfrm>
            <a:off x="447794" y="1215518"/>
            <a:ext cx="8238900" cy="3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Algoritmo Floresta Aleatória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5" name="Shape 3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8600" y="1671613"/>
            <a:ext cx="7238883" cy="3140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Raleway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EXTRA TREES</a:t>
            </a:r>
            <a:endParaRPr/>
          </a:p>
        </p:txBody>
      </p:sp>
      <p:sp>
        <p:nvSpPr>
          <p:cNvPr id="371" name="Shape 371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/>
          </a:p>
        </p:txBody>
      </p:sp>
      <p:sp>
        <p:nvSpPr>
          <p:cNvPr id="372" name="Shape 372"/>
          <p:cNvSpPr txBox="1"/>
          <p:nvPr/>
        </p:nvSpPr>
        <p:spPr>
          <a:xfrm>
            <a:off x="447794" y="1215518"/>
            <a:ext cx="8238900" cy="3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Árvores extremamente randomizadas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ㅡ"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adição de mais uma etapa de aleatorização produz árvores muito aleatórias ou </a:t>
            </a:r>
            <a:r>
              <a:rPr lang="pt-BR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ExtraTrees</a:t>
            </a: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ㅡ"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 são treinadas usando bagging e o método de seleção aleatória de variáveis, como em uma </a:t>
            </a:r>
            <a:r>
              <a:rPr lang="pt-BR" sz="1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Floresta Aleatória</a:t>
            </a: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comum, mas com uma camada aleatória adicional.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ㅡ"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vez de calcular a combinação de variáveis/divisão ideal local (por exemplo, ganho de informações), para cada variável sob consideração, uma divisão aleatória (dentro do intervalo da variável) é gerada. Em seguida, a variável/divisão que maximiza o ganho é selecionada.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ㅡ"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principal diferença é que a divisão para cada variável não será ideal, mas aleatória.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Raleway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EXTRA TREES</a:t>
            </a:r>
            <a:endParaRPr/>
          </a:p>
        </p:txBody>
      </p:sp>
      <p:sp>
        <p:nvSpPr>
          <p:cNvPr id="378" name="Shape 378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/>
          </a:p>
        </p:txBody>
      </p:sp>
      <p:sp>
        <p:nvSpPr>
          <p:cNvPr id="379" name="Shape 379"/>
          <p:cNvSpPr txBox="1"/>
          <p:nvPr/>
        </p:nvSpPr>
        <p:spPr>
          <a:xfrm>
            <a:off x="447794" y="1215518"/>
            <a:ext cx="8238900" cy="3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0" name="Shape 3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800" y="878750"/>
            <a:ext cx="7751917" cy="3439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48975" y="3825624"/>
            <a:ext cx="3099841" cy="1332989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Shape 382"/>
          <p:cNvSpPr/>
          <p:nvPr/>
        </p:nvSpPr>
        <p:spPr>
          <a:xfrm>
            <a:off x="1479950" y="1768475"/>
            <a:ext cx="2550300" cy="5865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Shape 383"/>
          <p:cNvSpPr txBox="1"/>
          <p:nvPr/>
        </p:nvSpPr>
        <p:spPr>
          <a:xfrm>
            <a:off x="4858875" y="2734300"/>
            <a:ext cx="3257700" cy="6954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Seleciona K variáveis, como Floresta Aleatória</a:t>
            </a:r>
            <a:endParaRPr/>
          </a:p>
        </p:txBody>
      </p:sp>
      <p:cxnSp>
        <p:nvCxnSpPr>
          <p:cNvPr id="384" name="Shape 384"/>
          <p:cNvCxnSpPr>
            <a:stCxn id="382" idx="7"/>
            <a:endCxn id="383" idx="1"/>
          </p:cNvCxnSpPr>
          <p:nvPr/>
        </p:nvCxnSpPr>
        <p:spPr>
          <a:xfrm>
            <a:off x="3656767" y="1854366"/>
            <a:ext cx="1202100" cy="122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Raleway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EXTRA TREES</a:t>
            </a:r>
            <a:endParaRPr/>
          </a:p>
        </p:txBody>
      </p:sp>
      <p:sp>
        <p:nvSpPr>
          <p:cNvPr id="390" name="Shape 390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/>
          </a:p>
        </p:txBody>
      </p:sp>
      <p:sp>
        <p:nvSpPr>
          <p:cNvPr id="391" name="Shape 391"/>
          <p:cNvSpPr txBox="1"/>
          <p:nvPr/>
        </p:nvSpPr>
        <p:spPr>
          <a:xfrm>
            <a:off x="447794" y="1215518"/>
            <a:ext cx="8238900" cy="3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2" name="Shape 3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800" y="878750"/>
            <a:ext cx="7751917" cy="3439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Shape 3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48975" y="3825624"/>
            <a:ext cx="3099841" cy="1332989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Shape 394"/>
          <p:cNvSpPr/>
          <p:nvPr/>
        </p:nvSpPr>
        <p:spPr>
          <a:xfrm>
            <a:off x="1116950" y="2019800"/>
            <a:ext cx="4896000" cy="5490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Shape 395"/>
          <p:cNvSpPr txBox="1"/>
          <p:nvPr/>
        </p:nvSpPr>
        <p:spPr>
          <a:xfrm>
            <a:off x="4858725" y="1073075"/>
            <a:ext cx="3257700" cy="6954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Gera uma divisão candidata para cada uma das K variáveis</a:t>
            </a:r>
            <a:endParaRPr/>
          </a:p>
        </p:txBody>
      </p:sp>
      <p:cxnSp>
        <p:nvCxnSpPr>
          <p:cNvPr id="396" name="Shape 396"/>
          <p:cNvCxnSpPr>
            <a:stCxn id="394" idx="0"/>
            <a:endCxn id="395" idx="1"/>
          </p:cNvCxnSpPr>
          <p:nvPr/>
        </p:nvCxnSpPr>
        <p:spPr>
          <a:xfrm rot="10800000" flipH="1">
            <a:off x="3564950" y="1420700"/>
            <a:ext cx="1293900" cy="59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397" name="Shape 397"/>
          <p:cNvSpPr/>
          <p:nvPr/>
        </p:nvSpPr>
        <p:spPr>
          <a:xfrm>
            <a:off x="632925" y="3661450"/>
            <a:ext cx="4440000" cy="5490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Shape 398"/>
          <p:cNvSpPr txBox="1"/>
          <p:nvPr/>
        </p:nvSpPr>
        <p:spPr>
          <a:xfrm>
            <a:off x="496850" y="4465450"/>
            <a:ext cx="3257700" cy="6954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divisão é gerada com uma aleatorização no intervalo da variável</a:t>
            </a:r>
            <a:endParaRPr/>
          </a:p>
        </p:txBody>
      </p:sp>
      <p:cxnSp>
        <p:nvCxnSpPr>
          <p:cNvPr id="399" name="Shape 399"/>
          <p:cNvCxnSpPr>
            <a:stCxn id="397" idx="4"/>
            <a:endCxn id="398" idx="0"/>
          </p:cNvCxnSpPr>
          <p:nvPr/>
        </p:nvCxnSpPr>
        <p:spPr>
          <a:xfrm flipH="1">
            <a:off x="2125725" y="4210450"/>
            <a:ext cx="727200" cy="25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Raleway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EXTRA TREES</a:t>
            </a:r>
            <a:endParaRPr/>
          </a:p>
        </p:txBody>
      </p:sp>
      <p:sp>
        <p:nvSpPr>
          <p:cNvPr id="405" name="Shape 405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/>
          </a:p>
        </p:txBody>
      </p:sp>
      <p:sp>
        <p:nvSpPr>
          <p:cNvPr id="406" name="Shape 406"/>
          <p:cNvSpPr txBox="1"/>
          <p:nvPr/>
        </p:nvSpPr>
        <p:spPr>
          <a:xfrm>
            <a:off x="447794" y="1215518"/>
            <a:ext cx="8238900" cy="3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7" name="Shape 4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800" y="878750"/>
            <a:ext cx="7751917" cy="3439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Shape 4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48975" y="3825624"/>
            <a:ext cx="3099841" cy="1332989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Shape 409"/>
          <p:cNvSpPr/>
          <p:nvPr/>
        </p:nvSpPr>
        <p:spPr>
          <a:xfrm>
            <a:off x="511925" y="2300600"/>
            <a:ext cx="5575500" cy="5490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Shape 410"/>
          <p:cNvSpPr txBox="1"/>
          <p:nvPr/>
        </p:nvSpPr>
        <p:spPr>
          <a:xfrm>
            <a:off x="4318850" y="1386875"/>
            <a:ext cx="4290900" cy="4653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Retorna a divisão que obtiver a pontuação máxima.</a:t>
            </a:r>
            <a:endParaRPr/>
          </a:p>
        </p:txBody>
      </p:sp>
      <p:cxnSp>
        <p:nvCxnSpPr>
          <p:cNvPr id="411" name="Shape 411"/>
          <p:cNvCxnSpPr>
            <a:stCxn id="409" idx="0"/>
            <a:endCxn id="410" idx="1"/>
          </p:cNvCxnSpPr>
          <p:nvPr/>
        </p:nvCxnSpPr>
        <p:spPr>
          <a:xfrm rot="10800000" flipH="1">
            <a:off x="3299675" y="1619600"/>
            <a:ext cx="1019100" cy="68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Shape 417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B0D0E">
              <a:alpha val="65490"/>
            </a:srgbClr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18" name="Shape 418"/>
          <p:cNvSpPr/>
          <p:nvPr/>
        </p:nvSpPr>
        <p:spPr>
          <a:xfrm>
            <a:off x="1050575" y="1333500"/>
            <a:ext cx="7221900" cy="14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aleway"/>
              <a:buNone/>
            </a:pPr>
            <a:r>
              <a:rPr lang="pt-BR" sz="3000" b="1" i="0" u="none" strike="noStrike" cap="none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Prática guiada: </a:t>
            </a:r>
            <a:r>
              <a:rPr lang="x-none" sz="3000" b="1" i="0" u="none" strike="noStrike" cap="none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x-none" sz="3000" b="1" i="0" u="none" strike="noStrike" cap="none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3600" b="1" i="0" u="none" strike="noStrike" cap="none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Floresta Aleatória e Extra Trees</a:t>
            </a:r>
            <a:endParaRPr dirty="0"/>
          </a:p>
        </p:txBody>
      </p:sp>
      <p:sp>
        <p:nvSpPr>
          <p:cNvPr id="419" name="Shape 419"/>
          <p:cNvSpPr/>
          <p:nvPr/>
        </p:nvSpPr>
        <p:spPr>
          <a:xfrm>
            <a:off x="4009262" y="2726668"/>
            <a:ext cx="1122900" cy="1122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Shape 420"/>
          <p:cNvSpPr/>
          <p:nvPr/>
        </p:nvSpPr>
        <p:spPr>
          <a:xfrm>
            <a:off x="4373767" y="3071751"/>
            <a:ext cx="393900" cy="432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2913" y="65513"/>
                </a:moveTo>
                <a:cubicBezTo>
                  <a:pt x="41324" y="65513"/>
                  <a:pt x="39735" y="66810"/>
                  <a:pt x="39735" y="68108"/>
                </a:cubicBezTo>
                <a:cubicBezTo>
                  <a:pt x="39735" y="70054"/>
                  <a:pt x="41324" y="70702"/>
                  <a:pt x="42913" y="70702"/>
                </a:cubicBezTo>
                <a:cubicBezTo>
                  <a:pt x="45298" y="70702"/>
                  <a:pt x="46887" y="70054"/>
                  <a:pt x="46887" y="68108"/>
                </a:cubicBezTo>
                <a:cubicBezTo>
                  <a:pt x="46887" y="66810"/>
                  <a:pt x="45298" y="65513"/>
                  <a:pt x="42913" y="65513"/>
                </a:cubicBezTo>
                <a:close/>
                <a:moveTo>
                  <a:pt x="59602" y="76540"/>
                </a:moveTo>
                <a:cubicBezTo>
                  <a:pt x="56423" y="76540"/>
                  <a:pt x="53245" y="79135"/>
                  <a:pt x="53245" y="81729"/>
                </a:cubicBezTo>
                <a:cubicBezTo>
                  <a:pt x="53245" y="84972"/>
                  <a:pt x="56423" y="87567"/>
                  <a:pt x="59602" y="87567"/>
                </a:cubicBezTo>
                <a:cubicBezTo>
                  <a:pt x="63576" y="87567"/>
                  <a:pt x="66754" y="84972"/>
                  <a:pt x="66754" y="81729"/>
                </a:cubicBezTo>
                <a:cubicBezTo>
                  <a:pt x="66754" y="79135"/>
                  <a:pt x="63576" y="76540"/>
                  <a:pt x="59602" y="76540"/>
                </a:cubicBezTo>
                <a:close/>
                <a:moveTo>
                  <a:pt x="33377" y="87567"/>
                </a:moveTo>
                <a:cubicBezTo>
                  <a:pt x="29403" y="87567"/>
                  <a:pt x="26225" y="90162"/>
                  <a:pt x="26225" y="92756"/>
                </a:cubicBezTo>
                <a:cubicBezTo>
                  <a:pt x="26225" y="96000"/>
                  <a:pt x="29403" y="98594"/>
                  <a:pt x="33377" y="98594"/>
                </a:cubicBezTo>
                <a:cubicBezTo>
                  <a:pt x="36556" y="98594"/>
                  <a:pt x="39735" y="96000"/>
                  <a:pt x="39735" y="92756"/>
                </a:cubicBezTo>
                <a:cubicBezTo>
                  <a:pt x="39735" y="90162"/>
                  <a:pt x="36556" y="87567"/>
                  <a:pt x="33377" y="87567"/>
                </a:cubicBezTo>
                <a:close/>
                <a:moveTo>
                  <a:pt x="93774" y="43459"/>
                </a:moveTo>
                <a:cubicBezTo>
                  <a:pt x="93774" y="16216"/>
                  <a:pt x="93774" y="16216"/>
                  <a:pt x="93774" y="16216"/>
                </a:cubicBezTo>
                <a:cubicBezTo>
                  <a:pt x="100132" y="16216"/>
                  <a:pt x="100132" y="16216"/>
                  <a:pt x="100132" y="16216"/>
                </a:cubicBezTo>
                <a:cubicBezTo>
                  <a:pt x="104105" y="16216"/>
                  <a:pt x="107284" y="13621"/>
                  <a:pt x="107284" y="11027"/>
                </a:cubicBezTo>
                <a:cubicBezTo>
                  <a:pt x="107284" y="5189"/>
                  <a:pt x="107284" y="5189"/>
                  <a:pt x="107284" y="5189"/>
                </a:cubicBezTo>
                <a:cubicBezTo>
                  <a:pt x="107284" y="2594"/>
                  <a:pt x="104105" y="0"/>
                  <a:pt x="100132" y="0"/>
                </a:cubicBezTo>
                <a:cubicBezTo>
                  <a:pt x="19867" y="0"/>
                  <a:pt x="19867" y="0"/>
                  <a:pt x="19867" y="0"/>
                </a:cubicBezTo>
                <a:cubicBezTo>
                  <a:pt x="15894" y="0"/>
                  <a:pt x="12715" y="2594"/>
                  <a:pt x="12715" y="5189"/>
                </a:cubicBezTo>
                <a:cubicBezTo>
                  <a:pt x="12715" y="11027"/>
                  <a:pt x="12715" y="11027"/>
                  <a:pt x="12715" y="11027"/>
                </a:cubicBezTo>
                <a:cubicBezTo>
                  <a:pt x="12715" y="13621"/>
                  <a:pt x="15894" y="16216"/>
                  <a:pt x="19867" y="16216"/>
                </a:cubicBezTo>
                <a:cubicBezTo>
                  <a:pt x="26225" y="16216"/>
                  <a:pt x="26225" y="16216"/>
                  <a:pt x="26225" y="16216"/>
                </a:cubicBezTo>
                <a:cubicBezTo>
                  <a:pt x="26225" y="43459"/>
                  <a:pt x="26225" y="43459"/>
                  <a:pt x="26225" y="43459"/>
                </a:cubicBezTo>
                <a:cubicBezTo>
                  <a:pt x="10331" y="52540"/>
                  <a:pt x="0" y="67459"/>
                  <a:pt x="0" y="84972"/>
                </a:cubicBezTo>
                <a:cubicBezTo>
                  <a:pt x="0" y="98594"/>
                  <a:pt x="7152" y="111567"/>
                  <a:pt x="18278" y="120000"/>
                </a:cubicBezTo>
                <a:cubicBezTo>
                  <a:pt x="101721" y="120000"/>
                  <a:pt x="101721" y="120000"/>
                  <a:pt x="101721" y="120000"/>
                </a:cubicBezTo>
                <a:cubicBezTo>
                  <a:pt x="112847" y="111567"/>
                  <a:pt x="120000" y="98594"/>
                  <a:pt x="120000" y="84972"/>
                </a:cubicBezTo>
                <a:cubicBezTo>
                  <a:pt x="120000" y="67459"/>
                  <a:pt x="109668" y="52540"/>
                  <a:pt x="93774" y="43459"/>
                </a:cubicBezTo>
                <a:close/>
                <a:moveTo>
                  <a:pt x="19867" y="11027"/>
                </a:moveTo>
                <a:cubicBezTo>
                  <a:pt x="19867" y="5189"/>
                  <a:pt x="19867" y="5189"/>
                  <a:pt x="19867" y="5189"/>
                </a:cubicBezTo>
                <a:cubicBezTo>
                  <a:pt x="100132" y="5189"/>
                  <a:pt x="100132" y="5189"/>
                  <a:pt x="100132" y="5189"/>
                </a:cubicBezTo>
                <a:cubicBezTo>
                  <a:pt x="100132" y="11027"/>
                  <a:pt x="100132" y="11027"/>
                  <a:pt x="100132" y="11027"/>
                </a:cubicBezTo>
                <a:lnTo>
                  <a:pt x="19867" y="11027"/>
                </a:lnTo>
                <a:close/>
                <a:moveTo>
                  <a:pt x="86622" y="16216"/>
                </a:moveTo>
                <a:cubicBezTo>
                  <a:pt x="86622" y="24000"/>
                  <a:pt x="86622" y="24000"/>
                  <a:pt x="86622" y="24000"/>
                </a:cubicBezTo>
                <a:cubicBezTo>
                  <a:pt x="80264" y="24000"/>
                  <a:pt x="71523" y="25297"/>
                  <a:pt x="61986" y="29837"/>
                </a:cubicBezTo>
                <a:cubicBezTo>
                  <a:pt x="50860" y="35027"/>
                  <a:pt x="40529" y="33081"/>
                  <a:pt x="33377" y="30486"/>
                </a:cubicBezTo>
                <a:cubicBezTo>
                  <a:pt x="33377" y="16216"/>
                  <a:pt x="33377" y="16216"/>
                  <a:pt x="33377" y="16216"/>
                </a:cubicBezTo>
                <a:lnTo>
                  <a:pt x="86622" y="16216"/>
                </a:lnTo>
                <a:close/>
                <a:moveTo>
                  <a:pt x="98543" y="114810"/>
                </a:moveTo>
                <a:cubicBezTo>
                  <a:pt x="21456" y="114810"/>
                  <a:pt x="21456" y="114810"/>
                  <a:pt x="21456" y="114810"/>
                </a:cubicBezTo>
                <a:cubicBezTo>
                  <a:pt x="11920" y="106378"/>
                  <a:pt x="6357" y="96000"/>
                  <a:pt x="6357" y="84972"/>
                </a:cubicBezTo>
                <a:cubicBezTo>
                  <a:pt x="6357" y="70054"/>
                  <a:pt x="15099" y="56432"/>
                  <a:pt x="30198" y="48000"/>
                </a:cubicBezTo>
                <a:cubicBezTo>
                  <a:pt x="31788" y="47351"/>
                  <a:pt x="33377" y="45405"/>
                  <a:pt x="33377" y="43459"/>
                </a:cubicBezTo>
                <a:cubicBezTo>
                  <a:pt x="33377" y="36324"/>
                  <a:pt x="33377" y="36324"/>
                  <a:pt x="33377" y="36324"/>
                </a:cubicBezTo>
                <a:cubicBezTo>
                  <a:pt x="37350" y="37621"/>
                  <a:pt x="42119" y="38270"/>
                  <a:pt x="46887" y="38270"/>
                </a:cubicBezTo>
                <a:cubicBezTo>
                  <a:pt x="52450" y="38270"/>
                  <a:pt x="58807" y="37621"/>
                  <a:pt x="65165" y="34378"/>
                </a:cubicBezTo>
                <a:cubicBezTo>
                  <a:pt x="73907" y="30486"/>
                  <a:pt x="81059" y="29189"/>
                  <a:pt x="86622" y="29837"/>
                </a:cubicBezTo>
                <a:cubicBezTo>
                  <a:pt x="86622" y="43459"/>
                  <a:pt x="86622" y="43459"/>
                  <a:pt x="86622" y="43459"/>
                </a:cubicBezTo>
                <a:cubicBezTo>
                  <a:pt x="86622" y="45405"/>
                  <a:pt x="88211" y="47351"/>
                  <a:pt x="89801" y="48000"/>
                </a:cubicBezTo>
                <a:cubicBezTo>
                  <a:pt x="104900" y="56432"/>
                  <a:pt x="113642" y="70054"/>
                  <a:pt x="113642" y="84972"/>
                </a:cubicBezTo>
                <a:cubicBezTo>
                  <a:pt x="113642" y="96000"/>
                  <a:pt x="108079" y="106378"/>
                  <a:pt x="98543" y="114810"/>
                </a:cubicBezTo>
                <a:close/>
                <a:moveTo>
                  <a:pt x="89801" y="87567"/>
                </a:moveTo>
                <a:cubicBezTo>
                  <a:pt x="88211" y="87567"/>
                  <a:pt x="86622" y="88864"/>
                  <a:pt x="86622" y="90162"/>
                </a:cubicBezTo>
                <a:cubicBezTo>
                  <a:pt x="86622" y="91459"/>
                  <a:pt x="88211" y="92756"/>
                  <a:pt x="89801" y="92756"/>
                </a:cubicBezTo>
                <a:cubicBezTo>
                  <a:pt x="92185" y="92756"/>
                  <a:pt x="93774" y="91459"/>
                  <a:pt x="93774" y="90162"/>
                </a:cubicBezTo>
                <a:cubicBezTo>
                  <a:pt x="93774" y="88864"/>
                  <a:pt x="92185" y="87567"/>
                  <a:pt x="89801" y="87567"/>
                </a:cubicBezTo>
                <a:close/>
                <a:moveTo>
                  <a:pt x="69933" y="49297"/>
                </a:moveTo>
                <a:cubicBezTo>
                  <a:pt x="64370" y="49297"/>
                  <a:pt x="59602" y="52540"/>
                  <a:pt x="59602" y="57081"/>
                </a:cubicBezTo>
                <a:cubicBezTo>
                  <a:pt x="59602" y="61621"/>
                  <a:pt x="64370" y="65513"/>
                  <a:pt x="69933" y="65513"/>
                </a:cubicBezTo>
                <a:cubicBezTo>
                  <a:pt x="75496" y="65513"/>
                  <a:pt x="80264" y="61621"/>
                  <a:pt x="80264" y="57081"/>
                </a:cubicBezTo>
                <a:cubicBezTo>
                  <a:pt x="80264" y="52540"/>
                  <a:pt x="75496" y="49297"/>
                  <a:pt x="69933" y="49297"/>
                </a:cubicBezTo>
                <a:close/>
                <a:moveTo>
                  <a:pt x="69933" y="60324"/>
                </a:moveTo>
                <a:cubicBezTo>
                  <a:pt x="68344" y="60324"/>
                  <a:pt x="66754" y="59027"/>
                  <a:pt x="66754" y="57081"/>
                </a:cubicBezTo>
                <a:cubicBezTo>
                  <a:pt x="66754" y="55783"/>
                  <a:pt x="68344" y="54486"/>
                  <a:pt x="69933" y="54486"/>
                </a:cubicBezTo>
                <a:cubicBezTo>
                  <a:pt x="71523" y="54486"/>
                  <a:pt x="73112" y="55783"/>
                  <a:pt x="73112" y="57081"/>
                </a:cubicBezTo>
                <a:cubicBezTo>
                  <a:pt x="73112" y="59027"/>
                  <a:pt x="71523" y="60324"/>
                  <a:pt x="69933" y="60324"/>
                </a:cubicBezTo>
                <a:close/>
                <a:moveTo>
                  <a:pt x="69933" y="98594"/>
                </a:moveTo>
                <a:cubicBezTo>
                  <a:pt x="68344" y="98594"/>
                  <a:pt x="66754" y="99891"/>
                  <a:pt x="66754" y="101189"/>
                </a:cubicBezTo>
                <a:cubicBezTo>
                  <a:pt x="66754" y="102486"/>
                  <a:pt x="68344" y="103783"/>
                  <a:pt x="69933" y="103783"/>
                </a:cubicBezTo>
                <a:cubicBezTo>
                  <a:pt x="71523" y="103783"/>
                  <a:pt x="73112" y="102486"/>
                  <a:pt x="73112" y="101189"/>
                </a:cubicBezTo>
                <a:cubicBezTo>
                  <a:pt x="73112" y="99891"/>
                  <a:pt x="71523" y="98594"/>
                  <a:pt x="69933" y="9859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Raleway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FLORESTA ALEATÓRIA E EXTRA TREES</a:t>
            </a:r>
            <a:endParaRPr/>
          </a:p>
        </p:txBody>
      </p:sp>
      <p:sp>
        <p:nvSpPr>
          <p:cNvPr id="426" name="Shape 426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/>
          </a:p>
        </p:txBody>
      </p:sp>
      <p:sp>
        <p:nvSpPr>
          <p:cNvPr id="427" name="Shape 427"/>
          <p:cNvSpPr txBox="1"/>
          <p:nvPr/>
        </p:nvSpPr>
        <p:spPr>
          <a:xfrm>
            <a:off x="447794" y="1215518"/>
            <a:ext cx="8238900" cy="3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Prática: Floresta Aleatória e ExtraTrees em Scikit Learn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Nesta prática, vamos comparar o desempenho dos seguintes algoritmos: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ㅡ"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Árvores de decisão</a:t>
            </a: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ㅡ"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Bagging + Árvores de decisão</a:t>
            </a: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ㅡ"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Floresta Aleatória</a:t>
            </a: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ㅡ"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 Trees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isso, começaremos com a leitura do conjunto de dados de aceitabilidade de automóveis.</a:t>
            </a:r>
            <a:endParaRPr/>
          </a:p>
          <a:p>
            <a:pPr marL="266700" marR="266700" lvl="0" indent="-762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 b="1" i="0" u="none" strike="noStrike" cap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pt-BR" sz="11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pandas </a:t>
            </a:r>
            <a:r>
              <a:rPr lang="pt-BR" sz="1100" b="1" i="0" u="none" strike="noStrike" cap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pt-BR" sz="11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pd</a:t>
            </a:r>
            <a:r>
              <a:rPr lang="x-none" sz="11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x-none" sz="11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 = pd.read_csv(</a:t>
            </a:r>
            <a:r>
              <a:rPr lang="pt-BR" sz="1100" b="0" i="0" u="none" strike="noStrike" cap="none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'./datasets/car.csv'</a:t>
            </a:r>
            <a:r>
              <a:rPr lang="pt-BR" sz="11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x-none" sz="11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x-none" sz="11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df.head()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8" name="Shape 4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04975" y="3545575"/>
            <a:ext cx="3065953" cy="1230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Raleway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FLORESTA ALEATÓRIA E EXTRA TREES</a:t>
            </a:r>
            <a:endParaRPr/>
          </a:p>
        </p:txBody>
      </p:sp>
      <p:sp>
        <p:nvSpPr>
          <p:cNvPr id="434" name="Shape 434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/>
          </a:p>
        </p:txBody>
      </p:sp>
      <p:sp>
        <p:nvSpPr>
          <p:cNvPr id="435" name="Shape 435"/>
          <p:cNvSpPr txBox="1"/>
          <p:nvPr/>
        </p:nvSpPr>
        <p:spPr>
          <a:xfrm>
            <a:off x="447794" y="1215518"/>
            <a:ext cx="8238900" cy="3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Desta vez, vamos codificar as características usando um esquema de codificação One Hot, isto é, vamos considerá-las como variáveis categóricas. Também precisamos codificar a tag usando o LabelEncoder.</a:t>
            </a:r>
            <a:endParaRPr dirty="0"/>
          </a:p>
          <a:p>
            <a:pPr marL="266700" marR="266700" lvl="0" indent="-762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 b="1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sklearn.preprocessing </a:t>
            </a:r>
            <a:r>
              <a:rPr lang="pt-BR" sz="1100" b="1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pt-BR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LabelEncoder</a:t>
            </a:r>
            <a:r>
              <a:rPr lang="x-none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x-none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LabelEncoder().fit_transform(df[</a:t>
            </a:r>
            <a:r>
              <a:rPr lang="pt-BR" sz="1100" b="0" i="0" u="none" strike="noStrike" cap="none" dirty="0">
                <a:solidFill>
                  <a:srgbClr val="BA212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'acceptability'</a:t>
            </a:r>
            <a:r>
              <a:rPr lang="pt-BR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r>
              <a:rPr lang="x-none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x-none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pd.get_dummies(df.drop(</a:t>
            </a:r>
            <a:r>
              <a:rPr lang="pt-BR" sz="1100" b="0" i="0" u="none" strike="noStrike" cap="none" dirty="0">
                <a:solidFill>
                  <a:srgbClr val="BA212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'acceptability'</a:t>
            </a:r>
            <a:r>
              <a:rPr lang="pt-BR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axis=</a:t>
            </a:r>
            <a:r>
              <a:rPr lang="pt-BR" sz="1100" b="0" i="0" u="none" strike="noStrike" cap="none" dirty="0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x-none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x-none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X.ix[:,</a:t>
            </a:r>
            <a:r>
              <a:rPr lang="pt-BR" sz="1100" b="0" i="0" u="none" strike="noStrike" cap="none" dirty="0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100" b="0" i="0" u="none" strike="noStrike" cap="none" dirty="0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pt-BR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].head()</a:t>
            </a:r>
            <a:endParaRPr dirty="0"/>
          </a:p>
          <a:p>
            <a:pPr marL="266700" marR="266700" lvl="0" indent="-76200" algn="l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266700" marR="266700" lvl="0" indent="-76200" algn="l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266700" marR="266700" lvl="0" indent="-76200" algn="l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200" b="0" i="0" u="none" strike="noStrike" cap="none" dirty="0" smtClea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</a:t>
            </a:r>
            <a:r>
              <a:rPr lang="pt-BR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 os resultados sejam consistentes, é necessário expor os modelos exatamente ao mesmo esquema de validação cruzada.</a:t>
            </a:r>
            <a:endParaRPr dirty="0"/>
          </a:p>
          <a:p>
            <a:pPr marL="266700" marR="266700" lvl="0" indent="-762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 b="1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sklearn.model_selection </a:t>
            </a:r>
            <a:r>
              <a:rPr lang="pt-BR" sz="1100" b="1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pt-BR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cross_val_score,StratifiedKFold</a:t>
            </a:r>
            <a:r>
              <a:rPr lang="x-none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x-none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cv = StratifiedKFold(n_splits=</a:t>
            </a:r>
            <a:r>
              <a:rPr lang="pt-BR" sz="1100" b="0" i="0" u="none" strike="noStrike" cap="none" dirty="0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pt-BR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random_state=</a:t>
            </a:r>
            <a:r>
              <a:rPr lang="pt-BR" sz="1100" b="0" i="0" u="none" strike="noStrike" cap="none" dirty="0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41</a:t>
            </a:r>
            <a:r>
              <a:rPr lang="pt-BR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shuffle=</a:t>
            </a:r>
            <a:r>
              <a:rPr lang="pt-BR" sz="11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pt-BR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6" name="Shape 4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9050" y="2617550"/>
            <a:ext cx="5064517" cy="1257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Raleway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FLORESTA ALEATÓRIA E EXTRA TREES</a:t>
            </a:r>
            <a:endParaRPr/>
          </a:p>
        </p:txBody>
      </p:sp>
      <p:sp>
        <p:nvSpPr>
          <p:cNvPr id="442" name="Shape 442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/>
          </a:p>
        </p:txBody>
      </p:sp>
      <p:sp>
        <p:nvSpPr>
          <p:cNvPr id="443" name="Shape 443"/>
          <p:cNvSpPr txBox="1"/>
          <p:nvPr/>
        </p:nvSpPr>
        <p:spPr>
          <a:xfrm>
            <a:off x="447794" y="1215518"/>
            <a:ext cx="8238900" cy="3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Agora vamos inicializar o classificador da árvore de decisão e avaliar seu desempenho:</a:t>
            </a:r>
            <a:endParaRPr/>
          </a:p>
          <a:p>
            <a:pPr marL="266700" marR="266700" lvl="0" indent="-762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 b="1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sklearn.tree </a:t>
            </a:r>
            <a:r>
              <a:rPr lang="pt-BR" sz="1100" b="1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pt-BR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DecisionTreeClassifier</a:t>
            </a:r>
            <a:r>
              <a:rPr lang="x-none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x-none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 b="1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sklearn.ensemble </a:t>
            </a:r>
            <a:r>
              <a:rPr lang="pt-BR" sz="1100" b="1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pt-BR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RandomForestClassifier, ExtraTreesClassifier, BaggingClassifier</a:t>
            </a:r>
            <a:endParaRPr/>
          </a:p>
          <a:p>
            <a:pPr marL="266700" marR="266700" lvl="0" indent="-76200" algn="l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 b="1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1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avaliar_desempenho</a:t>
            </a:r>
            <a:r>
              <a:rPr lang="pt-BR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(modelo, nome):</a:t>
            </a:r>
            <a:r>
              <a:rPr lang="x-none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x-none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s = cross_val_score(modelo, X, y, cv=cv, n_jobs=</a:t>
            </a:r>
            <a:r>
              <a:rPr lang="pt-BR" sz="1100" b="1" i="0" u="none" strike="noStrike" cap="none">
                <a:solidFill>
                  <a:srgbClr val="AA22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pt-BR" sz="1100" b="0" i="0" u="none" strike="noStrike" cap="none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x-none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x-none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100" b="1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100" b="0" i="0" u="none" strike="noStrike" cap="none">
                <a:solidFill>
                  <a:srgbClr val="BA212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"Desempenho de {}:\t{:0.3} ± {:0.3}"</a:t>
            </a:r>
            <a:r>
              <a:rPr lang="pt-BR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pt-BR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pt-BR" sz="1100" b="0" i="0" u="none" strike="noStrike" cap="non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</a:t>
            </a:r>
            <a:r>
              <a:rPr lang="x-none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x-none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nome, s.mean().</a:t>
            </a:r>
            <a:r>
              <a:rPr lang="pt-BR" sz="11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round</a:t>
            </a:r>
            <a:r>
              <a:rPr lang="pt-BR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100" b="0" i="0" u="none" strike="noStrike" cap="none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pt-BR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s.std().</a:t>
            </a:r>
            <a:r>
              <a:rPr lang="pt-BR" sz="11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round</a:t>
            </a:r>
            <a:r>
              <a:rPr lang="pt-BR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100" b="0" i="0" u="none" strike="noStrike" cap="none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pt-BR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/>
          </a:p>
          <a:p>
            <a:pPr marL="266700" marR="266700" lvl="0" indent="-76200" algn="l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 = DecisionTreeClassifier(class_weight=</a:t>
            </a:r>
            <a:r>
              <a:rPr lang="pt-BR" sz="1100" b="0" i="0" u="none" strike="noStrike" cap="none">
                <a:solidFill>
                  <a:srgbClr val="BA212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'balanced'</a:t>
            </a:r>
            <a:r>
              <a:rPr lang="pt-BR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266700" marR="266700" lvl="0" indent="-76200" algn="l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avaliar_desempenho(dt,</a:t>
            </a:r>
            <a:r>
              <a:rPr lang="pt-BR" sz="1100" b="0" i="0" u="none" strike="noStrike" cap="none">
                <a:solidFill>
                  <a:srgbClr val="BA212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"Árvore de decisão"</a:t>
            </a:r>
            <a:r>
              <a:rPr lang="pt-BR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266700" marR="266700" lvl="0" indent="-76200" algn="l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chemeClr val="dk1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Desempenho da árvore de decisão:  0.965 ± 0.006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Tentar agora com os modelos restantes e avaliar o desempenho.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Recomendamos consultar a documentação para ver quais parâmetros são aceitos.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http://scikit-learn.org/stable/modules/ensemble.html#forest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Raleway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FLORESTA ALEATÓRIA E EXTRA TREES</a:t>
            </a:r>
            <a:endParaRPr/>
          </a:p>
        </p:txBody>
      </p:sp>
      <p:sp>
        <p:nvSpPr>
          <p:cNvPr id="449" name="Shape 449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/>
          </a:p>
        </p:txBody>
      </p:sp>
      <p:sp>
        <p:nvSpPr>
          <p:cNvPr id="450" name="Shape 450"/>
          <p:cNvSpPr txBox="1"/>
          <p:nvPr/>
        </p:nvSpPr>
        <p:spPr>
          <a:xfrm>
            <a:off x="447794" y="1215518"/>
            <a:ext cx="8467606" cy="3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266700" marR="266700" lvl="0" indent="-76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 = DecisionTreeClassifier(class_weight='balanced')</a:t>
            </a:r>
            <a:r>
              <a:rPr lang="x-none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x-none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bdt = BaggingClassifier(DecisionTreeClassifier())</a:t>
            </a:r>
            <a:r>
              <a:rPr lang="x-none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x-none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rf = RandomForestClassifier(class_weight=</a:t>
            </a:r>
            <a:r>
              <a:rPr lang="pt-BR" sz="1100" b="0" i="0" u="none" strike="noStrike" cap="none" dirty="0">
                <a:solidFill>
                  <a:srgbClr val="BA212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'balanced'</a:t>
            </a:r>
            <a:r>
              <a:rPr lang="pt-BR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x-none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x-none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et = ExtraTreesClassifier(class_weight=</a:t>
            </a:r>
            <a:r>
              <a:rPr lang="pt-BR" sz="1100" b="0" i="0" u="none" strike="noStrike" cap="none" dirty="0">
                <a:solidFill>
                  <a:srgbClr val="BA212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'balanced'</a:t>
            </a:r>
            <a:r>
              <a:rPr lang="pt-BR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x-none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x-none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x-none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x-none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avaliar_desempenho(dt,  </a:t>
            </a:r>
            <a:r>
              <a:rPr lang="pt-BR" sz="1100" b="0" i="0" u="none" strike="noStrike" cap="none" dirty="0">
                <a:solidFill>
                  <a:srgbClr val="BA212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"Árvore de decisão"</a:t>
            </a:r>
            <a:r>
              <a:rPr lang="pt-BR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x-none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x-none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avaliar_desempenho(bdt, </a:t>
            </a:r>
            <a:r>
              <a:rPr lang="pt-BR" sz="1100" b="0" i="0" u="none" strike="noStrike" cap="none" dirty="0">
                <a:solidFill>
                  <a:srgbClr val="BA212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"Bagging AD"</a:t>
            </a:r>
            <a:r>
              <a:rPr lang="pt-BR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x-none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x-none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avaliar_desempenho(rf,  </a:t>
            </a:r>
            <a:r>
              <a:rPr lang="pt-BR" sz="1100" b="0" i="0" u="none" strike="noStrike" cap="none" dirty="0">
                <a:solidFill>
                  <a:srgbClr val="BA212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"Floresta Aleatória"</a:t>
            </a:r>
            <a:r>
              <a:rPr lang="pt-BR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x-none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x-none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avaliar_desempenho(et,  </a:t>
            </a:r>
            <a:r>
              <a:rPr lang="pt-BR" sz="1100" b="0" i="0" u="none" strike="noStrike" cap="none" dirty="0">
                <a:solidFill>
                  <a:srgbClr val="BA212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"Extra Trees"</a:t>
            </a:r>
            <a:r>
              <a:rPr lang="pt-BR" sz="11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  <a:p>
            <a:pPr marL="266700" marR="266700" lvl="0" indent="-76200" algn="l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 b="0" i="0" u="none" strike="noStrike" cap="none" dirty="0">
                <a:solidFill>
                  <a:schemeClr val="dk1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Desempenho da árvore de decisão:   0.965 ± 0.006</a:t>
            </a:r>
            <a:r>
              <a:rPr lang="x-none" sz="1100" b="0" i="0" u="none" strike="noStrike" cap="none" dirty="0">
                <a:solidFill>
                  <a:schemeClr val="dk1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x-none" sz="1100" b="0" i="0" u="none" strike="noStrike" cap="none" dirty="0">
                <a:solidFill>
                  <a:schemeClr val="dk1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 b="0" i="0" u="none" strike="noStrike" cap="none" dirty="0">
                <a:solidFill>
                  <a:schemeClr val="dk1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Desempenho de Bagging AD:          0.976 ± 0.006</a:t>
            </a:r>
            <a:r>
              <a:rPr lang="x-none" sz="1100" b="0" i="0" u="none" strike="noStrike" cap="none" dirty="0">
                <a:solidFill>
                  <a:schemeClr val="dk1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x-none" sz="1100" b="0" i="0" u="none" strike="noStrike" cap="none" dirty="0">
                <a:solidFill>
                  <a:schemeClr val="dk1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 b="0" i="0" u="none" strike="noStrike" cap="none" dirty="0">
                <a:solidFill>
                  <a:schemeClr val="dk1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Desempenho de Floresta Aleatória:       0.943 ± 0.002</a:t>
            </a:r>
            <a:r>
              <a:rPr lang="x-none" sz="1100" b="0" i="0" u="none" strike="noStrike" cap="none" dirty="0">
                <a:solidFill>
                  <a:schemeClr val="dk1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x-none" sz="1100" b="0" i="0" u="none" strike="noStrike" cap="none" dirty="0">
                <a:solidFill>
                  <a:schemeClr val="dk1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 b="0" i="0" u="none" strike="noStrike" cap="none" dirty="0">
                <a:solidFill>
                  <a:schemeClr val="dk1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Desempenho de Extra Trees:         0.956 ± 0.002</a:t>
            </a:r>
            <a:endParaRPr dirty="0"/>
          </a:p>
          <a:p>
            <a:pPr marL="0" marR="266700" lvl="0" indent="0" algn="l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0" i="0" u="none" strike="noStrike" cap="none" spc="-2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Nesse caso, o bagging de árvores de decisão funciona melhor que o resto.</a:t>
            </a:r>
            <a:r>
              <a:rPr lang="x-none" sz="1200" b="0" i="0" u="none" strike="noStrike" cap="none" spc="-2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x-none" sz="1200" b="0" i="0" u="none" strike="noStrike" cap="none" spc="-2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lang="pt-BR" sz="1200" b="0" i="0" u="none" strike="noStrike" cap="none" spc="-2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Com outros conjuntos de dados, os modelos Floresta Aleatória e Extra Trees podem ter resultados melhores e merecem ser testados.</a:t>
            </a:r>
            <a:endParaRPr spc="-20" dirty="0"/>
          </a:p>
          <a:p>
            <a:pPr marL="0" marR="266700" lvl="0" indent="0" algn="l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66700" marR="266700" lvl="0" indent="-76200" algn="l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266700" marR="266700" lvl="0" indent="-76200" algn="l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ctrTitle"/>
          </p:nvPr>
        </p:nvSpPr>
        <p:spPr>
          <a:xfrm>
            <a:off x="685800" y="2244994"/>
            <a:ext cx="77724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leway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Florestas Aleatórias e Boosting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Shape 456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B0D0E">
              <a:alpha val="65490"/>
            </a:srgbClr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7" name="Shape 457"/>
          <p:cNvSpPr/>
          <p:nvPr/>
        </p:nvSpPr>
        <p:spPr>
          <a:xfrm>
            <a:off x="1050575" y="1808602"/>
            <a:ext cx="7221900" cy="11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aleway"/>
              <a:buNone/>
            </a:pPr>
            <a:r>
              <a:rPr lang="pt-BR"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Boosting</a:t>
            </a:r>
            <a:endParaRPr/>
          </a:p>
        </p:txBody>
      </p:sp>
      <p:sp>
        <p:nvSpPr>
          <p:cNvPr id="458" name="Shape 458"/>
          <p:cNvSpPr/>
          <p:nvPr/>
        </p:nvSpPr>
        <p:spPr>
          <a:xfrm>
            <a:off x="4009262" y="2726668"/>
            <a:ext cx="1122900" cy="1122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Shape 459"/>
          <p:cNvSpPr/>
          <p:nvPr/>
        </p:nvSpPr>
        <p:spPr>
          <a:xfrm>
            <a:off x="4373767" y="3071751"/>
            <a:ext cx="393900" cy="432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2913" y="65513"/>
                </a:moveTo>
                <a:cubicBezTo>
                  <a:pt x="41324" y="65513"/>
                  <a:pt x="39735" y="66810"/>
                  <a:pt x="39735" y="68108"/>
                </a:cubicBezTo>
                <a:cubicBezTo>
                  <a:pt x="39735" y="70054"/>
                  <a:pt x="41324" y="70702"/>
                  <a:pt x="42913" y="70702"/>
                </a:cubicBezTo>
                <a:cubicBezTo>
                  <a:pt x="45298" y="70702"/>
                  <a:pt x="46887" y="70054"/>
                  <a:pt x="46887" y="68108"/>
                </a:cubicBezTo>
                <a:cubicBezTo>
                  <a:pt x="46887" y="66810"/>
                  <a:pt x="45298" y="65513"/>
                  <a:pt x="42913" y="65513"/>
                </a:cubicBezTo>
                <a:close/>
                <a:moveTo>
                  <a:pt x="59602" y="76540"/>
                </a:moveTo>
                <a:cubicBezTo>
                  <a:pt x="56423" y="76540"/>
                  <a:pt x="53245" y="79135"/>
                  <a:pt x="53245" y="81729"/>
                </a:cubicBezTo>
                <a:cubicBezTo>
                  <a:pt x="53245" y="84972"/>
                  <a:pt x="56423" y="87567"/>
                  <a:pt x="59602" y="87567"/>
                </a:cubicBezTo>
                <a:cubicBezTo>
                  <a:pt x="63576" y="87567"/>
                  <a:pt x="66754" y="84972"/>
                  <a:pt x="66754" y="81729"/>
                </a:cubicBezTo>
                <a:cubicBezTo>
                  <a:pt x="66754" y="79135"/>
                  <a:pt x="63576" y="76540"/>
                  <a:pt x="59602" y="76540"/>
                </a:cubicBezTo>
                <a:close/>
                <a:moveTo>
                  <a:pt x="33377" y="87567"/>
                </a:moveTo>
                <a:cubicBezTo>
                  <a:pt x="29403" y="87567"/>
                  <a:pt x="26225" y="90162"/>
                  <a:pt x="26225" y="92756"/>
                </a:cubicBezTo>
                <a:cubicBezTo>
                  <a:pt x="26225" y="96000"/>
                  <a:pt x="29403" y="98594"/>
                  <a:pt x="33377" y="98594"/>
                </a:cubicBezTo>
                <a:cubicBezTo>
                  <a:pt x="36556" y="98594"/>
                  <a:pt x="39735" y="96000"/>
                  <a:pt x="39735" y="92756"/>
                </a:cubicBezTo>
                <a:cubicBezTo>
                  <a:pt x="39735" y="90162"/>
                  <a:pt x="36556" y="87567"/>
                  <a:pt x="33377" y="87567"/>
                </a:cubicBezTo>
                <a:close/>
                <a:moveTo>
                  <a:pt x="93774" y="43459"/>
                </a:moveTo>
                <a:cubicBezTo>
                  <a:pt x="93774" y="16216"/>
                  <a:pt x="93774" y="16216"/>
                  <a:pt x="93774" y="16216"/>
                </a:cubicBezTo>
                <a:cubicBezTo>
                  <a:pt x="100132" y="16216"/>
                  <a:pt x="100132" y="16216"/>
                  <a:pt x="100132" y="16216"/>
                </a:cubicBezTo>
                <a:cubicBezTo>
                  <a:pt x="104105" y="16216"/>
                  <a:pt x="107284" y="13621"/>
                  <a:pt x="107284" y="11027"/>
                </a:cubicBezTo>
                <a:cubicBezTo>
                  <a:pt x="107284" y="5189"/>
                  <a:pt x="107284" y="5189"/>
                  <a:pt x="107284" y="5189"/>
                </a:cubicBezTo>
                <a:cubicBezTo>
                  <a:pt x="107284" y="2594"/>
                  <a:pt x="104105" y="0"/>
                  <a:pt x="100132" y="0"/>
                </a:cubicBezTo>
                <a:cubicBezTo>
                  <a:pt x="19867" y="0"/>
                  <a:pt x="19867" y="0"/>
                  <a:pt x="19867" y="0"/>
                </a:cubicBezTo>
                <a:cubicBezTo>
                  <a:pt x="15894" y="0"/>
                  <a:pt x="12715" y="2594"/>
                  <a:pt x="12715" y="5189"/>
                </a:cubicBezTo>
                <a:cubicBezTo>
                  <a:pt x="12715" y="11027"/>
                  <a:pt x="12715" y="11027"/>
                  <a:pt x="12715" y="11027"/>
                </a:cubicBezTo>
                <a:cubicBezTo>
                  <a:pt x="12715" y="13621"/>
                  <a:pt x="15894" y="16216"/>
                  <a:pt x="19867" y="16216"/>
                </a:cubicBezTo>
                <a:cubicBezTo>
                  <a:pt x="26225" y="16216"/>
                  <a:pt x="26225" y="16216"/>
                  <a:pt x="26225" y="16216"/>
                </a:cubicBezTo>
                <a:cubicBezTo>
                  <a:pt x="26225" y="43459"/>
                  <a:pt x="26225" y="43459"/>
                  <a:pt x="26225" y="43459"/>
                </a:cubicBezTo>
                <a:cubicBezTo>
                  <a:pt x="10331" y="52540"/>
                  <a:pt x="0" y="67459"/>
                  <a:pt x="0" y="84972"/>
                </a:cubicBezTo>
                <a:cubicBezTo>
                  <a:pt x="0" y="98594"/>
                  <a:pt x="7152" y="111567"/>
                  <a:pt x="18278" y="120000"/>
                </a:cubicBezTo>
                <a:cubicBezTo>
                  <a:pt x="101721" y="120000"/>
                  <a:pt x="101721" y="120000"/>
                  <a:pt x="101721" y="120000"/>
                </a:cubicBezTo>
                <a:cubicBezTo>
                  <a:pt x="112847" y="111567"/>
                  <a:pt x="120000" y="98594"/>
                  <a:pt x="120000" y="84972"/>
                </a:cubicBezTo>
                <a:cubicBezTo>
                  <a:pt x="120000" y="67459"/>
                  <a:pt x="109668" y="52540"/>
                  <a:pt x="93774" y="43459"/>
                </a:cubicBezTo>
                <a:close/>
                <a:moveTo>
                  <a:pt x="19867" y="11027"/>
                </a:moveTo>
                <a:cubicBezTo>
                  <a:pt x="19867" y="5189"/>
                  <a:pt x="19867" y="5189"/>
                  <a:pt x="19867" y="5189"/>
                </a:cubicBezTo>
                <a:cubicBezTo>
                  <a:pt x="100132" y="5189"/>
                  <a:pt x="100132" y="5189"/>
                  <a:pt x="100132" y="5189"/>
                </a:cubicBezTo>
                <a:cubicBezTo>
                  <a:pt x="100132" y="11027"/>
                  <a:pt x="100132" y="11027"/>
                  <a:pt x="100132" y="11027"/>
                </a:cubicBezTo>
                <a:lnTo>
                  <a:pt x="19867" y="11027"/>
                </a:lnTo>
                <a:close/>
                <a:moveTo>
                  <a:pt x="86622" y="16216"/>
                </a:moveTo>
                <a:cubicBezTo>
                  <a:pt x="86622" y="24000"/>
                  <a:pt x="86622" y="24000"/>
                  <a:pt x="86622" y="24000"/>
                </a:cubicBezTo>
                <a:cubicBezTo>
                  <a:pt x="80264" y="24000"/>
                  <a:pt x="71523" y="25297"/>
                  <a:pt x="61986" y="29837"/>
                </a:cubicBezTo>
                <a:cubicBezTo>
                  <a:pt x="50860" y="35027"/>
                  <a:pt x="40529" y="33081"/>
                  <a:pt x="33377" y="30486"/>
                </a:cubicBezTo>
                <a:cubicBezTo>
                  <a:pt x="33377" y="16216"/>
                  <a:pt x="33377" y="16216"/>
                  <a:pt x="33377" y="16216"/>
                </a:cubicBezTo>
                <a:lnTo>
                  <a:pt x="86622" y="16216"/>
                </a:lnTo>
                <a:close/>
                <a:moveTo>
                  <a:pt x="98543" y="114810"/>
                </a:moveTo>
                <a:cubicBezTo>
                  <a:pt x="21456" y="114810"/>
                  <a:pt x="21456" y="114810"/>
                  <a:pt x="21456" y="114810"/>
                </a:cubicBezTo>
                <a:cubicBezTo>
                  <a:pt x="11920" y="106378"/>
                  <a:pt x="6357" y="96000"/>
                  <a:pt x="6357" y="84972"/>
                </a:cubicBezTo>
                <a:cubicBezTo>
                  <a:pt x="6357" y="70054"/>
                  <a:pt x="15099" y="56432"/>
                  <a:pt x="30198" y="48000"/>
                </a:cubicBezTo>
                <a:cubicBezTo>
                  <a:pt x="31788" y="47351"/>
                  <a:pt x="33377" y="45405"/>
                  <a:pt x="33377" y="43459"/>
                </a:cubicBezTo>
                <a:cubicBezTo>
                  <a:pt x="33377" y="36324"/>
                  <a:pt x="33377" y="36324"/>
                  <a:pt x="33377" y="36324"/>
                </a:cubicBezTo>
                <a:cubicBezTo>
                  <a:pt x="37350" y="37621"/>
                  <a:pt x="42119" y="38270"/>
                  <a:pt x="46887" y="38270"/>
                </a:cubicBezTo>
                <a:cubicBezTo>
                  <a:pt x="52450" y="38270"/>
                  <a:pt x="58807" y="37621"/>
                  <a:pt x="65165" y="34378"/>
                </a:cubicBezTo>
                <a:cubicBezTo>
                  <a:pt x="73907" y="30486"/>
                  <a:pt x="81059" y="29189"/>
                  <a:pt x="86622" y="29837"/>
                </a:cubicBezTo>
                <a:cubicBezTo>
                  <a:pt x="86622" y="43459"/>
                  <a:pt x="86622" y="43459"/>
                  <a:pt x="86622" y="43459"/>
                </a:cubicBezTo>
                <a:cubicBezTo>
                  <a:pt x="86622" y="45405"/>
                  <a:pt x="88211" y="47351"/>
                  <a:pt x="89801" y="48000"/>
                </a:cubicBezTo>
                <a:cubicBezTo>
                  <a:pt x="104900" y="56432"/>
                  <a:pt x="113642" y="70054"/>
                  <a:pt x="113642" y="84972"/>
                </a:cubicBezTo>
                <a:cubicBezTo>
                  <a:pt x="113642" y="96000"/>
                  <a:pt x="108079" y="106378"/>
                  <a:pt x="98543" y="114810"/>
                </a:cubicBezTo>
                <a:close/>
                <a:moveTo>
                  <a:pt x="89801" y="87567"/>
                </a:moveTo>
                <a:cubicBezTo>
                  <a:pt x="88211" y="87567"/>
                  <a:pt x="86622" y="88864"/>
                  <a:pt x="86622" y="90162"/>
                </a:cubicBezTo>
                <a:cubicBezTo>
                  <a:pt x="86622" y="91459"/>
                  <a:pt x="88211" y="92756"/>
                  <a:pt x="89801" y="92756"/>
                </a:cubicBezTo>
                <a:cubicBezTo>
                  <a:pt x="92185" y="92756"/>
                  <a:pt x="93774" y="91459"/>
                  <a:pt x="93774" y="90162"/>
                </a:cubicBezTo>
                <a:cubicBezTo>
                  <a:pt x="93774" y="88864"/>
                  <a:pt x="92185" y="87567"/>
                  <a:pt x="89801" y="87567"/>
                </a:cubicBezTo>
                <a:close/>
                <a:moveTo>
                  <a:pt x="69933" y="49297"/>
                </a:moveTo>
                <a:cubicBezTo>
                  <a:pt x="64370" y="49297"/>
                  <a:pt x="59602" y="52540"/>
                  <a:pt x="59602" y="57081"/>
                </a:cubicBezTo>
                <a:cubicBezTo>
                  <a:pt x="59602" y="61621"/>
                  <a:pt x="64370" y="65513"/>
                  <a:pt x="69933" y="65513"/>
                </a:cubicBezTo>
                <a:cubicBezTo>
                  <a:pt x="75496" y="65513"/>
                  <a:pt x="80264" y="61621"/>
                  <a:pt x="80264" y="57081"/>
                </a:cubicBezTo>
                <a:cubicBezTo>
                  <a:pt x="80264" y="52540"/>
                  <a:pt x="75496" y="49297"/>
                  <a:pt x="69933" y="49297"/>
                </a:cubicBezTo>
                <a:close/>
                <a:moveTo>
                  <a:pt x="69933" y="60324"/>
                </a:moveTo>
                <a:cubicBezTo>
                  <a:pt x="68344" y="60324"/>
                  <a:pt x="66754" y="59027"/>
                  <a:pt x="66754" y="57081"/>
                </a:cubicBezTo>
                <a:cubicBezTo>
                  <a:pt x="66754" y="55783"/>
                  <a:pt x="68344" y="54486"/>
                  <a:pt x="69933" y="54486"/>
                </a:cubicBezTo>
                <a:cubicBezTo>
                  <a:pt x="71523" y="54486"/>
                  <a:pt x="73112" y="55783"/>
                  <a:pt x="73112" y="57081"/>
                </a:cubicBezTo>
                <a:cubicBezTo>
                  <a:pt x="73112" y="59027"/>
                  <a:pt x="71523" y="60324"/>
                  <a:pt x="69933" y="60324"/>
                </a:cubicBezTo>
                <a:close/>
                <a:moveTo>
                  <a:pt x="69933" y="98594"/>
                </a:moveTo>
                <a:cubicBezTo>
                  <a:pt x="68344" y="98594"/>
                  <a:pt x="66754" y="99891"/>
                  <a:pt x="66754" y="101189"/>
                </a:cubicBezTo>
                <a:cubicBezTo>
                  <a:pt x="66754" y="102486"/>
                  <a:pt x="68344" y="103783"/>
                  <a:pt x="69933" y="103783"/>
                </a:cubicBezTo>
                <a:cubicBezTo>
                  <a:pt x="71523" y="103783"/>
                  <a:pt x="73112" y="102486"/>
                  <a:pt x="73112" y="101189"/>
                </a:cubicBezTo>
                <a:cubicBezTo>
                  <a:pt x="73112" y="99891"/>
                  <a:pt x="71523" y="98594"/>
                  <a:pt x="69933" y="9859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Raleway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BOOSTING</a:t>
            </a:r>
            <a:endParaRPr/>
          </a:p>
        </p:txBody>
      </p:sp>
      <p:sp>
        <p:nvSpPr>
          <p:cNvPr id="465" name="Shape 465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/>
          </a:p>
        </p:txBody>
      </p:sp>
      <p:sp>
        <p:nvSpPr>
          <p:cNvPr id="466" name="Shape 466"/>
          <p:cNvSpPr txBox="1"/>
          <p:nvPr/>
        </p:nvSpPr>
        <p:spPr>
          <a:xfrm>
            <a:off x="447797" y="1215525"/>
            <a:ext cx="4163400" cy="3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ㅡ"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</a:t>
            </a:r>
            <a:r>
              <a:rPr lang="pt-BR" sz="1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Bagging </a:t>
            </a: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pt-BR" sz="1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Florestas Aleatórias</a:t>
            </a: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treinamos modelos em subconjuntos separados e depois combinamos suas previsões. É como se estivéssemos paralelizando o treinamento e, em seguida, combinando os resultados.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x-none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x-none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ㅡ"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pt-BR" sz="1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Boosting</a:t>
            </a: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outra técnica de ensemble, que é </a:t>
            </a:r>
            <a:r>
              <a:rPr lang="pt-BR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sequencial</a:t>
            </a: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pic>
        <p:nvPicPr>
          <p:cNvPr id="467" name="Shape 467"/>
          <p:cNvPicPr preferRelativeResize="0"/>
          <p:nvPr/>
        </p:nvPicPr>
        <p:blipFill rotWithShape="1">
          <a:blip r:embed="rId3">
            <a:alphaModFix/>
          </a:blip>
          <a:srcRect l="4780" r="14056" b="3492"/>
          <a:stretch/>
        </p:blipFill>
        <p:spPr>
          <a:xfrm>
            <a:off x="4986325" y="1495850"/>
            <a:ext cx="3302532" cy="2945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Raleway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BOOSTING</a:t>
            </a:r>
            <a:endParaRPr/>
          </a:p>
        </p:txBody>
      </p:sp>
      <p:sp>
        <p:nvSpPr>
          <p:cNvPr id="473" name="Shape 473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/>
          </a:p>
        </p:txBody>
      </p:sp>
      <p:sp>
        <p:nvSpPr>
          <p:cNvPr id="474" name="Shape 474"/>
          <p:cNvSpPr txBox="1"/>
          <p:nvPr/>
        </p:nvSpPr>
        <p:spPr>
          <a:xfrm>
            <a:off x="447800" y="1215525"/>
            <a:ext cx="3898800" cy="3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ㅡ"/>
            </a:pPr>
            <a:r>
              <a:rPr lang="pt-BR" sz="14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Boosting</a:t>
            </a: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um </a:t>
            </a:r>
            <a:r>
              <a:rPr lang="pt-BR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procedimento iterativo</a:t>
            </a: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constrói um modelo final em etapas.</a:t>
            </a:r>
            <a:r>
              <a:rPr lang="x-none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x-none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ㅡ"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cada nova etapa, tenta aprender com os erros cometidos nas etapas anteriores.</a:t>
            </a:r>
            <a:r>
              <a:rPr lang="x-none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x-none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ㅡ"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Trabalha sobre os erros do modelo anterior, ou usando-os para alterar a ponderação no modelo seguinte, ou ainda, treinando um modelo que os preveja.</a:t>
            </a:r>
            <a:endParaRPr/>
          </a:p>
        </p:txBody>
      </p:sp>
      <p:pic>
        <p:nvPicPr>
          <p:cNvPr id="475" name="Shape 4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4700" y="1338600"/>
            <a:ext cx="4206196" cy="339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Shape 47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92862" y="3779225"/>
            <a:ext cx="2408414" cy="1036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Raleway"/>
              <a:buNone/>
            </a:pPr>
            <a:r>
              <a:rPr lang="pt-BR"/>
              <a:t>ADABOOST</a:t>
            </a:r>
            <a:endParaRPr/>
          </a:p>
        </p:txBody>
      </p:sp>
      <p:sp>
        <p:nvSpPr>
          <p:cNvPr id="482" name="Shape 482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/>
          </a:p>
        </p:txBody>
      </p:sp>
      <p:sp>
        <p:nvSpPr>
          <p:cNvPr id="483" name="Shape 483"/>
          <p:cNvSpPr txBox="1"/>
          <p:nvPr/>
        </p:nvSpPr>
        <p:spPr>
          <a:xfrm>
            <a:off x="447800" y="1215525"/>
            <a:ext cx="3898800" cy="3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ㅡ"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primeira iteração utiliza </a:t>
            </a:r>
            <a:r>
              <a:rPr lang="pt-BR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pesos uniformes</a:t>
            </a: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todos os registros. Nas iterações posteriores, os pesos são ajustados para </a:t>
            </a:r>
            <a:r>
              <a:rPr lang="pt-BR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enfatizar os erros</a:t>
            </a: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 iteração anterior.</a:t>
            </a:r>
            <a:r>
              <a:rPr lang="x-none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x-none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ㅡ"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previsão final é construída através de um </a:t>
            </a:r>
            <a:r>
              <a:rPr lang="pt-BR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voto ponderado</a:t>
            </a: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dos diferentes modelos de base. O peso de cada modelo de base depende do seu erro de treinamento.</a:t>
            </a:r>
            <a:r>
              <a:rPr lang="x-none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x-none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ㅡ"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Adaboost </a:t>
            </a: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 um modelo de base fraco e tenta fortalecê-lo fazendo um novo treinamento nas amostras mal classificadas.</a:t>
            </a:r>
            <a:endParaRPr/>
          </a:p>
        </p:txBody>
      </p:sp>
      <p:pic>
        <p:nvPicPr>
          <p:cNvPr id="484" name="Shape 4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4700" y="1338600"/>
            <a:ext cx="4206196" cy="339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Shape 4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169" y="1354700"/>
            <a:ext cx="6914352" cy="3900584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Shape 490"/>
          <p:cNvSpPr txBox="1"/>
          <p:nvPr/>
        </p:nvSpPr>
        <p:spPr>
          <a:xfrm>
            <a:off x="447800" y="837700"/>
            <a:ext cx="8238900" cy="39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</a:pPr>
            <a:r>
              <a:rPr lang="pt-BR" sz="18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Algoritmo AdaBoost.M1.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Shape 491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Raleway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ADABOOST</a:t>
            </a:r>
            <a:endParaRPr/>
          </a:p>
        </p:txBody>
      </p:sp>
      <p:sp>
        <p:nvSpPr>
          <p:cNvPr id="492" name="Shape 492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/>
          </a:p>
        </p:txBody>
      </p:sp>
      <p:sp>
        <p:nvSpPr>
          <p:cNvPr id="493" name="Shape 493"/>
          <p:cNvSpPr/>
          <p:nvPr/>
        </p:nvSpPr>
        <p:spPr>
          <a:xfrm>
            <a:off x="847000" y="1399650"/>
            <a:ext cx="6684900" cy="5490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Shape 494"/>
          <p:cNvSpPr txBox="1"/>
          <p:nvPr/>
        </p:nvSpPr>
        <p:spPr>
          <a:xfrm>
            <a:off x="1332800" y="3156475"/>
            <a:ext cx="6468900" cy="8844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Todos os pesos são iniciados igualmente.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Haverá um peso Wi associado a cada um dos exemplos Xi do conjunto de treinamento. Sendo N a quantidade de exemplos no conjunto de treinamento</a:t>
            </a:r>
            <a:endParaRPr/>
          </a:p>
        </p:txBody>
      </p:sp>
      <p:cxnSp>
        <p:nvCxnSpPr>
          <p:cNvPr id="495" name="Shape 495"/>
          <p:cNvCxnSpPr>
            <a:stCxn id="493" idx="4"/>
            <a:endCxn id="494" idx="0"/>
          </p:cNvCxnSpPr>
          <p:nvPr/>
        </p:nvCxnSpPr>
        <p:spPr>
          <a:xfrm>
            <a:off x="4189450" y="1948650"/>
            <a:ext cx="377700" cy="120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Shape 5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169" y="1354700"/>
            <a:ext cx="6914352" cy="3900584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Shape 501"/>
          <p:cNvSpPr txBox="1"/>
          <p:nvPr/>
        </p:nvSpPr>
        <p:spPr>
          <a:xfrm>
            <a:off x="447800" y="837700"/>
            <a:ext cx="8238900" cy="39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Algoritmo AdaBoost.M1.</a:t>
            </a:r>
            <a:endParaRPr/>
          </a:p>
        </p:txBody>
      </p:sp>
      <p:sp>
        <p:nvSpPr>
          <p:cNvPr id="503" name="Shape 503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/>
          </a:p>
        </p:txBody>
      </p:sp>
      <p:sp>
        <p:nvSpPr>
          <p:cNvPr id="504" name="Shape 504"/>
          <p:cNvSpPr/>
          <p:nvPr/>
        </p:nvSpPr>
        <p:spPr>
          <a:xfrm>
            <a:off x="335075" y="1855725"/>
            <a:ext cx="2838900" cy="5490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Shape 505"/>
          <p:cNvSpPr txBox="1"/>
          <p:nvPr/>
        </p:nvSpPr>
        <p:spPr>
          <a:xfrm>
            <a:off x="809775" y="661975"/>
            <a:ext cx="3713700" cy="4455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algoritmo treinará M classificadores.</a:t>
            </a:r>
            <a:endParaRPr/>
          </a:p>
        </p:txBody>
      </p:sp>
      <p:cxnSp>
        <p:nvCxnSpPr>
          <p:cNvPr id="506" name="Shape 506"/>
          <p:cNvCxnSpPr>
            <a:stCxn id="504" idx="0"/>
            <a:endCxn id="505" idx="2"/>
          </p:cNvCxnSpPr>
          <p:nvPr/>
        </p:nvCxnSpPr>
        <p:spPr>
          <a:xfrm rot="10800000" flipH="1">
            <a:off x="1754525" y="1107525"/>
            <a:ext cx="912000" cy="74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Shape 5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169" y="1354700"/>
            <a:ext cx="6914352" cy="3900584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Shape 512"/>
          <p:cNvSpPr txBox="1"/>
          <p:nvPr/>
        </p:nvSpPr>
        <p:spPr>
          <a:xfrm>
            <a:off x="447800" y="837700"/>
            <a:ext cx="8238900" cy="39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Shape 513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Algoritmo AdaBoost.M1.</a:t>
            </a:r>
            <a:endParaRPr/>
          </a:p>
        </p:txBody>
      </p:sp>
      <p:sp>
        <p:nvSpPr>
          <p:cNvPr id="514" name="Shape 514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/>
          </a:p>
        </p:txBody>
      </p:sp>
      <p:sp>
        <p:nvSpPr>
          <p:cNvPr id="515" name="Shape 515"/>
          <p:cNvSpPr/>
          <p:nvPr/>
        </p:nvSpPr>
        <p:spPr>
          <a:xfrm>
            <a:off x="968000" y="2311800"/>
            <a:ext cx="6982800" cy="5490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Shape 516"/>
          <p:cNvSpPr txBox="1"/>
          <p:nvPr/>
        </p:nvSpPr>
        <p:spPr>
          <a:xfrm>
            <a:off x="809775" y="661975"/>
            <a:ext cx="7140900" cy="7434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classificador Gm é treinado considerando o conjunto de treinamento e o peso wi atribuído a cada um dos exemplos.</a:t>
            </a:r>
            <a:endParaRPr/>
          </a:p>
        </p:txBody>
      </p:sp>
      <p:cxnSp>
        <p:nvCxnSpPr>
          <p:cNvPr id="517" name="Shape 517"/>
          <p:cNvCxnSpPr>
            <a:stCxn id="515" idx="0"/>
            <a:endCxn id="516" idx="2"/>
          </p:cNvCxnSpPr>
          <p:nvPr/>
        </p:nvCxnSpPr>
        <p:spPr>
          <a:xfrm rot="10800000">
            <a:off x="4380200" y="1405500"/>
            <a:ext cx="79200" cy="9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" name="Shape 5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169" y="1354700"/>
            <a:ext cx="6914352" cy="3900584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Shape 523"/>
          <p:cNvSpPr txBox="1"/>
          <p:nvPr/>
        </p:nvSpPr>
        <p:spPr>
          <a:xfrm>
            <a:off x="447800" y="837700"/>
            <a:ext cx="8238900" cy="39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Shape 524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Algoritmo AdaBoost.M1.</a:t>
            </a:r>
            <a:endParaRPr/>
          </a:p>
        </p:txBody>
      </p:sp>
      <p:sp>
        <p:nvSpPr>
          <p:cNvPr id="525" name="Shape 525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/>
          </a:p>
        </p:txBody>
      </p:sp>
      <p:sp>
        <p:nvSpPr>
          <p:cNvPr id="526" name="Shape 526"/>
          <p:cNvSpPr/>
          <p:nvPr/>
        </p:nvSpPr>
        <p:spPr>
          <a:xfrm>
            <a:off x="2168725" y="2897225"/>
            <a:ext cx="5044800" cy="8850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Shape 527"/>
          <p:cNvSpPr txBox="1"/>
          <p:nvPr/>
        </p:nvSpPr>
        <p:spPr>
          <a:xfrm>
            <a:off x="809775" y="661975"/>
            <a:ext cx="7204200" cy="15069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calculado o erro de classificação ponderado de Gm.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ERRm será a soma do peso dos exemplos mal classificados/soma de todos os pesos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Mínimo de 0 quando não houver erros.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Máximo de 1 quando todos forem erros.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se pode notar, os exemplos de alto peso mal classificados influenciam mais do que os de baixo peso.</a:t>
            </a:r>
            <a:endParaRPr/>
          </a:p>
        </p:txBody>
      </p:sp>
      <p:cxnSp>
        <p:nvCxnSpPr>
          <p:cNvPr id="528" name="Shape 528"/>
          <p:cNvCxnSpPr>
            <a:stCxn id="526" idx="0"/>
            <a:endCxn id="527" idx="2"/>
          </p:cNvCxnSpPr>
          <p:nvPr/>
        </p:nvCxnSpPr>
        <p:spPr>
          <a:xfrm rot="10800000">
            <a:off x="4411825" y="2168825"/>
            <a:ext cx="279300" cy="72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Shape 5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169" y="1354700"/>
            <a:ext cx="6914352" cy="3900584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Shape 534"/>
          <p:cNvSpPr txBox="1"/>
          <p:nvPr/>
        </p:nvSpPr>
        <p:spPr>
          <a:xfrm>
            <a:off x="447800" y="837700"/>
            <a:ext cx="8238900" cy="39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Shape 535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Algoritmo AdaBoost.M1.</a:t>
            </a:r>
            <a:endParaRPr/>
          </a:p>
        </p:txBody>
      </p:sp>
      <p:sp>
        <p:nvSpPr>
          <p:cNvPr id="536" name="Shape 536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/>
          </a:p>
        </p:txBody>
      </p:sp>
      <p:sp>
        <p:nvSpPr>
          <p:cNvPr id="537" name="Shape 537"/>
          <p:cNvSpPr/>
          <p:nvPr/>
        </p:nvSpPr>
        <p:spPr>
          <a:xfrm>
            <a:off x="2280400" y="3777902"/>
            <a:ext cx="3164700" cy="5130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Shape 538"/>
          <p:cNvSpPr txBox="1"/>
          <p:nvPr/>
        </p:nvSpPr>
        <p:spPr>
          <a:xfrm>
            <a:off x="809775" y="661975"/>
            <a:ext cx="6301500" cy="8274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calculado o coeficiente de contribuição desse classificador no ensemble.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Quanto mais preciso for o classificador Gm, maior será o valor, aumentando a importância do voto dele no comitê.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9" name="Shape 539"/>
          <p:cNvCxnSpPr>
            <a:stCxn id="537" idx="0"/>
            <a:endCxn id="538" idx="2"/>
          </p:cNvCxnSpPr>
          <p:nvPr/>
        </p:nvCxnSpPr>
        <p:spPr>
          <a:xfrm rot="10800000" flipH="1">
            <a:off x="3862750" y="1489502"/>
            <a:ext cx="97800" cy="228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40" name="Shape 540"/>
          <p:cNvSpPr/>
          <p:nvPr/>
        </p:nvSpPr>
        <p:spPr>
          <a:xfrm>
            <a:off x="3531125" y="4762275"/>
            <a:ext cx="726000" cy="3957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Shape 541"/>
          <p:cNvSpPr txBox="1"/>
          <p:nvPr/>
        </p:nvSpPr>
        <p:spPr>
          <a:xfrm>
            <a:off x="6049200" y="3974450"/>
            <a:ext cx="2637600" cy="10986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Notar que esse coeficiente é o que determina o peso do voto desse classificador no comitê resultante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2" name="Shape 542"/>
          <p:cNvCxnSpPr>
            <a:stCxn id="540" idx="6"/>
            <a:endCxn id="541" idx="1"/>
          </p:cNvCxnSpPr>
          <p:nvPr/>
        </p:nvCxnSpPr>
        <p:spPr>
          <a:xfrm rot="10800000" flipH="1">
            <a:off x="4257125" y="4523625"/>
            <a:ext cx="1792200" cy="43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" name="Shape 5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169" y="1354700"/>
            <a:ext cx="6914352" cy="3900584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Shape 548"/>
          <p:cNvSpPr txBox="1"/>
          <p:nvPr/>
        </p:nvSpPr>
        <p:spPr>
          <a:xfrm>
            <a:off x="447800" y="837700"/>
            <a:ext cx="8238900" cy="39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Shape 549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Algoritmo AdaBoost.M1.</a:t>
            </a:r>
            <a:endParaRPr/>
          </a:p>
        </p:txBody>
      </p:sp>
      <p:sp>
        <p:nvSpPr>
          <p:cNvPr id="550" name="Shape 550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/>
          </a:p>
        </p:txBody>
      </p:sp>
      <p:sp>
        <p:nvSpPr>
          <p:cNvPr id="551" name="Shape 551"/>
          <p:cNvSpPr/>
          <p:nvPr/>
        </p:nvSpPr>
        <p:spPr>
          <a:xfrm>
            <a:off x="1386875" y="4083325"/>
            <a:ext cx="4160700" cy="6357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Shape 552"/>
          <p:cNvSpPr txBox="1"/>
          <p:nvPr/>
        </p:nvSpPr>
        <p:spPr>
          <a:xfrm>
            <a:off x="800475" y="771500"/>
            <a:ext cx="6255000" cy="583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pesos dos exemplos do conjunto de treinamento são recalculados.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Aumenta o peso dos exemplos mal classificados.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3" name="Shape 553"/>
          <p:cNvCxnSpPr>
            <a:stCxn id="551" idx="0"/>
            <a:endCxn id="552" idx="2"/>
          </p:cNvCxnSpPr>
          <p:nvPr/>
        </p:nvCxnSpPr>
        <p:spPr>
          <a:xfrm rot="10800000" flipH="1">
            <a:off x="3467225" y="1354825"/>
            <a:ext cx="460800" cy="272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54" name="Shape 554"/>
          <p:cNvSpPr txBox="1"/>
          <p:nvPr/>
        </p:nvSpPr>
        <p:spPr>
          <a:xfrm>
            <a:off x="4272300" y="1883952"/>
            <a:ext cx="4598100" cy="10200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Existem variações desse algoritmo em que o peso dos exemplos bem classificados também é diminuído. Além disso, é adicionada uma etapa posterior de normalização dos pesos.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Raleway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OBJETIVOS DA AULA</a:t>
            </a:r>
            <a:endParaRPr/>
          </a:p>
        </p:txBody>
      </p:sp>
      <p:sp>
        <p:nvSpPr>
          <p:cNvPr id="301" name="Shape 301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790544" y="1367236"/>
            <a:ext cx="498900" cy="4989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Calibri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1373300" y="1443750"/>
            <a:ext cx="47989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1400" b="1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Explicar o que é uma Floresta Aleatória e a diferença entre ela e o Bagging de árvores de decisão</a:t>
            </a:r>
            <a:endParaRPr dirty="0"/>
          </a:p>
        </p:txBody>
      </p:sp>
      <p:sp>
        <p:nvSpPr>
          <p:cNvPr id="304" name="Shape 304"/>
          <p:cNvSpPr/>
          <p:nvPr/>
        </p:nvSpPr>
        <p:spPr>
          <a:xfrm>
            <a:off x="790544" y="2134523"/>
            <a:ext cx="498900" cy="4989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Calibri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1373300" y="2195925"/>
            <a:ext cx="42486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Explicar o que são os modelos Extra Trees</a:t>
            </a: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790544" y="2901823"/>
            <a:ext cx="498900" cy="4989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Calibri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1373300" y="2978375"/>
            <a:ext cx="46465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1400" b="1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Descrever o Boosting e como ele difere do Bagging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790544" y="3669135"/>
            <a:ext cx="498900" cy="4989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1373300" y="3745697"/>
            <a:ext cx="48751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1400" b="1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Aplicar Adaboost e Gradient Boosting em problemas de classificação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10" name="Shape 3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1835073"/>
            <a:ext cx="1999460" cy="1999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Shape 5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169" y="1354700"/>
            <a:ext cx="6914352" cy="3900584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Shape 560"/>
          <p:cNvSpPr txBox="1"/>
          <p:nvPr/>
        </p:nvSpPr>
        <p:spPr>
          <a:xfrm>
            <a:off x="447800" y="837700"/>
            <a:ext cx="8238900" cy="39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Shape 561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Algoritmo AdaBoost.M1.</a:t>
            </a:r>
            <a:endParaRPr/>
          </a:p>
        </p:txBody>
      </p:sp>
      <p:sp>
        <p:nvSpPr>
          <p:cNvPr id="562" name="Shape 562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/>
          </a:p>
        </p:txBody>
      </p:sp>
      <p:sp>
        <p:nvSpPr>
          <p:cNvPr id="563" name="Shape 563"/>
          <p:cNvSpPr/>
          <p:nvPr/>
        </p:nvSpPr>
        <p:spPr>
          <a:xfrm>
            <a:off x="856325" y="4570150"/>
            <a:ext cx="4691100" cy="6786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Shape 564"/>
          <p:cNvSpPr txBox="1"/>
          <p:nvPr/>
        </p:nvSpPr>
        <p:spPr>
          <a:xfrm>
            <a:off x="800475" y="771500"/>
            <a:ext cx="6255000" cy="583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resultado, é obtido o conjunto G(x), onde cada Gm(x) faz sua contribuição com seu voto ponderado pelo seu coeficiente Am.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5" name="Shape 565"/>
          <p:cNvCxnSpPr>
            <a:stCxn id="563" idx="0"/>
            <a:endCxn id="564" idx="2"/>
          </p:cNvCxnSpPr>
          <p:nvPr/>
        </p:nvCxnSpPr>
        <p:spPr>
          <a:xfrm rot="10800000" flipH="1">
            <a:off x="3201875" y="1354750"/>
            <a:ext cx="726000" cy="321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/>
          <p:nvPr/>
        </p:nvSpPr>
        <p:spPr>
          <a:xfrm>
            <a:off x="452544" y="1506343"/>
            <a:ext cx="8238900" cy="3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pt-BR" sz="18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Gradient Boosting</a:t>
            </a: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uma generalização do boosting para funções de perda diferenciáveis. É um procedimento preciso e eficaz que pode ser usado para problemas de regressão e classificação.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modelos de Gradient Boosting de árvores são usados em uma variedade de áreas, incluindo ranking de busca na web, ecologia, etc.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Shape 571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Raleway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GRADIENT BOOSTING</a:t>
            </a:r>
            <a:endParaRPr/>
          </a:p>
        </p:txBody>
      </p:sp>
      <p:sp>
        <p:nvSpPr>
          <p:cNvPr id="572" name="Shape 572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Raleway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GRADIENT BOOSTING</a:t>
            </a:r>
            <a:endParaRPr/>
          </a:p>
        </p:txBody>
      </p:sp>
      <p:sp>
        <p:nvSpPr>
          <p:cNvPr id="578" name="Shape 578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/>
          </a:p>
        </p:txBody>
      </p:sp>
      <p:pic>
        <p:nvPicPr>
          <p:cNvPr id="579" name="Shape 579" descr="ScreenHunter 3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800" y="540950"/>
            <a:ext cx="8239000" cy="4711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/>
          <p:nvPr/>
        </p:nvSpPr>
        <p:spPr>
          <a:xfrm>
            <a:off x="447794" y="1215518"/>
            <a:ext cx="8238900" cy="3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vantagens do GBT são: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ㅡ"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Gerenciamento natural de dados de tipo misto (atributos heterogêneos)</a:t>
            </a: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ㅡ"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Potência preditiva</a:t>
            </a: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ㅡ"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Robustez para outliers (através de funções de perda robustas)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Shape 585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Raleway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GRADIENT BOOSTING</a:t>
            </a:r>
            <a:endParaRPr/>
          </a:p>
        </p:txBody>
      </p:sp>
      <p:sp>
        <p:nvSpPr>
          <p:cNvPr id="586" name="Shape 586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Shape 592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B0D0E">
              <a:alpha val="65490"/>
            </a:srgbClr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3" name="Shape 593"/>
          <p:cNvSpPr/>
          <p:nvPr/>
        </p:nvSpPr>
        <p:spPr>
          <a:xfrm>
            <a:off x="1050575" y="1028700"/>
            <a:ext cx="72219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aleway"/>
              <a:buNone/>
            </a:pPr>
            <a:r>
              <a:rPr lang="pt-BR" sz="3600" b="1" i="0" u="none" strike="noStrike" cap="none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Prática Independente:</a:t>
            </a:r>
            <a:endParaRPr dirty="0"/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3600" b="1" i="0" u="none" strike="noStrike" cap="none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AdaBoost e Gradient Boosting</a:t>
            </a:r>
            <a:endParaRPr dirty="0"/>
          </a:p>
        </p:txBody>
      </p:sp>
      <p:sp>
        <p:nvSpPr>
          <p:cNvPr id="594" name="Shape 594"/>
          <p:cNvSpPr/>
          <p:nvPr/>
        </p:nvSpPr>
        <p:spPr>
          <a:xfrm>
            <a:off x="4009262" y="2726668"/>
            <a:ext cx="1122900" cy="1122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Shape 595"/>
          <p:cNvSpPr/>
          <p:nvPr/>
        </p:nvSpPr>
        <p:spPr>
          <a:xfrm>
            <a:off x="4373767" y="3071751"/>
            <a:ext cx="393900" cy="432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2913" y="65513"/>
                </a:moveTo>
                <a:cubicBezTo>
                  <a:pt x="41324" y="65513"/>
                  <a:pt x="39735" y="66810"/>
                  <a:pt x="39735" y="68108"/>
                </a:cubicBezTo>
                <a:cubicBezTo>
                  <a:pt x="39735" y="70054"/>
                  <a:pt x="41324" y="70702"/>
                  <a:pt x="42913" y="70702"/>
                </a:cubicBezTo>
                <a:cubicBezTo>
                  <a:pt x="45298" y="70702"/>
                  <a:pt x="46887" y="70054"/>
                  <a:pt x="46887" y="68108"/>
                </a:cubicBezTo>
                <a:cubicBezTo>
                  <a:pt x="46887" y="66810"/>
                  <a:pt x="45298" y="65513"/>
                  <a:pt x="42913" y="65513"/>
                </a:cubicBezTo>
                <a:close/>
                <a:moveTo>
                  <a:pt x="59602" y="76540"/>
                </a:moveTo>
                <a:cubicBezTo>
                  <a:pt x="56423" y="76540"/>
                  <a:pt x="53245" y="79135"/>
                  <a:pt x="53245" y="81729"/>
                </a:cubicBezTo>
                <a:cubicBezTo>
                  <a:pt x="53245" y="84972"/>
                  <a:pt x="56423" y="87567"/>
                  <a:pt x="59602" y="87567"/>
                </a:cubicBezTo>
                <a:cubicBezTo>
                  <a:pt x="63576" y="87567"/>
                  <a:pt x="66754" y="84972"/>
                  <a:pt x="66754" y="81729"/>
                </a:cubicBezTo>
                <a:cubicBezTo>
                  <a:pt x="66754" y="79135"/>
                  <a:pt x="63576" y="76540"/>
                  <a:pt x="59602" y="76540"/>
                </a:cubicBezTo>
                <a:close/>
                <a:moveTo>
                  <a:pt x="33377" y="87567"/>
                </a:moveTo>
                <a:cubicBezTo>
                  <a:pt x="29403" y="87567"/>
                  <a:pt x="26225" y="90162"/>
                  <a:pt x="26225" y="92756"/>
                </a:cubicBezTo>
                <a:cubicBezTo>
                  <a:pt x="26225" y="96000"/>
                  <a:pt x="29403" y="98594"/>
                  <a:pt x="33377" y="98594"/>
                </a:cubicBezTo>
                <a:cubicBezTo>
                  <a:pt x="36556" y="98594"/>
                  <a:pt x="39735" y="96000"/>
                  <a:pt x="39735" y="92756"/>
                </a:cubicBezTo>
                <a:cubicBezTo>
                  <a:pt x="39735" y="90162"/>
                  <a:pt x="36556" y="87567"/>
                  <a:pt x="33377" y="87567"/>
                </a:cubicBezTo>
                <a:close/>
                <a:moveTo>
                  <a:pt x="93774" y="43459"/>
                </a:moveTo>
                <a:cubicBezTo>
                  <a:pt x="93774" y="16216"/>
                  <a:pt x="93774" y="16216"/>
                  <a:pt x="93774" y="16216"/>
                </a:cubicBezTo>
                <a:cubicBezTo>
                  <a:pt x="100132" y="16216"/>
                  <a:pt x="100132" y="16216"/>
                  <a:pt x="100132" y="16216"/>
                </a:cubicBezTo>
                <a:cubicBezTo>
                  <a:pt x="104105" y="16216"/>
                  <a:pt x="107284" y="13621"/>
                  <a:pt x="107284" y="11027"/>
                </a:cubicBezTo>
                <a:cubicBezTo>
                  <a:pt x="107284" y="5189"/>
                  <a:pt x="107284" y="5189"/>
                  <a:pt x="107284" y="5189"/>
                </a:cubicBezTo>
                <a:cubicBezTo>
                  <a:pt x="107284" y="2594"/>
                  <a:pt x="104105" y="0"/>
                  <a:pt x="100132" y="0"/>
                </a:cubicBezTo>
                <a:cubicBezTo>
                  <a:pt x="19867" y="0"/>
                  <a:pt x="19867" y="0"/>
                  <a:pt x="19867" y="0"/>
                </a:cubicBezTo>
                <a:cubicBezTo>
                  <a:pt x="15894" y="0"/>
                  <a:pt x="12715" y="2594"/>
                  <a:pt x="12715" y="5189"/>
                </a:cubicBezTo>
                <a:cubicBezTo>
                  <a:pt x="12715" y="11027"/>
                  <a:pt x="12715" y="11027"/>
                  <a:pt x="12715" y="11027"/>
                </a:cubicBezTo>
                <a:cubicBezTo>
                  <a:pt x="12715" y="13621"/>
                  <a:pt x="15894" y="16216"/>
                  <a:pt x="19867" y="16216"/>
                </a:cubicBezTo>
                <a:cubicBezTo>
                  <a:pt x="26225" y="16216"/>
                  <a:pt x="26225" y="16216"/>
                  <a:pt x="26225" y="16216"/>
                </a:cubicBezTo>
                <a:cubicBezTo>
                  <a:pt x="26225" y="43459"/>
                  <a:pt x="26225" y="43459"/>
                  <a:pt x="26225" y="43459"/>
                </a:cubicBezTo>
                <a:cubicBezTo>
                  <a:pt x="10331" y="52540"/>
                  <a:pt x="0" y="67459"/>
                  <a:pt x="0" y="84972"/>
                </a:cubicBezTo>
                <a:cubicBezTo>
                  <a:pt x="0" y="98594"/>
                  <a:pt x="7152" y="111567"/>
                  <a:pt x="18278" y="120000"/>
                </a:cubicBezTo>
                <a:cubicBezTo>
                  <a:pt x="101721" y="120000"/>
                  <a:pt x="101721" y="120000"/>
                  <a:pt x="101721" y="120000"/>
                </a:cubicBezTo>
                <a:cubicBezTo>
                  <a:pt x="112847" y="111567"/>
                  <a:pt x="120000" y="98594"/>
                  <a:pt x="120000" y="84972"/>
                </a:cubicBezTo>
                <a:cubicBezTo>
                  <a:pt x="120000" y="67459"/>
                  <a:pt x="109668" y="52540"/>
                  <a:pt x="93774" y="43459"/>
                </a:cubicBezTo>
                <a:close/>
                <a:moveTo>
                  <a:pt x="19867" y="11027"/>
                </a:moveTo>
                <a:cubicBezTo>
                  <a:pt x="19867" y="5189"/>
                  <a:pt x="19867" y="5189"/>
                  <a:pt x="19867" y="5189"/>
                </a:cubicBezTo>
                <a:cubicBezTo>
                  <a:pt x="100132" y="5189"/>
                  <a:pt x="100132" y="5189"/>
                  <a:pt x="100132" y="5189"/>
                </a:cubicBezTo>
                <a:cubicBezTo>
                  <a:pt x="100132" y="11027"/>
                  <a:pt x="100132" y="11027"/>
                  <a:pt x="100132" y="11027"/>
                </a:cubicBezTo>
                <a:lnTo>
                  <a:pt x="19867" y="11027"/>
                </a:lnTo>
                <a:close/>
                <a:moveTo>
                  <a:pt x="86622" y="16216"/>
                </a:moveTo>
                <a:cubicBezTo>
                  <a:pt x="86622" y="24000"/>
                  <a:pt x="86622" y="24000"/>
                  <a:pt x="86622" y="24000"/>
                </a:cubicBezTo>
                <a:cubicBezTo>
                  <a:pt x="80264" y="24000"/>
                  <a:pt x="71523" y="25297"/>
                  <a:pt x="61986" y="29837"/>
                </a:cubicBezTo>
                <a:cubicBezTo>
                  <a:pt x="50860" y="35027"/>
                  <a:pt x="40529" y="33081"/>
                  <a:pt x="33377" y="30486"/>
                </a:cubicBezTo>
                <a:cubicBezTo>
                  <a:pt x="33377" y="16216"/>
                  <a:pt x="33377" y="16216"/>
                  <a:pt x="33377" y="16216"/>
                </a:cubicBezTo>
                <a:lnTo>
                  <a:pt x="86622" y="16216"/>
                </a:lnTo>
                <a:close/>
                <a:moveTo>
                  <a:pt x="98543" y="114810"/>
                </a:moveTo>
                <a:cubicBezTo>
                  <a:pt x="21456" y="114810"/>
                  <a:pt x="21456" y="114810"/>
                  <a:pt x="21456" y="114810"/>
                </a:cubicBezTo>
                <a:cubicBezTo>
                  <a:pt x="11920" y="106378"/>
                  <a:pt x="6357" y="96000"/>
                  <a:pt x="6357" y="84972"/>
                </a:cubicBezTo>
                <a:cubicBezTo>
                  <a:pt x="6357" y="70054"/>
                  <a:pt x="15099" y="56432"/>
                  <a:pt x="30198" y="48000"/>
                </a:cubicBezTo>
                <a:cubicBezTo>
                  <a:pt x="31788" y="47351"/>
                  <a:pt x="33377" y="45405"/>
                  <a:pt x="33377" y="43459"/>
                </a:cubicBezTo>
                <a:cubicBezTo>
                  <a:pt x="33377" y="36324"/>
                  <a:pt x="33377" y="36324"/>
                  <a:pt x="33377" y="36324"/>
                </a:cubicBezTo>
                <a:cubicBezTo>
                  <a:pt x="37350" y="37621"/>
                  <a:pt x="42119" y="38270"/>
                  <a:pt x="46887" y="38270"/>
                </a:cubicBezTo>
                <a:cubicBezTo>
                  <a:pt x="52450" y="38270"/>
                  <a:pt x="58807" y="37621"/>
                  <a:pt x="65165" y="34378"/>
                </a:cubicBezTo>
                <a:cubicBezTo>
                  <a:pt x="73907" y="30486"/>
                  <a:pt x="81059" y="29189"/>
                  <a:pt x="86622" y="29837"/>
                </a:cubicBezTo>
                <a:cubicBezTo>
                  <a:pt x="86622" y="43459"/>
                  <a:pt x="86622" y="43459"/>
                  <a:pt x="86622" y="43459"/>
                </a:cubicBezTo>
                <a:cubicBezTo>
                  <a:pt x="86622" y="45405"/>
                  <a:pt x="88211" y="47351"/>
                  <a:pt x="89801" y="48000"/>
                </a:cubicBezTo>
                <a:cubicBezTo>
                  <a:pt x="104900" y="56432"/>
                  <a:pt x="113642" y="70054"/>
                  <a:pt x="113642" y="84972"/>
                </a:cubicBezTo>
                <a:cubicBezTo>
                  <a:pt x="113642" y="96000"/>
                  <a:pt x="108079" y="106378"/>
                  <a:pt x="98543" y="114810"/>
                </a:cubicBezTo>
                <a:close/>
                <a:moveTo>
                  <a:pt x="89801" y="87567"/>
                </a:moveTo>
                <a:cubicBezTo>
                  <a:pt x="88211" y="87567"/>
                  <a:pt x="86622" y="88864"/>
                  <a:pt x="86622" y="90162"/>
                </a:cubicBezTo>
                <a:cubicBezTo>
                  <a:pt x="86622" y="91459"/>
                  <a:pt x="88211" y="92756"/>
                  <a:pt x="89801" y="92756"/>
                </a:cubicBezTo>
                <a:cubicBezTo>
                  <a:pt x="92185" y="92756"/>
                  <a:pt x="93774" y="91459"/>
                  <a:pt x="93774" y="90162"/>
                </a:cubicBezTo>
                <a:cubicBezTo>
                  <a:pt x="93774" y="88864"/>
                  <a:pt x="92185" y="87567"/>
                  <a:pt x="89801" y="87567"/>
                </a:cubicBezTo>
                <a:close/>
                <a:moveTo>
                  <a:pt x="69933" y="49297"/>
                </a:moveTo>
                <a:cubicBezTo>
                  <a:pt x="64370" y="49297"/>
                  <a:pt x="59602" y="52540"/>
                  <a:pt x="59602" y="57081"/>
                </a:cubicBezTo>
                <a:cubicBezTo>
                  <a:pt x="59602" y="61621"/>
                  <a:pt x="64370" y="65513"/>
                  <a:pt x="69933" y="65513"/>
                </a:cubicBezTo>
                <a:cubicBezTo>
                  <a:pt x="75496" y="65513"/>
                  <a:pt x="80264" y="61621"/>
                  <a:pt x="80264" y="57081"/>
                </a:cubicBezTo>
                <a:cubicBezTo>
                  <a:pt x="80264" y="52540"/>
                  <a:pt x="75496" y="49297"/>
                  <a:pt x="69933" y="49297"/>
                </a:cubicBezTo>
                <a:close/>
                <a:moveTo>
                  <a:pt x="69933" y="60324"/>
                </a:moveTo>
                <a:cubicBezTo>
                  <a:pt x="68344" y="60324"/>
                  <a:pt x="66754" y="59027"/>
                  <a:pt x="66754" y="57081"/>
                </a:cubicBezTo>
                <a:cubicBezTo>
                  <a:pt x="66754" y="55783"/>
                  <a:pt x="68344" y="54486"/>
                  <a:pt x="69933" y="54486"/>
                </a:cubicBezTo>
                <a:cubicBezTo>
                  <a:pt x="71523" y="54486"/>
                  <a:pt x="73112" y="55783"/>
                  <a:pt x="73112" y="57081"/>
                </a:cubicBezTo>
                <a:cubicBezTo>
                  <a:pt x="73112" y="59027"/>
                  <a:pt x="71523" y="60324"/>
                  <a:pt x="69933" y="60324"/>
                </a:cubicBezTo>
                <a:close/>
                <a:moveTo>
                  <a:pt x="69933" y="98594"/>
                </a:moveTo>
                <a:cubicBezTo>
                  <a:pt x="68344" y="98594"/>
                  <a:pt x="66754" y="99891"/>
                  <a:pt x="66754" y="101189"/>
                </a:cubicBezTo>
                <a:cubicBezTo>
                  <a:pt x="66754" y="102486"/>
                  <a:pt x="68344" y="103783"/>
                  <a:pt x="69933" y="103783"/>
                </a:cubicBezTo>
                <a:cubicBezTo>
                  <a:pt x="71523" y="103783"/>
                  <a:pt x="73112" y="102486"/>
                  <a:pt x="73112" y="101189"/>
                </a:cubicBezTo>
                <a:cubicBezTo>
                  <a:pt x="73112" y="99891"/>
                  <a:pt x="71523" y="98594"/>
                  <a:pt x="69933" y="9859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Raleway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ADABOOST e GRADIENT BOOSTING</a:t>
            </a:r>
            <a:endParaRPr/>
          </a:p>
        </p:txBody>
      </p:sp>
      <p:sp>
        <p:nvSpPr>
          <p:cNvPr id="601" name="Shape 601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/>
          </a:p>
        </p:txBody>
      </p:sp>
      <p:sp>
        <p:nvSpPr>
          <p:cNvPr id="602" name="Shape 602"/>
          <p:cNvSpPr txBox="1"/>
          <p:nvPr/>
        </p:nvSpPr>
        <p:spPr>
          <a:xfrm>
            <a:off x="304800" y="1215518"/>
            <a:ext cx="8543806" cy="3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Prática Independente: Ada Boost e Classificador Gradient Boosting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ㅡ"/>
            </a:pPr>
            <a:r>
              <a:rPr lang="pt-BR" sz="1400" b="0" i="0" u="none" strike="noStrike" cap="none" spc="-2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Testar o desempenho dos modelos AdaBoost e GradientBoostingClassifier no conjunto de dados de automóveis.</a:t>
            </a:r>
            <a:r>
              <a:rPr lang="x-none" sz="1400" b="0" i="0" u="none" strike="noStrike" cap="none" spc="-2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x-none" sz="1400" b="0" i="0" u="none" strike="noStrike" cap="none" spc="-2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x-none" sz="1400" b="0" i="0" u="none" strike="noStrike" cap="none" spc="-2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x-none" sz="1400" b="0" i="0" u="none" strike="noStrike" cap="none" spc="-2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pc="-20" dirty="0"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ㅡ"/>
            </a:pPr>
            <a: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Usar o código desenvolvido anteriormente como ponto de partida.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Raleway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ADABOOST e GRADIENT BOOSTING</a:t>
            </a:r>
            <a:endParaRPr/>
          </a:p>
        </p:txBody>
      </p:sp>
      <p:sp>
        <p:nvSpPr>
          <p:cNvPr id="608" name="Shape 608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/>
          </a:p>
        </p:txBody>
      </p:sp>
      <p:sp>
        <p:nvSpPr>
          <p:cNvPr id="609" name="Shape 609"/>
          <p:cNvSpPr txBox="1"/>
          <p:nvPr/>
        </p:nvSpPr>
        <p:spPr>
          <a:xfrm>
            <a:off x="447794" y="1215518"/>
            <a:ext cx="8238900" cy="3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Solução:</a:t>
            </a:r>
            <a:endParaRPr/>
          </a:p>
          <a:p>
            <a:pPr marL="0" marR="2667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266700" lvl="0" indent="0" algn="l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266700" marR="266700" lvl="0" indent="-76200" algn="l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 b="1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sklearn.ensemble </a:t>
            </a:r>
            <a:r>
              <a:rPr lang="pt-BR" sz="1100" b="1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pt-BR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AdaBoostClassifier, GradientBoostingClassifier</a:t>
            </a:r>
            <a:r>
              <a:rPr lang="x-none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x-none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ab = AdaBoostClassifier()</a:t>
            </a:r>
            <a:r>
              <a:rPr lang="x-none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x-none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gb = GradientBoostingClassifier()</a:t>
            </a:r>
            <a:r>
              <a:rPr lang="x-none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x-none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avaliar_desempenho(ab, </a:t>
            </a:r>
            <a:r>
              <a:rPr lang="pt-BR" sz="1100" b="0" i="0" u="none" strike="noStrike" cap="none">
                <a:solidFill>
                  <a:srgbClr val="BA212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"AdaBoost"</a:t>
            </a:r>
            <a:r>
              <a:rPr lang="pt-BR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x-none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x-none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avaliar_desempenho(gb, </a:t>
            </a:r>
            <a:r>
              <a:rPr lang="pt-BR" sz="1100" b="0" i="0" u="none" strike="noStrike" cap="none">
                <a:solidFill>
                  <a:srgbClr val="BA212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"GradientBoostingClassifier"</a:t>
            </a:r>
            <a:r>
              <a:rPr lang="pt-BR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266700" marR="266700" lvl="0" indent="-76200" algn="l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chemeClr val="dk1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Desempenho de AdaBoost:                     0.811 ± 0.002</a:t>
            </a:r>
            <a:r>
              <a:rPr lang="x-none" sz="1100" b="0" i="0" u="none" strike="noStrike" cap="none">
                <a:solidFill>
                  <a:schemeClr val="dk1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x-none" sz="1100" b="0" i="0" u="none" strike="noStrike" cap="none">
                <a:solidFill>
                  <a:schemeClr val="dk1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 b="0" i="0" u="none" strike="noStrike" cap="none">
                <a:solidFill>
                  <a:schemeClr val="dk1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Desempenho de GradientBoostingClassifier:   0.982 ± 0.006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Shape 615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B0D0E">
              <a:alpha val="65490"/>
            </a:srgbClr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16" name="Shape 616"/>
          <p:cNvSpPr/>
          <p:nvPr/>
        </p:nvSpPr>
        <p:spPr>
          <a:xfrm>
            <a:off x="961050" y="1473241"/>
            <a:ext cx="7221900" cy="11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aleway"/>
              <a:buNone/>
            </a:pPr>
            <a:r>
              <a:rPr lang="pt-BR"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CONCLUSÃO</a:t>
            </a:r>
            <a:endParaRPr/>
          </a:p>
        </p:txBody>
      </p:sp>
      <p:sp>
        <p:nvSpPr>
          <p:cNvPr id="617" name="Shape 617"/>
          <p:cNvSpPr/>
          <p:nvPr/>
        </p:nvSpPr>
        <p:spPr>
          <a:xfrm>
            <a:off x="4009262" y="2726668"/>
            <a:ext cx="1122900" cy="1122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Shape 618"/>
          <p:cNvSpPr/>
          <p:nvPr/>
        </p:nvSpPr>
        <p:spPr>
          <a:xfrm>
            <a:off x="4373767" y="3071751"/>
            <a:ext cx="393900" cy="432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2913" y="65513"/>
                </a:moveTo>
                <a:cubicBezTo>
                  <a:pt x="41324" y="65513"/>
                  <a:pt x="39735" y="66810"/>
                  <a:pt x="39735" y="68108"/>
                </a:cubicBezTo>
                <a:cubicBezTo>
                  <a:pt x="39735" y="70054"/>
                  <a:pt x="41324" y="70702"/>
                  <a:pt x="42913" y="70702"/>
                </a:cubicBezTo>
                <a:cubicBezTo>
                  <a:pt x="45298" y="70702"/>
                  <a:pt x="46887" y="70054"/>
                  <a:pt x="46887" y="68108"/>
                </a:cubicBezTo>
                <a:cubicBezTo>
                  <a:pt x="46887" y="66810"/>
                  <a:pt x="45298" y="65513"/>
                  <a:pt x="42913" y="65513"/>
                </a:cubicBezTo>
                <a:close/>
                <a:moveTo>
                  <a:pt x="59602" y="76540"/>
                </a:moveTo>
                <a:cubicBezTo>
                  <a:pt x="56423" y="76540"/>
                  <a:pt x="53245" y="79135"/>
                  <a:pt x="53245" y="81729"/>
                </a:cubicBezTo>
                <a:cubicBezTo>
                  <a:pt x="53245" y="84972"/>
                  <a:pt x="56423" y="87567"/>
                  <a:pt x="59602" y="87567"/>
                </a:cubicBezTo>
                <a:cubicBezTo>
                  <a:pt x="63576" y="87567"/>
                  <a:pt x="66754" y="84972"/>
                  <a:pt x="66754" y="81729"/>
                </a:cubicBezTo>
                <a:cubicBezTo>
                  <a:pt x="66754" y="79135"/>
                  <a:pt x="63576" y="76540"/>
                  <a:pt x="59602" y="76540"/>
                </a:cubicBezTo>
                <a:close/>
                <a:moveTo>
                  <a:pt x="33377" y="87567"/>
                </a:moveTo>
                <a:cubicBezTo>
                  <a:pt x="29403" y="87567"/>
                  <a:pt x="26225" y="90162"/>
                  <a:pt x="26225" y="92756"/>
                </a:cubicBezTo>
                <a:cubicBezTo>
                  <a:pt x="26225" y="96000"/>
                  <a:pt x="29403" y="98594"/>
                  <a:pt x="33377" y="98594"/>
                </a:cubicBezTo>
                <a:cubicBezTo>
                  <a:pt x="36556" y="98594"/>
                  <a:pt x="39735" y="96000"/>
                  <a:pt x="39735" y="92756"/>
                </a:cubicBezTo>
                <a:cubicBezTo>
                  <a:pt x="39735" y="90162"/>
                  <a:pt x="36556" y="87567"/>
                  <a:pt x="33377" y="87567"/>
                </a:cubicBezTo>
                <a:close/>
                <a:moveTo>
                  <a:pt x="93774" y="43459"/>
                </a:moveTo>
                <a:cubicBezTo>
                  <a:pt x="93774" y="16216"/>
                  <a:pt x="93774" y="16216"/>
                  <a:pt x="93774" y="16216"/>
                </a:cubicBezTo>
                <a:cubicBezTo>
                  <a:pt x="100132" y="16216"/>
                  <a:pt x="100132" y="16216"/>
                  <a:pt x="100132" y="16216"/>
                </a:cubicBezTo>
                <a:cubicBezTo>
                  <a:pt x="104105" y="16216"/>
                  <a:pt x="107284" y="13621"/>
                  <a:pt x="107284" y="11027"/>
                </a:cubicBezTo>
                <a:cubicBezTo>
                  <a:pt x="107284" y="5189"/>
                  <a:pt x="107284" y="5189"/>
                  <a:pt x="107284" y="5189"/>
                </a:cubicBezTo>
                <a:cubicBezTo>
                  <a:pt x="107284" y="2594"/>
                  <a:pt x="104105" y="0"/>
                  <a:pt x="100132" y="0"/>
                </a:cubicBezTo>
                <a:cubicBezTo>
                  <a:pt x="19867" y="0"/>
                  <a:pt x="19867" y="0"/>
                  <a:pt x="19867" y="0"/>
                </a:cubicBezTo>
                <a:cubicBezTo>
                  <a:pt x="15894" y="0"/>
                  <a:pt x="12715" y="2594"/>
                  <a:pt x="12715" y="5189"/>
                </a:cubicBezTo>
                <a:cubicBezTo>
                  <a:pt x="12715" y="11027"/>
                  <a:pt x="12715" y="11027"/>
                  <a:pt x="12715" y="11027"/>
                </a:cubicBezTo>
                <a:cubicBezTo>
                  <a:pt x="12715" y="13621"/>
                  <a:pt x="15894" y="16216"/>
                  <a:pt x="19867" y="16216"/>
                </a:cubicBezTo>
                <a:cubicBezTo>
                  <a:pt x="26225" y="16216"/>
                  <a:pt x="26225" y="16216"/>
                  <a:pt x="26225" y="16216"/>
                </a:cubicBezTo>
                <a:cubicBezTo>
                  <a:pt x="26225" y="43459"/>
                  <a:pt x="26225" y="43459"/>
                  <a:pt x="26225" y="43459"/>
                </a:cubicBezTo>
                <a:cubicBezTo>
                  <a:pt x="10331" y="52540"/>
                  <a:pt x="0" y="67459"/>
                  <a:pt x="0" y="84972"/>
                </a:cubicBezTo>
                <a:cubicBezTo>
                  <a:pt x="0" y="98594"/>
                  <a:pt x="7152" y="111567"/>
                  <a:pt x="18278" y="120000"/>
                </a:cubicBezTo>
                <a:cubicBezTo>
                  <a:pt x="101721" y="120000"/>
                  <a:pt x="101721" y="120000"/>
                  <a:pt x="101721" y="120000"/>
                </a:cubicBezTo>
                <a:cubicBezTo>
                  <a:pt x="112847" y="111567"/>
                  <a:pt x="120000" y="98594"/>
                  <a:pt x="120000" y="84972"/>
                </a:cubicBezTo>
                <a:cubicBezTo>
                  <a:pt x="120000" y="67459"/>
                  <a:pt x="109668" y="52540"/>
                  <a:pt x="93774" y="43459"/>
                </a:cubicBezTo>
                <a:close/>
                <a:moveTo>
                  <a:pt x="19867" y="11027"/>
                </a:moveTo>
                <a:cubicBezTo>
                  <a:pt x="19867" y="5189"/>
                  <a:pt x="19867" y="5189"/>
                  <a:pt x="19867" y="5189"/>
                </a:cubicBezTo>
                <a:cubicBezTo>
                  <a:pt x="100132" y="5189"/>
                  <a:pt x="100132" y="5189"/>
                  <a:pt x="100132" y="5189"/>
                </a:cubicBezTo>
                <a:cubicBezTo>
                  <a:pt x="100132" y="11027"/>
                  <a:pt x="100132" y="11027"/>
                  <a:pt x="100132" y="11027"/>
                </a:cubicBezTo>
                <a:lnTo>
                  <a:pt x="19867" y="11027"/>
                </a:lnTo>
                <a:close/>
                <a:moveTo>
                  <a:pt x="86622" y="16216"/>
                </a:moveTo>
                <a:cubicBezTo>
                  <a:pt x="86622" y="24000"/>
                  <a:pt x="86622" y="24000"/>
                  <a:pt x="86622" y="24000"/>
                </a:cubicBezTo>
                <a:cubicBezTo>
                  <a:pt x="80264" y="24000"/>
                  <a:pt x="71523" y="25297"/>
                  <a:pt x="61986" y="29837"/>
                </a:cubicBezTo>
                <a:cubicBezTo>
                  <a:pt x="50860" y="35027"/>
                  <a:pt x="40529" y="33081"/>
                  <a:pt x="33377" y="30486"/>
                </a:cubicBezTo>
                <a:cubicBezTo>
                  <a:pt x="33377" y="16216"/>
                  <a:pt x="33377" y="16216"/>
                  <a:pt x="33377" y="16216"/>
                </a:cubicBezTo>
                <a:lnTo>
                  <a:pt x="86622" y="16216"/>
                </a:lnTo>
                <a:close/>
                <a:moveTo>
                  <a:pt x="98543" y="114810"/>
                </a:moveTo>
                <a:cubicBezTo>
                  <a:pt x="21456" y="114810"/>
                  <a:pt x="21456" y="114810"/>
                  <a:pt x="21456" y="114810"/>
                </a:cubicBezTo>
                <a:cubicBezTo>
                  <a:pt x="11920" y="106378"/>
                  <a:pt x="6357" y="96000"/>
                  <a:pt x="6357" y="84972"/>
                </a:cubicBezTo>
                <a:cubicBezTo>
                  <a:pt x="6357" y="70054"/>
                  <a:pt x="15099" y="56432"/>
                  <a:pt x="30198" y="48000"/>
                </a:cubicBezTo>
                <a:cubicBezTo>
                  <a:pt x="31788" y="47351"/>
                  <a:pt x="33377" y="45405"/>
                  <a:pt x="33377" y="43459"/>
                </a:cubicBezTo>
                <a:cubicBezTo>
                  <a:pt x="33377" y="36324"/>
                  <a:pt x="33377" y="36324"/>
                  <a:pt x="33377" y="36324"/>
                </a:cubicBezTo>
                <a:cubicBezTo>
                  <a:pt x="37350" y="37621"/>
                  <a:pt x="42119" y="38270"/>
                  <a:pt x="46887" y="38270"/>
                </a:cubicBezTo>
                <a:cubicBezTo>
                  <a:pt x="52450" y="38270"/>
                  <a:pt x="58807" y="37621"/>
                  <a:pt x="65165" y="34378"/>
                </a:cubicBezTo>
                <a:cubicBezTo>
                  <a:pt x="73907" y="30486"/>
                  <a:pt x="81059" y="29189"/>
                  <a:pt x="86622" y="29837"/>
                </a:cubicBezTo>
                <a:cubicBezTo>
                  <a:pt x="86622" y="43459"/>
                  <a:pt x="86622" y="43459"/>
                  <a:pt x="86622" y="43459"/>
                </a:cubicBezTo>
                <a:cubicBezTo>
                  <a:pt x="86622" y="45405"/>
                  <a:pt x="88211" y="47351"/>
                  <a:pt x="89801" y="48000"/>
                </a:cubicBezTo>
                <a:cubicBezTo>
                  <a:pt x="104900" y="56432"/>
                  <a:pt x="113642" y="70054"/>
                  <a:pt x="113642" y="84972"/>
                </a:cubicBezTo>
                <a:cubicBezTo>
                  <a:pt x="113642" y="96000"/>
                  <a:pt x="108079" y="106378"/>
                  <a:pt x="98543" y="114810"/>
                </a:cubicBezTo>
                <a:close/>
                <a:moveTo>
                  <a:pt x="89801" y="87567"/>
                </a:moveTo>
                <a:cubicBezTo>
                  <a:pt x="88211" y="87567"/>
                  <a:pt x="86622" y="88864"/>
                  <a:pt x="86622" y="90162"/>
                </a:cubicBezTo>
                <a:cubicBezTo>
                  <a:pt x="86622" y="91459"/>
                  <a:pt x="88211" y="92756"/>
                  <a:pt x="89801" y="92756"/>
                </a:cubicBezTo>
                <a:cubicBezTo>
                  <a:pt x="92185" y="92756"/>
                  <a:pt x="93774" y="91459"/>
                  <a:pt x="93774" y="90162"/>
                </a:cubicBezTo>
                <a:cubicBezTo>
                  <a:pt x="93774" y="88864"/>
                  <a:pt x="92185" y="87567"/>
                  <a:pt x="89801" y="87567"/>
                </a:cubicBezTo>
                <a:close/>
                <a:moveTo>
                  <a:pt x="69933" y="49297"/>
                </a:moveTo>
                <a:cubicBezTo>
                  <a:pt x="64370" y="49297"/>
                  <a:pt x="59602" y="52540"/>
                  <a:pt x="59602" y="57081"/>
                </a:cubicBezTo>
                <a:cubicBezTo>
                  <a:pt x="59602" y="61621"/>
                  <a:pt x="64370" y="65513"/>
                  <a:pt x="69933" y="65513"/>
                </a:cubicBezTo>
                <a:cubicBezTo>
                  <a:pt x="75496" y="65513"/>
                  <a:pt x="80264" y="61621"/>
                  <a:pt x="80264" y="57081"/>
                </a:cubicBezTo>
                <a:cubicBezTo>
                  <a:pt x="80264" y="52540"/>
                  <a:pt x="75496" y="49297"/>
                  <a:pt x="69933" y="49297"/>
                </a:cubicBezTo>
                <a:close/>
                <a:moveTo>
                  <a:pt x="69933" y="60324"/>
                </a:moveTo>
                <a:cubicBezTo>
                  <a:pt x="68344" y="60324"/>
                  <a:pt x="66754" y="59027"/>
                  <a:pt x="66754" y="57081"/>
                </a:cubicBezTo>
                <a:cubicBezTo>
                  <a:pt x="66754" y="55783"/>
                  <a:pt x="68344" y="54486"/>
                  <a:pt x="69933" y="54486"/>
                </a:cubicBezTo>
                <a:cubicBezTo>
                  <a:pt x="71523" y="54486"/>
                  <a:pt x="73112" y="55783"/>
                  <a:pt x="73112" y="57081"/>
                </a:cubicBezTo>
                <a:cubicBezTo>
                  <a:pt x="73112" y="59027"/>
                  <a:pt x="71523" y="60324"/>
                  <a:pt x="69933" y="60324"/>
                </a:cubicBezTo>
                <a:close/>
                <a:moveTo>
                  <a:pt x="69933" y="98594"/>
                </a:moveTo>
                <a:cubicBezTo>
                  <a:pt x="68344" y="98594"/>
                  <a:pt x="66754" y="99891"/>
                  <a:pt x="66754" y="101189"/>
                </a:cubicBezTo>
                <a:cubicBezTo>
                  <a:pt x="66754" y="102486"/>
                  <a:pt x="68344" y="103783"/>
                  <a:pt x="69933" y="103783"/>
                </a:cubicBezTo>
                <a:cubicBezTo>
                  <a:pt x="71523" y="103783"/>
                  <a:pt x="73112" y="102486"/>
                  <a:pt x="73112" y="101189"/>
                </a:cubicBezTo>
                <a:cubicBezTo>
                  <a:pt x="73112" y="99891"/>
                  <a:pt x="71523" y="98594"/>
                  <a:pt x="69933" y="9859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Raleway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CONCLUSÃO</a:t>
            </a:r>
            <a:endParaRPr/>
          </a:p>
        </p:txBody>
      </p:sp>
      <p:sp>
        <p:nvSpPr>
          <p:cNvPr id="624" name="Shape 624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endParaRPr/>
          </a:p>
        </p:txBody>
      </p:sp>
      <p:sp>
        <p:nvSpPr>
          <p:cNvPr id="625" name="Shape 625"/>
          <p:cNvSpPr txBox="1"/>
          <p:nvPr/>
        </p:nvSpPr>
        <p:spPr>
          <a:xfrm>
            <a:off x="608850" y="1152889"/>
            <a:ext cx="7926300" cy="3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—"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Vimos Floresta Aleatória, Extra Trees e Boosting. São maneiras diferentes de melhorar o desempenho de um aprendiz fraco.</a:t>
            </a:r>
            <a:r>
              <a:rPr lang="x-none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x-none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—"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Alguns desses métodos funcionam melhor em uns casos, alguns funcionam melhor em outros. 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exemplo, as árvores de decisão são mais ágeis e mais fáceis de comunicar, mas tendem a sofrer superajuste.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outro lado, os métodos Ensemble funcionam bem em cenários mais complexos, mas podem ficar muito complicados e difíceis de explicar.</a:t>
            </a:r>
            <a:r>
              <a:rPr lang="x-none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x-none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B0D0E">
              <a:alpha val="65490"/>
            </a:srgbClr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1050575" y="1808602"/>
            <a:ext cx="7221900" cy="11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aleway"/>
              <a:buNone/>
            </a:pPr>
            <a:r>
              <a:rPr lang="pt-BR"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Floresta Aleatória</a:t>
            </a: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4009262" y="2726668"/>
            <a:ext cx="1122900" cy="1122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4373767" y="3071751"/>
            <a:ext cx="393900" cy="432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2913" y="65513"/>
                </a:moveTo>
                <a:cubicBezTo>
                  <a:pt x="41324" y="65513"/>
                  <a:pt x="39735" y="66810"/>
                  <a:pt x="39735" y="68108"/>
                </a:cubicBezTo>
                <a:cubicBezTo>
                  <a:pt x="39735" y="70054"/>
                  <a:pt x="41324" y="70702"/>
                  <a:pt x="42913" y="70702"/>
                </a:cubicBezTo>
                <a:cubicBezTo>
                  <a:pt x="45298" y="70702"/>
                  <a:pt x="46887" y="70054"/>
                  <a:pt x="46887" y="68108"/>
                </a:cubicBezTo>
                <a:cubicBezTo>
                  <a:pt x="46887" y="66810"/>
                  <a:pt x="45298" y="65513"/>
                  <a:pt x="42913" y="65513"/>
                </a:cubicBezTo>
                <a:close/>
                <a:moveTo>
                  <a:pt x="59602" y="76540"/>
                </a:moveTo>
                <a:cubicBezTo>
                  <a:pt x="56423" y="76540"/>
                  <a:pt x="53245" y="79135"/>
                  <a:pt x="53245" y="81729"/>
                </a:cubicBezTo>
                <a:cubicBezTo>
                  <a:pt x="53245" y="84972"/>
                  <a:pt x="56423" y="87567"/>
                  <a:pt x="59602" y="87567"/>
                </a:cubicBezTo>
                <a:cubicBezTo>
                  <a:pt x="63576" y="87567"/>
                  <a:pt x="66754" y="84972"/>
                  <a:pt x="66754" y="81729"/>
                </a:cubicBezTo>
                <a:cubicBezTo>
                  <a:pt x="66754" y="79135"/>
                  <a:pt x="63576" y="76540"/>
                  <a:pt x="59602" y="76540"/>
                </a:cubicBezTo>
                <a:close/>
                <a:moveTo>
                  <a:pt x="33377" y="87567"/>
                </a:moveTo>
                <a:cubicBezTo>
                  <a:pt x="29403" y="87567"/>
                  <a:pt x="26225" y="90162"/>
                  <a:pt x="26225" y="92756"/>
                </a:cubicBezTo>
                <a:cubicBezTo>
                  <a:pt x="26225" y="96000"/>
                  <a:pt x="29403" y="98594"/>
                  <a:pt x="33377" y="98594"/>
                </a:cubicBezTo>
                <a:cubicBezTo>
                  <a:pt x="36556" y="98594"/>
                  <a:pt x="39735" y="96000"/>
                  <a:pt x="39735" y="92756"/>
                </a:cubicBezTo>
                <a:cubicBezTo>
                  <a:pt x="39735" y="90162"/>
                  <a:pt x="36556" y="87567"/>
                  <a:pt x="33377" y="87567"/>
                </a:cubicBezTo>
                <a:close/>
                <a:moveTo>
                  <a:pt x="93774" y="43459"/>
                </a:moveTo>
                <a:cubicBezTo>
                  <a:pt x="93774" y="16216"/>
                  <a:pt x="93774" y="16216"/>
                  <a:pt x="93774" y="16216"/>
                </a:cubicBezTo>
                <a:cubicBezTo>
                  <a:pt x="100132" y="16216"/>
                  <a:pt x="100132" y="16216"/>
                  <a:pt x="100132" y="16216"/>
                </a:cubicBezTo>
                <a:cubicBezTo>
                  <a:pt x="104105" y="16216"/>
                  <a:pt x="107284" y="13621"/>
                  <a:pt x="107284" y="11027"/>
                </a:cubicBezTo>
                <a:cubicBezTo>
                  <a:pt x="107284" y="5189"/>
                  <a:pt x="107284" y="5189"/>
                  <a:pt x="107284" y="5189"/>
                </a:cubicBezTo>
                <a:cubicBezTo>
                  <a:pt x="107284" y="2594"/>
                  <a:pt x="104105" y="0"/>
                  <a:pt x="100132" y="0"/>
                </a:cubicBezTo>
                <a:cubicBezTo>
                  <a:pt x="19867" y="0"/>
                  <a:pt x="19867" y="0"/>
                  <a:pt x="19867" y="0"/>
                </a:cubicBezTo>
                <a:cubicBezTo>
                  <a:pt x="15894" y="0"/>
                  <a:pt x="12715" y="2594"/>
                  <a:pt x="12715" y="5189"/>
                </a:cubicBezTo>
                <a:cubicBezTo>
                  <a:pt x="12715" y="11027"/>
                  <a:pt x="12715" y="11027"/>
                  <a:pt x="12715" y="11027"/>
                </a:cubicBezTo>
                <a:cubicBezTo>
                  <a:pt x="12715" y="13621"/>
                  <a:pt x="15894" y="16216"/>
                  <a:pt x="19867" y="16216"/>
                </a:cubicBezTo>
                <a:cubicBezTo>
                  <a:pt x="26225" y="16216"/>
                  <a:pt x="26225" y="16216"/>
                  <a:pt x="26225" y="16216"/>
                </a:cubicBezTo>
                <a:cubicBezTo>
                  <a:pt x="26225" y="43459"/>
                  <a:pt x="26225" y="43459"/>
                  <a:pt x="26225" y="43459"/>
                </a:cubicBezTo>
                <a:cubicBezTo>
                  <a:pt x="10331" y="52540"/>
                  <a:pt x="0" y="67459"/>
                  <a:pt x="0" y="84972"/>
                </a:cubicBezTo>
                <a:cubicBezTo>
                  <a:pt x="0" y="98594"/>
                  <a:pt x="7152" y="111567"/>
                  <a:pt x="18278" y="120000"/>
                </a:cubicBezTo>
                <a:cubicBezTo>
                  <a:pt x="101721" y="120000"/>
                  <a:pt x="101721" y="120000"/>
                  <a:pt x="101721" y="120000"/>
                </a:cubicBezTo>
                <a:cubicBezTo>
                  <a:pt x="112847" y="111567"/>
                  <a:pt x="120000" y="98594"/>
                  <a:pt x="120000" y="84972"/>
                </a:cubicBezTo>
                <a:cubicBezTo>
                  <a:pt x="120000" y="67459"/>
                  <a:pt x="109668" y="52540"/>
                  <a:pt x="93774" y="43459"/>
                </a:cubicBezTo>
                <a:close/>
                <a:moveTo>
                  <a:pt x="19867" y="11027"/>
                </a:moveTo>
                <a:cubicBezTo>
                  <a:pt x="19867" y="5189"/>
                  <a:pt x="19867" y="5189"/>
                  <a:pt x="19867" y="5189"/>
                </a:cubicBezTo>
                <a:cubicBezTo>
                  <a:pt x="100132" y="5189"/>
                  <a:pt x="100132" y="5189"/>
                  <a:pt x="100132" y="5189"/>
                </a:cubicBezTo>
                <a:cubicBezTo>
                  <a:pt x="100132" y="11027"/>
                  <a:pt x="100132" y="11027"/>
                  <a:pt x="100132" y="11027"/>
                </a:cubicBezTo>
                <a:lnTo>
                  <a:pt x="19867" y="11027"/>
                </a:lnTo>
                <a:close/>
                <a:moveTo>
                  <a:pt x="86622" y="16216"/>
                </a:moveTo>
                <a:cubicBezTo>
                  <a:pt x="86622" y="24000"/>
                  <a:pt x="86622" y="24000"/>
                  <a:pt x="86622" y="24000"/>
                </a:cubicBezTo>
                <a:cubicBezTo>
                  <a:pt x="80264" y="24000"/>
                  <a:pt x="71523" y="25297"/>
                  <a:pt x="61986" y="29837"/>
                </a:cubicBezTo>
                <a:cubicBezTo>
                  <a:pt x="50860" y="35027"/>
                  <a:pt x="40529" y="33081"/>
                  <a:pt x="33377" y="30486"/>
                </a:cubicBezTo>
                <a:cubicBezTo>
                  <a:pt x="33377" y="16216"/>
                  <a:pt x="33377" y="16216"/>
                  <a:pt x="33377" y="16216"/>
                </a:cubicBezTo>
                <a:lnTo>
                  <a:pt x="86622" y="16216"/>
                </a:lnTo>
                <a:close/>
                <a:moveTo>
                  <a:pt x="98543" y="114810"/>
                </a:moveTo>
                <a:cubicBezTo>
                  <a:pt x="21456" y="114810"/>
                  <a:pt x="21456" y="114810"/>
                  <a:pt x="21456" y="114810"/>
                </a:cubicBezTo>
                <a:cubicBezTo>
                  <a:pt x="11920" y="106378"/>
                  <a:pt x="6357" y="96000"/>
                  <a:pt x="6357" y="84972"/>
                </a:cubicBezTo>
                <a:cubicBezTo>
                  <a:pt x="6357" y="70054"/>
                  <a:pt x="15099" y="56432"/>
                  <a:pt x="30198" y="48000"/>
                </a:cubicBezTo>
                <a:cubicBezTo>
                  <a:pt x="31788" y="47351"/>
                  <a:pt x="33377" y="45405"/>
                  <a:pt x="33377" y="43459"/>
                </a:cubicBezTo>
                <a:cubicBezTo>
                  <a:pt x="33377" y="36324"/>
                  <a:pt x="33377" y="36324"/>
                  <a:pt x="33377" y="36324"/>
                </a:cubicBezTo>
                <a:cubicBezTo>
                  <a:pt x="37350" y="37621"/>
                  <a:pt x="42119" y="38270"/>
                  <a:pt x="46887" y="38270"/>
                </a:cubicBezTo>
                <a:cubicBezTo>
                  <a:pt x="52450" y="38270"/>
                  <a:pt x="58807" y="37621"/>
                  <a:pt x="65165" y="34378"/>
                </a:cubicBezTo>
                <a:cubicBezTo>
                  <a:pt x="73907" y="30486"/>
                  <a:pt x="81059" y="29189"/>
                  <a:pt x="86622" y="29837"/>
                </a:cubicBezTo>
                <a:cubicBezTo>
                  <a:pt x="86622" y="43459"/>
                  <a:pt x="86622" y="43459"/>
                  <a:pt x="86622" y="43459"/>
                </a:cubicBezTo>
                <a:cubicBezTo>
                  <a:pt x="86622" y="45405"/>
                  <a:pt x="88211" y="47351"/>
                  <a:pt x="89801" y="48000"/>
                </a:cubicBezTo>
                <a:cubicBezTo>
                  <a:pt x="104900" y="56432"/>
                  <a:pt x="113642" y="70054"/>
                  <a:pt x="113642" y="84972"/>
                </a:cubicBezTo>
                <a:cubicBezTo>
                  <a:pt x="113642" y="96000"/>
                  <a:pt x="108079" y="106378"/>
                  <a:pt x="98543" y="114810"/>
                </a:cubicBezTo>
                <a:close/>
                <a:moveTo>
                  <a:pt x="89801" y="87567"/>
                </a:moveTo>
                <a:cubicBezTo>
                  <a:pt x="88211" y="87567"/>
                  <a:pt x="86622" y="88864"/>
                  <a:pt x="86622" y="90162"/>
                </a:cubicBezTo>
                <a:cubicBezTo>
                  <a:pt x="86622" y="91459"/>
                  <a:pt x="88211" y="92756"/>
                  <a:pt x="89801" y="92756"/>
                </a:cubicBezTo>
                <a:cubicBezTo>
                  <a:pt x="92185" y="92756"/>
                  <a:pt x="93774" y="91459"/>
                  <a:pt x="93774" y="90162"/>
                </a:cubicBezTo>
                <a:cubicBezTo>
                  <a:pt x="93774" y="88864"/>
                  <a:pt x="92185" y="87567"/>
                  <a:pt x="89801" y="87567"/>
                </a:cubicBezTo>
                <a:close/>
                <a:moveTo>
                  <a:pt x="69933" y="49297"/>
                </a:moveTo>
                <a:cubicBezTo>
                  <a:pt x="64370" y="49297"/>
                  <a:pt x="59602" y="52540"/>
                  <a:pt x="59602" y="57081"/>
                </a:cubicBezTo>
                <a:cubicBezTo>
                  <a:pt x="59602" y="61621"/>
                  <a:pt x="64370" y="65513"/>
                  <a:pt x="69933" y="65513"/>
                </a:cubicBezTo>
                <a:cubicBezTo>
                  <a:pt x="75496" y="65513"/>
                  <a:pt x="80264" y="61621"/>
                  <a:pt x="80264" y="57081"/>
                </a:cubicBezTo>
                <a:cubicBezTo>
                  <a:pt x="80264" y="52540"/>
                  <a:pt x="75496" y="49297"/>
                  <a:pt x="69933" y="49297"/>
                </a:cubicBezTo>
                <a:close/>
                <a:moveTo>
                  <a:pt x="69933" y="60324"/>
                </a:moveTo>
                <a:cubicBezTo>
                  <a:pt x="68344" y="60324"/>
                  <a:pt x="66754" y="59027"/>
                  <a:pt x="66754" y="57081"/>
                </a:cubicBezTo>
                <a:cubicBezTo>
                  <a:pt x="66754" y="55783"/>
                  <a:pt x="68344" y="54486"/>
                  <a:pt x="69933" y="54486"/>
                </a:cubicBezTo>
                <a:cubicBezTo>
                  <a:pt x="71523" y="54486"/>
                  <a:pt x="73112" y="55783"/>
                  <a:pt x="73112" y="57081"/>
                </a:cubicBezTo>
                <a:cubicBezTo>
                  <a:pt x="73112" y="59027"/>
                  <a:pt x="71523" y="60324"/>
                  <a:pt x="69933" y="60324"/>
                </a:cubicBezTo>
                <a:close/>
                <a:moveTo>
                  <a:pt x="69933" y="98594"/>
                </a:moveTo>
                <a:cubicBezTo>
                  <a:pt x="68344" y="98594"/>
                  <a:pt x="66754" y="99891"/>
                  <a:pt x="66754" y="101189"/>
                </a:cubicBezTo>
                <a:cubicBezTo>
                  <a:pt x="66754" y="102486"/>
                  <a:pt x="68344" y="103783"/>
                  <a:pt x="69933" y="103783"/>
                </a:cubicBezTo>
                <a:cubicBezTo>
                  <a:pt x="71523" y="103783"/>
                  <a:pt x="73112" y="102486"/>
                  <a:pt x="73112" y="101189"/>
                </a:cubicBezTo>
                <a:cubicBezTo>
                  <a:pt x="73112" y="99891"/>
                  <a:pt x="71523" y="98594"/>
                  <a:pt x="69933" y="9859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Raleway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FLORESTA ALEATÓRIA</a:t>
            </a:r>
            <a:endParaRPr/>
          </a:p>
        </p:txBody>
      </p:sp>
      <p:sp>
        <p:nvSpPr>
          <p:cNvPr id="325" name="Shape 325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/>
          </a:p>
        </p:txBody>
      </p:sp>
      <p:sp>
        <p:nvSpPr>
          <p:cNvPr id="326" name="Shape 326"/>
          <p:cNvSpPr txBox="1"/>
          <p:nvPr/>
        </p:nvSpPr>
        <p:spPr>
          <a:xfrm>
            <a:off x="447794" y="1215518"/>
            <a:ext cx="8238900" cy="3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ㅡ"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já vimos, as árvores de decisão são modelos muito poderosos de machine learning. São muito fáceis de usar porque exigem a configuração de poucos parâmetros e funcionam muito bem.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ㅡ"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entanto, as Árvores de Decisão têm algumas limitações, em particular, as árvores que crescem muito profundamente tendem a aprender padrões altamente irregulares, se superajustam.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ㅡ"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bagging ajuda a mitigar esse problema expondo diferentes árvores a diferentes subconjuntos do conjunto de treinamento.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Raleway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FLORESTA ALEATÓRIA</a:t>
            </a:r>
            <a:endParaRPr/>
          </a:p>
        </p:txBody>
      </p:sp>
      <p:sp>
        <p:nvSpPr>
          <p:cNvPr id="332" name="Shape 332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/>
          </a:p>
        </p:txBody>
      </p:sp>
      <p:sp>
        <p:nvSpPr>
          <p:cNvPr id="333" name="Shape 333"/>
          <p:cNvSpPr txBox="1"/>
          <p:nvPr/>
        </p:nvSpPr>
        <p:spPr>
          <a:xfrm>
            <a:off x="447794" y="1215518"/>
            <a:ext cx="8238900" cy="3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4" name="Shape 3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0850" y="854025"/>
            <a:ext cx="7031064" cy="4079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Raleway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FLORESTA ALEATÓRIA</a:t>
            </a:r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/>
          </a:p>
        </p:txBody>
      </p:sp>
      <p:sp>
        <p:nvSpPr>
          <p:cNvPr id="341" name="Shape 341"/>
          <p:cNvSpPr txBox="1"/>
          <p:nvPr/>
        </p:nvSpPr>
        <p:spPr>
          <a:xfrm>
            <a:off x="447794" y="1215518"/>
            <a:ext cx="8238900" cy="3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ㅡ"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florestas aleatórias são uma forma adicional de calcular a média de diversas árvores de decisão profundas, treinadas em diferentes partes do mesmo conjunto de treinamento, com o objetivo de reduzir a variância. Isso ocorre à custa de um pequeno aumento no viés e certa perda de capacidade de interpretação, mas em geral </a:t>
            </a:r>
            <a:r>
              <a:rPr lang="pt-BR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aumenta consideravelmente o desempenho</a:t>
            </a: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modelo final.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ㅡ"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pt-BR" sz="1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Florestas aleatórias</a:t>
            </a: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diferem do bagging de árvores de decisão </a:t>
            </a: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apenas um ponto: elas usam um algoritmo de aprendizagem de árvore modificado, que seleciona, em cada divisão candidata, um </a:t>
            </a:r>
            <a:r>
              <a:rPr lang="pt-BR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subconjunto aleatório de variáveis</a:t>
            </a: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Às vezes esse processo é categorizado como bagging de variáveis (feature bagging).</a:t>
            </a:r>
            <a:endParaRPr/>
          </a:p>
        </p:txBody>
      </p:sp>
      <p:pic>
        <p:nvPicPr>
          <p:cNvPr id="342" name="Shape 3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425" y="3212410"/>
            <a:ext cx="7395070" cy="1854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Raleway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FLORESTA ALEATÓRIA</a:t>
            </a:r>
            <a:endParaRPr/>
          </a:p>
        </p:txBody>
      </p:sp>
      <p:sp>
        <p:nvSpPr>
          <p:cNvPr id="348" name="Shape 348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/>
          </a:p>
        </p:txBody>
      </p:sp>
      <p:sp>
        <p:nvSpPr>
          <p:cNvPr id="349" name="Shape 349"/>
          <p:cNvSpPr txBox="1"/>
          <p:nvPr/>
        </p:nvSpPr>
        <p:spPr>
          <a:xfrm>
            <a:off x="304800" y="1181100"/>
            <a:ext cx="8391406" cy="3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ㅡ"/>
            </a:pPr>
            <a: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razão para fazer isso é a correlação das árvores em uma amostra de bootstrap normal: se uma ou algumas variáveis forem </a:t>
            </a:r>
            <a:r>
              <a:rPr lang="pt-BR"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preditores muito fortes</a:t>
            </a:r>
            <a: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a variável de destino, essas variáveis </a:t>
            </a:r>
            <a:r>
              <a:rPr lang="pt-BR"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serão selecionadas em muitas das árvores</a:t>
            </a:r>
            <a: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base do bagging, fazendo com que elas sejam correlacionadas. Selecionando um subconjunto aleatório das variáveis em cada divisão, neutralizamos essa correlação entre as árvores de base, fortalecendo o modelo final.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ㅡ"/>
            </a:pPr>
            <a:r>
              <a:rPr lang="pt-BR" sz="1400" b="0" i="0" u="none" strike="noStrike" cap="none" spc="-1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um problema de classificação com </a:t>
            </a:r>
            <a:r>
              <a:rPr lang="pt-BR" sz="1400" b="0" i="1" u="none" strike="noStrike" cap="none" spc="-1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pt-BR" sz="1400" b="0" i="0" u="none" strike="noStrike" cap="none" spc="-1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variáveis, </a:t>
            </a:r>
            <a:r>
              <a:rPr lang="pt-BR" sz="1400" b="0" i="1" u="none" strike="noStrike" cap="none" spc="-1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√p</a:t>
            </a:r>
            <a:r>
              <a:rPr lang="pt-BR" sz="1400" b="0" i="0" u="none" strike="noStrike" cap="none" spc="-1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das variáveis geralmente são usadas em cada divisão.</a:t>
            </a:r>
            <a:endParaRPr spc="-10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ㅡ"/>
            </a:pPr>
            <a: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problemas de regressão, é recomendado o uso de </a:t>
            </a:r>
            <a:r>
              <a:rPr lang="pt-BR" sz="1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p/3</a:t>
            </a:r>
            <a: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ㅡ"/>
            </a:pPr>
            <a: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 também pode ser considerado um hiperparâmetro para ajustar.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Raleway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FLORESTA ALEATÓRIA</a:t>
            </a:r>
            <a:endParaRPr/>
          </a:p>
        </p:txBody>
      </p:sp>
      <p:sp>
        <p:nvSpPr>
          <p:cNvPr id="355" name="Shape 355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/>
          </a:p>
        </p:txBody>
      </p:sp>
      <p:sp>
        <p:nvSpPr>
          <p:cNvPr id="356" name="Shape 356"/>
          <p:cNvSpPr txBox="1"/>
          <p:nvPr/>
        </p:nvSpPr>
        <p:spPr>
          <a:xfrm>
            <a:off x="447794" y="1215518"/>
            <a:ext cx="8238900" cy="3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7" name="Shape 3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025" y="654662"/>
            <a:ext cx="7211293" cy="4720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TEST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1630</Words>
  <Application>Microsoft Office PowerPoint</Application>
  <PresentationFormat>On-screen Show (16:10)</PresentationFormat>
  <Paragraphs>274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Josefin Slab</vt:lpstr>
      <vt:lpstr>Raleway</vt:lpstr>
      <vt:lpstr>Calibri</vt:lpstr>
      <vt:lpstr>Consolas</vt:lpstr>
      <vt:lpstr>Office Theme</vt:lpstr>
      <vt:lpstr>PowerPoint Presentation</vt:lpstr>
      <vt:lpstr>Florestas Aleatórias e Boosting</vt:lpstr>
      <vt:lpstr>OBJETIVOS DA AULA</vt:lpstr>
      <vt:lpstr>PowerPoint Presentation</vt:lpstr>
      <vt:lpstr>FLORESTA ALEATÓRIA</vt:lpstr>
      <vt:lpstr>FLORESTA ALEATÓRIA</vt:lpstr>
      <vt:lpstr>FLORESTA ALEATÓRIA</vt:lpstr>
      <vt:lpstr>FLORESTA ALEATÓRIA</vt:lpstr>
      <vt:lpstr>FLORESTA ALEATÓRIA</vt:lpstr>
      <vt:lpstr>FLORESTA ALEATÓRIA</vt:lpstr>
      <vt:lpstr>EXTRA TREES</vt:lpstr>
      <vt:lpstr>EXTRA TREES</vt:lpstr>
      <vt:lpstr>EXTRA TREES</vt:lpstr>
      <vt:lpstr>EXTRA TREES</vt:lpstr>
      <vt:lpstr>PowerPoint Presentation</vt:lpstr>
      <vt:lpstr>FLORESTA ALEATÓRIA E EXTRA TREES</vt:lpstr>
      <vt:lpstr>FLORESTA ALEATÓRIA E EXTRA TREES</vt:lpstr>
      <vt:lpstr>FLORESTA ALEATÓRIA E EXTRA TREES</vt:lpstr>
      <vt:lpstr>FLORESTA ALEATÓRIA E EXTRA TREES</vt:lpstr>
      <vt:lpstr>PowerPoint Presentation</vt:lpstr>
      <vt:lpstr>BOOSTING</vt:lpstr>
      <vt:lpstr>BOOSTING</vt:lpstr>
      <vt:lpstr>ADABOOST</vt:lpstr>
      <vt:lpstr>ADABOOST</vt:lpstr>
      <vt:lpstr>Algoritmo AdaBoost.M1.</vt:lpstr>
      <vt:lpstr>Algoritmo AdaBoost.M1.</vt:lpstr>
      <vt:lpstr>Algoritmo AdaBoost.M1.</vt:lpstr>
      <vt:lpstr>Algoritmo AdaBoost.M1.</vt:lpstr>
      <vt:lpstr>Algoritmo AdaBoost.M1.</vt:lpstr>
      <vt:lpstr>Algoritmo AdaBoost.M1.</vt:lpstr>
      <vt:lpstr>GRADIENT BOOSTING</vt:lpstr>
      <vt:lpstr>GRADIENT BOOSTING</vt:lpstr>
      <vt:lpstr>GRADIENT BOOSTING</vt:lpstr>
      <vt:lpstr>PowerPoint Presentation</vt:lpstr>
      <vt:lpstr>ADABOOST e GRADIENT BOOSTING</vt:lpstr>
      <vt:lpstr>ADABOOST e GRADIENT BOOSTING</vt:lpstr>
      <vt:lpstr>PowerPoint Presentation</vt:lpstr>
      <vt:lpstr>CONCLUSÃO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Vanesa Ulman</cp:lastModifiedBy>
  <cp:revision>2</cp:revision>
  <dcterms:modified xsi:type="dcterms:W3CDTF">2018-07-06T21:22:27Z</dcterms:modified>
</cp:coreProperties>
</file>