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Josefin Slab" panose="020B060402020202020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93896-B1D8-4BDE-9914-AA49959BFA42}" v="22" dt="2018-08-26T02:09:3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690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8B493896-B1D8-4BDE-9914-AA49959BFA42}"/>
    <pc:docChg chg="custSel modSld">
      <pc:chgData name="marcos vinicius" userId="dba7fd706bba3b9c" providerId="LiveId" clId="{8B493896-B1D8-4BDE-9914-AA49959BFA42}" dt="2018-08-26T02:09:32.988" v="21" actId="478"/>
      <pc:docMkLst>
        <pc:docMk/>
      </pc:docMkLst>
      <pc:sldChg chg="modSp">
        <pc:chgData name="marcos vinicius" userId="dba7fd706bba3b9c" providerId="LiveId" clId="{8B493896-B1D8-4BDE-9914-AA49959BFA42}" dt="2018-08-26T02:07:04.176" v="12" actId="20577"/>
        <pc:sldMkLst>
          <pc:docMk/>
          <pc:sldMk cId="0" sldId="256"/>
        </pc:sldMkLst>
        <pc:spChg chg="mod">
          <ac:chgData name="marcos vinicius" userId="dba7fd706bba3b9c" providerId="LiveId" clId="{8B493896-B1D8-4BDE-9914-AA49959BFA42}" dt="2018-08-26T02:07:04.176" v="12" actId="20577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marcos vinicius" userId="dba7fd706bba3b9c" providerId="LiveId" clId="{8B493896-B1D8-4BDE-9914-AA49959BFA42}" dt="2018-08-26T02:06:58.338" v="11" actId="20577"/>
          <ac:spMkLst>
            <pc:docMk/>
            <pc:sldMk cId="0" sldId="256"/>
            <ac:spMk id="292" creationId="{00000000-0000-0000-0000-000000000000}"/>
          </ac:spMkLst>
        </pc:spChg>
      </pc:sldChg>
      <pc:sldChg chg="delSp modSp">
        <pc:chgData name="marcos vinicius" userId="dba7fd706bba3b9c" providerId="LiveId" clId="{8B493896-B1D8-4BDE-9914-AA49959BFA42}" dt="2018-08-26T02:08:59.809" v="14" actId="478"/>
        <pc:sldMkLst>
          <pc:docMk/>
          <pc:sldMk cId="0" sldId="278"/>
        </pc:sldMkLst>
        <pc:picChg chg="del mod">
          <ac:chgData name="marcos vinicius" userId="dba7fd706bba3b9c" providerId="LiveId" clId="{8B493896-B1D8-4BDE-9914-AA49959BFA42}" dt="2018-08-26T02:08:59.809" v="14" actId="478"/>
          <ac:picMkLst>
            <pc:docMk/>
            <pc:sldMk cId="0" sldId="278"/>
            <ac:picMk id="499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04.302" v="15" actId="478"/>
        <pc:sldMkLst>
          <pc:docMk/>
          <pc:sldMk cId="0" sldId="279"/>
        </pc:sldMkLst>
        <pc:picChg chg="del">
          <ac:chgData name="marcos vinicius" userId="dba7fd706bba3b9c" providerId="LiveId" clId="{8B493896-B1D8-4BDE-9914-AA49959BFA42}" dt="2018-08-26T02:09:04.302" v="15" actId="478"/>
          <ac:picMkLst>
            <pc:docMk/>
            <pc:sldMk cId="0" sldId="279"/>
            <ac:picMk id="511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09.390" v="16" actId="478"/>
        <pc:sldMkLst>
          <pc:docMk/>
          <pc:sldMk cId="0" sldId="281"/>
        </pc:sldMkLst>
        <pc:picChg chg="del">
          <ac:chgData name="marcos vinicius" userId="dba7fd706bba3b9c" providerId="LiveId" clId="{8B493896-B1D8-4BDE-9914-AA49959BFA42}" dt="2018-08-26T02:09:09.390" v="16" actId="478"/>
          <ac:picMkLst>
            <pc:docMk/>
            <pc:sldMk cId="0" sldId="281"/>
            <ac:picMk id="528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16.434" v="17" actId="478"/>
        <pc:sldMkLst>
          <pc:docMk/>
          <pc:sldMk cId="0" sldId="283"/>
        </pc:sldMkLst>
        <pc:picChg chg="del">
          <ac:chgData name="marcos vinicius" userId="dba7fd706bba3b9c" providerId="LiveId" clId="{8B493896-B1D8-4BDE-9914-AA49959BFA42}" dt="2018-08-26T02:09:16.434" v="17" actId="478"/>
          <ac:picMkLst>
            <pc:docMk/>
            <pc:sldMk cId="0" sldId="283"/>
            <ac:picMk id="546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23.280" v="18" actId="478"/>
        <pc:sldMkLst>
          <pc:docMk/>
          <pc:sldMk cId="0" sldId="287"/>
        </pc:sldMkLst>
        <pc:picChg chg="del">
          <ac:chgData name="marcos vinicius" userId="dba7fd706bba3b9c" providerId="LiveId" clId="{8B493896-B1D8-4BDE-9914-AA49959BFA42}" dt="2018-08-26T02:09:23.280" v="18" actId="478"/>
          <ac:picMkLst>
            <pc:docMk/>
            <pc:sldMk cId="0" sldId="287"/>
            <ac:picMk id="582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25.796" v="19" actId="478"/>
        <pc:sldMkLst>
          <pc:docMk/>
          <pc:sldMk cId="0" sldId="288"/>
        </pc:sldMkLst>
        <pc:picChg chg="del">
          <ac:chgData name="marcos vinicius" userId="dba7fd706bba3b9c" providerId="LiveId" clId="{8B493896-B1D8-4BDE-9914-AA49959BFA42}" dt="2018-08-26T02:09:25.796" v="19" actId="478"/>
          <ac:picMkLst>
            <pc:docMk/>
            <pc:sldMk cId="0" sldId="288"/>
            <ac:picMk id="591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28.278" v="20" actId="478"/>
        <pc:sldMkLst>
          <pc:docMk/>
          <pc:sldMk cId="0" sldId="289"/>
        </pc:sldMkLst>
        <pc:picChg chg="del">
          <ac:chgData name="marcos vinicius" userId="dba7fd706bba3b9c" providerId="LiveId" clId="{8B493896-B1D8-4BDE-9914-AA49959BFA42}" dt="2018-08-26T02:09:28.278" v="20" actId="478"/>
          <ac:picMkLst>
            <pc:docMk/>
            <pc:sldMk cId="0" sldId="289"/>
            <ac:picMk id="600" creationId="{00000000-0000-0000-0000-000000000000}"/>
          </ac:picMkLst>
        </pc:picChg>
      </pc:sldChg>
      <pc:sldChg chg="delSp">
        <pc:chgData name="marcos vinicius" userId="dba7fd706bba3b9c" providerId="LiveId" clId="{8B493896-B1D8-4BDE-9914-AA49959BFA42}" dt="2018-08-26T02:09:32.988" v="21" actId="478"/>
        <pc:sldMkLst>
          <pc:docMk/>
          <pc:sldMk cId="0" sldId="290"/>
        </pc:sldMkLst>
        <pc:picChg chg="del">
          <ac:chgData name="marcos vinicius" userId="dba7fd706bba3b9c" providerId="LiveId" clId="{8B493896-B1D8-4BDE-9914-AA49959BFA42}" dt="2018-08-26T02:09:32.988" v="21" actId="478"/>
          <ac:picMkLst>
            <pc:docMk/>
            <pc:sldMk cId="0" sldId="290"/>
            <ac:picMk id="6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787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example, the black solid line represents the ridge regression estimate for the income coefficient, as λ is varied. At the extreme left-hand side of the plot, λ is essentially zero, and so the corresponding ridge coefficient estimates are the same as the usual least squares estimates. But as λ increases, the ridge coefficient estimates shrink towards zero. When λ is extremely large, then all of the ridge coefficient estimates are basically zero; this corresponds to the null model that contains no predictors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Therefore, we can think of the x-axis in the right-hand panel of Figure 6.4 as the amount that the ridge regression coefficient estimates have been shrunken towards zero; a small value indicates that they have been shrunken very close to zero.</a:t>
            </a:r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*Sobreajuste </a:t>
            </a:r>
            <a:r>
              <a:rPr lang="pt-BR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pt-BR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subajuste </a:t>
            </a:r>
            <a:r>
              <a:rPr lang="pt-BR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 las traducciones de “overfitting” y “underfitting”.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*Validación cruzada </a:t>
            </a:r>
            <a:r>
              <a:rPr lang="pt-BR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la traducción de “cross validation”.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importante conocer los términos en inglés porque la mayoría de la bibliografía está en ese idioma.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Both are plotted against their R2 on the trainng test, as a common form of indexing</a:t>
            </a: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Both are plotted against their R2 on the trainng test, as a common form of indexing</a:t>
            </a:r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8585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Usar el notebook que acompaña la clase para esta demostración. Trabajar sobre la demostración en conjunto con la clase para explicar el concepto de regularización.</a:t>
            </a: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rtlCol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01037" y="553989"/>
            <a:ext cx="8541926" cy="3762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>
            <a:off x="399804" y="624516"/>
            <a:ext cx="831813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88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775" cy="53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x="2415383" y="1232077"/>
            <a:ext cx="4453731" cy="3254374"/>
            <a:chOff x="2415382" y="1108869"/>
            <a:chExt cx="4453731" cy="2928937"/>
          </a:xfrm>
        </p:grpSpPr>
        <p:sp>
          <p:nvSpPr>
            <p:cNvPr id="90" name="Shape 90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546600" y="199469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5550" y="15882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8593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365750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024438" y="19581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35550" y="190261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757738" y="120570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810125" y="1158082"/>
              <a:ext cx="673100" cy="517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170488" y="1958182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35550" y="19534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011738" y="1745457"/>
              <a:ext cx="315913" cy="46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454400" y="19946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944938" y="158829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767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5138" y="15533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944938" y="1902619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667125" y="120570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762375" y="1108869"/>
              <a:ext cx="649288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640138" y="1173957"/>
              <a:ext cx="609600" cy="36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44800" y="254714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335338" y="2140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57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665538" y="21058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43300" y="2550319"/>
              <a:ext cx="234950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057525" y="1758157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194050" y="2169319"/>
              <a:ext cx="547688" cy="347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222625" y="2077244"/>
              <a:ext cx="504825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670970" y="2516189"/>
              <a:ext cx="69056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415382" y="3375027"/>
              <a:ext cx="118427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88457" y="3375027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90045" y="2976564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34" name="Shape 134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35" name="Shape 135"/>
                <p:cNvSpPr/>
                <p:nvPr/>
              </p:nvSpPr>
              <p:spPr>
                <a:xfrm>
                  <a:off x="2291616" y="2544763"/>
                  <a:ext cx="354013" cy="43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420204" y="2544763"/>
                  <a:ext cx="114300" cy="1127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2405916" y="2657476"/>
                  <a:ext cx="142875" cy="3222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2331304" y="2378076"/>
                  <a:ext cx="146050" cy="2825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2344004" y="2322513"/>
                  <a:ext cx="266700" cy="9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2477354" y="2378076"/>
                  <a:ext cx="142875" cy="284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2344004" y="2373313"/>
                  <a:ext cx="266700" cy="171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451954" y="2657476"/>
                  <a:ext cx="50800" cy="1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340829" y="2152651"/>
                  <a:ext cx="276225" cy="169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Shape 153"/>
              <p:cNvSpPr/>
              <p:nvPr/>
            </p:nvSpPr>
            <p:spPr>
              <a:xfrm>
                <a:off x="2548790" y="2485233"/>
                <a:ext cx="233363" cy="561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3257550" y="2820194"/>
                <a:ext cx="120650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2695575" y="2820194"/>
                <a:ext cx="122238" cy="1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919413" y="3112294"/>
                <a:ext cx="2349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711450" y="2445544"/>
                <a:ext cx="652463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2668588" y="2424907"/>
                <a:ext cx="690563" cy="498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2712245" y="3384552"/>
              <a:ext cx="234950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067845" y="3381377"/>
              <a:ext cx="231775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316538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702300" y="1786732"/>
              <a:ext cx="379413" cy="960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116513" y="2553494"/>
              <a:ext cx="1182688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588000" y="2553494"/>
              <a:ext cx="238125" cy="442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589588" y="2155032"/>
              <a:ext cx="23495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927725" y="2164557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365750" y="2164557"/>
              <a:ext cx="122238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589588" y="2458244"/>
              <a:ext cx="234950" cy="80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81625" y="1791494"/>
              <a:ext cx="652463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68925" y="1774032"/>
              <a:ext cx="657225" cy="49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13375" y="2563019"/>
              <a:ext cx="233363" cy="433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767388" y="2559844"/>
              <a:ext cx="233363" cy="436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621338" y="3086894"/>
              <a:ext cx="1247775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110288" y="2680494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934075" y="264556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442075" y="264556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186488" y="321706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173788" y="332978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099175" y="305038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110288" y="2993232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834063" y="2296319"/>
              <a:ext cx="822325" cy="7604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916613" y="2201069"/>
              <a:ext cx="625475" cy="58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45225" y="305038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0288" y="304561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219825" y="332978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90975" y="2572544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79925" y="2167732"/>
              <a:ext cx="268288" cy="5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03713" y="2131219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1713" y="2131219"/>
              <a:ext cx="111125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56125" y="2702719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43425" y="2815432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468813" y="2536032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479925" y="2480469"/>
              <a:ext cx="268288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202113" y="1783557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319588" y="1670844"/>
              <a:ext cx="633413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124200" y="1610519"/>
              <a:ext cx="647700" cy="598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614863" y="2536032"/>
              <a:ext cx="141288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479925" y="2531269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589463" y="2815432"/>
              <a:ext cx="49213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054600" y="2539207"/>
              <a:ext cx="796925" cy="1042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859338" y="3375819"/>
              <a:ext cx="1182688" cy="468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332413" y="3002757"/>
              <a:ext cx="236538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70550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110163" y="3012282"/>
              <a:ext cx="120650" cy="179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332413" y="3304382"/>
              <a:ext cx="236538" cy="82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126038" y="2639219"/>
              <a:ext cx="650875" cy="722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122863" y="2618582"/>
              <a:ext cx="688975" cy="496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248275" y="3386932"/>
              <a:ext cx="200025" cy="244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8300" y="3385344"/>
              <a:ext cx="204788" cy="246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200650" y="2972594"/>
              <a:ext cx="508000" cy="184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332413" y="3382169"/>
              <a:ext cx="236538" cy="160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284538" y="3305969"/>
              <a:ext cx="1247775" cy="566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775075" y="2902744"/>
              <a:ext cx="26670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597275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106863" y="2866232"/>
              <a:ext cx="112713" cy="1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722688" y="3437732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598863" y="3312319"/>
              <a:ext cx="234950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984625" y="3312319"/>
              <a:ext cx="233363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51275" y="3437732"/>
              <a:ext cx="115888" cy="112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836988" y="3550444"/>
              <a:ext cx="142875" cy="322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762375" y="3271044"/>
              <a:ext cx="146050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75075" y="3215482"/>
              <a:ext cx="266700" cy="9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582988" y="2442369"/>
              <a:ext cx="685800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497263" y="2518569"/>
              <a:ext cx="822325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560763" y="2497932"/>
              <a:ext cx="692150" cy="449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703638" y="2658269"/>
              <a:ext cx="26193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659188" y="2859882"/>
              <a:ext cx="504825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908425" y="3271044"/>
              <a:ext cx="142875" cy="2841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775075" y="3266282"/>
              <a:ext cx="266700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33825" y="3550444"/>
              <a:ext cx="15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883025" y="3550444"/>
              <a:ext cx="52388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971925" y="3472656"/>
              <a:ext cx="1246188" cy="565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460875" y="3066256"/>
              <a:ext cx="268288" cy="56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83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791075" y="3031331"/>
              <a:ext cx="112713" cy="163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408488" y="3602831"/>
              <a:ext cx="354013" cy="434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286250" y="3475831"/>
              <a:ext cx="233363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670425" y="3475831"/>
              <a:ext cx="231775" cy="561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537075" y="3602831"/>
              <a:ext cx="114300" cy="11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524375" y="3713956"/>
              <a:ext cx="142875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448175" y="3434556"/>
              <a:ext cx="147638" cy="282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460875" y="3378994"/>
              <a:ext cx="268288" cy="93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183063" y="2682081"/>
              <a:ext cx="823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79900" y="2585244"/>
              <a:ext cx="647700" cy="5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95813" y="3434556"/>
              <a:ext cx="141288" cy="285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460875" y="3431381"/>
              <a:ext cx="268288" cy="171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568825" y="3713956"/>
              <a:ext cx="50800" cy="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>
            <a:off x="0" y="1100667"/>
            <a:ext cx="9144000" cy="4614333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-94497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145936" y="5052688"/>
            <a:ext cx="942259" cy="5917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3851189"/>
            <a:ext cx="9144000" cy="1863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722146" y="4900705"/>
            <a:ext cx="1699708" cy="814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2" name="Shape 12"/>
          <p:cNvCxnSpPr/>
          <p:nvPr/>
        </p:nvCxnSpPr>
        <p:spPr>
          <a:xfrm rot="10800000">
            <a:off x="399804" y="562064"/>
            <a:ext cx="8390131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47793" y="52991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248324" y="5295650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600016" y="5299558"/>
            <a:ext cx="276847" cy="27684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Shape 17"/>
          <p:cNvGrpSpPr/>
          <p:nvPr/>
        </p:nvGrpSpPr>
        <p:grpSpPr>
          <a:xfrm>
            <a:off x="4357711" y="5400614"/>
            <a:ext cx="45719" cy="73401"/>
            <a:chOff x="3345327" y="4804130"/>
            <a:chExt cx="74098" cy="118964"/>
          </a:xfrm>
        </p:grpSpPr>
        <p:cxnSp>
          <p:nvCxnSpPr>
            <p:cNvPr id="18" name="Shape 18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Shape 20"/>
          <p:cNvGrpSpPr/>
          <p:nvPr/>
        </p:nvGrpSpPr>
        <p:grpSpPr>
          <a:xfrm rot="10800000">
            <a:off x="4719487" y="5398285"/>
            <a:ext cx="45719" cy="73401"/>
            <a:chOff x="3345327" y="4804130"/>
            <a:chExt cx="74098" cy="118964"/>
          </a:xfrm>
        </p:grpSpPr>
        <p:cxnSp>
          <p:nvCxnSpPr>
            <p:cNvPr id="21" name="Shape 21"/>
            <p:cNvCxnSpPr/>
            <p:nvPr/>
          </p:nvCxnSpPr>
          <p:spPr>
            <a:xfrm rot="-5400000">
              <a:off x="3350846" y="4798611"/>
              <a:ext cx="63061" cy="74098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345327" y="4861369"/>
              <a:ext cx="74097" cy="6172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3" name="Shape 2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50" cy="3427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994050" y="2015200"/>
            <a:ext cx="30963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</a:t>
            </a: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Regularização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117252" y="3926121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293" name="Shape 293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800" cy="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25" y="952500"/>
            <a:ext cx="3371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features</a:t>
            </a: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633403"/>
            <a:ext cx="8229600" cy="461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800"/>
              <a:t>A ideia é definir quais variáveis deveriam entrar em um modelo. Em regressão linear, as técnicas se dividem em três grupos.</a:t>
            </a:r>
            <a:endParaRPr sz="18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 u="sng"/>
              <a:t>Seleção de um subset</a:t>
            </a:r>
            <a:r>
              <a:rPr lang="pt-BR" sz="1800"/>
              <a:t>: Dentro do conjunto, buscar os preditores que achamos que se relacionam melhor com a resposta. </a:t>
            </a:r>
            <a:endParaRPr sz="18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 u="sng"/>
              <a:t>Regularização</a:t>
            </a:r>
            <a:r>
              <a:rPr lang="pt-BR" sz="1800"/>
              <a:t>: Ajustamos um modelo com todos os regressores, mas os coeficientes de alguns deles se ajustam a zero pelas características da técnica.</a:t>
            </a:r>
            <a:endParaRPr sz="18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 u="sng"/>
              <a:t>Redução de dimensões</a:t>
            </a:r>
            <a:r>
              <a:rPr lang="pt-BR" sz="1800"/>
              <a:t>: Projetamos os </a:t>
            </a:r>
            <a:r>
              <a:rPr lang="pt-BR" sz="1800" i="1"/>
              <a:t>p</a:t>
            </a:r>
            <a:r>
              <a:rPr lang="pt-BR" sz="1800"/>
              <a:t> regressores disponíveis originalmente em um espaço M de menor dimensão e utilizamos essa projeção como os novos regressores. </a:t>
            </a:r>
            <a:endParaRPr sz="1800"/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features</a:t>
            </a: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523450" y="2495875"/>
            <a:ext cx="8075190" cy="1071969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42900" algn="just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 u="sng"/>
              <a:t>Regularização</a:t>
            </a:r>
            <a:r>
              <a:rPr lang="pt-BR" sz="1800"/>
              <a:t>: Ajustamos um modelo com todos os regressores, mas os coeficientes de alguns deles se ajustam a zero pelas características da técnica.</a:t>
            </a:r>
            <a:endParaRPr sz="1800" dirty="0"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23450" y="2495875"/>
            <a:ext cx="8163300" cy="1228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2343725" y="1810800"/>
            <a:ext cx="4240800" cy="609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Hoje, vamos estudar Regularização</a:t>
            </a:r>
            <a:endParaRPr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050575" y="16562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Regularização</a:t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Regularização: a primeira intuição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76129" y="1297774"/>
            <a:ext cx="7926300" cy="3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Existe uma técnica que nos ajuda a procurar o nível de ajuste ideal: a </a:t>
            </a:r>
            <a:r>
              <a:rPr lang="pt-BR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REGULARIZAÇÃO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Intuitivamente, podemos entender o conceito de regularização de acordo com o princípio de parcimônia (Navalha de Occam).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Esse princípio diz: </a:t>
            </a:r>
            <a:r>
              <a:rPr lang="pt-BR" sz="16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igualdade de condições, a explicação mais simples costuma ser a mais provável</a:t>
            </a:r>
            <a:endParaRPr sz="1600" i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nosso caso, seria: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 a mesma capacidade de previsão, o modelo </a:t>
            </a:r>
            <a:r>
              <a:rPr lang="pt-BR" sz="1600" b="1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mais simples é melhor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Regularização: a primeira intuição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608850" y="961475"/>
            <a:ext cx="7926300" cy="3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modelo de regressão linear, a função de perda era a seguinte: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Quando tentamos utilizar técnicas de regularização, agregamos uma “penalidade” a essa função de custo. A ideia é fazer que, quanto maior a complexidade do modelo, maior seja a quantidade a minimizar.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forma geral da função de custo é a seguinte: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Aqui, theta é o vetor que corresponde aos parâmetros do modelo (em uma regressão linear, os betas) e alfa é o parâmetro que “regula” a força da penalização: quanto maior ele for, maior será a penalização.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Shape 409" descr="CodeCogsEq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0" y="1413050"/>
            <a:ext cx="2040200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CodeCogsEqn (1)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250" y="3438750"/>
            <a:ext cx="2674638" cy="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regularização</a:t>
            </a: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47800" y="649227"/>
            <a:ext cx="8229600" cy="4461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A seguir, vamos ver duas técnicas de regularização: </a:t>
            </a:r>
            <a:r>
              <a:rPr lang="pt-BR" sz="1600" b="1"/>
              <a:t>Regressão Ridge</a:t>
            </a:r>
            <a:r>
              <a:rPr lang="pt-BR" sz="1600"/>
              <a:t> e </a:t>
            </a:r>
            <a:r>
              <a:rPr lang="pt-BR" sz="1600" b="1"/>
              <a:t>Regressão Lasso</a:t>
            </a:r>
            <a:r>
              <a:rPr lang="pt-BR" sz="1600"/>
              <a:t>.</a:t>
            </a: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Essas técnicas propõem alterar um pouco o problema da otimização de mínimos quadrados para tentar “reduzir” (</a:t>
            </a:r>
            <a:r>
              <a:rPr lang="pt-BR" sz="1600" i="1"/>
              <a:t>shrink</a:t>
            </a:r>
            <a:r>
              <a:rPr lang="pt-BR" sz="1600"/>
              <a:t>) o valor absoluto da estimativa dos Betas. </a:t>
            </a: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 b="1"/>
              <a:t>Por que isso melhoraria a estimativa? </a:t>
            </a:r>
            <a:r>
              <a:rPr lang="pt-BR" sz="1600"/>
              <a:t>Vamos ver de que forma esse método </a:t>
            </a:r>
            <a:r>
              <a:rPr lang="pt-BR" sz="1600" u="sng"/>
              <a:t>introduz um viés, mas reduz a variância</a:t>
            </a:r>
            <a:r>
              <a:rPr lang="pt-BR" sz="1600"/>
              <a:t>.</a:t>
            </a:r>
            <a:endParaRPr sz="1600" dirty="0"/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0" y="4622040"/>
            <a:ext cx="316565" cy="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Ridge</a:t>
            </a: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243375" y="703327"/>
            <a:ext cx="8229600" cy="735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Vamos lembrar da função minimizada na estimativa de mínimos quadrados:</a:t>
            </a:r>
            <a:endParaRPr sz="1600"/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87" y="1115900"/>
            <a:ext cx="3287534" cy="1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862" y="2717400"/>
            <a:ext cx="548092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251400" y="2123400"/>
            <a:ext cx="77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-"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Por outro lado, esta é a função minimizada na Regressão Ridge: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539552" y="3830700"/>
            <a:ext cx="8153100" cy="127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A diferença é que adicionamos um termo novo. Nesse termo, um </a:t>
            </a:r>
            <a:r>
              <a:rPr lang="pt-BR" sz="1600" b="1" u="sng" dirty="0">
                <a:latin typeface="Raleway"/>
                <a:ea typeface="Raleway"/>
                <a:cs typeface="Raleway"/>
                <a:sym typeface="Raleway"/>
              </a:rPr>
              <a:t>hiperparâmetro lambda</a:t>
            </a: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 penaliza o valor dos coeficientes ao quadrado.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Então, é necessário minimizar o quadrado dos erros, tentando fazer com que nenhum deles       seja grande demais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Ridge</a:t>
            </a: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680876"/>
            <a:ext cx="8229600" cy="424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Assim como em MQO, procuramos reduzir o RSS.</a:t>
            </a:r>
            <a:endParaRPr sz="1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No entanto, existe um </a:t>
            </a:r>
            <a:r>
              <a:rPr lang="pt-BR" sz="1600" b="1"/>
              <a:t>termo de penalização</a:t>
            </a:r>
            <a:r>
              <a:rPr lang="pt-BR" sz="1600"/>
              <a:t>, que é menor quando os Betas se aproximam a zero, portanto tem o efeito de reduzi-los em direção a zero (tanto se forem negativos quanto positivos)</a:t>
            </a:r>
            <a:endParaRPr sz="1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 </a:t>
            </a:r>
            <a:r>
              <a:rPr lang="pt-BR" sz="1600" b="1"/>
              <a:t>hiperparâmetro lambda</a:t>
            </a:r>
            <a:r>
              <a:rPr lang="pt-BR" sz="1600"/>
              <a:t> controla a ponderação de cada termo.</a:t>
            </a:r>
            <a:endParaRPr sz="1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Qual é o melhor valor para lambda? Como escolher o valor ideal de um hiperparâmetro?</a:t>
            </a:r>
            <a:br>
              <a:rPr lang="en-US" sz="1600" dirty="0"/>
            </a:br>
            <a:r>
              <a:rPr lang="pt-BR" sz="1600"/>
              <a:t>Como sempre, através de </a:t>
            </a:r>
            <a:r>
              <a:rPr lang="pt-BR" sz="1600" b="1"/>
              <a:t>CROSS VALIDATION</a:t>
            </a:r>
            <a:endParaRPr sz="1600" b="1"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938" y="757075"/>
            <a:ext cx="4672125" cy="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dataset Credit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l="13991" t="34026" r="21707" b="15248"/>
          <a:stretch/>
        </p:blipFill>
        <p:spPr>
          <a:xfrm>
            <a:off x="465475" y="1012800"/>
            <a:ext cx="8068924" cy="35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 da figura anterior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457200" y="695838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algn="just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Na figura da esquerda, cada curva corresponde aos parâmetros estimados dos coeficientes da regressão Ridge, à medida que aumenta o 𝜆.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No painel da direita, vemos a relação entre os coeficientes da regressão Ridge e os da regressão múltipla tradicional.</a:t>
            </a:r>
            <a:endParaRPr sz="1600" dirty="0"/>
          </a:p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A métrica que calculamos para cada vetor de coeficientes é o que denominamos “</a:t>
            </a:r>
            <a:r>
              <a:rPr lang="pt-BR" sz="1600" u="sng"/>
              <a:t>norma</a:t>
            </a:r>
            <a:r>
              <a:rPr lang="pt-BR" sz="1600"/>
              <a:t>”, que dá uma ideia do tamanho de cada componente em valor absoluto, amplificando o efeito dos que são maiores. </a:t>
            </a:r>
            <a:endParaRPr sz="1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745800" y="3958675"/>
            <a:ext cx="7652400" cy="115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aleway"/>
                <a:ea typeface="Raleway"/>
                <a:cs typeface="Raleway"/>
                <a:sym typeface="Raleway"/>
              </a:rPr>
              <a:t>À medida que </a:t>
            </a:r>
            <a:r>
              <a:rPr lang="pt-BR" sz="2000" b="1">
                <a:latin typeface="Raleway"/>
                <a:ea typeface="Raleway"/>
                <a:cs typeface="Raleway"/>
                <a:sym typeface="Raleway"/>
              </a:rPr>
              <a:t>aumenta 𝜆,</a:t>
            </a:r>
            <a:r>
              <a:rPr lang="pt-BR" sz="2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2000" b="1">
                <a:latin typeface="Raleway"/>
                <a:ea typeface="Raleway"/>
                <a:cs typeface="Raleway"/>
                <a:sym typeface="Raleway"/>
              </a:rPr>
              <a:t>os coeficientes da regressão Ridge ficam menores</a:t>
            </a:r>
            <a:r>
              <a:rPr lang="pt-BR" sz="2000">
                <a:latin typeface="Raleway"/>
                <a:ea typeface="Raleway"/>
                <a:cs typeface="Raleway"/>
                <a:sym typeface="Raleway"/>
              </a:rPr>
              <a:t> em relação aos da regressão de Mínimos Quadrados Ordinários</a:t>
            </a:r>
            <a:r>
              <a:rPr lang="pt-BR"/>
              <a:t> </a:t>
            </a:r>
            <a:endParaRPr dirty="0"/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25" y="2887075"/>
            <a:ext cx="2883875" cy="76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82919" y="1354869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82919" y="222791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332350" y="1354875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a regularização como técnica para evitar o superajuste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225" y="1581478"/>
            <a:ext cx="25431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782919" y="310096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32350" y="2304125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Aplicar a regularização usando scikit-learn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332350" y="3100975"/>
            <a:ext cx="43269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Aprender a fazer a validação cruzada para ajustar os hiperparâmetros de regularização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Ridge: Sensibilidade à escala</a:t>
            </a: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331750" y="807338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42900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Lembram que os coeficientes da regressão tradicional não eram sensíveis à escala? A previsão do modelo não muda se os valores estão expressos em metros ou em centímetros, em graus Fahrenheit ou em Celsius.</a:t>
            </a: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800"/>
              <a:t>	</a:t>
            </a: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1331200" y="2720525"/>
            <a:ext cx="6230700" cy="6410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As previsões da regressão linear não são afetadas por uma mudança de escala porque os coeficientes têm a capacidade de processar esse dado.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Ridge: Sensibilidade à escala</a:t>
            </a:r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31750" y="695838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42900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Já na Regressão </a:t>
            </a:r>
            <a:r>
              <a:rPr lang="pt-BR" sz="1800" b="1"/>
              <a:t>Ridge</a:t>
            </a:r>
            <a:r>
              <a:rPr lang="pt-BR" sz="1800"/>
              <a:t>, tanto a estimativa dos coeficientes quanto a previsão são </a:t>
            </a:r>
            <a:r>
              <a:rPr lang="pt-BR" sz="1800" b="1"/>
              <a:t>sensíveis à escala</a:t>
            </a:r>
            <a:r>
              <a:rPr lang="pt-BR" sz="1800"/>
              <a:t>.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Vamos relembrar o problema de otimização resolvido pela Ridge:</a:t>
            </a: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Se uma variável está em uma escala que dá um valor absoluto maior, isso </a:t>
            </a:r>
            <a:r>
              <a:rPr lang="pt-BR" sz="1800" b="1"/>
              <a:t>afeta o cálculo da soma de quadrados</a:t>
            </a:r>
            <a:r>
              <a:rPr lang="pt-BR" sz="1800"/>
              <a:t> do vetor de coeficientes.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Por isso, </a:t>
            </a:r>
            <a:r>
              <a:rPr lang="pt-BR" sz="1800" b="1"/>
              <a:t>é importante padronizar (dividir pelo desvio padrão)</a:t>
            </a:r>
            <a:r>
              <a:rPr lang="pt-BR" sz="1800"/>
              <a:t> todos os regressores antes de executar uma regressão Ridge. Assim, eles não estarão mais em unidades físicas, mas sim em unidades do próprio desvio padrão.</a:t>
            </a:r>
            <a:endParaRPr sz="18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075" y="4400851"/>
            <a:ext cx="3059725" cy="8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913" y="1746750"/>
            <a:ext cx="4672125" cy="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 Regressão Ridge melhora o ajuste de mínimos quadrados?</a:t>
            </a:r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381000" y="622422"/>
            <a:ext cx="4551040" cy="508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 b="1" dirty="0"/>
              <a:t>O comprometimento entre viés e variância</a:t>
            </a:r>
            <a:endParaRPr sz="1600" b="1" dirty="0"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08987" y="323850"/>
            <a:ext cx="7477125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3">
            <a:alphaModFix/>
          </a:blip>
          <a:srcRect l="13107" t="25566" r="16613" b="30938"/>
          <a:stretch/>
        </p:blipFill>
        <p:spPr>
          <a:xfrm>
            <a:off x="1563514" y="1097250"/>
            <a:ext cx="5882246" cy="24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257850" y="3564200"/>
            <a:ext cx="8418606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Aqui, podemos ver n=50 simulações, p=45 preditores, todos com coeficientes não nulos.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O gráfico expressa o viés ao quadrado (preto), a variância (verde) e o MSE do teste (roxo) para uma regressão Ridge nos dados simulados, como uma função de λ e de		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A linha pontilhada indica o MSE mínimo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 l="58400" t="87719" r="25380" b="6276"/>
          <a:stretch/>
        </p:blipFill>
        <p:spPr>
          <a:xfrm>
            <a:off x="7607808" y="4195100"/>
            <a:ext cx="1212664" cy="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</a:t>
            </a:r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457200" y="1127938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pt-BR" sz="1600" dirty="0"/>
              <a:t>A regressão Ridge tem uma desvantagem clara: inclui todos os preditores p no modelo final, diferente dos modelos que escolhem um conjunto de variáveis.</a:t>
            </a:r>
            <a:endParaRPr sz="1600" dirty="0"/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 dirty="0"/>
              <a:t>A regressão Lasso é uma alternativa relativamente nova à Ridge que corrige essa desvantagem. Os coeficientes       minimizam o número de variáveis </a:t>
            </a:r>
            <a:endParaRPr sz="1600" dirty="0"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s-AR" sz="1600" dirty="0"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pt-BR" sz="1600" dirty="0"/>
              <a:t>Em linguagem estatística, Lasso penaliza com l1 e não com l2. A norma de l1 de um vetor de coeficientes 𝛽 é definida por </a:t>
            </a:r>
            <a:endParaRPr sz="1600" dirty="0"/>
          </a:p>
        </p:txBody>
      </p:sp>
      <p:sp>
        <p:nvSpPr>
          <p:cNvPr id="498" name="Shape 49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500" name="Shape 500"/>
          <p:cNvPicPr preferRelativeResize="0"/>
          <p:nvPr/>
        </p:nvPicPr>
        <p:blipFill rotWithShape="1">
          <a:blip r:embed="rId3">
            <a:alphaModFix/>
          </a:blip>
          <a:srcRect l="23850" t="47597" r="71109" b="44903"/>
          <a:stretch/>
        </p:blipFill>
        <p:spPr>
          <a:xfrm>
            <a:off x="4361852" y="2137420"/>
            <a:ext cx="267896" cy="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l="4301" t="57874" r="2197" b="22039"/>
          <a:stretch/>
        </p:blipFill>
        <p:spPr>
          <a:xfrm>
            <a:off x="1263050" y="2855875"/>
            <a:ext cx="6465500" cy="10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l="52912" t="92501" r="23706" b="1743"/>
          <a:stretch/>
        </p:blipFill>
        <p:spPr>
          <a:xfrm>
            <a:off x="4932040" y="4497516"/>
            <a:ext cx="1616900" cy="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</a:t>
            </a: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534675" y="877053"/>
            <a:ext cx="8229600" cy="3834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Como na regressão Ridge, a Lasso “reduz” os coeficientes estimados em direção a zero.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No entanto, no caso da Lasso, o l1 força os coeficientes a valer exatamente zero caso λ seja alto o suficiente.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Portanto, assim como na seleção de subsets, a Lasso não seleciona variáveis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Por isso, dizemos que a Lasso gera modelos dispersos, ou seja, modelos com uma seleção de variáveis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Assim como na Ridge, a escolha de um bom valor λ é essencial na Lasso. Mais uma vez, o método usado para fazer essa escolha é cross-validation</a:t>
            </a:r>
            <a:endParaRPr sz="1600"/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Lasso. Exemplo.</a:t>
            </a:r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l="940" t="31690" r="-940" b="2424"/>
          <a:stretch/>
        </p:blipFill>
        <p:spPr>
          <a:xfrm>
            <a:off x="517075" y="940450"/>
            <a:ext cx="8109845" cy="348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propriedade de seleção de variáveis de Lasso</a:t>
            </a: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57200" y="661473"/>
            <a:ext cx="8229600" cy="1435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Raleway"/>
              <a:buChar char="‒"/>
            </a:pPr>
            <a:r>
              <a:rPr lang="pt-BR" sz="1600"/>
              <a:t>Por que, diferente da Ridge, a Lasso resulta em coeficientes estimados exatamente iguais a zero?</a:t>
            </a:r>
            <a:endParaRPr sz="1600" dirty="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‒"/>
            </a:pPr>
            <a:r>
              <a:rPr lang="pt-BR" sz="1600"/>
              <a:t>É possível mostrar que a estimativa de coeficientes das regressões Lasso e Ridge resolve esses problemas, respectivamente.</a:t>
            </a:r>
            <a:endParaRPr sz="1600" dirty="0"/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t="42006" b="37048"/>
          <a:stretch/>
        </p:blipFill>
        <p:spPr>
          <a:xfrm>
            <a:off x="1014413" y="2207000"/>
            <a:ext cx="6962775" cy="10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t="72469" b="6585"/>
          <a:stretch/>
        </p:blipFill>
        <p:spPr>
          <a:xfrm>
            <a:off x="1014413" y="3499250"/>
            <a:ext cx="6962775" cy="10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47664" y="2569468"/>
            <a:ext cx="8915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/>
              <a:t>minimize</a:t>
            </a:r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1506935" y="3786730"/>
            <a:ext cx="8915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/>
              <a:t>minimize</a:t>
            </a:r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5312097" y="3881033"/>
            <a:ext cx="10601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pt-BR"/>
              <a:t>subject to</a:t>
            </a:r>
            <a:endParaRPr lang="es-AR" dirty="0"/>
          </a:p>
        </p:txBody>
      </p:sp>
      <p:sp>
        <p:nvSpPr>
          <p:cNvPr id="11" name="TextBox 10"/>
          <p:cNvSpPr txBox="1"/>
          <p:nvPr/>
        </p:nvSpPr>
        <p:spPr>
          <a:xfrm>
            <a:off x="5312097" y="2641476"/>
            <a:ext cx="10601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pt-BR"/>
              <a:t>subject to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Lasso, graficamente</a:t>
            </a: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 t="20275" b="3125"/>
          <a:stretch/>
        </p:blipFill>
        <p:spPr>
          <a:xfrm>
            <a:off x="1145100" y="1111525"/>
            <a:ext cx="6686550" cy="37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Lasso versus Ridge</a:t>
            </a: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l="9910" t="15641" r="9515" b="42737"/>
          <a:stretch/>
        </p:blipFill>
        <p:spPr>
          <a:xfrm>
            <a:off x="1295402" y="614225"/>
            <a:ext cx="6706865" cy="254796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474850" y="3293300"/>
            <a:ext cx="8125500" cy="1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Esquerda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: gráfico mostrando viés quadrado (preto), variância (verde) e MSE do teste (roxo)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Direita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: Comparação entre viés quadrado, variância e MSE do teste para Lasso (linha cheia) e Ridge (pontilhada).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Os cruzamentos indicam o MSE mínimo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 versus Ridge</a:t>
            </a:r>
            <a:endParaRPr/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Esses dados foram gerados fazendo com que todos os coeficientes fossem diferentes de zero.</a:t>
            </a: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Nesse caso, o desempenho dos modelos tende a ser praticamente igual. A Ridge tem variância menor, por isso parece ser melhor em relação à Lasso</a:t>
            </a:r>
            <a:endParaRPr sz="1600"/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1050575" y="26468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Lembrem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Viés - Variância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Lasso e Ridge</a:t>
            </a:r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457200" y="3137999"/>
            <a:ext cx="8229600" cy="19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/>
              <a:t>Esquerda</a:t>
            </a:r>
            <a:r>
              <a:rPr lang="pt-BR" sz="1400"/>
              <a:t>: gráfico mostrando viés quadrado (preto), variância (verde) e MSE do teste (roxo). Os dados simulados são similares aos anteriores, mas, neste caso, apenas dois preditores estão relacionados à resposta.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/>
              <a:t>Direita</a:t>
            </a:r>
            <a:r>
              <a:rPr lang="pt-BR" sz="1400"/>
              <a:t>: Comparação entre viés quadrado, variância e MSE do teste para Lasso (linha cheia) e Ridge (pontilhada).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Os cruzamentos indicam o MSE mínimo</a:t>
            </a:r>
            <a:endParaRPr sz="1400" dirty="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l="20302" t="13164" r="19021" b="49792"/>
          <a:stretch/>
        </p:blipFill>
        <p:spPr>
          <a:xfrm>
            <a:off x="1707076" y="694275"/>
            <a:ext cx="5729837" cy="244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Esses dados foram gerados fazendo com que apenas dois coeficientes fossem diferentes de zero. </a:t>
            </a: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Dessa forma, vemos como a Lasso melhora claramente o desempenho em relação à Ridge, tanto na variância como na MSE.</a:t>
            </a: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 versus Ridge</a:t>
            </a:r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Lasso versus Ridge: Conclusões</a:t>
            </a:r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457200" y="808475"/>
            <a:ext cx="8229600" cy="4014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Os dois últimos exemplos demonstram que nenhum método domina o outro por completo.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No geral, esperamos que a Lasso tenha um desempenho melhor quando o número de preditores associados à resposta é baixo. 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No entanto, o número de preditores associados a uma resposta nunca é conhecido anteriormente em casos reais.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Uma boa prática para escolher entre um e outro é a cross-validation.</a:t>
            </a:r>
            <a:endParaRPr sz="1600"/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Hiperparâmetros para Ridge e Lasso</a:t>
            </a:r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3020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É necessário um método para poder ajustar o hiperparâmetro λ ou s, respectivamente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 b="1"/>
              <a:t>Cross-validation</a:t>
            </a:r>
            <a:r>
              <a:rPr lang="pt-BR" sz="1600"/>
              <a:t> é uma maneira simples de atacar este problema. Escolhemos um intervalo de valores que pode ser usado pelo hiperparâmetro, depois calculamos os erros retornados pela cross-validation para cada caso.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Escolhemos o hiperparâmetro associado ao menor erro calculado.</a:t>
            </a:r>
            <a:endParaRPr sz="1600"/>
          </a:p>
          <a:p>
            <a:pPr marL="457200" lvl="0" indent="-330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Por último, reajustamos o modelo com o hiperparâmetro escolhido.</a:t>
            </a:r>
            <a:endParaRPr sz="1600"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57200" y="3232919"/>
            <a:ext cx="8229600" cy="1846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Esquerda: O erro resultante da cross-validation quando aplicamos uma regressão Ridge ao dataset </a:t>
            </a:r>
            <a:r>
              <a:rPr lang="pt-BR" sz="1600" i="1"/>
              <a:t>credit</a:t>
            </a:r>
            <a:r>
              <a:rPr lang="pt-BR" sz="1600"/>
              <a:t> para um intervalo de valores de λ</a:t>
            </a:r>
            <a:endParaRPr sz="1600" dirty="0"/>
          </a:p>
          <a:p>
            <a:pPr marL="342900" lvl="0" indent="-1905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Direita: O coeficiente estimado em função de λ. A linha vertical pontilhada indica o λ escolhido por cross-validation.</a:t>
            </a:r>
            <a:endParaRPr sz="1600" dirty="0"/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t="18114" b="29729"/>
          <a:stretch/>
        </p:blipFill>
        <p:spPr>
          <a:xfrm>
            <a:off x="1366825" y="765700"/>
            <a:ext cx="6410325" cy="2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3168425"/>
            <a:ext cx="8229600" cy="1793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 b="1"/>
              <a:t>E</a:t>
            </a:r>
            <a:r>
              <a:rPr lang="pt-BR" sz="1400" b="1"/>
              <a:t>squerda</a:t>
            </a:r>
            <a:r>
              <a:rPr lang="pt-BR" sz="1400"/>
              <a:t>: Os MSE de uma cross-validation de 10 partições para Lasso aplicado a UM DATASET SIMULADO</a:t>
            </a:r>
            <a:endParaRPr sz="1400" dirty="0"/>
          </a:p>
          <a:p>
            <a:pPr marL="0" lvl="0" indent="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400" b="1"/>
              <a:t>Direita</a:t>
            </a:r>
            <a:r>
              <a:rPr lang="pt-BR" sz="1400"/>
              <a:t>: Os coeficientes Lasso correspondentes a cada partição da cross-validation.</a:t>
            </a:r>
            <a:endParaRPr sz="1400" dirty="0"/>
          </a:p>
          <a:p>
            <a:pPr marL="0" lvl="0" indent="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400"/>
              <a:t>A linha vertical pontilhada indica o caso em que a cross-validation apresentou o menor erro.</a:t>
            </a:r>
            <a:endParaRPr sz="1400" dirty="0"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t="16288" b="32552"/>
          <a:stretch/>
        </p:blipFill>
        <p:spPr>
          <a:xfrm>
            <a:off x="1378825" y="617150"/>
            <a:ext cx="6191250" cy="2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 Validation</a:t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Validação Cruzada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467544" y="992974"/>
            <a:ext cx="8316352" cy="3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 é um parâmetro desconhecido (tecnicamente é um hiperparâmetro). Mas como ele pode ser estimado?</a:t>
            </a:r>
            <a:endParaRPr spc="-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 “cross-validation” (validação cruzada)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método geral para avaliar um determinado modelo preditivo (como regressões lineares, logísticas, árvores de classificação, etc.)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similar à partição em sets de teste e treinamento, só que repetida várias vezes.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útil quando não existem dados suficientes para gerar um set de teste grande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serve? (alguns usos habituais):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Estimar os “hiperparâmetros” de um modelo (por exemplo, alfa no caso das técnicas de regularização)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Gerar estimativas do erro de generalização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Validação Cruzada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544450" y="745225"/>
            <a:ext cx="79263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funciona?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Começamos dividindo o dataset em k grupos do mesmo tamanho (geralmente, 5 ou 10 costuma ser a medida convencional).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primeira iteração, o primeiro grupo gerado passa a ser um teste, o restante passa a ser o set de treinamento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Treinamos um modelo sobre os dados de treinamento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Fazemos previsões sobre o set de treinamento e calculamos o erro sobre ele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Repetimos k vezes, variando o set de treinamento em cada iteração.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final, calculamos a média dos erros em cada iteração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938" y="2825100"/>
            <a:ext cx="5873717" cy="2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Demonstração</a:t>
            </a:r>
            <a:br>
              <a:rPr lang="en-US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000" b="0"/>
              <a:t>Regularização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Lembrem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24000" y="965500"/>
            <a:ext cx="36159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—"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caracterizar um modelo de acordo com o grau de ajuste aos dados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Variância alta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→ ajuste exagerado (“superajuste” ou </a:t>
            </a:r>
            <a:r>
              <a:rPr lang="pt-BR" sz="16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overfitting)</a:t>
            </a:r>
            <a:endParaRPr sz="1600" i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Viés alto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→ ajuste insuficiente (“subajuste” ou</a:t>
            </a:r>
            <a:r>
              <a:rPr lang="pt-BR" sz="1600" i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underfitting</a:t>
            </a: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Shape 324" descr="Selección_0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02" y="943050"/>
            <a:ext cx="3938273" cy="3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Prática Guiada</a:t>
            </a:r>
            <a:br>
              <a:rPr lang="en-US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000" b="0"/>
              <a:t>Validação Cruzada com Regressão Ridge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Prática independente</a:t>
            </a:r>
            <a:br>
              <a:rPr lang="en-US"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2000" b="0"/>
              <a:t>Análise de dados imobiliários com regularização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ctrTitle"/>
          </p:nvPr>
        </p:nvSpPr>
        <p:spPr>
          <a:xfrm>
            <a:off x="685800" y="22031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Conclusão</a:t>
            </a:r>
            <a:endParaRPr sz="32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9" name="Shape 65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576129" y="1297774"/>
            <a:ext cx="7926300" cy="3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2857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regularização ajuda a evitar o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superajuste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limitando a complexidade do modelo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consegue fazer isso matematicamente, penalizando a complexidade dentro da função de custo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modelos com regularização costumam ter maior poder de generalização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definir o valor dos </a:t>
            </a:r>
            <a:r>
              <a:rPr lang="pt-BR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usados para regularizar, usamos a validação cruzada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CONCLUSÕES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32" name="Shape 332" descr="Selección_0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1" y="1117726"/>
            <a:ext cx="8063400" cy="3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050575" y="1427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Estender a 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Regressão Linear</a:t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features no modelo linear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47800" y="1017338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• Vamos relembrar o modelo linear Y = β</a:t>
            </a:r>
            <a:r>
              <a:rPr lang="pt-BR" sz="1600" baseline="-25000"/>
              <a:t>0</a:t>
            </a:r>
            <a:r>
              <a:rPr lang="pt-BR" sz="1600"/>
              <a:t> + β</a:t>
            </a:r>
            <a:r>
              <a:rPr lang="pt-BR" sz="1600" baseline="-25000"/>
              <a:t>1</a:t>
            </a:r>
            <a:r>
              <a:rPr lang="pt-BR" sz="1600"/>
              <a:t>X</a:t>
            </a:r>
            <a:r>
              <a:rPr lang="pt-BR" sz="1600" baseline="-25000"/>
              <a:t>1</a:t>
            </a:r>
            <a:r>
              <a:rPr lang="pt-BR" sz="1600"/>
              <a:t> + · · · + β</a:t>
            </a:r>
            <a:r>
              <a:rPr lang="pt-BR" sz="1600" baseline="-25000"/>
              <a:t>p</a:t>
            </a:r>
            <a:r>
              <a:rPr lang="pt-BR" sz="1600"/>
              <a:t>X</a:t>
            </a:r>
            <a:r>
              <a:rPr lang="pt-BR" sz="1600" baseline="-25000"/>
              <a:t>p</a:t>
            </a:r>
            <a:endParaRPr sz="1600" baseline="-250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• Nosso objetivo é </a:t>
            </a:r>
            <a:r>
              <a:rPr lang="pt-BR" sz="1600" b="1"/>
              <a:t>ampliar a capacidade deste modelo.</a:t>
            </a: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190500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96550" y="2651600"/>
            <a:ext cx="7535700" cy="11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Nos modelos de regressão por mínimos quadrados, resolvemos o problema da escolha dos Betas </a:t>
            </a: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minimizando a soma dos resíduos ao quadrado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modelo linear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71600" y="1230129"/>
            <a:ext cx="8229600" cy="1883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42900" algn="just" rtl="0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Apesar de ser muito simples, o modelo de regressão linear é </a:t>
            </a:r>
            <a:endParaRPr sz="180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 b="1"/>
              <a:t>fácil de interpretar </a:t>
            </a:r>
            <a:endParaRPr sz="1800" b="1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 b="1"/>
              <a:t>eficiente sob o aspecto computacional. </a:t>
            </a:r>
            <a:endParaRPr sz="1800" b="1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200000" y="3341400"/>
            <a:ext cx="6744000" cy="88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Poderíamos propor uma </a:t>
            </a:r>
            <a:r>
              <a:rPr lang="pt-BR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nova forma de ajuste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que melhore o desempenho do modelo?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considerar alternativas ao modelo de mínimos quadrados?</a:t>
            </a: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30550" y="629063"/>
            <a:ext cx="8229600" cy="377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600"/>
              <a:t>Dois motivos para buscar alternativas para estender a regressão linear:</a:t>
            </a:r>
            <a:endParaRPr sz="16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 b="1"/>
              <a:t>Precisão</a:t>
            </a:r>
            <a:r>
              <a:rPr lang="pt-BR" sz="1600"/>
              <a:t>: Lembram do comprometimento entre viés e variância? Quando a quantidade de dados </a:t>
            </a:r>
            <a:r>
              <a:rPr lang="pt-BR" sz="1600" b="1"/>
              <a:t>n</a:t>
            </a:r>
            <a:r>
              <a:rPr lang="pt-BR" sz="1600"/>
              <a:t> se aproxima à quantidade de parâmetros </a:t>
            </a:r>
            <a:r>
              <a:rPr lang="pt-BR" sz="1600" b="1"/>
              <a:t>p</a:t>
            </a:r>
            <a:r>
              <a:rPr lang="pt-BR" sz="1600"/>
              <a:t> que precisamos ajustar, é difícil controlar a variância dos estimadores, e isso reduz o desempenho médio.</a:t>
            </a:r>
            <a:endParaRPr sz="16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pt-BR" sz="1600" b="1"/>
              <a:t>Capacidade de interpretação</a:t>
            </a:r>
            <a:r>
              <a:rPr lang="pt-BR" sz="1600"/>
              <a:t>: Se conseguimos eliminar os features irrelevantes, a interpretação dos coeficientes do modelo é muito clara e direta. Vamos ver algumas técnicas automáticas para a seleção de features. </a:t>
            </a:r>
            <a:endParaRPr sz="1600"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2451</Words>
  <Application>Microsoft Office PowerPoint</Application>
  <PresentationFormat>Apresentação na tela (16:10)</PresentationFormat>
  <Paragraphs>310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Calibri</vt:lpstr>
      <vt:lpstr>Raleway</vt:lpstr>
      <vt:lpstr>Josefin Slab</vt:lpstr>
      <vt:lpstr>Arial</vt:lpstr>
      <vt:lpstr>Office Theme</vt:lpstr>
      <vt:lpstr>Apresentação do PowerPoint</vt:lpstr>
      <vt:lpstr>OBJETIVOS DA AULA</vt:lpstr>
      <vt:lpstr>Apresentação do PowerPoint</vt:lpstr>
      <vt:lpstr>Lembrem</vt:lpstr>
      <vt:lpstr>Por exemplo</vt:lpstr>
      <vt:lpstr>Apresentação do PowerPoint</vt:lpstr>
      <vt:lpstr>Seleção de features no modelo linear</vt:lpstr>
      <vt:lpstr>Vantagens do modelo linear</vt:lpstr>
      <vt:lpstr>Por que considerar alternativas ao modelo de mínimos quadrados?</vt:lpstr>
      <vt:lpstr>Seleção de features</vt:lpstr>
      <vt:lpstr>Seleção de features</vt:lpstr>
      <vt:lpstr>Apresentação do PowerPoint</vt:lpstr>
      <vt:lpstr>Regularização: a primeira intuição</vt:lpstr>
      <vt:lpstr>Regularização: a primeira intuição</vt:lpstr>
      <vt:lpstr>Técnicas de regularização</vt:lpstr>
      <vt:lpstr>Regressão Ridge</vt:lpstr>
      <vt:lpstr>Regressão Ridge</vt:lpstr>
      <vt:lpstr>Exemplo do dataset Credit</vt:lpstr>
      <vt:lpstr>Detalhes da figura anterior</vt:lpstr>
      <vt:lpstr>Regressão Ridge: Sensibilidade à escala</vt:lpstr>
      <vt:lpstr>Regressão Ridge: Sensibilidade à escala</vt:lpstr>
      <vt:lpstr>Por que a Regressão Ridge melhora o ajuste de mínimos quadrados?</vt:lpstr>
      <vt:lpstr>Lasso</vt:lpstr>
      <vt:lpstr>Lasso</vt:lpstr>
      <vt:lpstr>Lasso. Exemplo.</vt:lpstr>
      <vt:lpstr>A propriedade de seleção de variáveis de Lasso</vt:lpstr>
      <vt:lpstr>Lasso, graficamente</vt:lpstr>
      <vt:lpstr>Lasso versus Ridge</vt:lpstr>
      <vt:lpstr>Lasso versus Ridge</vt:lpstr>
      <vt:lpstr>Comparação entre Lasso e Ridge</vt:lpstr>
      <vt:lpstr>Lasso versus Ridge</vt:lpstr>
      <vt:lpstr>Lasso versus Ridge: Conclusões</vt:lpstr>
      <vt:lpstr>Seleção de Hiperparâmetros para Ridge e Lasso</vt:lpstr>
      <vt:lpstr>Exemplo</vt:lpstr>
      <vt:lpstr>Exemplo</vt:lpstr>
      <vt:lpstr>Apresentação do PowerPoint</vt:lpstr>
      <vt:lpstr>Validação Cruzada</vt:lpstr>
      <vt:lpstr>Validação Cruzada</vt:lpstr>
      <vt:lpstr>Demonstração Regularização</vt:lpstr>
      <vt:lpstr>Prática Guiada Validação Cruzada com Regressão Ridge</vt:lpstr>
      <vt:lpstr>Prática independente Análise de dados imobiliários com regularização</vt:lpstr>
      <vt:lpstr>Conclusão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8</cp:revision>
  <dcterms:modified xsi:type="dcterms:W3CDTF">2018-08-26T02:09:51Z</dcterms:modified>
</cp:coreProperties>
</file>