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715000" type="screen16x10"/>
  <p:notesSz cx="6858000" cy="9144000"/>
  <p:embeddedFontLst>
    <p:embeddedFont>
      <p:font typeface="Calibri" panose="020F0502020204030204" pitchFamily="34" charset="0"/>
      <p:regular r:id="rId42"/>
      <p:bold r:id="rId43"/>
      <p:italic r:id="rId44"/>
      <p:boldItalic r:id="rId45"/>
    </p:embeddedFont>
    <p:embeddedFont>
      <p:font typeface="Josefin Slab" panose="020B0604020202020204" charset="0"/>
      <p:regular r:id="rId46"/>
      <p:bold r:id="rId47"/>
      <p:italic r:id="rId48"/>
      <p:boldItalic r:id="rId49"/>
    </p:embeddedFont>
    <p:embeddedFont>
      <p:font typeface="Raleway"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5" d="100"/>
          <a:sy n="135" d="100"/>
        </p:scale>
        <p:origin x="690" y="12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userId="dba7fd706bba3b9c" providerId="LiveId" clId="{79C642C3-0857-4304-AD72-C1223137A810}"/>
    <pc:docChg chg="modSld">
      <pc:chgData name="marcos vinicius" userId="dba7fd706bba3b9c" providerId="LiveId" clId="{79C642C3-0857-4304-AD72-C1223137A810}" dt="2018-10-09T21:58:48.746" v="3" actId="20577"/>
      <pc:docMkLst>
        <pc:docMk/>
      </pc:docMkLst>
      <pc:sldChg chg="modSp">
        <pc:chgData name="marcos vinicius" userId="dba7fd706bba3b9c" providerId="LiveId" clId="{79C642C3-0857-4304-AD72-C1223137A810}" dt="2018-10-09T21:58:48.746" v="3" actId="20577"/>
        <pc:sldMkLst>
          <pc:docMk/>
          <pc:sldMk cId="0" sldId="256"/>
        </pc:sldMkLst>
        <pc:spChg chg="mod">
          <ac:chgData name="marcos vinicius" userId="dba7fd706bba3b9c" providerId="LiveId" clId="{79C642C3-0857-4304-AD72-C1223137A810}" dt="2018-10-09T21:58:48.746" v="3" actId="20577"/>
          <ac:spMkLst>
            <pc:docMk/>
            <pc:sldMk cId="0" sldId="256"/>
            <ac:spMk id="567" creationId="{00000000-0000-0000-0000-000000000000}"/>
          </ac:spMkLst>
        </pc:spChg>
      </pc:sldChg>
    </pc:docChg>
  </pc:docChgLst>
  <pc:docChgLst>
    <pc:chgData name="marcos vinicius" userId="dba7fd706bba3b9c" providerId="LiveId" clId="{C4B141D5-0C14-4624-9D35-990761CB6A17}"/>
    <pc:docChg chg="modSld sldOrd">
      <pc:chgData name="marcos vinicius" userId="dba7fd706bba3b9c" providerId="LiveId" clId="{C4B141D5-0C14-4624-9D35-990761CB6A17}" dt="2018-10-08T21:45:09.764" v="0"/>
      <pc:docMkLst>
        <pc:docMk/>
      </pc:docMkLst>
      <pc:sldChg chg="ord">
        <pc:chgData name="marcos vinicius" userId="dba7fd706bba3b9c" providerId="LiveId" clId="{C4B141D5-0C14-4624-9D35-990761CB6A17}" dt="2018-10-08T21:45:09.764" v="0"/>
        <pc:sldMkLst>
          <pc:docMk/>
          <pc:sldMk cId="0"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rtlCol="0"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5" name="Shape 5"/>
          <p:cNvSpPr>
            <a:spLocks noGrp="1" noRot="1" noChangeAspect="1"/>
          </p:cNvSpPr>
          <p:nvPr>
            <p:ph type="sldImg" idx="3"/>
          </p:nvPr>
        </p:nvSpPr>
        <p:spPr>
          <a:xfrm>
            <a:off x="685800" y="685800"/>
            <a:ext cx="548639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rtlCol="0" anchor="t" anchorCtr="0"/>
          <a:lstStyle>
            <a:lvl1pPr marL="457200" marR="0" lvl="0"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pPr rtl="0"/>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rtlCol="0"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rtlCol="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a:solidFill>
                  <a:schemeClr val="dk1"/>
                </a:solidFill>
                <a:latin typeface="Calibri"/>
                <a:ea typeface="Calibri"/>
                <a:cs typeface="Calibri"/>
                <a:sym typeface="Calibri"/>
              </a:rPr>
              <a:t>‹nº›</a:t>
            </a:fld>
            <a:endParaRPr/>
          </a:p>
        </p:txBody>
      </p:sp>
    </p:spTree>
    <p:extLst>
      <p:ext uri="{BB962C8B-B14F-4D97-AF65-F5344CB8AC3E}">
        <p14:creationId xmlns:p14="http://schemas.microsoft.com/office/powerpoint/2010/main" val="15585205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nference.scipy.org/proceedings/scipy2011/pdfs/statsmodels.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rtlCol="0" anchor="t" anchorCtr="0">
            <a:noAutofit/>
          </a:bodyPr>
          <a:lstStyle/>
          <a:p>
            <a:pPr marL="457200" marR="0" lvl="0" indent="-304800" algn="l" rtl="0">
              <a:spcBef>
                <a:spcPts val="0"/>
              </a:spcBef>
              <a:spcAft>
                <a:spcPts val="0"/>
              </a:spcAft>
              <a:buSzPts val="1200"/>
              <a:buChar char="●"/>
            </a:pPr>
            <a:r>
              <a:rPr lang="pt-BR" dirty="0"/>
              <a:t>Por </a:t>
            </a:r>
            <a:r>
              <a:rPr lang="pt-BR" dirty="0" err="1"/>
              <a:t>qué</a:t>
            </a:r>
            <a:r>
              <a:rPr lang="pt-BR" dirty="0"/>
              <a:t> nos </a:t>
            </a:r>
            <a:r>
              <a:rPr lang="pt-BR" dirty="0" err="1"/>
              <a:t>interesa</a:t>
            </a:r>
            <a:r>
              <a:rPr lang="pt-BR" dirty="0"/>
              <a:t> </a:t>
            </a:r>
            <a:r>
              <a:rPr lang="pt-BR" dirty="0" err="1"/>
              <a:t>trabajar</a:t>
            </a:r>
            <a:r>
              <a:rPr lang="pt-BR" dirty="0"/>
              <a:t> </a:t>
            </a:r>
            <a:r>
              <a:rPr lang="pt-BR" dirty="0" err="1"/>
              <a:t>con</a:t>
            </a:r>
            <a:r>
              <a:rPr lang="pt-BR" dirty="0"/>
              <a:t> series de </a:t>
            </a:r>
            <a:r>
              <a:rPr lang="pt-BR" dirty="0" err="1"/>
              <a:t>tiempo</a:t>
            </a:r>
            <a:r>
              <a:rPr lang="pt-BR" dirty="0"/>
              <a:t>?</a:t>
            </a:r>
            <a:endParaRPr dirty="0"/>
          </a:p>
          <a:p>
            <a:pPr marL="0" marR="0" lvl="0" indent="0" algn="l" rtl="0">
              <a:spcBef>
                <a:spcPts val="0"/>
              </a:spcBef>
              <a:spcAft>
                <a:spcPts val="0"/>
              </a:spcAft>
              <a:buNone/>
            </a:pPr>
            <a:endParaRPr dirty="0"/>
          </a:p>
          <a:p>
            <a:pPr marL="0" lvl="0" indent="0" rtl="0">
              <a:spcBef>
                <a:spcPts val="0"/>
              </a:spcBef>
              <a:spcAft>
                <a:spcPts val="0"/>
              </a:spcAft>
              <a:buNone/>
            </a:pPr>
            <a:r>
              <a:rPr lang="pt-BR" dirty="0"/>
              <a:t>Una serie temporal es una </a:t>
            </a:r>
            <a:r>
              <a:rPr lang="pt-BR" dirty="0" err="1"/>
              <a:t>sucesión</a:t>
            </a:r>
            <a:r>
              <a:rPr lang="pt-BR" dirty="0"/>
              <a:t> de </a:t>
            </a:r>
            <a:r>
              <a:rPr lang="pt-BR" dirty="0" err="1"/>
              <a:t>observaciones</a:t>
            </a:r>
            <a:r>
              <a:rPr lang="pt-BR" dirty="0"/>
              <a:t> de una </a:t>
            </a:r>
            <a:r>
              <a:rPr lang="pt-BR" dirty="0" err="1"/>
              <a:t>variable</a:t>
            </a:r>
            <a:r>
              <a:rPr lang="pt-BR" dirty="0"/>
              <a:t> tomadas en </a:t>
            </a:r>
            <a:r>
              <a:rPr lang="pt-BR" dirty="0" err="1"/>
              <a:t>varios</a:t>
            </a:r>
            <a:r>
              <a:rPr lang="pt-BR" dirty="0"/>
              <a:t> instantes de </a:t>
            </a:r>
            <a:r>
              <a:rPr lang="pt-BR" dirty="0" err="1"/>
              <a:t>tiempo</a:t>
            </a:r>
            <a:r>
              <a:rPr lang="pt-BR" dirty="0"/>
              <a:t>. Nos </a:t>
            </a:r>
            <a:r>
              <a:rPr lang="pt-BR" dirty="0" err="1"/>
              <a:t>interesa</a:t>
            </a:r>
            <a:r>
              <a:rPr lang="pt-BR" dirty="0"/>
              <a:t> </a:t>
            </a:r>
            <a:r>
              <a:rPr lang="pt-BR" dirty="0" err="1"/>
              <a:t>estudiar</a:t>
            </a:r>
            <a:r>
              <a:rPr lang="pt-BR" dirty="0"/>
              <a:t> </a:t>
            </a:r>
            <a:r>
              <a:rPr lang="pt-BR" dirty="0" err="1"/>
              <a:t>los</a:t>
            </a:r>
            <a:r>
              <a:rPr lang="pt-BR" dirty="0"/>
              <a:t> </a:t>
            </a:r>
            <a:r>
              <a:rPr lang="pt-BR" dirty="0" err="1"/>
              <a:t>cambios</a:t>
            </a:r>
            <a:r>
              <a:rPr lang="pt-BR" dirty="0"/>
              <a:t> en </a:t>
            </a:r>
            <a:r>
              <a:rPr lang="pt-BR" dirty="0" err="1"/>
              <a:t>esa</a:t>
            </a:r>
            <a:r>
              <a:rPr lang="pt-BR" dirty="0"/>
              <a:t> </a:t>
            </a:r>
            <a:r>
              <a:rPr lang="pt-BR" dirty="0" err="1"/>
              <a:t>variable</a:t>
            </a:r>
            <a:r>
              <a:rPr lang="pt-BR" dirty="0"/>
              <a:t> </a:t>
            </a:r>
            <a:r>
              <a:rPr lang="pt-BR" dirty="0" err="1"/>
              <a:t>con</a:t>
            </a:r>
            <a:r>
              <a:rPr lang="pt-BR" dirty="0"/>
              <a:t> </a:t>
            </a:r>
            <a:r>
              <a:rPr lang="pt-BR" dirty="0" err="1"/>
              <a:t>respecto</a:t>
            </a:r>
            <a:r>
              <a:rPr lang="pt-BR" dirty="0"/>
              <a:t> al </a:t>
            </a:r>
            <a:r>
              <a:rPr lang="pt-BR" dirty="0" err="1"/>
              <a:t>tiempo</a:t>
            </a:r>
            <a:r>
              <a:rPr lang="pt-BR" dirty="0"/>
              <a:t>. </a:t>
            </a:r>
            <a:endParaRPr dirty="0"/>
          </a:p>
          <a:p>
            <a:pPr marL="0" lvl="0" indent="0" rtl="0">
              <a:spcBef>
                <a:spcPts val="0"/>
              </a:spcBef>
              <a:spcAft>
                <a:spcPts val="0"/>
              </a:spcAft>
              <a:buClr>
                <a:schemeClr val="dk1"/>
              </a:buClr>
              <a:buSzPts val="1100"/>
              <a:buFont typeface="Arial"/>
              <a:buNone/>
            </a:pPr>
            <a:endParaRPr dirty="0"/>
          </a:p>
          <a:p>
            <a:pPr marL="0" marR="0" lvl="0" indent="0" algn="l" rtl="0">
              <a:spcBef>
                <a:spcPts val="0"/>
              </a:spcBef>
              <a:spcAft>
                <a:spcPts val="0"/>
              </a:spcAft>
              <a:buNone/>
            </a:pPr>
            <a:r>
              <a:rPr lang="pt-BR" dirty="0"/>
              <a:t>Por </a:t>
            </a:r>
            <a:r>
              <a:rPr lang="pt-BR" dirty="0" err="1"/>
              <a:t>ej</a:t>
            </a:r>
            <a:r>
              <a:rPr lang="pt-BR" dirty="0"/>
              <a:t>, si una serie de </a:t>
            </a:r>
            <a:r>
              <a:rPr lang="pt-BR" dirty="0" err="1"/>
              <a:t>tiempo</a:t>
            </a:r>
            <a:r>
              <a:rPr lang="pt-BR" dirty="0"/>
              <a:t> </a:t>
            </a:r>
            <a:r>
              <a:rPr lang="pt-BR" dirty="0" err="1"/>
              <a:t>tiene</a:t>
            </a:r>
            <a:r>
              <a:rPr lang="pt-BR" dirty="0"/>
              <a:t> </a:t>
            </a:r>
            <a:r>
              <a:rPr lang="pt-BR" dirty="0" err="1"/>
              <a:t>un</a:t>
            </a:r>
            <a:r>
              <a:rPr lang="pt-BR" dirty="0"/>
              <a:t> </a:t>
            </a:r>
            <a:r>
              <a:rPr lang="pt-BR" dirty="0" err="1"/>
              <a:t>comportamiento</a:t>
            </a:r>
            <a:r>
              <a:rPr lang="pt-BR" dirty="0"/>
              <a:t> particular a </a:t>
            </a:r>
            <a:r>
              <a:rPr lang="pt-BR" dirty="0" err="1"/>
              <a:t>lo</a:t>
            </a:r>
            <a:r>
              <a:rPr lang="pt-BR" dirty="0"/>
              <a:t> largo del </a:t>
            </a:r>
            <a:r>
              <a:rPr lang="pt-BR" dirty="0" err="1"/>
              <a:t>tiempo</a:t>
            </a:r>
            <a:r>
              <a:rPr lang="pt-BR" dirty="0"/>
              <a:t>, existe una </a:t>
            </a:r>
            <a:r>
              <a:rPr lang="pt-BR" dirty="0" err="1"/>
              <a:t>gran</a:t>
            </a:r>
            <a:r>
              <a:rPr lang="pt-BR" dirty="0"/>
              <a:t> </a:t>
            </a:r>
            <a:r>
              <a:rPr lang="pt-BR" dirty="0" err="1"/>
              <a:t>probabilidad</a:t>
            </a:r>
            <a:r>
              <a:rPr lang="pt-BR" dirty="0"/>
              <a:t> de que siga igual en </a:t>
            </a:r>
            <a:r>
              <a:rPr lang="pt-BR" dirty="0" err="1"/>
              <a:t>el</a:t>
            </a:r>
            <a:r>
              <a:rPr lang="pt-BR" dirty="0"/>
              <a:t> futuro (</a:t>
            </a:r>
            <a:r>
              <a:rPr lang="pt-BR" dirty="0" err="1"/>
              <a:t>siempre</a:t>
            </a:r>
            <a:r>
              <a:rPr lang="pt-BR" dirty="0"/>
              <a:t> y </a:t>
            </a:r>
            <a:r>
              <a:rPr lang="pt-BR" dirty="0" err="1"/>
              <a:t>cuando</a:t>
            </a:r>
            <a:r>
              <a:rPr lang="pt-BR" dirty="0"/>
              <a:t> no se </a:t>
            </a:r>
            <a:r>
              <a:rPr lang="pt-BR" dirty="0" err="1"/>
              <a:t>alteren</a:t>
            </a:r>
            <a:r>
              <a:rPr lang="pt-BR" dirty="0"/>
              <a:t> </a:t>
            </a:r>
            <a:r>
              <a:rPr lang="pt-BR" dirty="0" err="1"/>
              <a:t>sustantivamente</a:t>
            </a:r>
            <a:r>
              <a:rPr lang="pt-BR" dirty="0"/>
              <a:t> </a:t>
            </a:r>
            <a:r>
              <a:rPr lang="pt-BR" dirty="0" err="1"/>
              <a:t>las</a:t>
            </a:r>
            <a:r>
              <a:rPr lang="pt-BR" dirty="0"/>
              <a:t> condiciones). </a:t>
            </a:r>
            <a:r>
              <a:rPr lang="pt-BR" dirty="0" err="1"/>
              <a:t>También</a:t>
            </a:r>
            <a:r>
              <a:rPr lang="pt-BR" dirty="0"/>
              <a:t> podemos completar </a:t>
            </a:r>
            <a:r>
              <a:rPr lang="pt-BR" dirty="0" err="1"/>
              <a:t>datos</a:t>
            </a:r>
            <a:r>
              <a:rPr lang="pt-BR" dirty="0"/>
              <a:t> faltantes a </a:t>
            </a:r>
            <a:r>
              <a:rPr lang="pt-BR" dirty="0" err="1"/>
              <a:t>lo</a:t>
            </a:r>
            <a:r>
              <a:rPr lang="pt-BR" dirty="0"/>
              <a:t> largo de </a:t>
            </a:r>
            <a:r>
              <a:rPr lang="pt-BR" dirty="0" err="1"/>
              <a:t>la</a:t>
            </a:r>
            <a:r>
              <a:rPr lang="pt-BR" dirty="0"/>
              <a:t> serie.</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r>
              <a:rPr lang="pt-BR" dirty="0" err="1"/>
              <a:t>Introducir</a:t>
            </a:r>
            <a:r>
              <a:rPr lang="pt-BR" dirty="0"/>
              <a:t> </a:t>
            </a:r>
            <a:r>
              <a:rPr lang="pt-BR" dirty="0" err="1"/>
              <a:t>noción</a:t>
            </a:r>
            <a:r>
              <a:rPr lang="pt-BR" dirty="0"/>
              <a:t> de </a:t>
            </a:r>
            <a:r>
              <a:rPr lang="pt-BR" dirty="0" err="1"/>
              <a:t>ceteris</a:t>
            </a:r>
            <a:r>
              <a:rPr lang="pt-BR" dirty="0"/>
              <a:t> </a:t>
            </a:r>
            <a:r>
              <a:rPr lang="pt-BR" dirty="0" err="1"/>
              <a:t>paribus</a:t>
            </a:r>
            <a:r>
              <a:rPr lang="pt-BR" dirty="0"/>
              <a:t> versus </a:t>
            </a:r>
            <a:r>
              <a:rPr lang="pt-BR" dirty="0" err="1"/>
              <a:t>disrupciones</a:t>
            </a:r>
            <a:r>
              <a:rPr lang="pt-BR" dirty="0"/>
              <a:t> significativas (</a:t>
            </a:r>
            <a:r>
              <a:rPr lang="pt-BR" dirty="0" err="1"/>
              <a:t>predicción</a:t>
            </a:r>
            <a:r>
              <a:rPr lang="pt-BR" dirty="0"/>
              <a:t> </a:t>
            </a:r>
            <a:r>
              <a:rPr lang="pt-BR" dirty="0" err="1"/>
              <a:t>cercana</a:t>
            </a:r>
            <a:r>
              <a:rPr lang="pt-BR" dirty="0"/>
              <a:t> es </a:t>
            </a:r>
            <a:r>
              <a:rPr lang="pt-BR" dirty="0" err="1"/>
              <a:t>mejor</a:t>
            </a:r>
            <a:r>
              <a:rPr lang="pt-BR" dirty="0"/>
              <a:t>, </a:t>
            </a:r>
            <a:r>
              <a:rPr lang="pt-BR" dirty="0" err="1"/>
              <a:t>noción</a:t>
            </a:r>
            <a:r>
              <a:rPr lang="pt-BR" dirty="0"/>
              <a:t> de </a:t>
            </a:r>
            <a:r>
              <a:rPr lang="pt-BR" dirty="0" err="1"/>
              <a:t>contribución</a:t>
            </a:r>
            <a:r>
              <a:rPr lang="pt-BR" dirty="0"/>
              <a:t> marginal).</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p:txBody>
      </p:sp>
      <p:sp>
        <p:nvSpPr>
          <p:cNvPr id="563" name="Shape 56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1" name="Shape 651"/>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652" name="Shape 652"/>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10</a:t>
            </a:fld>
            <a:endParaRPr sz="1400" dirty="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660" name="Shape 660"/>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11</a:t>
            </a:fld>
            <a:endParaRPr sz="1400" dirty="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8" name="Shape 66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669" name="Shape 669"/>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12</a:t>
            </a:fld>
            <a:endParaRPr sz="1400" dirty="0">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680" name="Shape 680"/>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13</a:t>
            </a:fld>
            <a:endParaRPr sz="1400" dirty="0">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7" name="Shape 687"/>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688" name="Shape 688"/>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14</a:t>
            </a:fld>
            <a:endParaRPr sz="1400" dirty="0">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5" name="Shape 695"/>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696" name="Shape 696"/>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15</a:t>
            </a:fld>
            <a:endParaRPr sz="1400" dirty="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Shape 703"/>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r>
              <a:rPr lang="pt-BR" dirty="0"/>
              <a:t>¿</a:t>
            </a:r>
            <a:r>
              <a:rPr lang="pt-BR" dirty="0" err="1"/>
              <a:t>Cual</a:t>
            </a:r>
            <a:r>
              <a:rPr lang="pt-BR" dirty="0"/>
              <a:t> es </a:t>
            </a:r>
            <a:r>
              <a:rPr lang="pt-BR" dirty="0" err="1"/>
              <a:t>el</a:t>
            </a:r>
            <a:r>
              <a:rPr lang="pt-BR" dirty="0"/>
              <a:t> </a:t>
            </a:r>
            <a:r>
              <a:rPr lang="pt-BR" dirty="0" err="1"/>
              <a:t>mejor</a:t>
            </a:r>
            <a:r>
              <a:rPr lang="pt-BR" dirty="0"/>
              <a:t> modelo, por </a:t>
            </a:r>
            <a:r>
              <a:rPr lang="pt-BR" dirty="0" err="1"/>
              <a:t>qué</a:t>
            </a:r>
            <a:r>
              <a:rPr lang="pt-BR" dirty="0"/>
              <a:t>?</a:t>
            </a:r>
            <a:endParaRPr dirty="0"/>
          </a:p>
          <a:p>
            <a:pPr marL="0" lvl="0" indent="0" rtl="0">
              <a:spcBef>
                <a:spcPts val="0"/>
              </a:spcBef>
              <a:spcAft>
                <a:spcPts val="0"/>
              </a:spcAft>
              <a:buNone/>
            </a:pPr>
            <a:r>
              <a:rPr lang="pt-BR" dirty="0"/>
              <a:t>¿Por </a:t>
            </a:r>
            <a:r>
              <a:rPr lang="pt-BR" dirty="0" err="1"/>
              <a:t>qué</a:t>
            </a:r>
            <a:r>
              <a:rPr lang="pt-BR" dirty="0"/>
              <a:t> nos </a:t>
            </a:r>
            <a:r>
              <a:rPr lang="pt-BR" dirty="0" err="1"/>
              <a:t>serviría</a:t>
            </a:r>
            <a:r>
              <a:rPr lang="pt-BR" dirty="0"/>
              <a:t> </a:t>
            </a:r>
            <a:r>
              <a:rPr lang="pt-BR" dirty="0" err="1"/>
              <a:t>trabajar</a:t>
            </a:r>
            <a:r>
              <a:rPr lang="pt-BR" dirty="0"/>
              <a:t> </a:t>
            </a:r>
            <a:r>
              <a:rPr lang="pt-BR" dirty="0" err="1"/>
              <a:t>con</a:t>
            </a:r>
            <a:r>
              <a:rPr lang="pt-BR" dirty="0"/>
              <a:t> logaritmos? </a:t>
            </a:r>
            <a:endParaRPr dirty="0"/>
          </a:p>
          <a:p>
            <a:pPr marL="0" lvl="0" indent="0" rtl="0">
              <a:spcBef>
                <a:spcPts val="0"/>
              </a:spcBef>
              <a:spcAft>
                <a:spcPts val="0"/>
              </a:spcAft>
              <a:buNone/>
            </a:pPr>
            <a:r>
              <a:rPr lang="pt-BR" dirty="0"/>
              <a:t>¿</a:t>
            </a:r>
            <a:r>
              <a:rPr lang="pt-BR" dirty="0" err="1"/>
              <a:t>Cuál</a:t>
            </a:r>
            <a:r>
              <a:rPr lang="pt-BR" dirty="0"/>
              <a:t> </a:t>
            </a:r>
            <a:r>
              <a:rPr lang="pt-BR" dirty="0" err="1"/>
              <a:t>generaría</a:t>
            </a:r>
            <a:r>
              <a:rPr lang="pt-BR" dirty="0"/>
              <a:t> overfitting (RW, </a:t>
            </a:r>
            <a:r>
              <a:rPr lang="pt-BR" dirty="0" err="1"/>
              <a:t>con</a:t>
            </a:r>
            <a:r>
              <a:rPr lang="pt-BR" dirty="0"/>
              <a:t> lag) y </a:t>
            </a:r>
            <a:r>
              <a:rPr lang="pt-BR" dirty="0" err="1"/>
              <a:t>cual</a:t>
            </a:r>
            <a:r>
              <a:rPr lang="pt-BR" dirty="0"/>
              <a:t> underfitting (media)?</a:t>
            </a:r>
            <a:endParaRPr dirty="0"/>
          </a:p>
        </p:txBody>
      </p:sp>
      <p:sp>
        <p:nvSpPr>
          <p:cNvPr id="704" name="Shape 704"/>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16</a:t>
            </a:fld>
            <a:endParaRPr sz="1400">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Shape 71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1" name="Shape 711"/>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endParaRPr sz="2400" dirty="0">
              <a:latin typeface="Raleway"/>
              <a:ea typeface="Raleway"/>
              <a:cs typeface="Raleway"/>
              <a:sym typeface="Raleway"/>
            </a:endParaRPr>
          </a:p>
          <a:p>
            <a:pPr marL="0" lvl="0" indent="76200" rtl="0">
              <a:spcBef>
                <a:spcPts val="0"/>
              </a:spcBef>
              <a:spcAft>
                <a:spcPts val="0"/>
              </a:spcAft>
              <a:buNone/>
            </a:pPr>
            <a:endParaRPr dirty="0"/>
          </a:p>
        </p:txBody>
      </p:sp>
      <p:sp>
        <p:nvSpPr>
          <p:cNvPr id="712" name="Shape 712"/>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17</a:t>
            </a:fld>
            <a:endParaRPr sz="1400" dirty="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1" name="Shape 721"/>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722" name="Shape 722"/>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18</a:t>
            </a:fld>
            <a:endParaRPr sz="1400" dirty="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dirty="0">
                <a:latin typeface="Raleway"/>
                <a:ea typeface="Raleway"/>
                <a:cs typeface="Raleway"/>
                <a:sym typeface="Raleway"/>
              </a:rPr>
              <a:t>Sistemático en tanto responde a </a:t>
            </a:r>
            <a:r>
              <a:rPr lang="pt-BR" dirty="0" err="1">
                <a:latin typeface="Raleway"/>
                <a:ea typeface="Raleway"/>
                <a:cs typeface="Raleway"/>
                <a:sym typeface="Raleway"/>
              </a:rPr>
              <a:t>un</a:t>
            </a:r>
            <a:r>
              <a:rPr lang="pt-BR" dirty="0">
                <a:latin typeface="Raleway"/>
                <a:ea typeface="Raleway"/>
                <a:cs typeface="Raleway"/>
                <a:sym typeface="Raleway"/>
              </a:rPr>
              <a:t> </a:t>
            </a:r>
            <a:r>
              <a:rPr lang="pt-BR" dirty="0" err="1">
                <a:latin typeface="Raleway"/>
                <a:ea typeface="Raleway"/>
                <a:cs typeface="Raleway"/>
                <a:sym typeface="Raleway"/>
              </a:rPr>
              <a:t>patrón</a:t>
            </a:r>
            <a:r>
              <a:rPr lang="pt-BR" dirty="0">
                <a:latin typeface="Raleway"/>
                <a:ea typeface="Raleway"/>
                <a:cs typeface="Raleway"/>
                <a:sym typeface="Raleway"/>
              </a:rPr>
              <a:t> cíclico o estacional en este caso… como </a:t>
            </a:r>
            <a:r>
              <a:rPr lang="pt-BR" dirty="0" err="1">
                <a:latin typeface="Raleway"/>
                <a:ea typeface="Raleway"/>
                <a:cs typeface="Raleway"/>
                <a:sym typeface="Raleway"/>
              </a:rPr>
              <a:t>opuesto</a:t>
            </a:r>
            <a:r>
              <a:rPr lang="pt-BR" dirty="0">
                <a:latin typeface="Raleway"/>
                <a:ea typeface="Raleway"/>
                <a:cs typeface="Raleway"/>
                <a:sym typeface="Raleway"/>
              </a:rPr>
              <a:t> a </a:t>
            </a:r>
            <a:r>
              <a:rPr lang="pt-BR" dirty="0" err="1">
                <a:latin typeface="Raleway"/>
                <a:ea typeface="Raleway"/>
                <a:cs typeface="Raleway"/>
                <a:sym typeface="Raleway"/>
              </a:rPr>
              <a:t>aleatorio</a:t>
            </a:r>
            <a:r>
              <a:rPr lang="pt-BR" dirty="0">
                <a:latin typeface="Raleway"/>
                <a:ea typeface="Raleway"/>
                <a:cs typeface="Raleway"/>
                <a:sym typeface="Raleway"/>
              </a:rPr>
              <a:t> (como en </a:t>
            </a:r>
            <a:r>
              <a:rPr lang="pt-BR" dirty="0" err="1">
                <a:latin typeface="Raleway"/>
                <a:ea typeface="Raleway"/>
                <a:cs typeface="Raleway"/>
                <a:sym typeface="Raleway"/>
              </a:rPr>
              <a:t>regresión</a:t>
            </a:r>
            <a:r>
              <a:rPr lang="pt-BR" dirty="0">
                <a:latin typeface="Raleway"/>
                <a:ea typeface="Raleway"/>
                <a:cs typeface="Raleway"/>
                <a:sym typeface="Raleway"/>
              </a:rPr>
              <a:t> lineal)</a:t>
            </a:r>
            <a:endParaRPr dirty="0">
              <a:latin typeface="Raleway"/>
              <a:ea typeface="Raleway"/>
              <a:cs typeface="Raleway"/>
              <a:sym typeface="Raleway"/>
            </a:endParaRPr>
          </a:p>
          <a:p>
            <a:pPr marL="0" lvl="0" indent="0" rtl="0">
              <a:spcBef>
                <a:spcPts val="480"/>
              </a:spcBef>
              <a:spcAft>
                <a:spcPts val="0"/>
              </a:spcAft>
              <a:buClr>
                <a:schemeClr val="dk1"/>
              </a:buClr>
              <a:buSzPts val="1100"/>
              <a:buFont typeface="Arial"/>
              <a:buNone/>
            </a:pPr>
            <a:r>
              <a:rPr lang="pt-BR" dirty="0">
                <a:latin typeface="Raleway"/>
                <a:ea typeface="Raleway"/>
                <a:cs typeface="Raleway"/>
                <a:sym typeface="Raleway"/>
              </a:rPr>
              <a:t>A partir de OLS, ¿</a:t>
            </a:r>
            <a:r>
              <a:rPr lang="pt-BR" dirty="0" err="1">
                <a:latin typeface="Raleway"/>
                <a:ea typeface="Raleway"/>
                <a:cs typeface="Raleway"/>
                <a:sym typeface="Raleway"/>
              </a:rPr>
              <a:t>podríamos</a:t>
            </a:r>
            <a:r>
              <a:rPr lang="pt-BR" dirty="0">
                <a:latin typeface="Raleway"/>
                <a:ea typeface="Raleway"/>
                <a:cs typeface="Raleway"/>
                <a:sym typeface="Raleway"/>
              </a:rPr>
              <a:t> </a:t>
            </a:r>
            <a:r>
              <a:rPr lang="pt-BR" dirty="0" err="1">
                <a:latin typeface="Raleway"/>
                <a:ea typeface="Raleway"/>
                <a:cs typeface="Raleway"/>
                <a:sym typeface="Raleway"/>
              </a:rPr>
              <a:t>descomponer</a:t>
            </a:r>
            <a:r>
              <a:rPr lang="pt-BR" dirty="0">
                <a:latin typeface="Raleway"/>
                <a:ea typeface="Raleway"/>
                <a:cs typeface="Raleway"/>
                <a:sym typeface="Raleway"/>
              </a:rPr>
              <a:t> </a:t>
            </a:r>
            <a:r>
              <a:rPr lang="pt-BR" dirty="0" err="1">
                <a:latin typeface="Raleway"/>
                <a:ea typeface="Raleway"/>
                <a:cs typeface="Raleway"/>
                <a:sym typeface="Raleway"/>
              </a:rPr>
              <a:t>la</a:t>
            </a:r>
            <a:r>
              <a:rPr lang="pt-BR" dirty="0">
                <a:latin typeface="Raleway"/>
                <a:ea typeface="Raleway"/>
                <a:cs typeface="Raleway"/>
                <a:sym typeface="Raleway"/>
              </a:rPr>
              <a:t> serie de </a:t>
            </a:r>
            <a:r>
              <a:rPr lang="pt-BR" dirty="0" err="1">
                <a:latin typeface="Raleway"/>
                <a:ea typeface="Raleway"/>
                <a:cs typeface="Raleway"/>
                <a:sym typeface="Raleway"/>
              </a:rPr>
              <a:t>tiempo</a:t>
            </a:r>
            <a:r>
              <a:rPr lang="pt-BR" dirty="0">
                <a:latin typeface="Raleway"/>
                <a:ea typeface="Raleway"/>
                <a:cs typeface="Raleway"/>
                <a:sym typeface="Raleway"/>
              </a:rPr>
              <a:t> en </a:t>
            </a:r>
            <a:r>
              <a:rPr lang="pt-BR" dirty="0" err="1">
                <a:latin typeface="Raleway"/>
                <a:ea typeface="Raleway"/>
                <a:cs typeface="Raleway"/>
                <a:sym typeface="Raleway"/>
              </a:rPr>
              <a:t>tendencia</a:t>
            </a:r>
            <a:r>
              <a:rPr lang="pt-BR" dirty="0">
                <a:latin typeface="Raleway"/>
                <a:ea typeface="Raleway"/>
                <a:cs typeface="Raleway"/>
                <a:sym typeface="Raleway"/>
              </a:rPr>
              <a:t> y ciclo, no?</a:t>
            </a:r>
            <a:endParaRPr dirty="0">
              <a:latin typeface="Raleway"/>
              <a:ea typeface="Raleway"/>
              <a:cs typeface="Raleway"/>
              <a:sym typeface="Raleway"/>
            </a:endParaRPr>
          </a:p>
          <a:p>
            <a:pPr marL="0" lvl="0" indent="0" rtl="0">
              <a:spcBef>
                <a:spcPts val="480"/>
              </a:spcBef>
              <a:spcAft>
                <a:spcPts val="0"/>
              </a:spcAft>
              <a:buNone/>
            </a:pPr>
            <a:endParaRPr sz="2400" dirty="0">
              <a:latin typeface="Raleway"/>
              <a:ea typeface="Raleway"/>
              <a:cs typeface="Raleway"/>
              <a:sym typeface="Raleway"/>
            </a:endParaRPr>
          </a:p>
          <a:p>
            <a:pPr marL="0" lvl="0" indent="76200" rtl="0">
              <a:spcBef>
                <a:spcPts val="0"/>
              </a:spcBef>
              <a:spcAft>
                <a:spcPts val="0"/>
              </a:spcAft>
              <a:buNone/>
            </a:pPr>
            <a:endParaRPr dirty="0"/>
          </a:p>
        </p:txBody>
      </p:sp>
      <p:sp>
        <p:nvSpPr>
          <p:cNvPr id="732" name="Shape 732"/>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19</a:t>
            </a:fld>
            <a:endParaRPr sz="140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noAutofit/>
          </a:bodyPr>
          <a:lstStyle/>
          <a:p>
            <a:pPr marL="0" marR="0" lvl="0" indent="0" algn="l" rtl="0">
              <a:spcBef>
                <a:spcPts val="0"/>
              </a:spcBef>
              <a:spcAft>
                <a:spcPts val="0"/>
              </a:spcAft>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572" name="Shape 5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0" name="Shape 740"/>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741" name="Shape 741"/>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20</a:t>
            </a:fld>
            <a:endParaRPr sz="1400" dirty="0">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9" name="Shape 749"/>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750" name="Shape 750"/>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21</a:t>
            </a:fld>
            <a:endParaRPr sz="1400" dirty="0">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Font typeface="Calibri"/>
              <a:buNone/>
            </a:pPr>
            <a:r>
              <a:rPr lang="pt-BR" dirty="0"/>
              <a:t>La </a:t>
            </a:r>
            <a:r>
              <a:rPr lang="pt-BR" dirty="0" err="1"/>
              <a:t>idea</a:t>
            </a:r>
            <a:r>
              <a:rPr lang="pt-BR" dirty="0"/>
              <a:t> es </a:t>
            </a:r>
            <a:r>
              <a:rPr lang="pt-BR" dirty="0" err="1"/>
              <a:t>introducir</a:t>
            </a:r>
            <a:r>
              <a:rPr lang="pt-BR" dirty="0"/>
              <a:t> distintos conceptos por capas, </a:t>
            </a:r>
            <a:r>
              <a:rPr lang="pt-BR" dirty="0" err="1"/>
              <a:t>partiendo</a:t>
            </a:r>
            <a:r>
              <a:rPr lang="pt-BR" dirty="0"/>
              <a:t> de </a:t>
            </a:r>
            <a:r>
              <a:rPr lang="pt-BR" dirty="0" err="1"/>
              <a:t>los</a:t>
            </a:r>
            <a:r>
              <a:rPr lang="pt-BR" dirty="0"/>
              <a:t> elementos más simples vistos hasta </a:t>
            </a:r>
            <a:r>
              <a:rPr lang="pt-BR" dirty="0" err="1"/>
              <a:t>ahora</a:t>
            </a:r>
            <a:r>
              <a:rPr lang="pt-BR" dirty="0"/>
              <a:t>, para construir </a:t>
            </a:r>
            <a:r>
              <a:rPr lang="pt-BR" dirty="0" err="1"/>
              <a:t>los</a:t>
            </a:r>
            <a:r>
              <a:rPr lang="pt-BR" dirty="0"/>
              <a:t> fundamentos del </a:t>
            </a:r>
            <a:r>
              <a:rPr lang="pt-BR" dirty="0" err="1"/>
              <a:t>arima</a:t>
            </a:r>
            <a:endParaRPr dirty="0"/>
          </a:p>
          <a:p>
            <a:pPr marL="0" lvl="0" indent="0" rtl="0">
              <a:spcBef>
                <a:spcPts val="0"/>
              </a:spcBef>
              <a:spcAft>
                <a:spcPts val="0"/>
              </a:spcAft>
              <a:buNone/>
            </a:pPr>
            <a:r>
              <a:rPr lang="pt-BR" u="sng" dirty="0">
                <a:solidFill>
                  <a:schemeClr val="hlink"/>
                </a:solidFill>
                <a:hlinkClick r:id="rId3"/>
              </a:rPr>
              <a:t>https://conference.scipy.org/proceedings/scipy2011/pdfs/statsmodels.pdf</a:t>
            </a:r>
            <a:endParaRPr dirty="0"/>
          </a:p>
          <a:p>
            <a:pPr marL="0" lvl="0" indent="76200" rtl="0">
              <a:spcBef>
                <a:spcPts val="0"/>
              </a:spcBef>
              <a:spcAft>
                <a:spcPts val="0"/>
              </a:spcAft>
              <a:buNone/>
            </a:pPr>
            <a:endParaRPr dirty="0"/>
          </a:p>
          <a:p>
            <a:pPr marL="0" lvl="0" indent="76200" rtl="0">
              <a:spcBef>
                <a:spcPts val="0"/>
              </a:spcBef>
              <a:spcAft>
                <a:spcPts val="0"/>
              </a:spcAft>
              <a:buNone/>
            </a:pPr>
            <a:r>
              <a:rPr lang="pt-BR" dirty="0"/>
              <a:t>Por </a:t>
            </a:r>
            <a:r>
              <a:rPr lang="pt-BR" dirty="0" err="1"/>
              <a:t>qué</a:t>
            </a:r>
            <a:r>
              <a:rPr lang="pt-BR" dirty="0"/>
              <a:t> </a:t>
            </a:r>
            <a:r>
              <a:rPr lang="pt-BR" dirty="0" err="1"/>
              <a:t>trabajamos</a:t>
            </a:r>
            <a:r>
              <a:rPr lang="pt-BR" dirty="0"/>
              <a:t> </a:t>
            </a:r>
            <a:r>
              <a:rPr lang="pt-BR" dirty="0" err="1"/>
              <a:t>con</a:t>
            </a:r>
            <a:r>
              <a:rPr lang="pt-BR" dirty="0"/>
              <a:t> log (</a:t>
            </a:r>
            <a:r>
              <a:rPr lang="pt-BR" dirty="0" err="1"/>
              <a:t>reconversión</a:t>
            </a:r>
            <a:r>
              <a:rPr lang="pt-BR" dirty="0"/>
              <a:t> </a:t>
            </a:r>
            <a:r>
              <a:rPr lang="pt-BR" dirty="0" err="1"/>
              <a:t>vía</a:t>
            </a:r>
            <a:r>
              <a:rPr lang="pt-BR" dirty="0"/>
              <a:t> </a:t>
            </a:r>
            <a:r>
              <a:rPr lang="pt-BR" dirty="0" err="1"/>
              <a:t>exp</a:t>
            </a:r>
            <a:r>
              <a:rPr lang="pt-BR" dirty="0"/>
              <a:t>)</a:t>
            </a:r>
            <a:endParaRPr dirty="0"/>
          </a:p>
          <a:p>
            <a:pPr marL="0" lvl="0" indent="76200" rtl="0">
              <a:spcBef>
                <a:spcPts val="0"/>
              </a:spcBef>
              <a:spcAft>
                <a:spcPts val="0"/>
              </a:spcAft>
              <a:buNone/>
            </a:pPr>
            <a:r>
              <a:rPr lang="pt-BR" dirty="0" err="1"/>
              <a:t>heterocedasticidad</a:t>
            </a:r>
            <a:r>
              <a:rPr lang="pt-BR" dirty="0"/>
              <a:t>, </a:t>
            </a:r>
            <a:r>
              <a:rPr lang="pt-BR" dirty="0" err="1"/>
              <a:t>tasa</a:t>
            </a:r>
            <a:r>
              <a:rPr lang="pt-BR" dirty="0"/>
              <a:t> de </a:t>
            </a:r>
            <a:r>
              <a:rPr lang="pt-BR" dirty="0" err="1"/>
              <a:t>variacion</a:t>
            </a:r>
            <a:endParaRPr dirty="0"/>
          </a:p>
        </p:txBody>
      </p:sp>
      <p:sp>
        <p:nvSpPr>
          <p:cNvPr id="759" name="Shape 75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6" name="Shape 766"/>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767" name="Shape 767"/>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23</a:t>
            </a:fld>
            <a:endParaRPr sz="1400" dirty="0">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Shape 77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4" name="Shape 77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775" name="Shape 775"/>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24</a:t>
            </a:fld>
            <a:endParaRPr sz="1400" dirty="0">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Shape 7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6" name="Shape 786"/>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r>
              <a:rPr lang="pt-BR" dirty="0">
                <a:latin typeface="Raleway"/>
                <a:ea typeface="Raleway"/>
                <a:cs typeface="Raleway"/>
                <a:sym typeface="Raleway"/>
              </a:rPr>
              <a:t>¿</a:t>
            </a:r>
            <a:r>
              <a:rPr lang="pt-BR" dirty="0" err="1">
                <a:latin typeface="Raleway"/>
                <a:ea typeface="Raleway"/>
                <a:cs typeface="Raleway"/>
                <a:sym typeface="Raleway"/>
              </a:rPr>
              <a:t>Qué</a:t>
            </a:r>
            <a:r>
              <a:rPr lang="pt-BR" dirty="0">
                <a:latin typeface="Raleway"/>
                <a:ea typeface="Raleway"/>
                <a:cs typeface="Raleway"/>
                <a:sym typeface="Raleway"/>
              </a:rPr>
              <a:t> </a:t>
            </a:r>
            <a:r>
              <a:rPr lang="pt-BR" dirty="0" err="1">
                <a:latin typeface="Raleway"/>
                <a:ea typeface="Raleway"/>
                <a:cs typeface="Raleway"/>
                <a:sym typeface="Raleway"/>
              </a:rPr>
              <a:t>hubiera</a:t>
            </a:r>
            <a:r>
              <a:rPr lang="pt-BR" dirty="0">
                <a:latin typeface="Raleway"/>
                <a:ea typeface="Raleway"/>
                <a:cs typeface="Raleway"/>
                <a:sym typeface="Raleway"/>
              </a:rPr>
              <a:t> </a:t>
            </a:r>
            <a:r>
              <a:rPr lang="pt-BR" dirty="0" err="1">
                <a:latin typeface="Raleway"/>
                <a:ea typeface="Raleway"/>
                <a:cs typeface="Raleway"/>
                <a:sym typeface="Raleway"/>
              </a:rPr>
              <a:t>pasado</a:t>
            </a:r>
            <a:r>
              <a:rPr lang="pt-BR" dirty="0">
                <a:latin typeface="Raleway"/>
                <a:ea typeface="Raleway"/>
                <a:cs typeface="Raleway"/>
                <a:sym typeface="Raleway"/>
              </a:rPr>
              <a:t> si </a:t>
            </a:r>
            <a:r>
              <a:rPr lang="pt-BR" dirty="0" err="1">
                <a:latin typeface="Raleway"/>
                <a:ea typeface="Raleway"/>
                <a:cs typeface="Raleway"/>
                <a:sym typeface="Raleway"/>
              </a:rPr>
              <a:t>hubiésemos</a:t>
            </a:r>
            <a:r>
              <a:rPr lang="pt-BR" dirty="0">
                <a:latin typeface="Raleway"/>
                <a:ea typeface="Raleway"/>
                <a:cs typeface="Raleway"/>
                <a:sym typeface="Raleway"/>
              </a:rPr>
              <a:t> </a:t>
            </a:r>
            <a:r>
              <a:rPr lang="pt-BR" dirty="0" err="1">
                <a:latin typeface="Raleway"/>
                <a:ea typeface="Raleway"/>
                <a:cs typeface="Raleway"/>
                <a:sym typeface="Raleway"/>
              </a:rPr>
              <a:t>trabajado</a:t>
            </a:r>
            <a:r>
              <a:rPr lang="pt-BR" dirty="0">
                <a:latin typeface="Raleway"/>
                <a:ea typeface="Raleway"/>
                <a:cs typeface="Raleway"/>
                <a:sym typeface="Raleway"/>
              </a:rPr>
              <a:t> </a:t>
            </a:r>
            <a:r>
              <a:rPr lang="pt-BR" dirty="0" err="1">
                <a:latin typeface="Raleway"/>
                <a:ea typeface="Raleway"/>
                <a:cs typeface="Raleway"/>
                <a:sym typeface="Raleway"/>
              </a:rPr>
              <a:t>con</a:t>
            </a:r>
            <a:r>
              <a:rPr lang="pt-BR" dirty="0">
                <a:latin typeface="Raleway"/>
                <a:ea typeface="Raleway"/>
                <a:cs typeface="Raleway"/>
                <a:sym typeface="Raleway"/>
              </a:rPr>
              <a:t> niveles en lugar de diferencias?</a:t>
            </a:r>
            <a:endParaRPr dirty="0">
              <a:latin typeface="Raleway"/>
              <a:ea typeface="Raleway"/>
              <a:cs typeface="Raleway"/>
              <a:sym typeface="Raleway"/>
            </a:endParaRPr>
          </a:p>
          <a:p>
            <a:pPr marL="0" lvl="0" indent="0" rtl="0">
              <a:spcBef>
                <a:spcPts val="0"/>
              </a:spcBef>
              <a:spcAft>
                <a:spcPts val="0"/>
              </a:spcAft>
              <a:buNone/>
            </a:pPr>
            <a:r>
              <a:rPr lang="pt-BR" dirty="0">
                <a:latin typeface="Raleway"/>
                <a:ea typeface="Raleway"/>
                <a:cs typeface="Raleway"/>
                <a:sym typeface="Raleway"/>
              </a:rPr>
              <a:t>¿</a:t>
            </a:r>
            <a:r>
              <a:rPr lang="pt-BR" dirty="0" err="1">
                <a:latin typeface="Raleway"/>
                <a:ea typeface="Raleway"/>
                <a:cs typeface="Raleway"/>
                <a:sym typeface="Raleway"/>
              </a:rPr>
              <a:t>Cuán</a:t>
            </a:r>
            <a:r>
              <a:rPr lang="pt-BR" dirty="0">
                <a:latin typeface="Raleway"/>
                <a:ea typeface="Raleway"/>
                <a:cs typeface="Raleway"/>
                <a:sym typeface="Raleway"/>
              </a:rPr>
              <a:t> </a:t>
            </a:r>
            <a:r>
              <a:rPr lang="pt-BR" dirty="0" err="1">
                <a:latin typeface="Raleway"/>
                <a:ea typeface="Raleway"/>
                <a:cs typeface="Raleway"/>
                <a:sym typeface="Raleway"/>
              </a:rPr>
              <a:t>estable</a:t>
            </a:r>
            <a:r>
              <a:rPr lang="pt-BR" dirty="0">
                <a:latin typeface="Raleway"/>
                <a:ea typeface="Raleway"/>
                <a:cs typeface="Raleway"/>
                <a:sym typeface="Raleway"/>
              </a:rPr>
              <a:t> o </a:t>
            </a:r>
            <a:r>
              <a:rPr lang="pt-BR" dirty="0" err="1">
                <a:latin typeface="Raleway"/>
                <a:ea typeface="Raleway"/>
                <a:cs typeface="Raleway"/>
                <a:sym typeface="Raleway"/>
              </a:rPr>
              <a:t>certero</a:t>
            </a:r>
            <a:r>
              <a:rPr lang="pt-BR" dirty="0">
                <a:latin typeface="Raleway"/>
                <a:ea typeface="Raleway"/>
                <a:cs typeface="Raleway"/>
                <a:sym typeface="Raleway"/>
              </a:rPr>
              <a:t> puede ser </a:t>
            </a:r>
            <a:r>
              <a:rPr lang="pt-BR" dirty="0" err="1">
                <a:latin typeface="Raleway"/>
                <a:ea typeface="Raleway"/>
                <a:cs typeface="Raleway"/>
                <a:sym typeface="Raleway"/>
              </a:rPr>
              <a:t>esto</a:t>
            </a:r>
            <a:r>
              <a:rPr lang="pt-BR" dirty="0">
                <a:latin typeface="Raleway"/>
                <a:ea typeface="Raleway"/>
                <a:cs typeface="Raleway"/>
                <a:sym typeface="Raleway"/>
              </a:rPr>
              <a:t> para </a:t>
            </a:r>
            <a:r>
              <a:rPr lang="pt-BR" dirty="0" err="1">
                <a:latin typeface="Raleway"/>
                <a:ea typeface="Raleway"/>
                <a:cs typeface="Raleway"/>
                <a:sym typeface="Raleway"/>
              </a:rPr>
              <a:t>nuestra</a:t>
            </a:r>
            <a:r>
              <a:rPr lang="pt-BR" dirty="0">
                <a:latin typeface="Raleway"/>
                <a:ea typeface="Raleway"/>
                <a:cs typeface="Raleway"/>
                <a:sym typeface="Raleway"/>
              </a:rPr>
              <a:t> </a:t>
            </a:r>
            <a:r>
              <a:rPr lang="pt-BR" dirty="0" err="1">
                <a:latin typeface="Raleway"/>
                <a:ea typeface="Raleway"/>
                <a:cs typeface="Raleway"/>
                <a:sym typeface="Raleway"/>
              </a:rPr>
              <a:t>estimación</a:t>
            </a:r>
            <a:r>
              <a:rPr lang="pt-BR" dirty="0">
                <a:latin typeface="Raleway"/>
                <a:ea typeface="Raleway"/>
                <a:cs typeface="Raleway"/>
                <a:sym typeface="Raleway"/>
              </a:rPr>
              <a:t> de más largo </a:t>
            </a:r>
            <a:r>
              <a:rPr lang="pt-BR" dirty="0" err="1">
                <a:latin typeface="Raleway"/>
                <a:ea typeface="Raleway"/>
                <a:cs typeface="Raleway"/>
                <a:sym typeface="Raleway"/>
              </a:rPr>
              <a:t>plazo</a:t>
            </a:r>
            <a:r>
              <a:rPr lang="pt-BR" dirty="0">
                <a:latin typeface="Raleway"/>
                <a:ea typeface="Raleway"/>
                <a:cs typeface="Raleway"/>
                <a:sym typeface="Raleway"/>
              </a:rPr>
              <a:t>?</a:t>
            </a:r>
            <a:endParaRPr dirty="0">
              <a:latin typeface="Raleway"/>
              <a:ea typeface="Raleway"/>
              <a:cs typeface="Raleway"/>
              <a:sym typeface="Raleway"/>
            </a:endParaRPr>
          </a:p>
          <a:p>
            <a:pPr marL="0" lvl="0" indent="0" rtl="0">
              <a:spcBef>
                <a:spcPts val="0"/>
              </a:spcBef>
              <a:spcAft>
                <a:spcPts val="0"/>
              </a:spcAft>
              <a:buNone/>
            </a:pPr>
            <a:r>
              <a:rPr lang="pt-BR" dirty="0">
                <a:latin typeface="Raleway"/>
                <a:ea typeface="Raleway"/>
                <a:cs typeface="Raleway"/>
                <a:sym typeface="Raleway"/>
              </a:rPr>
              <a:t>En Random Walk, </a:t>
            </a:r>
            <a:r>
              <a:rPr lang="pt-BR" dirty="0" err="1">
                <a:latin typeface="Raleway"/>
                <a:ea typeface="Raleway"/>
                <a:cs typeface="Raleway"/>
                <a:sym typeface="Raleway"/>
              </a:rPr>
              <a:t>la</a:t>
            </a:r>
            <a:r>
              <a:rPr lang="pt-BR" dirty="0">
                <a:latin typeface="Raleway"/>
                <a:ea typeface="Raleway"/>
                <a:cs typeface="Raleway"/>
                <a:sym typeface="Raleway"/>
              </a:rPr>
              <a:t> constante (o línea de base) es = 0.</a:t>
            </a:r>
            <a:endParaRPr dirty="0">
              <a:latin typeface="Raleway"/>
              <a:ea typeface="Raleway"/>
              <a:cs typeface="Raleway"/>
              <a:sym typeface="Raleway"/>
            </a:endParaRPr>
          </a:p>
          <a:p>
            <a:pPr marL="0" lvl="0" indent="0" rtl="0">
              <a:spcBef>
                <a:spcPts val="0"/>
              </a:spcBef>
              <a:spcAft>
                <a:spcPts val="0"/>
              </a:spcAft>
              <a:buNone/>
            </a:pPr>
            <a:endParaRPr sz="2400" dirty="0">
              <a:latin typeface="Raleway"/>
              <a:ea typeface="Raleway"/>
              <a:cs typeface="Raleway"/>
              <a:sym typeface="Raleway"/>
            </a:endParaRPr>
          </a:p>
        </p:txBody>
      </p:sp>
      <p:sp>
        <p:nvSpPr>
          <p:cNvPr id="787" name="Shape 787"/>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25</a:t>
            </a:fld>
            <a:endParaRPr sz="14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5" name="Shape 795"/>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796" name="Shape 796"/>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26</a:t>
            </a:fld>
            <a:endParaRPr sz="1400" dirty="0">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806" name="Shape 806"/>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27</a:t>
            </a:fld>
            <a:endParaRPr sz="1400" dirty="0">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Shape 81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4" name="Shape 81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815" name="Shape 815"/>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28</a:t>
            </a:fld>
            <a:endParaRPr sz="1400" dirty="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7" name="Shape 827"/>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r>
              <a:rPr lang="pt-BR" dirty="0"/>
              <a:t>Explicar claramente </a:t>
            </a:r>
            <a:r>
              <a:rPr lang="pt-BR" dirty="0" err="1"/>
              <a:t>qué</a:t>
            </a:r>
            <a:r>
              <a:rPr lang="pt-BR" dirty="0"/>
              <a:t> es </a:t>
            </a:r>
            <a:r>
              <a:rPr lang="pt-BR" dirty="0" err="1"/>
              <a:t>el</a:t>
            </a:r>
            <a:r>
              <a:rPr lang="pt-BR" dirty="0"/>
              <a:t> operador diferencia finita.</a:t>
            </a:r>
            <a:endParaRPr dirty="0"/>
          </a:p>
        </p:txBody>
      </p:sp>
      <p:sp>
        <p:nvSpPr>
          <p:cNvPr id="828" name="Shape 828"/>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29</a:t>
            </a:fld>
            <a:endParaRPr sz="14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8" name="Shape 58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589" name="Shape 589"/>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a:t>
            </a:fld>
            <a:endParaRPr sz="1400" dirty="0">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Shape 83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6" name="Shape 836"/>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837" name="Shape 837"/>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30</a:t>
            </a:fld>
            <a:endParaRPr sz="1400" dirty="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5" name="Shape 855"/>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endParaRPr dirty="0"/>
          </a:p>
        </p:txBody>
      </p:sp>
      <p:sp>
        <p:nvSpPr>
          <p:cNvPr id="856" name="Shape 856"/>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31</a:t>
            </a:fld>
            <a:endParaRPr sz="1400" dirty="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4" name="Shape 86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865" name="Shape 865"/>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32</a:t>
            </a:fld>
            <a:endParaRPr sz="1400" dirty="0">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Shape 87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4" name="Shape 87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875" name="Shape 875"/>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33</a:t>
            </a:fld>
            <a:endParaRPr sz="1400" dirty="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Shape 88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2" name="Shape 882"/>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r>
              <a:rPr lang="pt-BR" dirty="0"/>
              <a:t>Para determinar </a:t>
            </a:r>
            <a:r>
              <a:rPr lang="pt-BR" dirty="0" err="1"/>
              <a:t>gráficamente</a:t>
            </a:r>
            <a:r>
              <a:rPr lang="pt-BR" dirty="0"/>
              <a:t> </a:t>
            </a:r>
            <a:r>
              <a:rPr lang="pt-BR" dirty="0" err="1"/>
              <a:t>los</a:t>
            </a:r>
            <a:r>
              <a:rPr lang="pt-BR" dirty="0"/>
              <a:t> valores de q y p</a:t>
            </a:r>
            <a:endParaRPr dirty="0"/>
          </a:p>
        </p:txBody>
      </p:sp>
      <p:sp>
        <p:nvSpPr>
          <p:cNvPr id="883" name="Shape 883"/>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34</a:t>
            </a:fld>
            <a:endParaRPr sz="1400">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3" name="Shape 893"/>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r>
              <a:rPr lang="pt-BR"/>
              <a:t>guía paso a paso https://people.duke.edu/~rnau/411arim3.htm</a:t>
            </a:r>
            <a:endParaRPr/>
          </a:p>
        </p:txBody>
      </p:sp>
      <p:sp>
        <p:nvSpPr>
          <p:cNvPr id="894" name="Shape 894"/>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35</a:t>
            </a:fld>
            <a:endParaRPr sz="1400">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2" name="Shape 902"/>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a:p>
        </p:txBody>
      </p:sp>
      <p:sp>
        <p:nvSpPr>
          <p:cNvPr id="903" name="Shape 903"/>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36</a:t>
            </a:fld>
            <a:endParaRPr sz="1400">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2" name="Shape 912"/>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a:p>
        </p:txBody>
      </p:sp>
      <p:sp>
        <p:nvSpPr>
          <p:cNvPr id="913" name="Shape 913"/>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37</a:t>
            </a:fld>
            <a:endParaRPr sz="1400">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r>
              <a:rPr lang="pt-BR"/>
              <a:t>Resolución compartida y/o comentada</a:t>
            </a:r>
            <a:endParaRPr/>
          </a:p>
          <a:p>
            <a:pPr marL="0" lvl="0" indent="76200" rtl="0">
              <a:spcBef>
                <a:spcPts val="0"/>
              </a:spcBef>
              <a:spcAft>
                <a:spcPts val="0"/>
              </a:spcAft>
              <a:buNone/>
            </a:pPr>
            <a:r>
              <a:rPr lang="pt-BR"/>
              <a:t>Remarcar principales puntos y comparar resultados</a:t>
            </a:r>
            <a:endParaRPr/>
          </a:p>
          <a:p>
            <a:pPr marL="0" lvl="0" indent="76200" rtl="0">
              <a:spcBef>
                <a:spcPts val="0"/>
              </a:spcBef>
              <a:spcAft>
                <a:spcPts val="0"/>
              </a:spcAft>
              <a:buNone/>
            </a:pPr>
            <a:r>
              <a:rPr lang="pt-BR"/>
              <a:t>BONUS: SARIMAX</a:t>
            </a:r>
            <a:endParaRPr/>
          </a:p>
          <a:p>
            <a:pPr marL="0" lvl="0" indent="76200" rtl="0">
              <a:spcBef>
                <a:spcPts val="0"/>
              </a:spcBef>
              <a:spcAft>
                <a:spcPts val="0"/>
              </a:spcAft>
              <a:buNone/>
            </a:pPr>
            <a:endParaRPr/>
          </a:p>
        </p:txBody>
      </p:sp>
      <p:sp>
        <p:nvSpPr>
          <p:cNvPr id="920" name="Shape 92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7" name="Shape 597"/>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p:txBody>
      </p:sp>
      <p:sp>
        <p:nvSpPr>
          <p:cNvPr id="598" name="Shape 598"/>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4</a:t>
            </a:fld>
            <a:endParaRPr sz="1400" dirty="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noAutofit/>
          </a:bodyPr>
          <a:lstStyle/>
          <a:p>
            <a:pPr marL="0" marR="0" lvl="0" indent="0" algn="l" rtl="0">
              <a:spcBef>
                <a:spcPts val="0"/>
              </a:spcBef>
              <a:spcAft>
                <a:spcPts val="0"/>
              </a:spcAft>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605" name="Shape 60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a:p>
            <a:pPr marL="0" lvl="0" indent="76200" rtl="0">
              <a:spcBef>
                <a:spcPts val="0"/>
              </a:spcBef>
              <a:spcAft>
                <a:spcPts val="0"/>
              </a:spcAft>
              <a:buNone/>
            </a:pPr>
            <a:endParaRPr dirty="0"/>
          </a:p>
        </p:txBody>
      </p:sp>
      <p:sp>
        <p:nvSpPr>
          <p:cNvPr id="615" name="Shape 615"/>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None/>
            </a:pPr>
            <a:fld id="{00000000-1234-1234-1234-123412341234}" type="slidenum">
              <a:rPr lang="en-US"/>
              <a:t>6</a:t>
            </a:fld>
            <a:endParaRPr sz="1400" dirty="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None/>
            </a:pPr>
            <a:endParaRPr dirty="0"/>
          </a:p>
          <a:p>
            <a:pPr marL="0" lvl="0" indent="0" rtl="0">
              <a:spcBef>
                <a:spcPts val="0"/>
              </a:spcBef>
              <a:spcAft>
                <a:spcPts val="0"/>
              </a:spcAft>
              <a:buNone/>
            </a:pPr>
            <a:r>
              <a:rPr lang="pt-BR" dirty="0"/>
              <a:t>Una serie temporal es una </a:t>
            </a:r>
            <a:r>
              <a:rPr lang="pt-BR" dirty="0" err="1"/>
              <a:t>sucesión</a:t>
            </a:r>
            <a:r>
              <a:rPr lang="pt-BR" dirty="0"/>
              <a:t> de </a:t>
            </a:r>
            <a:r>
              <a:rPr lang="pt-BR" dirty="0" err="1"/>
              <a:t>observaciones</a:t>
            </a:r>
            <a:r>
              <a:rPr lang="pt-BR" dirty="0"/>
              <a:t> de una </a:t>
            </a:r>
            <a:r>
              <a:rPr lang="pt-BR" dirty="0" err="1"/>
              <a:t>variable</a:t>
            </a:r>
            <a:r>
              <a:rPr lang="pt-BR" dirty="0"/>
              <a:t> tomadas en </a:t>
            </a:r>
            <a:r>
              <a:rPr lang="pt-BR" dirty="0" err="1"/>
              <a:t>varios</a:t>
            </a:r>
            <a:r>
              <a:rPr lang="pt-BR" dirty="0"/>
              <a:t> instantes de </a:t>
            </a:r>
            <a:r>
              <a:rPr lang="pt-BR" dirty="0" err="1"/>
              <a:t>tiempo</a:t>
            </a:r>
            <a:r>
              <a:rPr lang="pt-BR" dirty="0"/>
              <a:t>. Nos </a:t>
            </a:r>
            <a:r>
              <a:rPr lang="pt-BR" dirty="0" err="1"/>
              <a:t>interesa</a:t>
            </a:r>
            <a:r>
              <a:rPr lang="pt-BR" dirty="0"/>
              <a:t> </a:t>
            </a:r>
            <a:r>
              <a:rPr lang="pt-BR" dirty="0" err="1"/>
              <a:t>estudiar</a:t>
            </a:r>
            <a:r>
              <a:rPr lang="pt-BR" dirty="0"/>
              <a:t> </a:t>
            </a:r>
            <a:r>
              <a:rPr lang="pt-BR" dirty="0" err="1"/>
              <a:t>los</a:t>
            </a:r>
            <a:r>
              <a:rPr lang="pt-BR" dirty="0"/>
              <a:t> </a:t>
            </a:r>
            <a:r>
              <a:rPr lang="pt-BR" dirty="0" err="1"/>
              <a:t>cambios</a:t>
            </a:r>
            <a:r>
              <a:rPr lang="pt-BR" dirty="0"/>
              <a:t> en </a:t>
            </a:r>
            <a:r>
              <a:rPr lang="pt-BR" dirty="0" err="1"/>
              <a:t>esa</a:t>
            </a:r>
            <a:r>
              <a:rPr lang="pt-BR" dirty="0"/>
              <a:t> </a:t>
            </a:r>
            <a:r>
              <a:rPr lang="pt-BR" dirty="0" err="1"/>
              <a:t>variable</a:t>
            </a:r>
            <a:r>
              <a:rPr lang="pt-BR" dirty="0"/>
              <a:t> </a:t>
            </a:r>
            <a:r>
              <a:rPr lang="pt-BR" dirty="0" err="1"/>
              <a:t>con</a:t>
            </a:r>
            <a:r>
              <a:rPr lang="pt-BR" dirty="0"/>
              <a:t> </a:t>
            </a:r>
            <a:r>
              <a:rPr lang="pt-BR" dirty="0" err="1"/>
              <a:t>respecto</a:t>
            </a:r>
            <a:r>
              <a:rPr lang="pt-BR" dirty="0"/>
              <a:t> al </a:t>
            </a:r>
            <a:r>
              <a:rPr lang="pt-BR" dirty="0" err="1"/>
              <a:t>tiempo</a:t>
            </a:r>
            <a:r>
              <a:rPr lang="pt-BR" dirty="0"/>
              <a:t>. </a:t>
            </a:r>
            <a:endParaRPr dirty="0"/>
          </a:p>
          <a:p>
            <a:pPr marL="0" lvl="0" indent="76200" rtl="0">
              <a:spcBef>
                <a:spcPts val="0"/>
              </a:spcBef>
              <a:spcAft>
                <a:spcPts val="0"/>
              </a:spcAft>
              <a:buNone/>
            </a:pPr>
            <a:endParaRPr dirty="0"/>
          </a:p>
        </p:txBody>
      </p:sp>
      <p:sp>
        <p:nvSpPr>
          <p:cNvPr id="624" name="Shape 624"/>
          <p:cNvSpPr txBox="1">
            <a:spLocks noGrp="1"/>
          </p:cNvSpPr>
          <p:nvPr>
            <p:ph type="sldNum" idx="12"/>
          </p:nvPr>
        </p:nvSpPr>
        <p:spPr>
          <a:xfrm>
            <a:off x="3884612" y="8685213"/>
            <a:ext cx="2971800" cy="457200"/>
          </a:xfrm>
          <a:prstGeom prst="rect">
            <a:avLst/>
          </a:prstGeom>
        </p:spPr>
        <p:txBody>
          <a:bodyPr spcFirstLastPara="1" wrap="square" lIns="91425" tIns="45700" rIns="91425" bIns="45700" rtlCol="0" anchor="b" anchorCtr="0">
            <a:noAutofit/>
          </a:bodyPr>
          <a:lstStyle/>
          <a:p>
            <a:pPr marL="0" lvl="0" indent="0" rtl="0">
              <a:spcBef>
                <a:spcPts val="0"/>
              </a:spcBef>
              <a:spcAft>
                <a:spcPts val="0"/>
              </a:spcAft>
              <a:buClr>
                <a:schemeClr val="dk1"/>
              </a:buClr>
              <a:buFont typeface="Calibri"/>
              <a:buNone/>
            </a:pPr>
            <a:fld id="{00000000-1234-1234-1234-123412341234}" type="slidenum">
              <a:rPr lang="en-US"/>
              <a:t>7</a:t>
            </a:fld>
            <a:endParaRPr sz="140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76200" rtl="0">
              <a:spcBef>
                <a:spcPts val="0"/>
              </a:spcBef>
              <a:spcAft>
                <a:spcPts val="0"/>
              </a:spcAft>
              <a:buClr>
                <a:schemeClr val="dk1"/>
              </a:buClr>
              <a:buSzPts val="1100"/>
              <a:buFont typeface="Arial"/>
              <a:buNone/>
            </a:pPr>
            <a:endParaRPr dirty="0"/>
          </a:p>
        </p:txBody>
      </p:sp>
      <p:sp>
        <p:nvSpPr>
          <p:cNvPr id="635" name="Shape 63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noAutofit/>
          </a:bodyPr>
          <a:lstStyle/>
          <a:p>
            <a:pPr marL="0" marR="0" lvl="0" indent="0" algn="l" rtl="0">
              <a:spcBef>
                <a:spcPts val="0"/>
              </a:spcBef>
              <a:spcAft>
                <a:spcPts val="0"/>
              </a:spcAft>
              <a:buClr>
                <a:schemeClr val="dk1"/>
              </a:buClr>
              <a:buFont typeface="Calibri"/>
              <a:buNone/>
            </a:pPr>
            <a:endParaRPr dirty="0"/>
          </a:p>
        </p:txBody>
      </p:sp>
      <p:sp>
        <p:nvSpPr>
          <p:cNvPr id="642" name="Shape 64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4"/>
        <p:cNvGrpSpPr/>
        <p:nvPr/>
      </p:nvGrpSpPr>
      <p:grpSpPr>
        <a:xfrm>
          <a:off x="0" y="0"/>
          <a:ext cx="0" cy="0"/>
          <a:chOff x="0" y="0"/>
          <a:chExt cx="0" cy="0"/>
        </a:xfrm>
      </p:grpSpPr>
      <p:sp>
        <p:nvSpPr>
          <p:cNvPr id="25" name="Shape 25"/>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26" name="Shape 26"/>
          <p:cNvSpPr/>
          <p:nvPr/>
        </p:nvSpPr>
        <p:spPr>
          <a:xfrm>
            <a:off x="0" y="0"/>
            <a:ext cx="9144000" cy="5714999"/>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67" name="Shape 67"/>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68" name="Shape 68"/>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cxnSp>
        <p:nvCxnSpPr>
          <p:cNvPr id="69" name="Shape 69"/>
          <p:cNvCxnSpPr/>
          <p:nvPr/>
        </p:nvCxnSpPr>
        <p:spPr>
          <a:xfrm rot="10800000">
            <a:off x="399804" y="624516"/>
            <a:ext cx="831813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72" name="Shape 72"/>
          <p:cNvSpPr txBox="1">
            <a:spLocks noGrp="1"/>
          </p:cNvSpPr>
          <p:nvPr>
            <p:ph type="body" idx="1"/>
          </p:nvPr>
        </p:nvSpPr>
        <p:spPr>
          <a:xfrm>
            <a:off x="457200" y="1124455"/>
            <a:ext cx="4038599" cy="3771636"/>
          </a:xfrm>
          <a:prstGeom prst="rect">
            <a:avLst/>
          </a:prstGeom>
          <a:noFill/>
          <a:ln>
            <a:noFill/>
          </a:ln>
        </p:spPr>
        <p:txBody>
          <a:bodyPr spcFirstLastPara="1" wrap="square" lIns="91425" tIns="91425" rIns="91425" bIns="91425" rtlCol="0" anchor="t" anchorCtr="0"/>
          <a:lstStyle>
            <a:lvl1pPr marL="457200" marR="0" lvl="0" indent="-228600" algn="l" rtl="0">
              <a:lnSpc>
                <a:spcPct val="100000"/>
              </a:lnSpc>
              <a:spcBef>
                <a:spcPts val="360"/>
              </a:spcBef>
              <a:spcAft>
                <a:spcPts val="0"/>
              </a:spcAft>
              <a:buClr>
                <a:schemeClr val="dk1"/>
              </a:buClr>
              <a:buSzPts val="1400"/>
              <a:buFont typeface="Raleway"/>
              <a:buNone/>
              <a:defRPr sz="1800" b="0"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280"/>
              </a:spcBef>
              <a:spcAft>
                <a:spcPts val="0"/>
              </a:spcAft>
              <a:buClr>
                <a:schemeClr val="dk1"/>
              </a:buClr>
              <a:buSzPts val="1400"/>
              <a:buFont typeface="Raleway"/>
              <a:buNone/>
              <a:defRPr sz="1400" b="0"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73" name="Shape 73"/>
          <p:cNvSpPr txBox="1">
            <a:spLocks noGrp="1"/>
          </p:cNvSpPr>
          <p:nvPr>
            <p:ph type="body" idx="2"/>
          </p:nvPr>
        </p:nvSpPr>
        <p:spPr>
          <a:xfrm>
            <a:off x="4648200" y="1124455"/>
            <a:ext cx="4038599" cy="3771636"/>
          </a:xfrm>
          <a:prstGeom prst="rect">
            <a:avLst/>
          </a:prstGeom>
          <a:noFill/>
          <a:ln>
            <a:noFill/>
          </a:ln>
        </p:spPr>
        <p:txBody>
          <a:bodyPr spcFirstLastPara="1" wrap="square" lIns="91425" tIns="91425" rIns="91425" bIns="91425" rtlCol="0" anchor="t" anchorCtr="0"/>
          <a:lstStyle>
            <a:lvl1pPr marL="457200" marR="0" lvl="0" indent="-228600" algn="l" rtl="0">
              <a:lnSpc>
                <a:spcPct val="100000"/>
              </a:lnSpc>
              <a:spcBef>
                <a:spcPts val="360"/>
              </a:spcBef>
              <a:spcAft>
                <a:spcPts val="0"/>
              </a:spcAft>
              <a:buClr>
                <a:schemeClr val="dk1"/>
              </a:buClr>
              <a:buSzPts val="1400"/>
              <a:buFont typeface="Raleway"/>
              <a:buNone/>
              <a:defRPr sz="1800" b="0"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280"/>
              </a:spcBef>
              <a:spcAft>
                <a:spcPts val="0"/>
              </a:spcAft>
              <a:buClr>
                <a:schemeClr val="dk1"/>
              </a:buClr>
              <a:buSzPts val="1400"/>
              <a:buFont typeface="Raleway"/>
              <a:buNone/>
              <a:defRPr sz="1400" b="0"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6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74" name="Shape 74"/>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75" name="Shape 75"/>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78" name="Shape 78"/>
          <p:cNvSpPr txBox="1">
            <a:spLocks noGrp="1"/>
          </p:cNvSpPr>
          <p:nvPr>
            <p:ph type="body" idx="1"/>
          </p:nvPr>
        </p:nvSpPr>
        <p:spPr>
          <a:xfrm>
            <a:off x="457200" y="1112025"/>
            <a:ext cx="4040187" cy="533135"/>
          </a:xfrm>
          <a:prstGeom prst="rect">
            <a:avLst/>
          </a:prstGeom>
          <a:noFill/>
          <a:ln>
            <a:noFill/>
          </a:ln>
        </p:spPr>
        <p:txBody>
          <a:bodyPr spcFirstLastPara="1" wrap="square" lIns="91425" tIns="91425" rIns="91425" bIns="91425" rtlCol="0" anchor="b" anchorCtr="0"/>
          <a:lstStyle>
            <a:lvl1pPr marL="457200" marR="0" lvl="0" indent="-342900" algn="l" rtl="0">
              <a:lnSpc>
                <a:spcPct val="100000"/>
              </a:lnSpc>
              <a:spcBef>
                <a:spcPts val="360"/>
              </a:spcBef>
              <a:spcAft>
                <a:spcPts val="0"/>
              </a:spcAft>
              <a:buClr>
                <a:schemeClr val="dk1"/>
              </a:buClr>
              <a:buSzPts val="1800"/>
              <a:buFont typeface="Arial"/>
              <a:buChar char="●"/>
              <a:defRPr sz="1800" b="1" i="0" u="none" strike="noStrike" cap="none">
                <a:solidFill>
                  <a:schemeClr val="dk1"/>
                </a:solidFill>
                <a:latin typeface="Raleway"/>
                <a:ea typeface="Raleway"/>
                <a:cs typeface="Raleway"/>
                <a:sym typeface="Raleway"/>
              </a:defRPr>
            </a:lvl1pPr>
            <a:lvl2pPr marL="914400" marR="0" lvl="1" indent="-355600" algn="l" rtl="0">
              <a:lnSpc>
                <a:spcPct val="100000"/>
              </a:lnSpc>
              <a:spcBef>
                <a:spcPts val="400"/>
              </a:spcBef>
              <a:spcAft>
                <a:spcPts val="0"/>
              </a:spcAft>
              <a:buClr>
                <a:schemeClr val="dk1"/>
              </a:buClr>
              <a:buSzPts val="2000"/>
              <a:buFont typeface="Arial"/>
              <a:buChar char="○"/>
              <a:defRPr sz="2000" b="1" i="0" u="none" strike="noStrike" cap="none">
                <a:solidFill>
                  <a:schemeClr val="dk1"/>
                </a:solidFill>
                <a:latin typeface="Raleway"/>
                <a:ea typeface="Raleway"/>
                <a:cs typeface="Raleway"/>
                <a:sym typeface="Raleway"/>
              </a:defRPr>
            </a:lvl2pPr>
            <a:lvl3pPr marL="1371600" marR="0" lvl="2" indent="-342900" algn="l" rtl="0">
              <a:lnSpc>
                <a:spcPct val="100000"/>
              </a:lnSpc>
              <a:spcBef>
                <a:spcPts val="360"/>
              </a:spcBef>
              <a:spcAft>
                <a:spcPts val="0"/>
              </a:spcAft>
              <a:buClr>
                <a:schemeClr val="dk1"/>
              </a:buClr>
              <a:buSzPts val="1800"/>
              <a:buFont typeface="Arial"/>
              <a:buChar char="■"/>
              <a:defRPr sz="1800" b="1"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9pPr>
          </a:lstStyle>
          <a:p>
            <a:pPr rtl="0"/>
            <a:endParaRPr/>
          </a:p>
        </p:txBody>
      </p:sp>
      <p:sp>
        <p:nvSpPr>
          <p:cNvPr id="79" name="Shape 79"/>
          <p:cNvSpPr txBox="1">
            <a:spLocks noGrp="1"/>
          </p:cNvSpPr>
          <p:nvPr>
            <p:ph type="body" idx="2"/>
          </p:nvPr>
        </p:nvSpPr>
        <p:spPr>
          <a:xfrm>
            <a:off x="457200" y="1645159"/>
            <a:ext cx="4040187" cy="3292739"/>
          </a:xfrm>
          <a:prstGeom prst="rect">
            <a:avLst/>
          </a:prstGeom>
          <a:noFill/>
          <a:ln>
            <a:noFill/>
          </a:ln>
        </p:spPr>
        <p:txBody>
          <a:bodyPr spcFirstLastPara="1" wrap="square" lIns="91425" tIns="91425" rIns="91425" bIns="91425" rtlCol="0" anchor="t" anchorCtr="0"/>
          <a:lstStyle>
            <a:lvl1pPr marL="457200" marR="0" lvl="0" indent="-228600" algn="l" rtl="0">
              <a:lnSpc>
                <a:spcPct val="100000"/>
              </a:lnSpc>
              <a:spcBef>
                <a:spcPts val="360"/>
              </a:spcBef>
              <a:spcAft>
                <a:spcPts val="0"/>
              </a:spcAft>
              <a:buClr>
                <a:schemeClr val="dk1"/>
              </a:buClr>
              <a:buSzPts val="1400"/>
              <a:buFont typeface="Raleway"/>
              <a:buNone/>
              <a:defRPr sz="1800" b="0"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280"/>
              </a:spcBef>
              <a:spcAft>
                <a:spcPts val="0"/>
              </a:spcAft>
              <a:buClr>
                <a:schemeClr val="dk1"/>
              </a:buClr>
              <a:buSzPts val="1400"/>
              <a:buFont typeface="Raleway"/>
              <a:buNone/>
              <a:defRPr sz="1400" b="0"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9pPr>
          </a:lstStyle>
          <a:p>
            <a:pPr rtl="0"/>
            <a:endParaRPr/>
          </a:p>
        </p:txBody>
      </p:sp>
      <p:sp>
        <p:nvSpPr>
          <p:cNvPr id="80" name="Shape 80"/>
          <p:cNvSpPr txBox="1">
            <a:spLocks noGrp="1"/>
          </p:cNvSpPr>
          <p:nvPr>
            <p:ph type="body" idx="3"/>
          </p:nvPr>
        </p:nvSpPr>
        <p:spPr>
          <a:xfrm>
            <a:off x="4645026" y="1112025"/>
            <a:ext cx="4041774" cy="533135"/>
          </a:xfrm>
          <a:prstGeom prst="rect">
            <a:avLst/>
          </a:prstGeom>
          <a:noFill/>
          <a:ln>
            <a:noFill/>
          </a:ln>
        </p:spPr>
        <p:txBody>
          <a:bodyPr spcFirstLastPara="1" wrap="square" lIns="91425" tIns="91425" rIns="91425" bIns="91425" rtlCol="0" anchor="b" anchorCtr="0"/>
          <a:lstStyle>
            <a:lvl1pPr marL="457200" marR="0" lvl="0" indent="-342900" algn="l" rtl="0">
              <a:lnSpc>
                <a:spcPct val="100000"/>
              </a:lnSpc>
              <a:spcBef>
                <a:spcPts val="360"/>
              </a:spcBef>
              <a:spcAft>
                <a:spcPts val="0"/>
              </a:spcAft>
              <a:buClr>
                <a:schemeClr val="dk1"/>
              </a:buClr>
              <a:buSzPts val="1800"/>
              <a:buFont typeface="Arial"/>
              <a:buChar char="●"/>
              <a:defRPr sz="1800" b="1" i="0" u="none" strike="noStrike" cap="none">
                <a:solidFill>
                  <a:schemeClr val="dk1"/>
                </a:solidFill>
                <a:latin typeface="Raleway"/>
                <a:ea typeface="Raleway"/>
                <a:cs typeface="Raleway"/>
                <a:sym typeface="Raleway"/>
              </a:defRPr>
            </a:lvl1pPr>
            <a:lvl2pPr marL="914400" marR="0" lvl="1" indent="-355600" algn="l" rtl="0">
              <a:lnSpc>
                <a:spcPct val="100000"/>
              </a:lnSpc>
              <a:spcBef>
                <a:spcPts val="400"/>
              </a:spcBef>
              <a:spcAft>
                <a:spcPts val="0"/>
              </a:spcAft>
              <a:buClr>
                <a:schemeClr val="dk1"/>
              </a:buClr>
              <a:buSzPts val="2000"/>
              <a:buFont typeface="Arial"/>
              <a:buChar char="○"/>
              <a:defRPr sz="2000" b="1" i="0" u="none" strike="noStrike" cap="none">
                <a:solidFill>
                  <a:schemeClr val="dk1"/>
                </a:solidFill>
                <a:latin typeface="Raleway"/>
                <a:ea typeface="Raleway"/>
                <a:cs typeface="Raleway"/>
                <a:sym typeface="Raleway"/>
              </a:defRPr>
            </a:lvl2pPr>
            <a:lvl3pPr marL="1371600" marR="0" lvl="2" indent="-342900" algn="l" rtl="0">
              <a:lnSpc>
                <a:spcPct val="100000"/>
              </a:lnSpc>
              <a:spcBef>
                <a:spcPts val="360"/>
              </a:spcBef>
              <a:spcAft>
                <a:spcPts val="0"/>
              </a:spcAft>
              <a:buClr>
                <a:schemeClr val="dk1"/>
              </a:buClr>
              <a:buSzPts val="1800"/>
              <a:buFont typeface="Arial"/>
              <a:buChar char="■"/>
              <a:defRPr sz="1800" b="1"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1" i="0" u="none" strike="noStrike" cap="none">
                <a:solidFill>
                  <a:schemeClr val="dk1"/>
                </a:solidFill>
                <a:latin typeface="Calibri"/>
                <a:ea typeface="Calibri"/>
                <a:cs typeface="Calibri"/>
                <a:sym typeface="Calibri"/>
              </a:defRPr>
            </a:lvl9pPr>
          </a:lstStyle>
          <a:p>
            <a:pPr rtl="0"/>
            <a:endParaRPr/>
          </a:p>
        </p:txBody>
      </p:sp>
      <p:sp>
        <p:nvSpPr>
          <p:cNvPr id="81" name="Shape 81"/>
          <p:cNvSpPr txBox="1">
            <a:spLocks noGrp="1"/>
          </p:cNvSpPr>
          <p:nvPr>
            <p:ph type="body" idx="4"/>
          </p:nvPr>
        </p:nvSpPr>
        <p:spPr>
          <a:xfrm>
            <a:off x="4645026" y="1645159"/>
            <a:ext cx="4041774" cy="3292739"/>
          </a:xfrm>
          <a:prstGeom prst="rect">
            <a:avLst/>
          </a:prstGeom>
          <a:noFill/>
          <a:ln>
            <a:noFill/>
          </a:ln>
        </p:spPr>
        <p:txBody>
          <a:bodyPr spcFirstLastPara="1" wrap="square" lIns="91425" tIns="91425" rIns="91425" bIns="91425" rtlCol="0" anchor="t" anchorCtr="0"/>
          <a:lstStyle>
            <a:lvl1pPr marL="457200" marR="0" lvl="0" indent="-228600" algn="l" rtl="0">
              <a:lnSpc>
                <a:spcPct val="100000"/>
              </a:lnSpc>
              <a:spcBef>
                <a:spcPts val="360"/>
              </a:spcBef>
              <a:spcAft>
                <a:spcPts val="0"/>
              </a:spcAft>
              <a:buClr>
                <a:schemeClr val="dk1"/>
              </a:buClr>
              <a:buSzPts val="1400"/>
              <a:buFont typeface="Raleway"/>
              <a:buNone/>
              <a:defRPr sz="1800" b="0"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280"/>
              </a:spcBef>
              <a:spcAft>
                <a:spcPts val="0"/>
              </a:spcAft>
              <a:buClr>
                <a:schemeClr val="dk1"/>
              </a:buClr>
              <a:buSzPts val="1400"/>
              <a:buFont typeface="Raleway"/>
              <a:buNone/>
              <a:defRPr sz="1400" b="0"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240"/>
              </a:spcBef>
              <a:spcAft>
                <a:spcPts val="0"/>
              </a:spcAft>
              <a:buClr>
                <a:schemeClr val="dk1"/>
              </a:buClr>
              <a:buSzPts val="1400"/>
              <a:buFont typeface="Raleway"/>
              <a:buNone/>
              <a:defRPr sz="1200" b="0"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400"/>
              <a:buFont typeface="Calibri"/>
              <a:buNone/>
              <a:defRPr sz="1600" b="0" i="0" u="none" strike="noStrike" cap="none">
                <a:solidFill>
                  <a:schemeClr val="dk1"/>
                </a:solidFill>
                <a:latin typeface="Calibri"/>
                <a:ea typeface="Calibri"/>
                <a:cs typeface="Calibri"/>
                <a:sym typeface="Calibri"/>
              </a:defRPr>
            </a:lvl9pPr>
          </a:lstStyle>
          <a:p>
            <a:pPr rtl="0"/>
            <a:endParaRPr/>
          </a:p>
        </p:txBody>
      </p:sp>
      <p:sp>
        <p:nvSpPr>
          <p:cNvPr id="82" name="Shape 82"/>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Raleway"/>
              <a:buNone/>
              <a:defRPr sz="1100" b="0" i="0" u="none" strike="noStrike" cap="none">
                <a:solidFill>
                  <a:schemeClr val="dk1"/>
                </a:solidFill>
                <a:latin typeface="Raleway"/>
                <a:ea typeface="Raleway"/>
                <a:cs typeface="Raleway"/>
                <a:sym typeface="Raleway"/>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83" name="Shape 83"/>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en-US"/>
              <a:t>‹nº›</a:t>
            </a:fld>
            <a:endParaRPr sz="12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86" name="Shape 86"/>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87" name="Shape 87"/>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88" name="Shape 88"/>
          <p:cNvSpPr/>
          <p:nvPr/>
        </p:nvSpPr>
        <p:spPr>
          <a:xfrm>
            <a:off x="4145935" y="5052687"/>
            <a:ext cx="942259" cy="591756"/>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89" name="Shape 89"/>
          <p:cNvGrpSpPr/>
          <p:nvPr/>
        </p:nvGrpSpPr>
        <p:grpSpPr>
          <a:xfrm>
            <a:off x="2415383" y="1232077"/>
            <a:ext cx="4453729" cy="3254373"/>
            <a:chOff x="2415382" y="1108869"/>
            <a:chExt cx="4453729" cy="2928936"/>
          </a:xfrm>
        </p:grpSpPr>
        <p:sp>
          <p:nvSpPr>
            <p:cNvPr id="90" name="Shape 90"/>
            <p:cNvSpPr/>
            <p:nvPr/>
          </p:nvSpPr>
          <p:spPr>
            <a:xfrm>
              <a:off x="4546600" y="1994693"/>
              <a:ext cx="1246188" cy="565149"/>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 name="Shape 91"/>
            <p:cNvSpPr/>
            <p:nvPr/>
          </p:nvSpPr>
          <p:spPr>
            <a:xfrm>
              <a:off x="4546600" y="1994693"/>
              <a:ext cx="1246188" cy="565149"/>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2" name="Shape 92"/>
            <p:cNvSpPr/>
            <p:nvPr/>
          </p:nvSpPr>
          <p:spPr>
            <a:xfrm>
              <a:off x="5035550" y="1588294"/>
              <a:ext cx="268288" cy="560387"/>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3" name="Shape 93"/>
            <p:cNvSpPr/>
            <p:nvPr/>
          </p:nvSpPr>
          <p:spPr>
            <a:xfrm>
              <a:off x="4859337" y="1553369"/>
              <a:ext cx="112713" cy="163513"/>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4" name="Shape 94"/>
            <p:cNvSpPr/>
            <p:nvPr/>
          </p:nvSpPr>
          <p:spPr>
            <a:xfrm>
              <a:off x="5365750" y="1553369"/>
              <a:ext cx="112713" cy="163513"/>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 name="Shape 95"/>
            <p:cNvSpPr/>
            <p:nvPr/>
          </p:nvSpPr>
          <p:spPr>
            <a:xfrm>
              <a:off x="5024437" y="1958182"/>
              <a:ext cx="146050" cy="282574"/>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 name="Shape 96"/>
            <p:cNvSpPr/>
            <p:nvPr/>
          </p:nvSpPr>
          <p:spPr>
            <a:xfrm>
              <a:off x="5024437" y="1958182"/>
              <a:ext cx="146050" cy="282574"/>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 name="Shape 97"/>
            <p:cNvSpPr/>
            <p:nvPr/>
          </p:nvSpPr>
          <p:spPr>
            <a:xfrm>
              <a:off x="5035550" y="1902618"/>
              <a:ext cx="268288" cy="92074"/>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8" name="Shape 98"/>
            <p:cNvSpPr/>
            <p:nvPr/>
          </p:nvSpPr>
          <p:spPr>
            <a:xfrm>
              <a:off x="4757737" y="1205707"/>
              <a:ext cx="823913" cy="758825"/>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9" name="Shape 99"/>
            <p:cNvSpPr/>
            <p:nvPr/>
          </p:nvSpPr>
          <p:spPr>
            <a:xfrm>
              <a:off x="4810125" y="1158082"/>
              <a:ext cx="673099" cy="517524"/>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0" name="Shape 100"/>
            <p:cNvSpPr/>
            <p:nvPr/>
          </p:nvSpPr>
          <p:spPr>
            <a:xfrm>
              <a:off x="5170487" y="1958182"/>
              <a:ext cx="142875" cy="284162"/>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1" name="Shape 101"/>
            <p:cNvSpPr/>
            <p:nvPr/>
          </p:nvSpPr>
          <p:spPr>
            <a:xfrm>
              <a:off x="5170487" y="1958182"/>
              <a:ext cx="142875" cy="284162"/>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2" name="Shape 102"/>
            <p:cNvSpPr/>
            <p:nvPr/>
          </p:nvSpPr>
          <p:spPr>
            <a:xfrm>
              <a:off x="5170487" y="2124868"/>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3" name="Shape 103"/>
            <p:cNvSpPr/>
            <p:nvPr/>
          </p:nvSpPr>
          <p:spPr>
            <a:xfrm>
              <a:off x="5170487" y="2124868"/>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 name="Shape 104"/>
            <p:cNvSpPr/>
            <p:nvPr/>
          </p:nvSpPr>
          <p:spPr>
            <a:xfrm>
              <a:off x="5035550" y="1953418"/>
              <a:ext cx="268288" cy="171449"/>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 name="Shape 105"/>
            <p:cNvSpPr/>
            <p:nvPr/>
          </p:nvSpPr>
          <p:spPr>
            <a:xfrm>
              <a:off x="5035550" y="1953418"/>
              <a:ext cx="268288" cy="171449"/>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6" name="Shape 106"/>
            <p:cNvSpPr/>
            <p:nvPr/>
          </p:nvSpPr>
          <p:spPr>
            <a:xfrm>
              <a:off x="5145087" y="2237582"/>
              <a:ext cx="49212" cy="1587"/>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7" name="Shape 107"/>
            <p:cNvSpPr/>
            <p:nvPr/>
          </p:nvSpPr>
          <p:spPr>
            <a:xfrm>
              <a:off x="5145087" y="2237582"/>
              <a:ext cx="49212" cy="1587"/>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 name="Shape 108"/>
            <p:cNvSpPr/>
            <p:nvPr/>
          </p:nvSpPr>
          <p:spPr>
            <a:xfrm>
              <a:off x="5011737" y="1745457"/>
              <a:ext cx="315912" cy="46037"/>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 name="Shape 109"/>
            <p:cNvSpPr/>
            <p:nvPr/>
          </p:nvSpPr>
          <p:spPr>
            <a:xfrm>
              <a:off x="3454400" y="1994693"/>
              <a:ext cx="1247774" cy="565149"/>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 name="Shape 110"/>
            <p:cNvSpPr/>
            <p:nvPr/>
          </p:nvSpPr>
          <p:spPr>
            <a:xfrm>
              <a:off x="3454400" y="1994693"/>
              <a:ext cx="1247774" cy="565149"/>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 name="Shape 111"/>
            <p:cNvSpPr/>
            <p:nvPr/>
          </p:nvSpPr>
          <p:spPr>
            <a:xfrm>
              <a:off x="3944937" y="1588294"/>
              <a:ext cx="266699" cy="560387"/>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2" name="Shape 112"/>
            <p:cNvSpPr/>
            <p:nvPr/>
          </p:nvSpPr>
          <p:spPr>
            <a:xfrm>
              <a:off x="3767137" y="1553369"/>
              <a:ext cx="112713" cy="163513"/>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3" name="Shape 113"/>
            <p:cNvSpPr/>
            <p:nvPr/>
          </p:nvSpPr>
          <p:spPr>
            <a:xfrm>
              <a:off x="4275137" y="1553369"/>
              <a:ext cx="112713" cy="163513"/>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 name="Shape 114"/>
            <p:cNvSpPr/>
            <p:nvPr/>
          </p:nvSpPr>
          <p:spPr>
            <a:xfrm>
              <a:off x="3944937" y="1902618"/>
              <a:ext cx="266699" cy="92074"/>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 name="Shape 115"/>
            <p:cNvSpPr/>
            <p:nvPr/>
          </p:nvSpPr>
          <p:spPr>
            <a:xfrm>
              <a:off x="3667125" y="1205707"/>
              <a:ext cx="822324" cy="758825"/>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 name="Shape 116"/>
            <p:cNvSpPr/>
            <p:nvPr/>
          </p:nvSpPr>
          <p:spPr>
            <a:xfrm>
              <a:off x="3762375" y="1108869"/>
              <a:ext cx="649288" cy="582612"/>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 name="Shape 117"/>
            <p:cNvSpPr/>
            <p:nvPr/>
          </p:nvSpPr>
          <p:spPr>
            <a:xfrm>
              <a:off x="4052887" y="2237582"/>
              <a:ext cx="50799" cy="1587"/>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 name="Shape 118"/>
            <p:cNvSpPr/>
            <p:nvPr/>
          </p:nvSpPr>
          <p:spPr>
            <a:xfrm>
              <a:off x="4052887" y="2237582"/>
              <a:ext cx="50799" cy="1587"/>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 name="Shape 119"/>
            <p:cNvSpPr/>
            <p:nvPr/>
          </p:nvSpPr>
          <p:spPr>
            <a:xfrm>
              <a:off x="3640137" y="1173957"/>
              <a:ext cx="609599" cy="360363"/>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 name="Shape 120"/>
            <p:cNvSpPr/>
            <p:nvPr/>
          </p:nvSpPr>
          <p:spPr>
            <a:xfrm>
              <a:off x="2844800" y="2547143"/>
              <a:ext cx="1247774" cy="565149"/>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 name="Shape 121"/>
            <p:cNvSpPr/>
            <p:nvPr/>
          </p:nvSpPr>
          <p:spPr>
            <a:xfrm>
              <a:off x="2844800" y="2547143"/>
              <a:ext cx="1247774" cy="565149"/>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 name="Shape 122"/>
            <p:cNvSpPr/>
            <p:nvPr/>
          </p:nvSpPr>
          <p:spPr>
            <a:xfrm>
              <a:off x="3335337" y="2140743"/>
              <a:ext cx="266699" cy="560387"/>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 name="Shape 123"/>
            <p:cNvSpPr/>
            <p:nvPr/>
          </p:nvSpPr>
          <p:spPr>
            <a:xfrm>
              <a:off x="3157538" y="2105818"/>
              <a:ext cx="112713" cy="163513"/>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 name="Shape 124"/>
            <p:cNvSpPr/>
            <p:nvPr/>
          </p:nvSpPr>
          <p:spPr>
            <a:xfrm>
              <a:off x="3665537" y="2105818"/>
              <a:ext cx="112713" cy="163513"/>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 name="Shape 125"/>
            <p:cNvSpPr/>
            <p:nvPr/>
          </p:nvSpPr>
          <p:spPr>
            <a:xfrm>
              <a:off x="3543300" y="2550318"/>
              <a:ext cx="234949" cy="561975"/>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 name="Shape 126"/>
            <p:cNvSpPr/>
            <p:nvPr/>
          </p:nvSpPr>
          <p:spPr>
            <a:xfrm>
              <a:off x="3057525" y="1758157"/>
              <a:ext cx="822324" cy="758825"/>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 name="Shape 127"/>
            <p:cNvSpPr/>
            <p:nvPr/>
          </p:nvSpPr>
          <p:spPr>
            <a:xfrm>
              <a:off x="3194050" y="2169318"/>
              <a:ext cx="547687" cy="347662"/>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 name="Shape 128"/>
            <p:cNvSpPr/>
            <p:nvPr/>
          </p:nvSpPr>
          <p:spPr>
            <a:xfrm>
              <a:off x="3222625" y="2077243"/>
              <a:ext cx="504824" cy="184149"/>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670969" y="2516189"/>
              <a:ext cx="690563" cy="960437"/>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2415382" y="3375026"/>
              <a:ext cx="1184275" cy="442912"/>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2888457" y="3375026"/>
              <a:ext cx="238124" cy="442912"/>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2890044" y="2976564"/>
              <a:ext cx="234949"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nvGrpSpPr>
            <p:cNvPr id="133" name="Shape 133"/>
            <p:cNvGrpSpPr/>
            <p:nvPr/>
          </p:nvGrpSpPr>
          <p:grpSpPr>
            <a:xfrm>
              <a:off x="3186172" y="2302669"/>
              <a:ext cx="468254" cy="828677"/>
              <a:chOff x="2548790" y="2218531"/>
              <a:chExt cx="468254" cy="828677"/>
            </a:xfrm>
          </p:grpSpPr>
          <p:grpSp>
            <p:nvGrpSpPr>
              <p:cNvPr id="134" name="Shape 134"/>
              <p:cNvGrpSpPr/>
              <p:nvPr/>
            </p:nvGrpSpPr>
            <p:grpSpPr>
              <a:xfrm>
                <a:off x="2663031" y="2218531"/>
                <a:ext cx="354013" cy="827088"/>
                <a:chOff x="2291616" y="2152650"/>
                <a:chExt cx="354013" cy="827088"/>
              </a:xfrm>
            </p:grpSpPr>
            <p:sp>
              <p:nvSpPr>
                <p:cNvPr id="135" name="Shape 135"/>
                <p:cNvSpPr/>
                <p:nvPr/>
              </p:nvSpPr>
              <p:spPr>
                <a:xfrm>
                  <a:off x="2291616" y="2544763"/>
                  <a:ext cx="354013" cy="434974"/>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2420203" y="2544763"/>
                  <a:ext cx="114300" cy="112713"/>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2405916" y="2657475"/>
                  <a:ext cx="142875" cy="322263"/>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2405916" y="2657475"/>
                  <a:ext cx="142875" cy="322263"/>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2331303" y="2378075"/>
                  <a:ext cx="146050" cy="282574"/>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 name="Shape 140"/>
                <p:cNvSpPr/>
                <p:nvPr/>
              </p:nvSpPr>
              <p:spPr>
                <a:xfrm>
                  <a:off x="2331303" y="2378075"/>
                  <a:ext cx="146050" cy="282574"/>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 name="Shape 141"/>
                <p:cNvSpPr/>
                <p:nvPr/>
              </p:nvSpPr>
              <p:spPr>
                <a:xfrm>
                  <a:off x="2344003" y="2322513"/>
                  <a:ext cx="266699" cy="92074"/>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 name="Shape 142"/>
                <p:cNvSpPr/>
                <p:nvPr/>
              </p:nvSpPr>
              <p:spPr>
                <a:xfrm>
                  <a:off x="2477353" y="2378075"/>
                  <a:ext cx="142875" cy="284162"/>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 name="Shape 143"/>
                <p:cNvSpPr/>
                <p:nvPr/>
              </p:nvSpPr>
              <p:spPr>
                <a:xfrm>
                  <a:off x="2477353" y="2378075"/>
                  <a:ext cx="142875" cy="284162"/>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 name="Shape 144"/>
                <p:cNvSpPr/>
                <p:nvPr/>
              </p:nvSpPr>
              <p:spPr>
                <a:xfrm>
                  <a:off x="2477353"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 name="Shape 145"/>
                <p:cNvSpPr/>
                <p:nvPr/>
              </p:nvSpPr>
              <p:spPr>
                <a:xfrm>
                  <a:off x="2477353"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 name="Shape 146"/>
                <p:cNvSpPr/>
                <p:nvPr/>
              </p:nvSpPr>
              <p:spPr>
                <a:xfrm>
                  <a:off x="2344003" y="2373313"/>
                  <a:ext cx="266699" cy="171449"/>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 name="Shape 147"/>
                <p:cNvSpPr/>
                <p:nvPr/>
              </p:nvSpPr>
              <p:spPr>
                <a:xfrm>
                  <a:off x="2344003" y="2373313"/>
                  <a:ext cx="266699" cy="171449"/>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 name="Shape 148"/>
                <p:cNvSpPr/>
                <p:nvPr/>
              </p:nvSpPr>
              <p:spPr>
                <a:xfrm>
                  <a:off x="2451953" y="2657475"/>
                  <a:ext cx="50799" cy="1587"/>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 name="Shape 149"/>
                <p:cNvSpPr/>
                <p:nvPr/>
              </p:nvSpPr>
              <p:spPr>
                <a:xfrm>
                  <a:off x="2451953" y="2657475"/>
                  <a:ext cx="50799" cy="1587"/>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 name="Shape 150"/>
                <p:cNvSpPr/>
                <p:nvPr/>
              </p:nvSpPr>
              <p:spPr>
                <a:xfrm>
                  <a:off x="2451953" y="2657475"/>
                  <a:ext cx="50799" cy="1587"/>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 name="Shape 151"/>
                <p:cNvSpPr/>
                <p:nvPr/>
              </p:nvSpPr>
              <p:spPr>
                <a:xfrm>
                  <a:off x="2451953" y="2657475"/>
                  <a:ext cx="50799" cy="1587"/>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2" name="Shape 152"/>
                <p:cNvSpPr/>
                <p:nvPr/>
              </p:nvSpPr>
              <p:spPr>
                <a:xfrm>
                  <a:off x="2340828" y="2152650"/>
                  <a:ext cx="276224" cy="169863"/>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53" name="Shape 153"/>
              <p:cNvSpPr/>
              <p:nvPr/>
            </p:nvSpPr>
            <p:spPr>
              <a:xfrm>
                <a:off x="2548790" y="2485233"/>
                <a:ext cx="233363" cy="561975"/>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grpSp>
          <p:nvGrpSpPr>
            <p:cNvPr id="154" name="Shape 154"/>
            <p:cNvGrpSpPr/>
            <p:nvPr/>
          </p:nvGrpSpPr>
          <p:grpSpPr>
            <a:xfrm>
              <a:off x="2639220" y="2590802"/>
              <a:ext cx="709611" cy="769936"/>
              <a:chOff x="2668588" y="2424907"/>
              <a:chExt cx="709611" cy="769936"/>
            </a:xfrm>
          </p:grpSpPr>
          <p:sp>
            <p:nvSpPr>
              <p:cNvPr id="155" name="Shape 155"/>
              <p:cNvSpPr/>
              <p:nvPr/>
            </p:nvSpPr>
            <p:spPr>
              <a:xfrm>
                <a:off x="3257550" y="2820193"/>
                <a:ext cx="120649" cy="1778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 name="Shape 156"/>
              <p:cNvSpPr/>
              <p:nvPr/>
            </p:nvSpPr>
            <p:spPr>
              <a:xfrm>
                <a:off x="2695575" y="2820193"/>
                <a:ext cx="122237" cy="1778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7" name="Shape 157"/>
              <p:cNvSpPr/>
              <p:nvPr/>
            </p:nvSpPr>
            <p:spPr>
              <a:xfrm>
                <a:off x="2919413" y="3112293"/>
                <a:ext cx="234949" cy="8255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 name="Shape 158"/>
              <p:cNvSpPr/>
              <p:nvPr/>
            </p:nvSpPr>
            <p:spPr>
              <a:xfrm>
                <a:off x="2711450" y="2445543"/>
                <a:ext cx="652462"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9" name="Shape 159"/>
              <p:cNvSpPr/>
              <p:nvPr/>
            </p:nvSpPr>
            <p:spPr>
              <a:xfrm>
                <a:off x="2668588" y="2424907"/>
                <a:ext cx="690563" cy="498475"/>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60" name="Shape 160"/>
            <p:cNvSpPr/>
            <p:nvPr/>
          </p:nvSpPr>
          <p:spPr>
            <a:xfrm>
              <a:off x="2712244" y="3384551"/>
              <a:ext cx="234949" cy="433387"/>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 name="Shape 161"/>
            <p:cNvSpPr/>
            <p:nvPr/>
          </p:nvSpPr>
          <p:spPr>
            <a:xfrm>
              <a:off x="3067844" y="3381376"/>
              <a:ext cx="231775" cy="436563"/>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 name="Shape 162"/>
            <p:cNvSpPr/>
            <p:nvPr/>
          </p:nvSpPr>
          <p:spPr>
            <a:xfrm>
              <a:off x="5316537" y="1786732"/>
              <a:ext cx="379412" cy="960437"/>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5702300" y="1786732"/>
              <a:ext cx="379412" cy="960437"/>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4" name="Shape 164"/>
            <p:cNvSpPr/>
            <p:nvPr/>
          </p:nvSpPr>
          <p:spPr>
            <a:xfrm>
              <a:off x="5116512" y="2553493"/>
              <a:ext cx="1182687" cy="442912"/>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5" name="Shape 165"/>
            <p:cNvSpPr/>
            <p:nvPr/>
          </p:nvSpPr>
          <p:spPr>
            <a:xfrm>
              <a:off x="5588000" y="2553493"/>
              <a:ext cx="238124" cy="442912"/>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589587" y="2155032"/>
              <a:ext cx="234949"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7" name="Shape 167"/>
            <p:cNvSpPr/>
            <p:nvPr/>
          </p:nvSpPr>
          <p:spPr>
            <a:xfrm>
              <a:off x="5927725" y="2164557"/>
              <a:ext cx="120649" cy="179388"/>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8" name="Shape 168"/>
            <p:cNvSpPr/>
            <p:nvPr/>
          </p:nvSpPr>
          <p:spPr>
            <a:xfrm>
              <a:off x="5365750" y="2164557"/>
              <a:ext cx="122237" cy="179388"/>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5589587" y="2458243"/>
              <a:ext cx="234949" cy="80962"/>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0" name="Shape 170"/>
            <p:cNvSpPr/>
            <p:nvPr/>
          </p:nvSpPr>
          <p:spPr>
            <a:xfrm>
              <a:off x="5381625" y="1791493"/>
              <a:ext cx="652462" cy="722312"/>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1" name="Shape 171"/>
            <p:cNvSpPr/>
            <p:nvPr/>
          </p:nvSpPr>
          <p:spPr>
            <a:xfrm>
              <a:off x="5368925" y="1774032"/>
              <a:ext cx="657224" cy="493713"/>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5413375" y="2563018"/>
              <a:ext cx="233363" cy="433387"/>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3" name="Shape 173"/>
            <p:cNvSpPr/>
            <p:nvPr/>
          </p:nvSpPr>
          <p:spPr>
            <a:xfrm>
              <a:off x="5767387" y="2559843"/>
              <a:ext cx="233363" cy="436563"/>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4" name="Shape 174"/>
            <p:cNvSpPr/>
            <p:nvPr/>
          </p:nvSpPr>
          <p:spPr>
            <a:xfrm>
              <a:off x="5621337" y="3086893"/>
              <a:ext cx="1247774" cy="565149"/>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5621337" y="3086893"/>
              <a:ext cx="1247774" cy="565149"/>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6" name="Shape 176"/>
            <p:cNvSpPr/>
            <p:nvPr/>
          </p:nvSpPr>
          <p:spPr>
            <a:xfrm>
              <a:off x="6110287" y="2680493"/>
              <a:ext cx="268288" cy="560387"/>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7" name="Shape 177"/>
            <p:cNvSpPr/>
            <p:nvPr/>
          </p:nvSpPr>
          <p:spPr>
            <a:xfrm>
              <a:off x="5934075" y="2645568"/>
              <a:ext cx="112713" cy="163513"/>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6442075" y="2645568"/>
              <a:ext cx="111125" cy="163513"/>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79" name="Shape 179"/>
            <p:cNvSpPr/>
            <p:nvPr/>
          </p:nvSpPr>
          <p:spPr>
            <a:xfrm>
              <a:off x="6186487" y="3217068"/>
              <a:ext cx="115888" cy="112713"/>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0" name="Shape 180"/>
            <p:cNvSpPr/>
            <p:nvPr/>
          </p:nvSpPr>
          <p:spPr>
            <a:xfrm>
              <a:off x="6173787" y="3329782"/>
              <a:ext cx="142875" cy="322263"/>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1" name="Shape 181"/>
            <p:cNvSpPr/>
            <p:nvPr/>
          </p:nvSpPr>
          <p:spPr>
            <a:xfrm>
              <a:off x="6173787" y="3329782"/>
              <a:ext cx="142875" cy="322263"/>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2" name="Shape 182"/>
            <p:cNvSpPr/>
            <p:nvPr/>
          </p:nvSpPr>
          <p:spPr>
            <a:xfrm>
              <a:off x="6099175" y="3050382"/>
              <a:ext cx="146050" cy="282574"/>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3" name="Shape 183"/>
            <p:cNvSpPr/>
            <p:nvPr/>
          </p:nvSpPr>
          <p:spPr>
            <a:xfrm>
              <a:off x="6099175" y="3050382"/>
              <a:ext cx="146050" cy="282574"/>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4" name="Shape 184"/>
            <p:cNvSpPr/>
            <p:nvPr/>
          </p:nvSpPr>
          <p:spPr>
            <a:xfrm>
              <a:off x="6110287" y="2993232"/>
              <a:ext cx="268288" cy="93663"/>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5" name="Shape 185"/>
            <p:cNvSpPr/>
            <p:nvPr/>
          </p:nvSpPr>
          <p:spPr>
            <a:xfrm>
              <a:off x="5834062" y="2296318"/>
              <a:ext cx="822324" cy="760412"/>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6" name="Shape 186"/>
            <p:cNvSpPr/>
            <p:nvPr/>
          </p:nvSpPr>
          <p:spPr>
            <a:xfrm>
              <a:off x="5916612" y="2201068"/>
              <a:ext cx="625475" cy="582612"/>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7" name="Shape 187"/>
            <p:cNvSpPr/>
            <p:nvPr/>
          </p:nvSpPr>
          <p:spPr>
            <a:xfrm>
              <a:off x="6245225" y="3050382"/>
              <a:ext cx="141287" cy="284162"/>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8" name="Shape 188"/>
            <p:cNvSpPr/>
            <p:nvPr/>
          </p:nvSpPr>
          <p:spPr>
            <a:xfrm>
              <a:off x="6245225" y="3050382"/>
              <a:ext cx="141287" cy="284162"/>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9" name="Shape 189"/>
            <p:cNvSpPr/>
            <p:nvPr/>
          </p:nvSpPr>
          <p:spPr>
            <a:xfrm>
              <a:off x="6110287" y="3045618"/>
              <a:ext cx="268288" cy="171449"/>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0" name="Shape 190"/>
            <p:cNvSpPr/>
            <p:nvPr/>
          </p:nvSpPr>
          <p:spPr>
            <a:xfrm>
              <a:off x="6110287" y="3045618"/>
              <a:ext cx="268288" cy="171449"/>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1" name="Shape 191"/>
            <p:cNvSpPr/>
            <p:nvPr/>
          </p:nvSpPr>
          <p:spPr>
            <a:xfrm>
              <a:off x="6219825" y="3329782"/>
              <a:ext cx="49212" cy="1587"/>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2" name="Shape 192"/>
            <p:cNvSpPr/>
            <p:nvPr/>
          </p:nvSpPr>
          <p:spPr>
            <a:xfrm>
              <a:off x="6219825" y="3329782"/>
              <a:ext cx="49212" cy="1587"/>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3" name="Shape 193"/>
            <p:cNvSpPr/>
            <p:nvPr/>
          </p:nvSpPr>
          <p:spPr>
            <a:xfrm>
              <a:off x="6219825" y="3329782"/>
              <a:ext cx="49212" cy="1587"/>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4" name="Shape 194"/>
            <p:cNvSpPr/>
            <p:nvPr/>
          </p:nvSpPr>
          <p:spPr>
            <a:xfrm>
              <a:off x="6219825" y="3329782"/>
              <a:ext cx="49212" cy="1587"/>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5" name="Shape 195"/>
            <p:cNvSpPr/>
            <p:nvPr/>
          </p:nvSpPr>
          <p:spPr>
            <a:xfrm>
              <a:off x="3990975" y="2572543"/>
              <a:ext cx="1246188" cy="565149"/>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6" name="Shape 196"/>
            <p:cNvSpPr/>
            <p:nvPr/>
          </p:nvSpPr>
          <p:spPr>
            <a:xfrm>
              <a:off x="3990975" y="2572543"/>
              <a:ext cx="1246188" cy="565149"/>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7" name="Shape 197"/>
            <p:cNvSpPr/>
            <p:nvPr/>
          </p:nvSpPr>
          <p:spPr>
            <a:xfrm>
              <a:off x="4479925" y="2167732"/>
              <a:ext cx="268288" cy="558799"/>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8" name="Shape 198"/>
            <p:cNvSpPr/>
            <p:nvPr/>
          </p:nvSpPr>
          <p:spPr>
            <a:xfrm>
              <a:off x="4303712" y="2131218"/>
              <a:ext cx="112713" cy="163513"/>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99" name="Shape 199"/>
            <p:cNvSpPr/>
            <p:nvPr/>
          </p:nvSpPr>
          <p:spPr>
            <a:xfrm>
              <a:off x="4811712" y="2131218"/>
              <a:ext cx="111125" cy="163513"/>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0" name="Shape 200"/>
            <p:cNvSpPr/>
            <p:nvPr/>
          </p:nvSpPr>
          <p:spPr>
            <a:xfrm>
              <a:off x="4556125" y="2702718"/>
              <a:ext cx="115888" cy="112713"/>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1" name="Shape 201"/>
            <p:cNvSpPr/>
            <p:nvPr/>
          </p:nvSpPr>
          <p:spPr>
            <a:xfrm>
              <a:off x="4543425" y="2815432"/>
              <a:ext cx="142875" cy="322263"/>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2" name="Shape 202"/>
            <p:cNvSpPr/>
            <p:nvPr/>
          </p:nvSpPr>
          <p:spPr>
            <a:xfrm>
              <a:off x="4543425" y="2815432"/>
              <a:ext cx="142875" cy="322263"/>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4468812" y="2536032"/>
              <a:ext cx="146050" cy="282574"/>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4468812" y="2536032"/>
              <a:ext cx="146050" cy="282574"/>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4479925" y="2480468"/>
              <a:ext cx="268288" cy="92074"/>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4202112" y="1783557"/>
              <a:ext cx="823913" cy="758825"/>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4319587" y="1670843"/>
              <a:ext cx="633413" cy="598488"/>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3124200" y="1610519"/>
              <a:ext cx="647700" cy="598488"/>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4614862" y="2536032"/>
              <a:ext cx="141287" cy="284162"/>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4614862" y="2536032"/>
              <a:ext cx="141287" cy="284162"/>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1" name="Shape 211"/>
            <p:cNvSpPr/>
            <p:nvPr/>
          </p:nvSpPr>
          <p:spPr>
            <a:xfrm>
              <a:off x="4479925" y="2531268"/>
              <a:ext cx="268288" cy="171449"/>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2" name="Shape 212"/>
            <p:cNvSpPr/>
            <p:nvPr/>
          </p:nvSpPr>
          <p:spPr>
            <a:xfrm>
              <a:off x="4479925" y="2531268"/>
              <a:ext cx="268288" cy="171449"/>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589462" y="2815432"/>
              <a:ext cx="49212" cy="1587"/>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589462" y="2815432"/>
              <a:ext cx="49212" cy="1587"/>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589462" y="2815432"/>
              <a:ext cx="49212" cy="1587"/>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89462" y="2815432"/>
              <a:ext cx="49212" cy="1587"/>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5054600" y="2539207"/>
              <a:ext cx="796924" cy="1042987"/>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859337" y="3375819"/>
              <a:ext cx="1182687" cy="468312"/>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5332412" y="3002757"/>
              <a:ext cx="236538"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5670550" y="3012282"/>
              <a:ext cx="120649" cy="179388"/>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1" name="Shape 221"/>
            <p:cNvSpPr/>
            <p:nvPr/>
          </p:nvSpPr>
          <p:spPr>
            <a:xfrm>
              <a:off x="5110162" y="3012282"/>
              <a:ext cx="120649" cy="179388"/>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2" name="Shape 222"/>
            <p:cNvSpPr/>
            <p:nvPr/>
          </p:nvSpPr>
          <p:spPr>
            <a:xfrm>
              <a:off x="5332412" y="3304382"/>
              <a:ext cx="236538" cy="8255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5126037" y="2639218"/>
              <a:ext cx="650874" cy="722312"/>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5122862" y="2618582"/>
              <a:ext cx="688975" cy="496887"/>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5435600" y="3544094"/>
              <a:ext cx="23813" cy="300038"/>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5248275" y="3386932"/>
              <a:ext cx="200024" cy="244474"/>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5248275" y="3386932"/>
              <a:ext cx="200024" cy="244474"/>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5448300" y="3385344"/>
              <a:ext cx="204787" cy="246062"/>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5448300" y="3385344"/>
              <a:ext cx="204787" cy="246062"/>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5200650" y="2972593"/>
              <a:ext cx="508000" cy="184149"/>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1" name="Shape 231"/>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2" name="Shape 232"/>
            <p:cNvSpPr/>
            <p:nvPr/>
          </p:nvSpPr>
          <p:spPr>
            <a:xfrm>
              <a:off x="5332412" y="3382169"/>
              <a:ext cx="236538" cy="160337"/>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3284537" y="3305969"/>
              <a:ext cx="1247774" cy="566737"/>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3284537" y="3305969"/>
              <a:ext cx="1247774" cy="566737"/>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3775075" y="2902743"/>
              <a:ext cx="266699" cy="560387"/>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3597275" y="2866232"/>
              <a:ext cx="112713" cy="1651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4106862" y="2866232"/>
              <a:ext cx="112713" cy="1651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3722687" y="3437732"/>
              <a:ext cx="354013" cy="434974"/>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3598862" y="3312319"/>
              <a:ext cx="234949" cy="560387"/>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3984625" y="3312319"/>
              <a:ext cx="233363" cy="560387"/>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1" name="Shape 241"/>
            <p:cNvSpPr/>
            <p:nvPr/>
          </p:nvSpPr>
          <p:spPr>
            <a:xfrm>
              <a:off x="3851275" y="3437732"/>
              <a:ext cx="115888" cy="112713"/>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2" name="Shape 242"/>
            <p:cNvSpPr/>
            <p:nvPr/>
          </p:nvSpPr>
          <p:spPr>
            <a:xfrm>
              <a:off x="3836987" y="3550444"/>
              <a:ext cx="142875" cy="322263"/>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3" name="Shape 243"/>
            <p:cNvSpPr/>
            <p:nvPr/>
          </p:nvSpPr>
          <p:spPr>
            <a:xfrm>
              <a:off x="3836987" y="3550444"/>
              <a:ext cx="142875" cy="322263"/>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4" name="Shape 244"/>
            <p:cNvSpPr/>
            <p:nvPr/>
          </p:nvSpPr>
          <p:spPr>
            <a:xfrm>
              <a:off x="3762375" y="3271043"/>
              <a:ext cx="146050" cy="282574"/>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5" name="Shape 245"/>
            <p:cNvSpPr/>
            <p:nvPr/>
          </p:nvSpPr>
          <p:spPr>
            <a:xfrm>
              <a:off x="3762375" y="3271043"/>
              <a:ext cx="146050" cy="282574"/>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6" name="Shape 246"/>
            <p:cNvSpPr/>
            <p:nvPr/>
          </p:nvSpPr>
          <p:spPr>
            <a:xfrm>
              <a:off x="3775075" y="3215482"/>
              <a:ext cx="266699" cy="92074"/>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7" name="Shape 247"/>
            <p:cNvSpPr/>
            <p:nvPr/>
          </p:nvSpPr>
          <p:spPr>
            <a:xfrm>
              <a:off x="3582987" y="2442368"/>
              <a:ext cx="685799" cy="682625"/>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8" name="Shape 248"/>
            <p:cNvSpPr/>
            <p:nvPr/>
          </p:nvSpPr>
          <p:spPr>
            <a:xfrm>
              <a:off x="3497262" y="2518568"/>
              <a:ext cx="822324" cy="758825"/>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49" name="Shape 249"/>
            <p:cNvSpPr/>
            <p:nvPr/>
          </p:nvSpPr>
          <p:spPr>
            <a:xfrm>
              <a:off x="3560762" y="2497932"/>
              <a:ext cx="692149" cy="449262"/>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0" name="Shape 250"/>
            <p:cNvSpPr/>
            <p:nvPr/>
          </p:nvSpPr>
          <p:spPr>
            <a:xfrm>
              <a:off x="3703637" y="2658268"/>
              <a:ext cx="261938" cy="635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1" name="Shape 251"/>
            <p:cNvSpPr/>
            <p:nvPr/>
          </p:nvSpPr>
          <p:spPr>
            <a:xfrm>
              <a:off x="3659187" y="2859882"/>
              <a:ext cx="504824" cy="185738"/>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2" name="Shape 252"/>
            <p:cNvSpPr/>
            <p:nvPr/>
          </p:nvSpPr>
          <p:spPr>
            <a:xfrm>
              <a:off x="3908425" y="3271043"/>
              <a:ext cx="142875" cy="284162"/>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3" name="Shape 253"/>
            <p:cNvSpPr/>
            <p:nvPr/>
          </p:nvSpPr>
          <p:spPr>
            <a:xfrm>
              <a:off x="3908425" y="3271043"/>
              <a:ext cx="142875" cy="284162"/>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4" name="Shape 254"/>
            <p:cNvSpPr/>
            <p:nvPr/>
          </p:nvSpPr>
          <p:spPr>
            <a:xfrm>
              <a:off x="3775075" y="3266282"/>
              <a:ext cx="266699" cy="171449"/>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5" name="Shape 255"/>
            <p:cNvSpPr/>
            <p:nvPr/>
          </p:nvSpPr>
          <p:spPr>
            <a:xfrm>
              <a:off x="3775075" y="3266282"/>
              <a:ext cx="266699" cy="171449"/>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6" name="Shape 256"/>
            <p:cNvSpPr/>
            <p:nvPr/>
          </p:nvSpPr>
          <p:spPr>
            <a:xfrm>
              <a:off x="3933825" y="3550444"/>
              <a:ext cx="1587" cy="1587"/>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7" name="Shape 257"/>
            <p:cNvSpPr/>
            <p:nvPr/>
          </p:nvSpPr>
          <p:spPr>
            <a:xfrm>
              <a:off x="3933825" y="3550444"/>
              <a:ext cx="1587" cy="1587"/>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3883025" y="3550444"/>
              <a:ext cx="52388" cy="1587"/>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3883025" y="3550444"/>
              <a:ext cx="52388" cy="1587"/>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3971925" y="3472655"/>
              <a:ext cx="1246188" cy="565149"/>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3971925" y="3472655"/>
              <a:ext cx="1246188" cy="565149"/>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4460875" y="3066256"/>
              <a:ext cx="268288" cy="560387"/>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4283075" y="3031331"/>
              <a:ext cx="112713" cy="163513"/>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4791075" y="3031331"/>
              <a:ext cx="112713" cy="163513"/>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4408487" y="3602830"/>
              <a:ext cx="354013" cy="434974"/>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6" name="Shape 266"/>
            <p:cNvSpPr/>
            <p:nvPr/>
          </p:nvSpPr>
          <p:spPr>
            <a:xfrm>
              <a:off x="4286250" y="3475830"/>
              <a:ext cx="233363" cy="561975"/>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7" name="Shape 267"/>
            <p:cNvSpPr/>
            <p:nvPr/>
          </p:nvSpPr>
          <p:spPr>
            <a:xfrm>
              <a:off x="4670425" y="3475830"/>
              <a:ext cx="231775" cy="561975"/>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4537075" y="3602830"/>
              <a:ext cx="114300" cy="111125"/>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4524375" y="3713955"/>
              <a:ext cx="142875" cy="32385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4524375" y="3713955"/>
              <a:ext cx="142875" cy="32385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4448175" y="3434555"/>
              <a:ext cx="147638" cy="282574"/>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4448175" y="3434555"/>
              <a:ext cx="147638" cy="282574"/>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4460875" y="3378994"/>
              <a:ext cx="268288" cy="93663"/>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4183062" y="2682081"/>
              <a:ext cx="823913" cy="758825"/>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4279900" y="2585243"/>
              <a:ext cx="647700" cy="5842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6" name="Shape 276"/>
            <p:cNvSpPr/>
            <p:nvPr/>
          </p:nvSpPr>
          <p:spPr>
            <a:xfrm>
              <a:off x="4595812" y="3434555"/>
              <a:ext cx="141287" cy="28575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7" name="Shape 277"/>
            <p:cNvSpPr/>
            <p:nvPr/>
          </p:nvSpPr>
          <p:spPr>
            <a:xfrm>
              <a:off x="4595812" y="3434555"/>
              <a:ext cx="141287" cy="28575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8" name="Shape 278"/>
            <p:cNvSpPr/>
            <p:nvPr/>
          </p:nvSpPr>
          <p:spPr>
            <a:xfrm>
              <a:off x="4460875" y="3431380"/>
              <a:ext cx="268288" cy="171449"/>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9" name="Shape 279"/>
            <p:cNvSpPr/>
            <p:nvPr/>
          </p:nvSpPr>
          <p:spPr>
            <a:xfrm>
              <a:off x="4460875" y="3431380"/>
              <a:ext cx="268288" cy="171449"/>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80" name="Shape 280"/>
            <p:cNvSpPr/>
            <p:nvPr/>
          </p:nvSpPr>
          <p:spPr>
            <a:xfrm>
              <a:off x="4568825" y="3713955"/>
              <a:ext cx="50799" cy="1587"/>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81" name="Shape 281"/>
            <p:cNvSpPr/>
            <p:nvPr/>
          </p:nvSpPr>
          <p:spPr>
            <a:xfrm>
              <a:off x="4568825" y="3713955"/>
              <a:ext cx="50799" cy="1587"/>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82" name="Shape 282"/>
            <p:cNvSpPr/>
            <p:nvPr/>
          </p:nvSpPr>
          <p:spPr>
            <a:xfrm>
              <a:off x="4568825" y="3713955"/>
              <a:ext cx="50799" cy="1587"/>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4568825" y="3713955"/>
              <a:ext cx="50799" cy="1587"/>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284" name="Shape 284"/>
          <p:cNvSpPr/>
          <p:nvPr/>
        </p:nvSpPr>
        <p:spPr>
          <a:xfrm>
            <a:off x="0" y="1100666"/>
            <a:ext cx="9144000" cy="4614332"/>
          </a:xfrm>
          <a:prstGeom prst="rect">
            <a:avLst/>
          </a:prstGeom>
          <a:solidFill>
            <a:schemeClr val="lt1">
              <a:alpha val="61568"/>
            </a:schemeClr>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0"/>
        <p:cNvGrpSpPr/>
        <p:nvPr/>
      </p:nvGrpSpPr>
      <p:grpSpPr>
        <a:xfrm>
          <a:off x="0" y="0"/>
          <a:ext cx="0" cy="0"/>
          <a:chOff x="0" y="0"/>
          <a:chExt cx="0" cy="0"/>
        </a:xfrm>
      </p:grpSpPr>
      <p:sp>
        <p:nvSpPr>
          <p:cNvPr id="301" name="Shape 301"/>
          <p:cNvSpPr txBox="1">
            <a:spLocks noGrp="1"/>
          </p:cNvSpPr>
          <p:nvPr>
            <p:ph type="ctrTitle"/>
          </p:nvPr>
        </p:nvSpPr>
        <p:spPr>
          <a:xfrm>
            <a:off x="685800" y="1775355"/>
            <a:ext cx="7772400" cy="12249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02" name="Shape 302"/>
          <p:cNvSpPr txBox="1">
            <a:spLocks noGrp="1"/>
          </p:cNvSpPr>
          <p:nvPr>
            <p:ph type="subTitle" idx="1"/>
          </p:nvPr>
        </p:nvSpPr>
        <p:spPr>
          <a:xfrm>
            <a:off x="1371600" y="3238500"/>
            <a:ext cx="6400800" cy="14604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303" name="Shape 303"/>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04" name="Shape 30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305" name="Shape 305"/>
          <p:cNvSpPr/>
          <p:nvPr/>
        </p:nvSpPr>
        <p:spPr>
          <a:xfrm>
            <a:off x="301037" y="553989"/>
            <a:ext cx="8541900" cy="376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06"/>
        <p:cNvGrpSpPr/>
        <p:nvPr/>
      </p:nvGrpSpPr>
      <p:grpSpPr>
        <a:xfrm>
          <a:off x="0" y="0"/>
          <a:ext cx="0" cy="0"/>
          <a:chOff x="0" y="0"/>
          <a:chExt cx="0" cy="0"/>
        </a:xfrm>
      </p:grpSpPr>
      <p:sp>
        <p:nvSpPr>
          <p:cNvPr id="307" name="Shape 307"/>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08" name="Shape 308"/>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11" name="Shape 311"/>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12" name="Shape 31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15" name="Shape 315"/>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16" name="Shape 31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317" name="Shape 317"/>
          <p:cNvSpPr/>
          <p:nvPr/>
        </p:nvSpPr>
        <p:spPr>
          <a:xfrm>
            <a:off x="0" y="-94497"/>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318"/>
        <p:cNvGrpSpPr/>
        <p:nvPr/>
      </p:nvGrpSpPr>
      <p:grpSpPr>
        <a:xfrm>
          <a:off x="0" y="0"/>
          <a:ext cx="0" cy="0"/>
          <a:chOff x="0" y="0"/>
          <a:chExt cx="0" cy="0"/>
        </a:xfrm>
      </p:grpSpPr>
      <p:sp>
        <p:nvSpPr>
          <p:cNvPr id="319" name="Shape 319"/>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20" name="Shape 320"/>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Shape 321"/>
          <p:cNvSpPr>
            <a:spLocks noGrp="1"/>
          </p:cNvSpPr>
          <p:nvPr>
            <p:ph type="pic" idx="2"/>
          </p:nvPr>
        </p:nvSpPr>
        <p:spPr>
          <a:xfrm>
            <a:off x="0" y="0"/>
            <a:ext cx="9144000" cy="57150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24" name="Shape 32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25" name="Shape 32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326" name="Shape 326"/>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Shape 327"/>
          <p:cNvSpPr/>
          <p:nvPr/>
        </p:nvSpPr>
        <p:spPr>
          <a:xfrm>
            <a:off x="0" y="3851189"/>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775355"/>
            <a:ext cx="7772400" cy="1225021"/>
          </a:xfrm>
          <a:prstGeom prst="rect">
            <a:avLst/>
          </a:prstGeom>
          <a:noFill/>
          <a:ln>
            <a:noFill/>
          </a:ln>
        </p:spPr>
        <p:txBody>
          <a:bodyPr spcFirstLastPara="1" wrap="square" lIns="91425" tIns="91425" rIns="91425" bIns="91425" rtlCol="0" anchor="ctr" anchorCtr="0"/>
          <a:lstStyle>
            <a:lvl1pPr marL="0" marR="0" lvl="0" indent="0" algn="ctr" rtl="0">
              <a:lnSpc>
                <a:spcPct val="100000"/>
              </a:lnSpc>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29" name="Shape 29"/>
          <p:cNvSpPr txBox="1">
            <a:spLocks noGrp="1"/>
          </p:cNvSpPr>
          <p:nvPr>
            <p:ph type="subTitle" idx="1"/>
          </p:nvPr>
        </p:nvSpPr>
        <p:spPr>
          <a:xfrm>
            <a:off x="1371600" y="3238500"/>
            <a:ext cx="6400799" cy="1460500"/>
          </a:xfrm>
          <a:prstGeom prst="rect">
            <a:avLst/>
          </a:prstGeom>
          <a:noFill/>
          <a:ln>
            <a:noFill/>
          </a:ln>
        </p:spPr>
        <p:txBody>
          <a:bodyPr spcFirstLastPara="1" wrap="square" lIns="91425" tIns="91425" rIns="91425" bIns="91425" rtlCol="0" anchor="t" anchorCtr="0"/>
          <a:lstStyle>
            <a:lvl1pPr marL="0" marR="0" lvl="0" indent="0" algn="ctr" rtl="0">
              <a:lnSpc>
                <a:spcPct val="100000"/>
              </a:lnSpc>
              <a:spcBef>
                <a:spcPts val="560"/>
              </a:spcBef>
              <a:spcAft>
                <a:spcPts val="0"/>
              </a:spcAft>
              <a:buClr>
                <a:srgbClr val="888888"/>
              </a:buClr>
              <a:buSzPts val="1400"/>
              <a:buFont typeface="Arial"/>
              <a:buNone/>
              <a:defRPr sz="2800" b="0" i="0" u="none" strike="noStrike" cap="none">
                <a:solidFill>
                  <a:srgbClr val="888888"/>
                </a:solidFill>
                <a:latin typeface="Raleway"/>
                <a:ea typeface="Raleway"/>
                <a:cs typeface="Raleway"/>
                <a:sym typeface="Raleway"/>
              </a:defRPr>
            </a:lvl1pPr>
            <a:lvl2pPr marL="457200" marR="0" lvl="1" indent="0" algn="ctr" rtl="0">
              <a:lnSpc>
                <a:spcPct val="100000"/>
              </a:lnSpc>
              <a:spcBef>
                <a:spcPts val="400"/>
              </a:spcBef>
              <a:spcAft>
                <a:spcPts val="0"/>
              </a:spcAft>
              <a:buClr>
                <a:srgbClr val="888888"/>
              </a:buClr>
              <a:buSzPts val="1400"/>
              <a:buFont typeface="Arial"/>
              <a:buNone/>
              <a:defRPr sz="2000" b="0" i="0" u="none" strike="noStrike" cap="none">
                <a:solidFill>
                  <a:srgbClr val="888888"/>
                </a:solidFill>
                <a:latin typeface="Raleway"/>
                <a:ea typeface="Raleway"/>
                <a:cs typeface="Raleway"/>
                <a:sym typeface="Raleway"/>
              </a:defRPr>
            </a:lvl2pPr>
            <a:lvl3pPr marL="914400" marR="0" lvl="2" indent="0" algn="ctr" rtl="0">
              <a:lnSpc>
                <a:spcPct val="100000"/>
              </a:lnSpc>
              <a:spcBef>
                <a:spcPts val="360"/>
              </a:spcBef>
              <a:spcAft>
                <a:spcPts val="0"/>
              </a:spcAft>
              <a:buClr>
                <a:srgbClr val="888888"/>
              </a:buClr>
              <a:buSzPts val="1400"/>
              <a:buFont typeface="Arial"/>
              <a:buNone/>
              <a:defRPr sz="1800" b="0" i="0" u="none" strike="noStrike" cap="none">
                <a:solidFill>
                  <a:srgbClr val="888888"/>
                </a:solidFill>
                <a:latin typeface="Raleway"/>
                <a:ea typeface="Raleway"/>
                <a:cs typeface="Raleway"/>
                <a:sym typeface="Raleway"/>
              </a:defRPr>
            </a:lvl3pPr>
            <a:lvl4pPr marL="1371600" marR="0" lvl="3" indent="0" algn="ctr" rtl="0">
              <a:lnSpc>
                <a:spcPct val="100000"/>
              </a:lnSpc>
              <a:spcBef>
                <a:spcPts val="320"/>
              </a:spcBef>
              <a:spcAft>
                <a:spcPts val="0"/>
              </a:spcAft>
              <a:buClr>
                <a:srgbClr val="888888"/>
              </a:buClr>
              <a:buSzPts val="1400"/>
              <a:buFont typeface="Arial"/>
              <a:buNone/>
              <a:defRPr sz="1600" b="0" i="0" u="none" strike="noStrike" cap="none">
                <a:solidFill>
                  <a:srgbClr val="888888"/>
                </a:solidFill>
                <a:latin typeface="Raleway"/>
                <a:ea typeface="Raleway"/>
                <a:cs typeface="Raleway"/>
                <a:sym typeface="Raleway"/>
              </a:defRPr>
            </a:lvl4pPr>
            <a:lvl5pPr marL="1828800" marR="0" lvl="4" indent="0" algn="ctr" rtl="0">
              <a:lnSpc>
                <a:spcPct val="100000"/>
              </a:lnSpc>
              <a:spcBef>
                <a:spcPts val="320"/>
              </a:spcBef>
              <a:spcAft>
                <a:spcPts val="0"/>
              </a:spcAft>
              <a:buClr>
                <a:srgbClr val="888888"/>
              </a:buClr>
              <a:buSzPts val="1400"/>
              <a:buFont typeface="Arial"/>
              <a:buNone/>
              <a:defRPr sz="1600" b="0" i="0" u="none" strike="noStrike" cap="none">
                <a:solidFill>
                  <a:srgbClr val="888888"/>
                </a:solidFill>
                <a:latin typeface="Raleway"/>
                <a:ea typeface="Raleway"/>
                <a:cs typeface="Raleway"/>
                <a:sym typeface="Raleway"/>
              </a:defRPr>
            </a:lvl5pPr>
            <a:lvl6pPr marL="2286000" marR="0" lvl="5" indent="0" algn="ctr" rtl="0">
              <a:lnSpc>
                <a:spcPct val="100000"/>
              </a:lnSpc>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30" name="Shape 30"/>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1" name="Shape 31"/>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32" name="Shape 32"/>
          <p:cNvSpPr/>
          <p:nvPr/>
        </p:nvSpPr>
        <p:spPr>
          <a:xfrm>
            <a:off x="301037" y="553989"/>
            <a:ext cx="8541925" cy="376295"/>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30" name="Shape 330"/>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31" name="Shape 33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332" name="Shape 332"/>
          <p:cNvSpPr/>
          <p:nvPr/>
        </p:nvSpPr>
        <p:spPr>
          <a:xfrm>
            <a:off x="3722146" y="4900705"/>
            <a:ext cx="1699800" cy="814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333"/>
        <p:cNvGrpSpPr/>
        <p:nvPr/>
      </p:nvGrpSpPr>
      <p:grpSpPr>
        <a:xfrm>
          <a:off x="0" y="0"/>
          <a:ext cx="0" cy="0"/>
          <a:chOff x="0" y="0"/>
          <a:chExt cx="0" cy="0"/>
        </a:xfrm>
      </p:grpSpPr>
      <p:sp>
        <p:nvSpPr>
          <p:cNvPr id="334" name="Shape 334"/>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35" name="Shape 335"/>
          <p:cNvSpPr/>
          <p:nvPr/>
        </p:nvSpPr>
        <p:spPr>
          <a:xfrm>
            <a:off x="0" y="0"/>
            <a:ext cx="9144000" cy="57150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38" name="Shape 338"/>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339" name="Shape 339"/>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40" name="Shape 34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43" name="Shape 343"/>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44" name="Shape 34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cxnSp>
        <p:nvCxnSpPr>
          <p:cNvPr id="345" name="Shape 345"/>
          <p:cNvCxnSpPr/>
          <p:nvPr/>
        </p:nvCxnSpPr>
        <p:spPr>
          <a:xfrm rot="10800000">
            <a:off x="399835" y="624516"/>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48" name="Shape 348"/>
          <p:cNvSpPr txBox="1">
            <a:spLocks noGrp="1"/>
          </p:cNvSpPr>
          <p:nvPr>
            <p:ph type="body" idx="1"/>
          </p:nvPr>
        </p:nvSpPr>
        <p:spPr>
          <a:xfrm>
            <a:off x="457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349" name="Shape 349"/>
          <p:cNvSpPr txBox="1">
            <a:spLocks noGrp="1"/>
          </p:cNvSpPr>
          <p:nvPr>
            <p:ph type="body" idx="2"/>
          </p:nvPr>
        </p:nvSpPr>
        <p:spPr>
          <a:xfrm>
            <a:off x="4648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350" name="Shape 350"/>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51" name="Shape 35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54" name="Shape 354"/>
          <p:cNvSpPr txBox="1">
            <a:spLocks noGrp="1"/>
          </p:cNvSpPr>
          <p:nvPr>
            <p:ph type="body" idx="1"/>
          </p:nvPr>
        </p:nvSpPr>
        <p:spPr>
          <a:xfrm>
            <a:off x="457200" y="1112025"/>
            <a:ext cx="40401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355" name="Shape 355"/>
          <p:cNvSpPr txBox="1">
            <a:spLocks noGrp="1"/>
          </p:cNvSpPr>
          <p:nvPr>
            <p:ph type="body" idx="2"/>
          </p:nvPr>
        </p:nvSpPr>
        <p:spPr>
          <a:xfrm>
            <a:off x="457200" y="1645160"/>
            <a:ext cx="40401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356" name="Shape 356"/>
          <p:cNvSpPr txBox="1">
            <a:spLocks noGrp="1"/>
          </p:cNvSpPr>
          <p:nvPr>
            <p:ph type="body" idx="3"/>
          </p:nvPr>
        </p:nvSpPr>
        <p:spPr>
          <a:xfrm>
            <a:off x="4645027" y="1112025"/>
            <a:ext cx="40419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357" name="Shape 357"/>
          <p:cNvSpPr txBox="1">
            <a:spLocks noGrp="1"/>
          </p:cNvSpPr>
          <p:nvPr>
            <p:ph type="body" idx="4"/>
          </p:nvPr>
        </p:nvSpPr>
        <p:spPr>
          <a:xfrm>
            <a:off x="4645027" y="1645160"/>
            <a:ext cx="40419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358" name="Shape 35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59" name="Shape 35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62" name="Shape 362"/>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63" name="Shape 36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364" name="Shape 364"/>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5" name="Shape 365"/>
          <p:cNvGrpSpPr/>
          <p:nvPr/>
        </p:nvGrpSpPr>
        <p:grpSpPr>
          <a:xfrm>
            <a:off x="2415383" y="1232065"/>
            <a:ext cx="4453656" cy="3254508"/>
            <a:chOff x="2415382" y="1108869"/>
            <a:chExt cx="4453656" cy="2929087"/>
          </a:xfrm>
        </p:grpSpPr>
        <p:sp>
          <p:nvSpPr>
            <p:cNvPr id="366" name="Shape 366"/>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Shape 367"/>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Shape 368"/>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Shape 369"/>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Shape 370"/>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Shape 371"/>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Shape 372"/>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Shape 373"/>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Shape 374"/>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Shape 375"/>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Shape 376"/>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Shape 377"/>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Shape 378"/>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Shape 379"/>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Shape 380"/>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Shape 381"/>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Shape 382"/>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Shape 383"/>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Shape 384"/>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Shape 385"/>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Shape 386"/>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Shape 387"/>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Shape 388"/>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Shape 389"/>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Shape 390"/>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Shape 391"/>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Shape 392"/>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Shape 393"/>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Shape 394"/>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Shape 395"/>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Shape 396"/>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Shape 397"/>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Shape 398"/>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Shape 399"/>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Shape 400"/>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Shape 401"/>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Shape 402"/>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Shape 403"/>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Shape 404"/>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Shape 405"/>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Shape 406"/>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Shape 407"/>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Shape 408"/>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09" name="Shape 409"/>
            <p:cNvGrpSpPr/>
            <p:nvPr/>
          </p:nvGrpSpPr>
          <p:grpSpPr>
            <a:xfrm>
              <a:off x="3186172" y="2302670"/>
              <a:ext cx="468241" cy="828601"/>
              <a:chOff x="2548790" y="2218532"/>
              <a:chExt cx="468241" cy="828601"/>
            </a:xfrm>
          </p:grpSpPr>
          <p:grpSp>
            <p:nvGrpSpPr>
              <p:cNvPr id="410" name="Shape 410"/>
              <p:cNvGrpSpPr/>
              <p:nvPr/>
            </p:nvGrpSpPr>
            <p:grpSpPr>
              <a:xfrm>
                <a:off x="2663031" y="2218532"/>
                <a:ext cx="354000" cy="827112"/>
                <a:chOff x="2291616" y="2152651"/>
                <a:chExt cx="354000" cy="827112"/>
              </a:xfrm>
            </p:grpSpPr>
            <p:sp>
              <p:nvSpPr>
                <p:cNvPr id="411" name="Shape 411"/>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Shape 412"/>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Shape 413"/>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Shape 414"/>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Shape 415"/>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Shape 416"/>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Shape 417"/>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Shape 418"/>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Shape 419"/>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Shape 420"/>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Shape 421"/>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Shape 422"/>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Shape 423"/>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Shape 424"/>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Shape 425"/>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Shape 426"/>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Shape 427"/>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Shape 428"/>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29" name="Shape 429"/>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30" name="Shape 430"/>
            <p:cNvGrpSpPr/>
            <p:nvPr/>
          </p:nvGrpSpPr>
          <p:grpSpPr>
            <a:xfrm>
              <a:off x="2639220" y="2590802"/>
              <a:ext cx="709562" cy="769887"/>
              <a:chOff x="2668588" y="2424907"/>
              <a:chExt cx="709562" cy="769887"/>
            </a:xfrm>
          </p:grpSpPr>
          <p:sp>
            <p:nvSpPr>
              <p:cNvPr id="431" name="Shape 431"/>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Shape 432"/>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Shape 433"/>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Shape 434"/>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Shape 435"/>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6" name="Shape 436"/>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Shape 437"/>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Shape 438"/>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Shape 439"/>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Shape 440"/>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Shape 441"/>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Shape 442"/>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Shape 443"/>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Shape 444"/>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Shape 445"/>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Shape 446"/>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Shape 447"/>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Shape 448"/>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Shape 449"/>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Shape 450"/>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Shape 451"/>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Shape 452"/>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Shape 453"/>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Shape 454"/>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Shape 455"/>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Shape 456"/>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Shape 457"/>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Shape 458"/>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Shape 459"/>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Shape 460"/>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Shape 461"/>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Shape 462"/>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Shape 463"/>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Shape 464"/>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Shape 465"/>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Shape 466"/>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Shape 467"/>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Shape 468"/>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Shape 469"/>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Shape 470"/>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Shape 471"/>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Shape 472"/>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Shape 473"/>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Shape 474"/>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Shape 475"/>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Shape 476"/>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Shape 477"/>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Shape 478"/>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Shape 479"/>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Shape 480"/>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Shape 481"/>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Shape 482"/>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Shape 483"/>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Shape 484"/>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Shape 485"/>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Shape 486"/>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Shape 487"/>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Shape 488"/>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Shape 489"/>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Shape 490"/>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Shape 491"/>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Shape 492"/>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Shape 493"/>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Shape 494"/>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Shape 495"/>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Shape 496"/>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Shape 497"/>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Shape 498"/>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Shape 499"/>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Shape 500"/>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Shape 501"/>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Shape 502"/>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Shape 503"/>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Shape 504"/>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Shape 505"/>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Shape 506"/>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Shape 507"/>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Shape 508"/>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Shape 509"/>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Shape 510"/>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Shape 511"/>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Shape 512"/>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Shape 513"/>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Shape 514"/>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Shape 515"/>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Shape 516"/>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Shape 517"/>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Shape 518"/>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Shape 519"/>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Shape 520"/>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Shape 521"/>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Shape 522"/>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Shape 523"/>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Shape 524"/>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Shape 525"/>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Shape 526"/>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Shape 527"/>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Shape 528"/>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Shape 529"/>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Shape 530"/>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Shape 531"/>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Shape 532"/>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Shape 533"/>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Shape 534"/>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Shape 535"/>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Shape 536"/>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Shape 537"/>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Shape 538"/>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Shape 539"/>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Shape 540"/>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Shape 541"/>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Shape 542"/>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Shape 543"/>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Shape 544"/>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Shape 545"/>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Shape 546"/>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Shape 547"/>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Shape 548"/>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Shape 549"/>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Shape 550"/>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Shape 551"/>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Shape 552"/>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Shape 553"/>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Shape 554"/>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Shape 555"/>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Shape 556"/>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Shape 557"/>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Shape 558"/>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Shape 559"/>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0" name="Shape 560"/>
          <p:cNvSpPr/>
          <p:nvPr/>
        </p:nvSpPr>
        <p:spPr>
          <a:xfrm>
            <a:off x="0" y="1100667"/>
            <a:ext cx="9144000" cy="46143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35" name="Shape 35"/>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6" name="Shape 36"/>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39" name="Shape 39"/>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40" name="Shape 40"/>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41" name="Shape 41"/>
          <p:cNvSpPr/>
          <p:nvPr/>
        </p:nvSpPr>
        <p:spPr>
          <a:xfrm>
            <a:off x="0" y="-94496"/>
            <a:ext cx="9144000" cy="1863811"/>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42"/>
        <p:cNvGrpSpPr/>
        <p:nvPr/>
      </p:nvGrpSpPr>
      <p:grpSpPr>
        <a:xfrm>
          <a:off x="0" y="0"/>
          <a:ext cx="0" cy="0"/>
          <a:chOff x="0" y="0"/>
          <a:chExt cx="0" cy="0"/>
        </a:xfrm>
      </p:grpSpPr>
      <p:sp>
        <p:nvSpPr>
          <p:cNvPr id="43" name="Shape 43"/>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44" name="Shape 44"/>
          <p:cNvSpPr/>
          <p:nvPr/>
        </p:nvSpPr>
        <p:spPr>
          <a:xfrm>
            <a:off x="0" y="0"/>
            <a:ext cx="9144000" cy="5714999"/>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45" name="Shape 45"/>
          <p:cNvSpPr>
            <a:spLocks noGrp="1"/>
          </p:cNvSpPr>
          <p:nvPr>
            <p:ph type="pic" idx="2"/>
          </p:nvPr>
        </p:nvSpPr>
        <p:spPr>
          <a:xfrm>
            <a:off x="0" y="0"/>
            <a:ext cx="9144000" cy="5714999"/>
          </a:xfrm>
          <a:prstGeom prst="rect">
            <a:avLst/>
          </a:prstGeom>
          <a:noFill/>
          <a:ln>
            <a:noFill/>
          </a:ln>
        </p:spPr>
        <p:txBody>
          <a:bodyPr spcFirstLastPara="1" wrap="square" lIns="91425" tIns="91425" rIns="91425" bIns="91425" rtlCol="0" anchor="t" anchorCtr="0"/>
          <a:lstStyle>
            <a:lvl1pPr marL="0" marR="0" lvl="0" indent="0" algn="ctr"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15875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1143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1270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1270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48" name="Shape 48"/>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49" name="Shape 49"/>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50" name="Shape 50"/>
          <p:cNvSpPr/>
          <p:nvPr/>
        </p:nvSpPr>
        <p:spPr>
          <a:xfrm>
            <a:off x="4145935" y="5052687"/>
            <a:ext cx="942259" cy="591756"/>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1" name="Shape 51"/>
          <p:cNvSpPr/>
          <p:nvPr/>
        </p:nvSpPr>
        <p:spPr>
          <a:xfrm>
            <a:off x="0" y="3851189"/>
            <a:ext cx="9144000" cy="1863811"/>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54" name="Shape 54"/>
          <p:cNvSpPr txBox="1">
            <a:spLocks noGrp="1"/>
          </p:cNvSpPr>
          <p:nvPr>
            <p:ph type="dt" idx="10"/>
          </p:nvPr>
        </p:nvSpPr>
        <p:spPr>
          <a:xfrm>
            <a:off x="457200" y="5243835"/>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55" name="Shape 55"/>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56" name="Shape 56"/>
          <p:cNvSpPr/>
          <p:nvPr/>
        </p:nvSpPr>
        <p:spPr>
          <a:xfrm>
            <a:off x="3722146" y="4900705"/>
            <a:ext cx="1699707" cy="814293"/>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57"/>
        <p:cNvGrpSpPr/>
        <p:nvPr/>
      </p:nvGrpSpPr>
      <p:grpSpPr>
        <a:xfrm>
          <a:off x="0" y="0"/>
          <a:ext cx="0" cy="0"/>
          <a:chOff x="0" y="0"/>
          <a:chExt cx="0" cy="0"/>
        </a:xfrm>
      </p:grpSpPr>
      <p:sp>
        <p:nvSpPr>
          <p:cNvPr id="58" name="Shape 58"/>
          <p:cNvSpPr txBox="1">
            <a:spLocks noGrp="1"/>
          </p:cNvSpPr>
          <p:nvPr>
            <p:ph type="dt" idx="10"/>
          </p:nvPr>
        </p:nvSpPr>
        <p:spPr>
          <a:xfrm>
            <a:off x="457200" y="5243835"/>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59" name="Shape 59"/>
          <p:cNvSpPr/>
          <p:nvPr/>
        </p:nvSpPr>
        <p:spPr>
          <a:xfrm>
            <a:off x="0" y="0"/>
            <a:ext cx="9144000" cy="5714999"/>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47793" y="145247"/>
            <a:ext cx="6096000" cy="39565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sp>
        <p:nvSpPr>
          <p:cNvPr id="62" name="Shape 62"/>
          <p:cNvSpPr txBox="1">
            <a:spLocks noGrp="1"/>
          </p:cNvSpPr>
          <p:nvPr>
            <p:ph type="body" idx="1"/>
          </p:nvPr>
        </p:nvSpPr>
        <p:spPr>
          <a:xfrm>
            <a:off x="457200" y="1155812"/>
            <a:ext cx="8229600" cy="3771636"/>
          </a:xfrm>
          <a:prstGeom prst="rect">
            <a:avLst/>
          </a:prstGeom>
          <a:noFill/>
          <a:ln>
            <a:noFill/>
          </a:ln>
        </p:spPr>
        <p:txBody>
          <a:bodyPr spcFirstLastPara="1" wrap="square" lIns="91425" tIns="91425" rIns="91425" bIns="91425" rtlCol="0" anchor="t" anchorCtr="0"/>
          <a:lstStyle>
            <a:lvl1pPr marL="457200" marR="0" lvl="0" indent="-228600" algn="l" rtl="0">
              <a:lnSpc>
                <a:spcPct val="100000"/>
              </a:lnSpc>
              <a:spcBef>
                <a:spcPts val="480"/>
              </a:spcBef>
              <a:spcAft>
                <a:spcPts val="0"/>
              </a:spcAft>
              <a:buClr>
                <a:schemeClr val="dk1"/>
              </a:buClr>
              <a:buSzPts val="1400"/>
              <a:buFont typeface="Raleway"/>
              <a:buNone/>
              <a:defRPr sz="2400" b="0"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400"/>
              </a:spcBef>
              <a:spcAft>
                <a:spcPts val="0"/>
              </a:spcAft>
              <a:buClr>
                <a:schemeClr val="dk1"/>
              </a:buClr>
              <a:buSzPts val="1400"/>
              <a:buFont typeface="Raleway"/>
              <a:buNone/>
              <a:defRPr sz="2000" b="0"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360"/>
              </a:spcBef>
              <a:spcAft>
                <a:spcPts val="0"/>
              </a:spcAft>
              <a:buClr>
                <a:schemeClr val="dk1"/>
              </a:buClr>
              <a:buSzPts val="1400"/>
              <a:buFont typeface="Raleway"/>
              <a:buNone/>
              <a:defRPr sz="1800" b="0"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pPr rtl="0"/>
            <a:endParaRPr/>
          </a:p>
        </p:txBody>
      </p:sp>
      <p:sp>
        <p:nvSpPr>
          <p:cNvPr id="63" name="Shape 63"/>
          <p:cNvSpPr txBox="1">
            <a:spLocks noGrp="1"/>
          </p:cNvSpPr>
          <p:nvPr>
            <p:ph type="dt" idx="10"/>
          </p:nvPr>
        </p:nvSpPr>
        <p:spPr>
          <a:xfrm>
            <a:off x="457200" y="6944778"/>
            <a:ext cx="2133599" cy="30427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64" name="Shape 64"/>
          <p:cNvSpPr txBox="1">
            <a:spLocks noGrp="1"/>
          </p:cNvSpPr>
          <p:nvPr>
            <p:ph type="sldNum" idx="12"/>
          </p:nvPr>
        </p:nvSpPr>
        <p:spPr>
          <a:xfrm>
            <a:off x="6553200" y="5248689"/>
            <a:ext cx="2133599" cy="30427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457200" y="1155812"/>
            <a:ext cx="8229600" cy="3771636"/>
          </a:xfrm>
          <a:prstGeom prst="rect">
            <a:avLst/>
          </a:prstGeom>
          <a:noFill/>
          <a:ln>
            <a:noFill/>
          </a:ln>
        </p:spPr>
        <p:txBody>
          <a:bodyPr spcFirstLastPara="1" wrap="square" lIns="91425" tIns="91425" rIns="91425" bIns="91425" rtlCol="0" anchor="t" anchorCtr="0"/>
          <a:lstStyle>
            <a:lvl1pPr marL="457200" marR="0" lvl="0" indent="-228600" algn="l" rtl="0">
              <a:lnSpc>
                <a:spcPct val="100000"/>
              </a:lnSpc>
              <a:spcBef>
                <a:spcPts val="480"/>
              </a:spcBef>
              <a:spcAft>
                <a:spcPts val="0"/>
              </a:spcAft>
              <a:buClr>
                <a:schemeClr val="dk1"/>
              </a:buClr>
              <a:buSzPts val="1400"/>
              <a:buFont typeface="Raleway"/>
              <a:buNone/>
              <a:defRPr sz="2400" b="0"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400"/>
              </a:spcBef>
              <a:spcAft>
                <a:spcPts val="0"/>
              </a:spcAft>
              <a:buClr>
                <a:schemeClr val="dk1"/>
              </a:buClr>
              <a:buSzPts val="1400"/>
              <a:buFont typeface="Raleway"/>
              <a:buNone/>
              <a:defRPr sz="2000" b="0"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360"/>
              </a:spcBef>
              <a:spcAft>
                <a:spcPts val="0"/>
              </a:spcAft>
              <a:buClr>
                <a:schemeClr val="dk1"/>
              </a:buClr>
              <a:buSzPts val="1400"/>
              <a:buFont typeface="Raleway"/>
              <a:buNone/>
              <a:defRPr sz="1800" b="0"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320"/>
              </a:spcBef>
              <a:spcAft>
                <a:spcPts val="0"/>
              </a:spcAft>
              <a:buClr>
                <a:schemeClr val="dk1"/>
              </a:buClr>
              <a:buSzPts val="1400"/>
              <a:buFont typeface="Raleway"/>
              <a:buNone/>
              <a:defRPr sz="1600" b="0"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pPr rtl="0"/>
            <a:endParaRPr/>
          </a:p>
        </p:txBody>
      </p:sp>
      <p:sp>
        <p:nvSpPr>
          <p:cNvPr id="11" name="Shape 11"/>
          <p:cNvSpPr txBox="1">
            <a:spLocks noGrp="1"/>
          </p:cNvSpPr>
          <p:nvPr>
            <p:ph type="title"/>
          </p:nvPr>
        </p:nvSpPr>
        <p:spPr>
          <a:xfrm>
            <a:off x="447793" y="130722"/>
            <a:ext cx="6096000" cy="356084"/>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pPr rtl="0"/>
            <a:endParaRPr/>
          </a:p>
        </p:txBody>
      </p:sp>
      <p:cxnSp>
        <p:nvCxnSpPr>
          <p:cNvPr id="12" name="Shape 12"/>
          <p:cNvCxnSpPr/>
          <p:nvPr/>
        </p:nvCxnSpPr>
        <p:spPr>
          <a:xfrm rot="10800000">
            <a:off x="399803" y="562064"/>
            <a:ext cx="8390130" cy="0"/>
          </a:xfrm>
          <a:prstGeom prst="straightConnector1">
            <a:avLst/>
          </a:prstGeom>
          <a:noFill/>
          <a:ln w="9525" cap="flat" cmpd="sng">
            <a:solidFill>
              <a:srgbClr val="304884"/>
            </a:solidFill>
            <a:prstDash val="solid"/>
            <a:round/>
            <a:headEnd type="none" w="sm" len="sm"/>
            <a:tailEnd type="none" w="sm" len="sm"/>
          </a:ln>
        </p:spPr>
      </p:cxnSp>
      <p:sp>
        <p:nvSpPr>
          <p:cNvPr id="13" name="Shape 13"/>
          <p:cNvSpPr txBox="1">
            <a:spLocks noGrp="1"/>
          </p:cNvSpPr>
          <p:nvPr>
            <p:ph type="sldNum" idx="12"/>
          </p:nvPr>
        </p:nvSpPr>
        <p:spPr>
          <a:xfrm>
            <a:off x="6543792" y="5299105"/>
            <a:ext cx="2133599" cy="273843"/>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
        <p:nvSpPr>
          <p:cNvPr id="14" name="Shape 14"/>
          <p:cNvSpPr txBox="1"/>
          <p:nvPr/>
        </p:nvSpPr>
        <p:spPr>
          <a:xfrm>
            <a:off x="447793" y="5299105"/>
            <a:ext cx="2133599" cy="273843"/>
          </a:xfrm>
          <a:prstGeom prst="rect">
            <a:avLst/>
          </a:prstGeom>
          <a:no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Clr>
                <a:srgbClr val="888888"/>
              </a:buClr>
              <a:buFont typeface="Calibri"/>
              <a:buNone/>
            </a:pPr>
            <a:r>
              <a:rPr lang="pt-BR" sz="1200" b="0" i="0" u="none" strike="noStrike" cap="none">
                <a:solidFill>
                  <a:srgbClr val="888888"/>
                </a:solidFill>
                <a:latin typeface="Calibri"/>
                <a:ea typeface="Calibri"/>
                <a:cs typeface="Calibri"/>
                <a:sym typeface="Calibri"/>
              </a:rPr>
              <a:t>www.digitalhouse.com</a:t>
            </a:r>
            <a:endParaRPr/>
          </a:p>
        </p:txBody>
      </p:sp>
      <p:sp>
        <p:nvSpPr>
          <p:cNvPr id="15" name="Shape 15"/>
          <p:cNvSpPr/>
          <p:nvPr/>
        </p:nvSpPr>
        <p:spPr>
          <a:xfrm>
            <a:off x="4248323" y="5295650"/>
            <a:ext cx="276846" cy="276846"/>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 name="Shape 16"/>
          <p:cNvSpPr/>
          <p:nvPr/>
        </p:nvSpPr>
        <p:spPr>
          <a:xfrm>
            <a:off x="4600016" y="5299557"/>
            <a:ext cx="276846" cy="276846"/>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7" name="Shape 17"/>
          <p:cNvGrpSpPr/>
          <p:nvPr/>
        </p:nvGrpSpPr>
        <p:grpSpPr>
          <a:xfrm>
            <a:off x="4357710" y="5400614"/>
            <a:ext cx="45718" cy="73400"/>
            <a:chOff x="3345326" y="4804130"/>
            <a:chExt cx="74098" cy="118963"/>
          </a:xfrm>
        </p:grpSpPr>
        <p:cxnSp>
          <p:nvCxnSpPr>
            <p:cNvPr id="18" name="Shape 18"/>
            <p:cNvCxnSpPr/>
            <p:nvPr/>
          </p:nvCxnSpPr>
          <p:spPr>
            <a:xfrm rot="-5400000">
              <a:off x="3350845" y="4798611"/>
              <a:ext cx="63061" cy="74098"/>
            </a:xfrm>
            <a:prstGeom prst="straightConnector1">
              <a:avLst/>
            </a:prstGeom>
            <a:noFill/>
            <a:ln w="9525" cap="flat" cmpd="sng">
              <a:solidFill>
                <a:srgbClr val="7F7F7F"/>
              </a:solidFill>
              <a:prstDash val="solid"/>
              <a:round/>
              <a:headEnd type="none" w="sm" len="sm"/>
              <a:tailEnd type="none" w="sm" len="sm"/>
            </a:ln>
          </p:spPr>
        </p:cxnSp>
        <p:cxnSp>
          <p:nvCxnSpPr>
            <p:cNvPr id="19" name="Shape 19"/>
            <p:cNvCxnSpPr/>
            <p:nvPr/>
          </p:nvCxnSpPr>
          <p:spPr>
            <a:xfrm>
              <a:off x="3345326" y="4861369"/>
              <a:ext cx="74097" cy="61723"/>
            </a:xfrm>
            <a:prstGeom prst="straightConnector1">
              <a:avLst/>
            </a:prstGeom>
            <a:noFill/>
            <a:ln w="9525" cap="flat" cmpd="sng">
              <a:solidFill>
                <a:srgbClr val="7F7F7F"/>
              </a:solidFill>
              <a:prstDash val="solid"/>
              <a:round/>
              <a:headEnd type="none" w="sm" len="sm"/>
              <a:tailEnd type="none" w="sm" len="sm"/>
            </a:ln>
          </p:spPr>
        </p:cxnSp>
      </p:grpSp>
      <p:grpSp>
        <p:nvGrpSpPr>
          <p:cNvPr id="20" name="Shape 20"/>
          <p:cNvGrpSpPr/>
          <p:nvPr/>
        </p:nvGrpSpPr>
        <p:grpSpPr>
          <a:xfrm rot="10800000">
            <a:off x="4719486" y="5398284"/>
            <a:ext cx="45718" cy="73400"/>
            <a:chOff x="3345326" y="4804130"/>
            <a:chExt cx="74098" cy="118963"/>
          </a:xfrm>
        </p:grpSpPr>
        <p:cxnSp>
          <p:nvCxnSpPr>
            <p:cNvPr id="21" name="Shape 21"/>
            <p:cNvCxnSpPr/>
            <p:nvPr/>
          </p:nvCxnSpPr>
          <p:spPr>
            <a:xfrm rot="-5400000">
              <a:off x="3350845" y="4798611"/>
              <a:ext cx="63061" cy="74098"/>
            </a:xfrm>
            <a:prstGeom prst="straightConnector1">
              <a:avLst/>
            </a:prstGeom>
            <a:noFill/>
            <a:ln w="9525" cap="flat" cmpd="sng">
              <a:solidFill>
                <a:srgbClr val="7F7F7F"/>
              </a:solidFill>
              <a:prstDash val="solid"/>
              <a:round/>
              <a:headEnd type="none" w="sm" len="sm"/>
              <a:tailEnd type="none" w="sm" len="sm"/>
            </a:ln>
          </p:spPr>
        </p:cxnSp>
        <p:cxnSp>
          <p:nvCxnSpPr>
            <p:cNvPr id="22" name="Shape 22"/>
            <p:cNvCxnSpPr/>
            <p:nvPr/>
          </p:nvCxnSpPr>
          <p:spPr>
            <a:xfrm>
              <a:off x="3345326" y="4861369"/>
              <a:ext cx="74097" cy="61723"/>
            </a:xfrm>
            <a:prstGeom prst="straightConnector1">
              <a:avLst/>
            </a:prstGeom>
            <a:noFill/>
            <a:ln w="9525" cap="flat" cmpd="sng">
              <a:solidFill>
                <a:srgbClr val="7F7F7F"/>
              </a:solidFill>
              <a:prstDash val="solid"/>
              <a:round/>
              <a:headEnd type="none" w="sm" len="sm"/>
              <a:tailEnd type="none" w="sm" len="sm"/>
            </a:ln>
          </p:spPr>
        </p:cxnSp>
      </p:grpSp>
      <p:pic>
        <p:nvPicPr>
          <p:cNvPr id="23" name="Shape 23" descr="logo_bajada.jpg"/>
          <p:cNvPicPr preferRelativeResize="0"/>
          <p:nvPr/>
        </p:nvPicPr>
        <p:blipFill rotWithShape="1">
          <a:blip r:embed="rId15">
            <a:alphaModFix/>
          </a:blip>
          <a:srcRect/>
          <a:stretch/>
        </p:blipFill>
        <p:spPr>
          <a:xfrm>
            <a:off x="7257784" y="144054"/>
            <a:ext cx="1459808" cy="34256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push dir="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287" name="Shape 287"/>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288" name="Shape 288"/>
          <p:cNvCxnSpPr/>
          <p:nvPr/>
        </p:nvCxnSpPr>
        <p:spPr>
          <a:xfrm rot="10800000">
            <a:off x="399834" y="562064"/>
            <a:ext cx="8390100" cy="0"/>
          </a:xfrm>
          <a:prstGeom prst="straightConnector1">
            <a:avLst/>
          </a:prstGeom>
          <a:noFill/>
          <a:ln w="9525" cap="flat" cmpd="sng">
            <a:solidFill>
              <a:srgbClr val="304884"/>
            </a:solidFill>
            <a:prstDash val="solid"/>
            <a:round/>
            <a:headEnd type="none" w="sm" len="sm"/>
            <a:tailEnd type="none" w="sm" len="sm"/>
          </a:ln>
        </p:spPr>
      </p:cxnSp>
      <p:sp>
        <p:nvSpPr>
          <p:cNvPr id="289" name="Shape 289"/>
          <p:cNvSpPr txBox="1">
            <a:spLocks noGrp="1"/>
          </p:cNvSpPr>
          <p:nvPr>
            <p:ph type="sldNum" idx="12"/>
          </p:nvPr>
        </p:nvSpPr>
        <p:spPr>
          <a:xfrm>
            <a:off x="6543793" y="5299105"/>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290" name="Shape 290"/>
          <p:cNvSpPr txBox="1"/>
          <p:nvPr/>
        </p:nvSpPr>
        <p:spPr>
          <a:xfrm>
            <a:off x="447793" y="5299105"/>
            <a:ext cx="2133600" cy="2739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291" name="Shape 291"/>
          <p:cNvSpPr/>
          <p:nvPr/>
        </p:nvSpPr>
        <p:spPr>
          <a:xfrm>
            <a:off x="4248324" y="5295650"/>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Shape 292"/>
          <p:cNvSpPr/>
          <p:nvPr/>
        </p:nvSpPr>
        <p:spPr>
          <a:xfrm>
            <a:off x="4600016" y="5299558"/>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93" name="Shape 293"/>
          <p:cNvGrpSpPr/>
          <p:nvPr/>
        </p:nvGrpSpPr>
        <p:grpSpPr>
          <a:xfrm>
            <a:off x="4357715" y="5400643"/>
            <a:ext cx="45720" cy="73410"/>
            <a:chOff x="3345327" y="4804191"/>
            <a:chExt cx="74100" cy="118979"/>
          </a:xfrm>
        </p:grpSpPr>
        <p:cxnSp>
          <p:nvCxnSpPr>
            <p:cNvPr id="294" name="Shape 294"/>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295" name="Shape 295"/>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296" name="Shape 296"/>
          <p:cNvGrpSpPr/>
          <p:nvPr/>
        </p:nvGrpSpPr>
        <p:grpSpPr>
          <a:xfrm rot="10800000">
            <a:off x="4719482" y="5398247"/>
            <a:ext cx="45720" cy="73410"/>
            <a:chOff x="3345327" y="4804191"/>
            <a:chExt cx="74100" cy="118979"/>
          </a:xfrm>
        </p:grpSpPr>
        <p:cxnSp>
          <p:nvCxnSpPr>
            <p:cNvPr id="297" name="Shape 297"/>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298" name="Shape 298"/>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299" name="Shape 299" descr="logo_bajada.jpg"/>
          <p:cNvPicPr preferRelativeResize="0"/>
          <p:nvPr/>
        </p:nvPicPr>
        <p:blipFill rotWithShape="1">
          <a:blip r:embed="rId15">
            <a:alphaModFix/>
          </a:blip>
          <a:srcRect/>
          <a:stretch/>
        </p:blipFill>
        <p:spPr>
          <a:xfrm>
            <a:off x="7257784" y="144054"/>
            <a:ext cx="146010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2.xml"/><Relationship Id="rId5" Type="http://schemas.openxmlformats.org/officeDocument/2006/relationships/image" Target="../media/image8.gif"/><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12.gif"/></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25.gif"/></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32.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walmart-recruiting-store-sales-forecast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pandas.pydata.org/pandas-docs/stable/timeseries.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1800" b="0" i="0" u="none" strike="noStrike" cap="none" dirty="0">
              <a:solidFill>
                <a:schemeClr val="lt1"/>
              </a:solidFill>
              <a:latin typeface="Calibri"/>
              <a:ea typeface="Calibri"/>
              <a:cs typeface="Calibri"/>
              <a:sym typeface="Calibri"/>
            </a:endParaRPr>
          </a:p>
        </p:txBody>
      </p:sp>
      <p:sp>
        <p:nvSpPr>
          <p:cNvPr id="566" name="Shape 566"/>
          <p:cNvSpPr/>
          <p:nvPr/>
        </p:nvSpPr>
        <p:spPr>
          <a:xfrm>
            <a:off x="5994042" y="0"/>
            <a:ext cx="3150000" cy="57150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Clr>
                <a:srgbClr val="000000"/>
              </a:buClr>
              <a:buFont typeface="Arial"/>
              <a:buNone/>
            </a:pPr>
            <a:endParaRPr lang="pt-BR" sz="1400" b="0" i="0" u="none" strike="noStrike" cap="none" dirty="0">
              <a:solidFill>
                <a:schemeClr val="lt1"/>
              </a:solidFill>
              <a:latin typeface="Josefin Slab"/>
              <a:ea typeface="Josefin Slab"/>
              <a:cs typeface="Josefin Slab"/>
              <a:sym typeface="Josefin Slab"/>
            </a:endParaRPr>
          </a:p>
        </p:txBody>
      </p:sp>
      <p:sp>
        <p:nvSpPr>
          <p:cNvPr id="567" name="Shape 567"/>
          <p:cNvSpPr/>
          <p:nvPr/>
        </p:nvSpPr>
        <p:spPr>
          <a:xfrm>
            <a:off x="5994050" y="2015200"/>
            <a:ext cx="3096300" cy="1169400"/>
          </a:xfrm>
          <a:prstGeom prst="rect">
            <a:avLst/>
          </a:prstGeom>
          <a:noFill/>
          <a:ln>
            <a:noFill/>
          </a:ln>
        </p:spPr>
        <p:txBody>
          <a:bodyPr spcFirstLastPara="1" wrap="square" lIns="91425" tIns="45700" rIns="91425" bIns="45700" rtlCol="0" anchor="t" anchorCtr="0">
            <a:noAutofit/>
          </a:bodyPr>
          <a:lstStyle/>
          <a:p>
            <a:pPr marL="457200" marR="0" lvl="1" indent="0" algn="l" rtl="0">
              <a:lnSpc>
                <a:spcPct val="100000"/>
              </a:lnSpc>
              <a:spcBef>
                <a:spcPts val="0"/>
              </a:spcBef>
              <a:spcAft>
                <a:spcPts val="0"/>
              </a:spcAft>
              <a:buClr>
                <a:schemeClr val="dk1"/>
              </a:buClr>
              <a:buFont typeface="Raleway"/>
              <a:buNone/>
            </a:pPr>
            <a:r>
              <a:rPr lang="pt-BR" sz="2600" b="1" i="0" u="none" strike="noStrike" cap="none" dirty="0">
                <a:solidFill>
                  <a:schemeClr val="dk1"/>
                </a:solidFill>
                <a:latin typeface="Raleway"/>
                <a:ea typeface="Raleway"/>
                <a:cs typeface="Raleway"/>
                <a:sym typeface="Raleway"/>
              </a:rPr>
              <a:t>DATA SCIENCE</a:t>
            </a:r>
            <a:endParaRPr lang="pt-BR" dirty="0"/>
          </a:p>
          <a:p>
            <a:pPr marL="457200" marR="0" lvl="1" indent="0" algn="l" rtl="0">
              <a:lnSpc>
                <a:spcPct val="100000"/>
              </a:lnSpc>
              <a:spcBef>
                <a:spcPts val="0"/>
              </a:spcBef>
              <a:spcAft>
                <a:spcPts val="0"/>
              </a:spcAft>
              <a:buClr>
                <a:schemeClr val="dk1"/>
              </a:buClr>
              <a:buFont typeface="Raleway"/>
              <a:buNone/>
            </a:pPr>
            <a:r>
              <a:rPr lang="pt-BR" sz="600" b="1" i="0" u="none" strike="noStrike" cap="none" dirty="0">
                <a:solidFill>
                  <a:schemeClr val="dk1"/>
                </a:solidFill>
                <a:latin typeface="Raleway"/>
                <a:ea typeface="Raleway"/>
                <a:cs typeface="Raleway"/>
                <a:sym typeface="Raleway"/>
              </a:rPr>
              <a:t> </a:t>
            </a:r>
            <a:endParaRPr lang="pt-BR" dirty="0"/>
          </a:p>
          <a:p>
            <a:pPr marL="457200" marR="0" lvl="1" indent="0" algn="l" rtl="0">
              <a:lnSpc>
                <a:spcPct val="100000"/>
              </a:lnSpc>
              <a:spcBef>
                <a:spcPts val="0"/>
              </a:spcBef>
              <a:spcAft>
                <a:spcPts val="0"/>
              </a:spcAft>
              <a:buClr>
                <a:schemeClr val="dk1"/>
              </a:buClr>
              <a:buFont typeface="Raleway"/>
              <a:buNone/>
            </a:pPr>
            <a:r>
              <a:rPr lang="pt-BR" sz="1600" dirty="0">
                <a:solidFill>
                  <a:schemeClr val="dk1"/>
                </a:solidFill>
                <a:latin typeface="Raleway"/>
                <a:ea typeface="Raleway"/>
                <a:cs typeface="Raleway"/>
                <a:sym typeface="Raleway"/>
              </a:rPr>
              <a:t>MÓDULO 4</a:t>
            </a:r>
          </a:p>
          <a:p>
            <a:pPr marL="457200" marR="0" lvl="1" indent="0" algn="l" rtl="0">
              <a:lnSpc>
                <a:spcPct val="100000"/>
              </a:lnSpc>
              <a:spcBef>
                <a:spcPts val="0"/>
              </a:spcBef>
              <a:spcAft>
                <a:spcPts val="0"/>
              </a:spcAft>
              <a:buClr>
                <a:schemeClr val="dk1"/>
              </a:buClr>
              <a:buFont typeface="Raleway"/>
              <a:buNone/>
            </a:pPr>
            <a:endParaRPr lang="pt-BR" sz="1600" dirty="0">
              <a:solidFill>
                <a:schemeClr val="dk1"/>
              </a:solidFill>
              <a:latin typeface="Raleway"/>
              <a:ea typeface="Raleway"/>
              <a:cs typeface="Raleway"/>
              <a:sym typeface="Raleway"/>
            </a:endParaRPr>
          </a:p>
          <a:p>
            <a:pPr marL="457200" marR="0" lvl="1" indent="0" algn="l" rtl="0">
              <a:lnSpc>
                <a:spcPct val="100000"/>
              </a:lnSpc>
              <a:spcBef>
                <a:spcPts val="0"/>
              </a:spcBef>
              <a:spcAft>
                <a:spcPts val="0"/>
              </a:spcAft>
              <a:buClr>
                <a:schemeClr val="dk1"/>
              </a:buClr>
              <a:buFont typeface="Raleway"/>
              <a:buNone/>
            </a:pPr>
            <a:r>
              <a:rPr lang="pt-BR" sz="1600" dirty="0">
                <a:solidFill>
                  <a:schemeClr val="dk1"/>
                </a:solidFill>
                <a:latin typeface="Raleway"/>
                <a:ea typeface="Raleway"/>
                <a:cs typeface="Raleway"/>
                <a:sym typeface="Raleway"/>
              </a:rPr>
              <a:t>Introdução a Séries Temporais</a:t>
            </a:r>
          </a:p>
          <a:p>
            <a:pPr marL="457200" marR="0" lvl="1" indent="0" algn="l" rtl="0">
              <a:lnSpc>
                <a:spcPct val="100000"/>
              </a:lnSpc>
              <a:spcBef>
                <a:spcPts val="0"/>
              </a:spcBef>
              <a:spcAft>
                <a:spcPts val="0"/>
              </a:spcAft>
              <a:buClr>
                <a:schemeClr val="dk1"/>
              </a:buClr>
              <a:buFont typeface="Raleway"/>
              <a:buNone/>
            </a:pPr>
            <a:endParaRPr lang="pt-BR" sz="1600" dirty="0">
              <a:solidFill>
                <a:schemeClr val="dk1"/>
              </a:solidFill>
              <a:latin typeface="Raleway"/>
              <a:ea typeface="Raleway"/>
              <a:cs typeface="Raleway"/>
              <a:sym typeface="Raleway"/>
            </a:endParaRPr>
          </a:p>
          <a:p>
            <a:pPr marL="457200" marR="0" lvl="1" indent="0" algn="l" rtl="0">
              <a:lnSpc>
                <a:spcPct val="100000"/>
              </a:lnSpc>
              <a:spcBef>
                <a:spcPts val="0"/>
              </a:spcBef>
              <a:spcAft>
                <a:spcPts val="0"/>
              </a:spcAft>
              <a:buClr>
                <a:schemeClr val="dk1"/>
              </a:buClr>
              <a:buFont typeface="Raleway"/>
              <a:buNone/>
            </a:pPr>
            <a:endParaRPr lang="pt-BR" sz="1600" dirty="0">
              <a:solidFill>
                <a:schemeClr val="dk1"/>
              </a:solidFill>
              <a:latin typeface="Raleway"/>
              <a:ea typeface="Raleway"/>
              <a:cs typeface="Raleway"/>
              <a:sym typeface="Raleway"/>
            </a:endParaRPr>
          </a:p>
          <a:p>
            <a:pPr marL="457200" marR="0" lvl="1" indent="0" algn="l" rtl="0">
              <a:lnSpc>
                <a:spcPct val="100000"/>
              </a:lnSpc>
              <a:spcBef>
                <a:spcPts val="0"/>
              </a:spcBef>
              <a:spcAft>
                <a:spcPts val="0"/>
              </a:spcAft>
              <a:buClr>
                <a:schemeClr val="dk1"/>
              </a:buClr>
              <a:buFont typeface="Raleway"/>
              <a:buNone/>
            </a:pPr>
            <a:endParaRPr lang="pt-BR" sz="1600" dirty="0">
              <a:solidFill>
                <a:schemeClr val="dk1"/>
              </a:solidFill>
              <a:latin typeface="Raleway"/>
              <a:ea typeface="Raleway"/>
              <a:cs typeface="Raleway"/>
              <a:sym typeface="Raleway"/>
            </a:endParaRPr>
          </a:p>
          <a:p>
            <a:pPr marL="457200" marR="0" lvl="1" indent="0" algn="l" rtl="0">
              <a:lnSpc>
                <a:spcPct val="100000"/>
              </a:lnSpc>
              <a:spcBef>
                <a:spcPts val="0"/>
              </a:spcBef>
              <a:spcAft>
                <a:spcPts val="0"/>
              </a:spcAft>
              <a:buClr>
                <a:schemeClr val="dk1"/>
              </a:buClr>
              <a:buFont typeface="Raleway"/>
              <a:buNone/>
            </a:pPr>
            <a:r>
              <a:rPr lang="pt-BR" sz="1600" dirty="0">
                <a:solidFill>
                  <a:srgbClr val="FF0000"/>
                </a:solidFill>
                <a:latin typeface="Raleway"/>
                <a:ea typeface="Raleway"/>
                <a:cs typeface="Raleway"/>
                <a:sym typeface="Raleway"/>
              </a:rPr>
              <a:t>Abril/Maio de 2018</a:t>
            </a:r>
          </a:p>
        </p:txBody>
      </p:sp>
      <p:pic>
        <p:nvPicPr>
          <p:cNvPr id="568" name="Shape 568" descr="logo_bajada.jpg"/>
          <p:cNvPicPr preferRelativeResize="0"/>
          <p:nvPr/>
        </p:nvPicPr>
        <p:blipFill rotWithShape="1">
          <a:blip r:embed="rId3">
            <a:alphaModFix/>
          </a:blip>
          <a:srcRect/>
          <a:stretch/>
        </p:blipFill>
        <p:spPr>
          <a:xfrm>
            <a:off x="6692960" y="1620450"/>
            <a:ext cx="1681408" cy="394586"/>
          </a:xfrm>
          <a:prstGeom prst="rect">
            <a:avLst/>
          </a:prstGeom>
          <a:noFill/>
          <a:ln>
            <a:noFill/>
          </a:ln>
        </p:spPr>
      </p:pic>
      <p:pic>
        <p:nvPicPr>
          <p:cNvPr id="569" name="Shape 569"/>
          <p:cNvPicPr preferRelativeResize="0"/>
          <p:nvPr/>
        </p:nvPicPr>
        <p:blipFill>
          <a:blip r:embed="rId4">
            <a:alphaModFix/>
          </a:blip>
          <a:stretch>
            <a:fillRect/>
          </a:stretch>
        </p:blipFill>
        <p:spPr>
          <a:xfrm>
            <a:off x="458275" y="1063922"/>
            <a:ext cx="5210200" cy="347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Introdução a séries temporais</a:t>
            </a:r>
          </a:p>
        </p:txBody>
      </p:sp>
      <p:sp>
        <p:nvSpPr>
          <p:cNvPr id="655" name="Shape 655"/>
          <p:cNvSpPr txBox="1">
            <a:spLocks noGrp="1"/>
          </p:cNvSpPr>
          <p:nvPr>
            <p:ph type="body" idx="1"/>
          </p:nvPr>
        </p:nvSpPr>
        <p:spPr>
          <a:xfrm>
            <a:off x="457200" y="742400"/>
            <a:ext cx="8229600" cy="4330500"/>
          </a:xfrm>
          <a:prstGeom prst="rect">
            <a:avLst/>
          </a:prstGeom>
        </p:spPr>
        <p:txBody>
          <a:bodyPr spcFirstLastPara="1" wrap="square" lIns="91425" tIns="91425" rIns="91425" bIns="91425" rtlCol="0" anchor="t" anchorCtr="0">
            <a:noAutofit/>
          </a:bodyPr>
          <a:lstStyle/>
          <a:p>
            <a:pPr marL="457200" lvl="0" indent="-342900" rtl="0">
              <a:spcBef>
                <a:spcPts val="480"/>
              </a:spcBef>
              <a:spcAft>
                <a:spcPts val="0"/>
              </a:spcAft>
              <a:buSzPts val="1800"/>
              <a:buChar char="•"/>
            </a:pPr>
            <a:r>
              <a:rPr lang="pt-BR" sz="1800" dirty="0"/>
              <a:t>Existem diferentes tipos de modelos para abordar as séries temporais. Nesta aula, vamos ver uma abordagem que tem origem na </a:t>
            </a:r>
            <a:r>
              <a:rPr lang="pt-BR" sz="1800" b="1" dirty="0"/>
              <a:t>econometria</a:t>
            </a:r>
            <a:r>
              <a:rPr lang="pt-BR" sz="1800" dirty="0"/>
              <a:t>.</a:t>
            </a:r>
            <a:endParaRPr lang="pt-BR" sz="1800" b="1" dirty="0"/>
          </a:p>
          <a:p>
            <a:pPr marL="457200" lvl="0" indent="-342900" rtl="0">
              <a:spcBef>
                <a:spcPts val="0"/>
              </a:spcBef>
              <a:spcAft>
                <a:spcPts val="0"/>
              </a:spcAft>
              <a:buSzPts val="1800"/>
              <a:buChar char="•"/>
            </a:pPr>
            <a:r>
              <a:rPr lang="pt-BR" sz="1800" dirty="0"/>
              <a:t>O primeiro passo é modelar uma série temporal formada por três componentes:</a:t>
            </a:r>
          </a:p>
          <a:p>
            <a:pPr marL="914400" lvl="1" indent="-342900" rtl="0">
              <a:spcBef>
                <a:spcPts val="0"/>
              </a:spcBef>
              <a:spcAft>
                <a:spcPts val="0"/>
              </a:spcAft>
              <a:buSzPts val="1800"/>
              <a:buChar char="–"/>
            </a:pPr>
            <a:r>
              <a:rPr lang="pt-BR" sz="1800" dirty="0"/>
              <a:t>Tendência: componente “permanente”, com efeito persistente em longo prazo. Pode ser interpretado como o que motiva a mudança em longo prazo da média</a:t>
            </a:r>
          </a:p>
          <a:p>
            <a:pPr marL="914400" lvl="1" indent="-342900" rtl="0">
              <a:spcBef>
                <a:spcPts val="0"/>
              </a:spcBef>
              <a:spcAft>
                <a:spcPts val="0"/>
              </a:spcAft>
              <a:buSzPts val="1800"/>
              <a:buChar char="–"/>
            </a:pPr>
            <a:r>
              <a:rPr lang="pt-BR" sz="1800" dirty="0"/>
              <a:t>Estacionalidade: esse componente traz movimentos periódicos para a série. Como exemplo, podemos pensar no preço de certos produtos, como o tomate, que fica mais barato no verão e mais caro no inverno.</a:t>
            </a:r>
          </a:p>
          <a:p>
            <a:pPr marL="914400" lvl="1" indent="-342900" rtl="0">
              <a:spcBef>
                <a:spcPts val="0"/>
              </a:spcBef>
              <a:spcAft>
                <a:spcPts val="0"/>
              </a:spcAft>
              <a:buSzPts val="1800"/>
              <a:buChar char="–"/>
            </a:pPr>
            <a:r>
              <a:rPr lang="pt-BR" sz="1800" dirty="0"/>
              <a:t>Componente aleatório: são choques que não têm efeito duradouro, já que supomos i.i.d com média 0 e variância constante.</a:t>
            </a:r>
          </a:p>
        </p:txBody>
      </p:sp>
      <p:sp>
        <p:nvSpPr>
          <p:cNvPr id="656" name="Shape 656"/>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10</a:t>
            </a:fld>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Introdução a séries temporais</a:t>
            </a:r>
          </a:p>
        </p:txBody>
      </p:sp>
      <p:sp>
        <p:nvSpPr>
          <p:cNvPr id="663" name="Shape 663"/>
          <p:cNvSpPr txBox="1">
            <a:spLocks noGrp="1"/>
          </p:cNvSpPr>
          <p:nvPr>
            <p:ph type="body" idx="1"/>
          </p:nvPr>
        </p:nvSpPr>
        <p:spPr>
          <a:xfrm>
            <a:off x="447800" y="807464"/>
            <a:ext cx="8238900" cy="41199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800" dirty="0"/>
              <a:t>De forma aditiva, podemos dizer então que:</a:t>
            </a:r>
          </a:p>
          <a:p>
            <a:pPr marL="342900" lvl="0" indent="-190500" rtl="0">
              <a:spcBef>
                <a:spcPts val="480"/>
              </a:spcBef>
              <a:spcAft>
                <a:spcPts val="0"/>
              </a:spcAft>
              <a:buNone/>
            </a:pPr>
            <a:endParaRPr lang="pt-BR" dirty="0"/>
          </a:p>
          <a:p>
            <a:pPr marL="342900" lvl="0" indent="-190500" rtl="0">
              <a:spcBef>
                <a:spcPts val="480"/>
              </a:spcBef>
              <a:spcAft>
                <a:spcPts val="0"/>
              </a:spcAft>
              <a:buNone/>
            </a:pPr>
            <a:endParaRPr lang="pt-BR" sz="1800" dirty="0"/>
          </a:p>
          <a:p>
            <a:pPr marL="342900" lvl="0" indent="-190500" rtl="0">
              <a:spcBef>
                <a:spcPts val="480"/>
              </a:spcBef>
              <a:spcAft>
                <a:spcPts val="0"/>
              </a:spcAft>
              <a:buNone/>
            </a:pPr>
            <a:r>
              <a:rPr lang="pt-BR" sz="1800" dirty="0"/>
              <a:t>...se T é a tendência, S é o efeito estacionário e épsilon é o erro aleatório.</a:t>
            </a:r>
          </a:p>
          <a:p>
            <a:pPr marL="342900" lvl="0" indent="-190500" rtl="0">
              <a:spcBef>
                <a:spcPts val="480"/>
              </a:spcBef>
              <a:spcAft>
                <a:spcPts val="0"/>
              </a:spcAft>
              <a:buClr>
                <a:schemeClr val="dk1"/>
              </a:buClr>
              <a:buSzPts val="1100"/>
              <a:buFont typeface="Arial"/>
              <a:buNone/>
            </a:pPr>
            <a:endParaRPr lang="pt-BR" sz="1800" dirty="0"/>
          </a:p>
          <a:p>
            <a:pPr marL="0" lvl="0" indent="0" rtl="0">
              <a:spcBef>
                <a:spcPts val="480"/>
              </a:spcBef>
              <a:spcAft>
                <a:spcPts val="0"/>
              </a:spcAft>
              <a:buNone/>
            </a:pPr>
            <a:r>
              <a:rPr lang="pt-BR" sz="1800" dirty="0"/>
              <a:t>As séries se classificam como:</a:t>
            </a:r>
          </a:p>
          <a:p>
            <a:pPr marL="457200" lvl="0" indent="-342900" rtl="0">
              <a:spcBef>
                <a:spcPts val="480"/>
              </a:spcBef>
              <a:spcAft>
                <a:spcPts val="0"/>
              </a:spcAft>
              <a:buSzPts val="1800"/>
              <a:buChar char="-"/>
            </a:pPr>
            <a:r>
              <a:rPr lang="pt-BR" sz="1800" dirty="0"/>
              <a:t>Séries estacionárias</a:t>
            </a:r>
          </a:p>
          <a:p>
            <a:pPr marL="457200" lvl="0" indent="-342900" rtl="0">
              <a:spcBef>
                <a:spcPts val="0"/>
              </a:spcBef>
              <a:spcAft>
                <a:spcPts val="0"/>
              </a:spcAft>
              <a:buSzPts val="1800"/>
              <a:buChar char="-"/>
            </a:pPr>
            <a:r>
              <a:rPr lang="pt-BR" sz="1800" dirty="0"/>
              <a:t>Séries não estacionárias </a:t>
            </a:r>
          </a:p>
        </p:txBody>
      </p:sp>
      <p:sp>
        <p:nvSpPr>
          <p:cNvPr id="664" name="Shape 664"/>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11</a:t>
            </a:fld>
            <a:endParaRPr lang="pt-BR" dirty="0"/>
          </a:p>
        </p:txBody>
      </p:sp>
      <p:pic>
        <p:nvPicPr>
          <p:cNvPr id="665" name="Shape 665"/>
          <p:cNvPicPr preferRelativeResize="0"/>
          <p:nvPr/>
        </p:nvPicPr>
        <p:blipFill>
          <a:blip r:embed="rId3">
            <a:alphaModFix/>
          </a:blip>
          <a:stretch>
            <a:fillRect/>
          </a:stretch>
        </p:blipFill>
        <p:spPr>
          <a:xfrm>
            <a:off x="2381125" y="1332014"/>
            <a:ext cx="3305175" cy="44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Séries estacionárias</a:t>
            </a:r>
          </a:p>
        </p:txBody>
      </p:sp>
      <p:sp>
        <p:nvSpPr>
          <p:cNvPr id="672" name="Shape 672"/>
          <p:cNvSpPr txBox="1">
            <a:spLocks noGrp="1"/>
          </p:cNvSpPr>
          <p:nvPr>
            <p:ph type="body" idx="1"/>
          </p:nvPr>
        </p:nvSpPr>
        <p:spPr>
          <a:xfrm>
            <a:off x="370050" y="832102"/>
            <a:ext cx="8229600" cy="44166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sz="1400" dirty="0"/>
              <a:t>Uma série é fracamente estacionária ou estacionária na covariância se:</a:t>
            </a:r>
          </a:p>
          <a:p>
            <a:pPr marL="457200" lvl="0" indent="-317500" rtl="0">
              <a:spcBef>
                <a:spcPts val="480"/>
              </a:spcBef>
              <a:spcAft>
                <a:spcPts val="0"/>
              </a:spcAft>
              <a:buSzPts val="1400"/>
              <a:buAutoNum type="arabicParenR"/>
            </a:pPr>
            <a:endParaRPr lang="pt-BR" sz="1400" dirty="0"/>
          </a:p>
          <a:p>
            <a:pPr marL="0" lvl="0" indent="0" rtl="0">
              <a:spcBef>
                <a:spcPts val="480"/>
              </a:spcBef>
              <a:spcAft>
                <a:spcPts val="0"/>
              </a:spcAft>
              <a:buNone/>
            </a:pPr>
            <a:endParaRPr lang="pt-BR" sz="1400" dirty="0"/>
          </a:p>
          <a:p>
            <a:pPr marL="0" lvl="0" indent="0" rtl="0">
              <a:spcBef>
                <a:spcPts val="480"/>
              </a:spcBef>
              <a:spcAft>
                <a:spcPts val="0"/>
              </a:spcAft>
              <a:buNone/>
            </a:pPr>
            <a:r>
              <a:rPr lang="pt-BR" sz="1400" dirty="0"/>
              <a:t>2) </a:t>
            </a:r>
          </a:p>
          <a:p>
            <a:pPr marL="0" lvl="0" indent="0" rtl="0">
              <a:spcBef>
                <a:spcPts val="480"/>
              </a:spcBef>
              <a:spcAft>
                <a:spcPts val="0"/>
              </a:spcAft>
              <a:buNone/>
            </a:pPr>
            <a:endParaRPr lang="pt-BR" sz="1400" dirty="0"/>
          </a:p>
          <a:p>
            <a:pPr marL="0" lvl="0" indent="0" rtl="0">
              <a:spcBef>
                <a:spcPts val="480"/>
              </a:spcBef>
              <a:spcAft>
                <a:spcPts val="0"/>
              </a:spcAft>
              <a:buNone/>
            </a:pPr>
            <a:r>
              <a:rPr lang="pt-BR" sz="1400" dirty="0"/>
              <a:t>3) </a:t>
            </a:r>
          </a:p>
          <a:p>
            <a:pPr marL="0" lvl="0" indent="0" rtl="0">
              <a:spcBef>
                <a:spcPts val="480"/>
              </a:spcBef>
              <a:spcAft>
                <a:spcPts val="0"/>
              </a:spcAft>
              <a:buNone/>
            </a:pPr>
            <a:r>
              <a:rPr lang="pt-BR" sz="1400" dirty="0"/>
              <a:t>  </a:t>
            </a:r>
          </a:p>
          <a:p>
            <a:pPr marL="0" lvl="0" indent="0" rtl="0">
              <a:spcBef>
                <a:spcPts val="480"/>
              </a:spcBef>
              <a:spcAft>
                <a:spcPts val="0"/>
              </a:spcAft>
              <a:buNone/>
            </a:pPr>
            <a:r>
              <a:rPr lang="pt-BR" sz="1400" dirty="0"/>
              <a:t>Vamos interpretar isto:</a:t>
            </a:r>
          </a:p>
          <a:p>
            <a:pPr marL="457200" lvl="0" indent="-317500" rtl="0">
              <a:spcBef>
                <a:spcPts val="480"/>
              </a:spcBef>
              <a:spcAft>
                <a:spcPts val="0"/>
              </a:spcAft>
              <a:buSzPts val="1400"/>
              <a:buAutoNum type="arabicParenR"/>
            </a:pPr>
            <a:r>
              <a:rPr lang="pt-BR" sz="1400" dirty="0"/>
              <a:t>Indica que a </a:t>
            </a:r>
            <a:r>
              <a:rPr lang="pt-BR" sz="1400" b="1" dirty="0"/>
              <a:t>expectativa</a:t>
            </a:r>
            <a:r>
              <a:rPr lang="pt-BR" sz="1400" dirty="0"/>
              <a:t> de y é constante ao longo do tempo, ou seja, não depende de t.</a:t>
            </a:r>
          </a:p>
          <a:p>
            <a:pPr marL="457200" lvl="0" indent="-317500" rtl="0">
              <a:spcBef>
                <a:spcPts val="0"/>
              </a:spcBef>
              <a:spcAft>
                <a:spcPts val="0"/>
              </a:spcAft>
              <a:buSzPts val="1400"/>
              <a:buAutoNum type="arabicParenR"/>
            </a:pPr>
            <a:r>
              <a:rPr lang="pt-BR" sz="1400" dirty="0"/>
              <a:t>A </a:t>
            </a:r>
            <a:r>
              <a:rPr lang="pt-BR" sz="1400" b="1" dirty="0"/>
              <a:t>variância</a:t>
            </a:r>
            <a:r>
              <a:rPr lang="pt-BR" sz="1400" dirty="0"/>
              <a:t> deve ser um valor constante e finito para todo o t.</a:t>
            </a:r>
          </a:p>
          <a:p>
            <a:pPr marL="457200" lvl="0" indent="-317500" rtl="0">
              <a:spcBef>
                <a:spcPts val="0"/>
              </a:spcBef>
              <a:spcAft>
                <a:spcPts val="0"/>
              </a:spcAft>
              <a:buSzPts val="1400"/>
              <a:buAutoNum type="arabicParenR"/>
            </a:pPr>
            <a:r>
              <a:rPr lang="pt-BR" sz="1400" dirty="0"/>
              <a:t>Observe que a </a:t>
            </a:r>
            <a:r>
              <a:rPr lang="pt-BR" sz="1400" b="1" dirty="0"/>
              <a:t>autocovariância</a:t>
            </a:r>
            <a:r>
              <a:rPr lang="pt-BR" sz="1400" dirty="0"/>
              <a:t> é a covariância da variável em relação a si mesma em outros períodos.</a:t>
            </a:r>
          </a:p>
          <a:p>
            <a:pPr marL="0" lvl="0" indent="0" rtl="0">
              <a:spcBef>
                <a:spcPts val="480"/>
              </a:spcBef>
              <a:spcAft>
                <a:spcPts val="0"/>
              </a:spcAft>
              <a:buNone/>
            </a:pPr>
            <a:r>
              <a:rPr lang="pt-BR" sz="1400" dirty="0"/>
              <a:t>Podemos dizer que uma série com tendência não é estacionária, já que a média, por exemplo, tende a aumentar ou diminuir.</a:t>
            </a:r>
          </a:p>
        </p:txBody>
      </p:sp>
      <p:sp>
        <p:nvSpPr>
          <p:cNvPr id="673" name="Shape 673"/>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12</a:t>
            </a:fld>
            <a:endParaRPr lang="pt-BR" dirty="0"/>
          </a:p>
        </p:txBody>
      </p:sp>
      <p:pic>
        <p:nvPicPr>
          <p:cNvPr id="674" name="Shape 674"/>
          <p:cNvPicPr preferRelativeResize="0"/>
          <p:nvPr/>
        </p:nvPicPr>
        <p:blipFill>
          <a:blip r:embed="rId3">
            <a:alphaModFix/>
          </a:blip>
          <a:stretch>
            <a:fillRect/>
          </a:stretch>
        </p:blipFill>
        <p:spPr>
          <a:xfrm>
            <a:off x="824775" y="1307173"/>
            <a:ext cx="2113038" cy="395700"/>
          </a:xfrm>
          <a:prstGeom prst="rect">
            <a:avLst/>
          </a:prstGeom>
          <a:noFill/>
          <a:ln>
            <a:noFill/>
          </a:ln>
        </p:spPr>
      </p:pic>
      <p:pic>
        <p:nvPicPr>
          <p:cNvPr id="675" name="Shape 675"/>
          <p:cNvPicPr preferRelativeResize="0"/>
          <p:nvPr/>
        </p:nvPicPr>
        <p:blipFill>
          <a:blip r:embed="rId4">
            <a:alphaModFix/>
          </a:blip>
          <a:stretch>
            <a:fillRect/>
          </a:stretch>
        </p:blipFill>
        <p:spPr>
          <a:xfrm>
            <a:off x="745325" y="2193300"/>
            <a:ext cx="4743450" cy="476250"/>
          </a:xfrm>
          <a:prstGeom prst="rect">
            <a:avLst/>
          </a:prstGeom>
          <a:noFill/>
          <a:ln>
            <a:noFill/>
          </a:ln>
        </p:spPr>
      </p:pic>
      <p:pic>
        <p:nvPicPr>
          <p:cNvPr id="676" name="Shape 676"/>
          <p:cNvPicPr preferRelativeResize="0"/>
          <p:nvPr/>
        </p:nvPicPr>
        <p:blipFill>
          <a:blip r:embed="rId5">
            <a:alphaModFix/>
          </a:blip>
          <a:stretch>
            <a:fillRect/>
          </a:stretch>
        </p:blipFill>
        <p:spPr>
          <a:xfrm>
            <a:off x="745313" y="1702875"/>
            <a:ext cx="4181475" cy="47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Séries estacionárias</a:t>
            </a:r>
          </a:p>
        </p:txBody>
      </p:sp>
      <p:sp>
        <p:nvSpPr>
          <p:cNvPr id="683" name="Shape 683"/>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13</a:t>
            </a:fld>
            <a:endParaRPr lang="pt-BR" dirty="0"/>
          </a:p>
        </p:txBody>
      </p:sp>
      <p:pic>
        <p:nvPicPr>
          <p:cNvPr id="684" name="Shape 684"/>
          <p:cNvPicPr preferRelativeResize="0"/>
          <p:nvPr/>
        </p:nvPicPr>
        <p:blipFill>
          <a:blip r:embed="rId3">
            <a:alphaModFix/>
          </a:blip>
          <a:stretch>
            <a:fillRect/>
          </a:stretch>
        </p:blipFill>
        <p:spPr>
          <a:xfrm>
            <a:off x="355475" y="710900"/>
            <a:ext cx="8586401" cy="4293200"/>
          </a:xfrm>
          <a:prstGeom prst="rect">
            <a:avLst/>
          </a:prstGeom>
          <a:noFill/>
          <a:ln>
            <a:noFill/>
          </a:ln>
        </p:spPr>
      </p:pic>
      <p:sp>
        <p:nvSpPr>
          <p:cNvPr id="2" name="TextBox 1"/>
          <p:cNvSpPr txBox="1"/>
          <p:nvPr/>
        </p:nvSpPr>
        <p:spPr>
          <a:xfrm>
            <a:off x="3923928" y="795690"/>
            <a:ext cx="1701107" cy="261610"/>
          </a:xfrm>
          <a:prstGeom prst="rect">
            <a:avLst/>
          </a:prstGeom>
          <a:solidFill>
            <a:schemeClr val="bg1"/>
          </a:solidFill>
        </p:spPr>
        <p:txBody>
          <a:bodyPr wrap="none" rtlCol="0">
            <a:spAutoFit/>
          </a:bodyPr>
          <a:lstStyle/>
          <a:p>
            <a:pPr rtl="0"/>
            <a:r>
              <a:rPr lang="pt-BR" sz="1100" b="1" dirty="0">
                <a:latin typeface="Calibri" panose="020F0502020204030204" pitchFamily="34" charset="0"/>
              </a:rPr>
              <a:t>Strictly stationary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Séries não estacionárias</a:t>
            </a:r>
          </a:p>
        </p:txBody>
      </p:sp>
      <p:sp>
        <p:nvSpPr>
          <p:cNvPr id="691" name="Shape 691"/>
          <p:cNvSpPr txBox="1">
            <a:spLocks noGrp="1"/>
          </p:cNvSpPr>
          <p:nvPr>
            <p:ph type="body" idx="1"/>
          </p:nvPr>
        </p:nvSpPr>
        <p:spPr>
          <a:xfrm>
            <a:off x="457200" y="849289"/>
            <a:ext cx="8229600" cy="40782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dirty="0"/>
              <a:t>Em contraposição, uma série não estacionária não cumpre as duas condições mencionadas.</a:t>
            </a:r>
          </a:p>
          <a:p>
            <a:pPr marL="152400" lvl="0" indent="0" rtl="0">
              <a:spcBef>
                <a:spcPts val="480"/>
              </a:spcBef>
              <a:spcAft>
                <a:spcPts val="0"/>
              </a:spcAft>
              <a:buNone/>
            </a:pPr>
            <a:r>
              <a:rPr lang="pt-BR" dirty="0"/>
              <a:t>Há uma série estacionária muito famosa ultimamente...</a:t>
            </a:r>
          </a:p>
        </p:txBody>
      </p:sp>
      <p:sp>
        <p:nvSpPr>
          <p:cNvPr id="692" name="Shape 692"/>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14</a:t>
            </a:fld>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Séries não estacionárias</a:t>
            </a:r>
          </a:p>
        </p:txBody>
      </p:sp>
      <p:sp>
        <p:nvSpPr>
          <p:cNvPr id="699" name="Shape 699"/>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15</a:t>
            </a:fld>
            <a:endParaRPr lang="pt-BR" dirty="0"/>
          </a:p>
        </p:txBody>
      </p:sp>
      <p:pic>
        <p:nvPicPr>
          <p:cNvPr id="700" name="Shape 700"/>
          <p:cNvPicPr preferRelativeResize="0"/>
          <p:nvPr/>
        </p:nvPicPr>
        <p:blipFill>
          <a:blip r:embed="rId3">
            <a:alphaModFix/>
          </a:blip>
          <a:stretch>
            <a:fillRect/>
          </a:stretch>
        </p:blipFill>
        <p:spPr>
          <a:xfrm>
            <a:off x="538025" y="680504"/>
            <a:ext cx="8229599" cy="4568197"/>
          </a:xfrm>
          <a:prstGeom prst="rect">
            <a:avLst/>
          </a:prstGeom>
          <a:noFill/>
          <a:ln>
            <a:noFill/>
          </a:ln>
        </p:spPr>
      </p:pic>
      <p:sp>
        <p:nvSpPr>
          <p:cNvPr id="6" name="TextBox 5"/>
          <p:cNvSpPr txBox="1"/>
          <p:nvPr/>
        </p:nvSpPr>
        <p:spPr>
          <a:xfrm>
            <a:off x="2870124" y="680504"/>
            <a:ext cx="4790094" cy="461665"/>
          </a:xfrm>
          <a:prstGeom prst="rect">
            <a:avLst/>
          </a:prstGeom>
          <a:solidFill>
            <a:schemeClr val="bg1"/>
          </a:solidFill>
        </p:spPr>
        <p:txBody>
          <a:bodyPr wrap="none" rtlCol="0">
            <a:spAutoFit/>
          </a:bodyPr>
          <a:lstStyle/>
          <a:p>
            <a:pPr rtl="0"/>
            <a:r>
              <a:rPr lang="pt-BR" sz="2400" b="1" dirty="0">
                <a:solidFill>
                  <a:schemeClr val="tx1">
                    <a:lumMod val="65000"/>
                    <a:lumOff val="35000"/>
                  </a:schemeClr>
                </a:solidFill>
                <a:latin typeface="Calibri" panose="020F0502020204030204" pitchFamily="34" charset="0"/>
              </a:rPr>
              <a:t>Histórico de Preços do Bitcoin (USD)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Introdução a séries temporais: modelos básicos</a:t>
            </a:r>
          </a:p>
        </p:txBody>
      </p:sp>
      <p:sp>
        <p:nvSpPr>
          <p:cNvPr id="707" name="Shape 707"/>
          <p:cNvSpPr txBox="1">
            <a:spLocks noGrp="1"/>
          </p:cNvSpPr>
          <p:nvPr>
            <p:ph type="body" idx="1"/>
          </p:nvPr>
        </p:nvSpPr>
        <p:spPr>
          <a:xfrm>
            <a:off x="498050" y="659901"/>
            <a:ext cx="8263500" cy="41208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dirty="0"/>
              <a:t>Modelos simples</a:t>
            </a:r>
          </a:p>
          <a:p>
            <a:pPr marL="457200" lvl="0" indent="-381000" rtl="0">
              <a:spcBef>
                <a:spcPts val="480"/>
              </a:spcBef>
              <a:spcAft>
                <a:spcPts val="0"/>
              </a:spcAft>
              <a:buSzPts val="2400"/>
              <a:buChar char="●"/>
            </a:pPr>
            <a:r>
              <a:rPr lang="pt-BR" dirty="0"/>
              <a:t>Média constante</a:t>
            </a:r>
          </a:p>
          <a:p>
            <a:pPr marL="457200" lvl="0" indent="-381000" rtl="0">
              <a:spcBef>
                <a:spcPts val="0"/>
              </a:spcBef>
              <a:spcAft>
                <a:spcPts val="0"/>
              </a:spcAft>
              <a:buSzPts val="2400"/>
              <a:buChar char="●"/>
            </a:pPr>
            <a:r>
              <a:rPr lang="pt-BR" dirty="0"/>
              <a:t>Tendência determinista (regressão linear)</a:t>
            </a:r>
          </a:p>
          <a:p>
            <a:pPr marL="457200" lvl="0" indent="-381000" rtl="0">
              <a:spcBef>
                <a:spcPts val="0"/>
              </a:spcBef>
              <a:spcAft>
                <a:spcPts val="0"/>
              </a:spcAft>
              <a:buSzPts val="2400"/>
              <a:buChar char="●"/>
            </a:pPr>
            <a:r>
              <a:rPr lang="pt-BR" dirty="0"/>
              <a:t>Média móvel</a:t>
            </a:r>
          </a:p>
          <a:p>
            <a:pPr marL="457200" lvl="0" indent="-381000" rtl="0">
              <a:spcBef>
                <a:spcPts val="0"/>
              </a:spcBef>
              <a:spcAft>
                <a:spcPts val="0"/>
              </a:spcAft>
              <a:buSzPts val="2400"/>
              <a:buChar char="●"/>
            </a:pPr>
            <a:r>
              <a:rPr lang="pt-BR" dirty="0"/>
              <a:t>Suavização exponencial simples</a:t>
            </a:r>
          </a:p>
          <a:p>
            <a:pPr marL="0" lvl="0" indent="0" rtl="0">
              <a:spcBef>
                <a:spcPts val="480"/>
              </a:spcBef>
              <a:spcAft>
                <a:spcPts val="0"/>
              </a:spcAft>
              <a:buNone/>
            </a:pPr>
            <a:endParaRPr lang="pt-BR" dirty="0"/>
          </a:p>
        </p:txBody>
      </p:sp>
      <p:sp>
        <p:nvSpPr>
          <p:cNvPr id="708" name="Shape 708"/>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16</a:t>
            </a:fld>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Média constante</a:t>
            </a:r>
          </a:p>
        </p:txBody>
      </p:sp>
      <p:sp>
        <p:nvSpPr>
          <p:cNvPr id="715" name="Shape 715"/>
          <p:cNvSpPr txBox="1">
            <a:spLocks noGrp="1"/>
          </p:cNvSpPr>
          <p:nvPr>
            <p:ph type="body" idx="1"/>
          </p:nvPr>
        </p:nvSpPr>
        <p:spPr>
          <a:xfrm>
            <a:off x="457200" y="774813"/>
            <a:ext cx="8229600" cy="37716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sz="1400" dirty="0">
                <a:solidFill>
                  <a:schemeClr val="dk2"/>
                </a:solidFill>
              </a:rPr>
              <a:t>Média constante:</a:t>
            </a:r>
            <a:r>
              <a:rPr lang="pt-BR" sz="1400" dirty="0"/>
              <a:t> não capta mudanças ao longo do tempo (níveis maiores/menores, mudanças na variabilidade)</a:t>
            </a:r>
          </a:p>
          <a:p>
            <a:pPr marL="0" lvl="0" indent="0" rtl="0">
              <a:spcBef>
                <a:spcPts val="480"/>
              </a:spcBef>
              <a:spcAft>
                <a:spcPts val="0"/>
              </a:spcAft>
              <a:buNone/>
            </a:pPr>
            <a:r>
              <a:rPr lang="pt-BR" sz="1400" dirty="0"/>
              <a:t>Modela-se como </a:t>
            </a:r>
          </a:p>
          <a:p>
            <a:pPr marL="0" lvl="0" indent="0" rtl="0">
              <a:spcBef>
                <a:spcPts val="480"/>
              </a:spcBef>
              <a:spcAft>
                <a:spcPts val="0"/>
              </a:spcAft>
              <a:buNone/>
            </a:pPr>
            <a:endParaRPr lang="pt-BR" dirty="0"/>
          </a:p>
        </p:txBody>
      </p:sp>
      <p:sp>
        <p:nvSpPr>
          <p:cNvPr id="716" name="Shape 716"/>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17</a:t>
            </a:fld>
            <a:endParaRPr lang="pt-BR" dirty="0"/>
          </a:p>
        </p:txBody>
      </p:sp>
      <p:pic>
        <p:nvPicPr>
          <p:cNvPr id="717" name="Shape 717"/>
          <p:cNvPicPr preferRelativeResize="0"/>
          <p:nvPr/>
        </p:nvPicPr>
        <p:blipFill>
          <a:blip r:embed="rId3">
            <a:alphaModFix/>
          </a:blip>
          <a:stretch>
            <a:fillRect/>
          </a:stretch>
        </p:blipFill>
        <p:spPr>
          <a:xfrm>
            <a:off x="238113" y="1860838"/>
            <a:ext cx="8448675" cy="3076575"/>
          </a:xfrm>
          <a:prstGeom prst="rect">
            <a:avLst/>
          </a:prstGeom>
          <a:noFill/>
          <a:ln>
            <a:noFill/>
          </a:ln>
        </p:spPr>
      </p:pic>
      <p:pic>
        <p:nvPicPr>
          <p:cNvPr id="718" name="Shape 718"/>
          <p:cNvPicPr preferRelativeResize="0"/>
          <p:nvPr/>
        </p:nvPicPr>
        <p:blipFill>
          <a:blip r:embed="rId4">
            <a:alphaModFix/>
          </a:blip>
          <a:stretch>
            <a:fillRect/>
          </a:stretch>
        </p:blipFill>
        <p:spPr>
          <a:xfrm>
            <a:off x="2111163" y="1369173"/>
            <a:ext cx="1709333" cy="310065"/>
          </a:xfrm>
          <a:prstGeom prst="rect">
            <a:avLst/>
          </a:prstGeom>
          <a:noFill/>
          <a:ln>
            <a:noFill/>
          </a:ln>
        </p:spPr>
      </p:pic>
      <p:sp>
        <p:nvSpPr>
          <p:cNvPr id="7" name="TextBox 6"/>
          <p:cNvSpPr txBox="1"/>
          <p:nvPr/>
        </p:nvSpPr>
        <p:spPr>
          <a:xfrm>
            <a:off x="4410870" y="4675803"/>
            <a:ext cx="449162"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date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Tendência determinista</a:t>
            </a:r>
          </a:p>
        </p:txBody>
      </p:sp>
      <p:sp>
        <p:nvSpPr>
          <p:cNvPr id="725" name="Shape 725"/>
          <p:cNvSpPr txBox="1">
            <a:spLocks noGrp="1"/>
          </p:cNvSpPr>
          <p:nvPr>
            <p:ph type="body" idx="1"/>
          </p:nvPr>
        </p:nvSpPr>
        <p:spPr>
          <a:xfrm>
            <a:off x="457200" y="774813"/>
            <a:ext cx="8229600" cy="3771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rtlCol="0" anchor="t" anchorCtr="0">
            <a:noAutofit/>
          </a:bodyPr>
          <a:lstStyle/>
          <a:p>
            <a:pPr marL="0" lvl="0" indent="0" rtl="0">
              <a:spcBef>
                <a:spcPts val="480"/>
              </a:spcBef>
              <a:spcAft>
                <a:spcPts val="0"/>
              </a:spcAft>
              <a:buNone/>
            </a:pPr>
            <a:r>
              <a:rPr lang="pt-BR" sz="1400" dirty="0">
                <a:solidFill>
                  <a:schemeClr val="dk2"/>
                </a:solidFill>
              </a:rPr>
              <a:t>Regressão linear de y contra t: </a:t>
            </a:r>
            <a:r>
              <a:rPr lang="pt-BR" sz="1400" dirty="0"/>
              <a:t>supõe-se que apenas t afeta y. Modela-se como: </a:t>
            </a:r>
          </a:p>
        </p:txBody>
      </p:sp>
      <p:sp>
        <p:nvSpPr>
          <p:cNvPr id="726" name="Shape 726"/>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18</a:t>
            </a:fld>
            <a:endParaRPr lang="pt-BR" dirty="0"/>
          </a:p>
        </p:txBody>
      </p:sp>
      <p:pic>
        <p:nvPicPr>
          <p:cNvPr id="727" name="Shape 727"/>
          <p:cNvPicPr preferRelativeResize="0"/>
          <p:nvPr/>
        </p:nvPicPr>
        <p:blipFill>
          <a:blip r:embed="rId3">
            <a:alphaModFix/>
          </a:blip>
          <a:stretch>
            <a:fillRect/>
          </a:stretch>
        </p:blipFill>
        <p:spPr>
          <a:xfrm>
            <a:off x="395275" y="1623263"/>
            <a:ext cx="8353425" cy="3076575"/>
          </a:xfrm>
          <a:prstGeom prst="rect">
            <a:avLst/>
          </a:prstGeom>
          <a:noFill/>
          <a:ln>
            <a:noFill/>
          </a:ln>
        </p:spPr>
      </p:pic>
      <p:pic>
        <p:nvPicPr>
          <p:cNvPr id="728" name="Shape 728"/>
          <p:cNvPicPr preferRelativeResize="0"/>
          <p:nvPr/>
        </p:nvPicPr>
        <p:blipFill>
          <a:blip r:embed="rId4">
            <a:alphaModFix/>
          </a:blip>
          <a:stretch>
            <a:fillRect/>
          </a:stretch>
        </p:blipFill>
        <p:spPr>
          <a:xfrm>
            <a:off x="2396200" y="1313198"/>
            <a:ext cx="2413114" cy="310065"/>
          </a:xfrm>
          <a:prstGeom prst="rect">
            <a:avLst/>
          </a:prstGeom>
          <a:noFill/>
          <a:ln>
            <a:noFill/>
          </a:ln>
        </p:spPr>
      </p:pic>
      <p:sp>
        <p:nvSpPr>
          <p:cNvPr id="7" name="TextBox 6"/>
          <p:cNvSpPr txBox="1"/>
          <p:nvPr/>
        </p:nvSpPr>
        <p:spPr>
          <a:xfrm>
            <a:off x="4283968" y="4468098"/>
            <a:ext cx="760144"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timeIndex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Tendência determinista</a:t>
            </a:r>
          </a:p>
        </p:txBody>
      </p:sp>
      <p:sp>
        <p:nvSpPr>
          <p:cNvPr id="735" name="Shape 735"/>
          <p:cNvSpPr txBox="1">
            <a:spLocks noGrp="1"/>
          </p:cNvSpPr>
          <p:nvPr>
            <p:ph type="body" idx="1"/>
          </p:nvPr>
        </p:nvSpPr>
        <p:spPr>
          <a:xfrm>
            <a:off x="457200" y="774813"/>
            <a:ext cx="8229600" cy="37716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sz="1400" dirty="0"/>
              <a:t>Gera resíduos sistemáticos...</a:t>
            </a:r>
          </a:p>
          <a:p>
            <a:pPr marL="0" lvl="0" indent="0" rtl="0">
              <a:spcBef>
                <a:spcPts val="480"/>
              </a:spcBef>
              <a:spcAft>
                <a:spcPts val="0"/>
              </a:spcAft>
              <a:buNone/>
            </a:pPr>
            <a:endParaRPr lang="pt-BR" dirty="0"/>
          </a:p>
        </p:txBody>
      </p:sp>
      <p:sp>
        <p:nvSpPr>
          <p:cNvPr id="736" name="Shape 736"/>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19</a:t>
            </a:fld>
            <a:endParaRPr lang="pt-BR" dirty="0"/>
          </a:p>
        </p:txBody>
      </p:sp>
      <p:pic>
        <p:nvPicPr>
          <p:cNvPr id="737" name="Shape 737"/>
          <p:cNvPicPr preferRelativeResize="0"/>
          <p:nvPr/>
        </p:nvPicPr>
        <p:blipFill>
          <a:blip r:embed="rId3">
            <a:alphaModFix/>
          </a:blip>
          <a:stretch>
            <a:fillRect/>
          </a:stretch>
        </p:blipFill>
        <p:spPr>
          <a:xfrm>
            <a:off x="190500" y="1361086"/>
            <a:ext cx="8496300" cy="3067475"/>
          </a:xfrm>
          <a:prstGeom prst="rect">
            <a:avLst/>
          </a:prstGeom>
          <a:noFill/>
          <a:ln>
            <a:noFill/>
          </a:ln>
        </p:spPr>
      </p:pic>
      <p:sp>
        <p:nvSpPr>
          <p:cNvPr id="6" name="TextBox 5"/>
          <p:cNvSpPr txBox="1"/>
          <p:nvPr/>
        </p:nvSpPr>
        <p:spPr>
          <a:xfrm>
            <a:off x="4438650" y="4225652"/>
            <a:ext cx="449162"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date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447793" y="145247"/>
            <a:ext cx="6096000" cy="395700"/>
          </a:xfrm>
          <a:prstGeom prst="rect">
            <a:avLst/>
          </a:prstGeom>
          <a:noFill/>
          <a:ln>
            <a:noFill/>
          </a:ln>
        </p:spPr>
        <p:txBody>
          <a:bodyPr spcFirstLastPara="1" wrap="square" lIns="0" tIns="0" rIns="0" bIns="0" rtlCol="0" anchor="ctr" anchorCtr="0">
            <a:noAutofit/>
          </a:bodyPr>
          <a:lstStyle/>
          <a:p>
            <a:pPr marL="0" marR="0" lvl="0" indent="0" algn="l" rtl="0">
              <a:lnSpc>
                <a:spcPct val="100000"/>
              </a:lnSpc>
              <a:spcBef>
                <a:spcPts val="0"/>
              </a:spcBef>
              <a:spcAft>
                <a:spcPts val="0"/>
              </a:spcAft>
              <a:buClr>
                <a:schemeClr val="dk1"/>
              </a:buClr>
              <a:buFont typeface="Raleway"/>
              <a:buNone/>
            </a:pPr>
            <a:r>
              <a:rPr lang="pt-BR" sz="1400" b="1" i="0" u="none" strike="noStrike" cap="none" dirty="0">
                <a:solidFill>
                  <a:schemeClr val="dk1"/>
                </a:solidFill>
                <a:sym typeface="Raleway"/>
              </a:rPr>
              <a:t>OBJETIVOS DA AULA</a:t>
            </a:r>
            <a:endParaRPr lang="pt-BR" dirty="0"/>
          </a:p>
        </p:txBody>
      </p:sp>
      <p:sp>
        <p:nvSpPr>
          <p:cNvPr id="575" name="Shape 57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lnSpc>
                <a:spcPct val="100000"/>
              </a:lnSpc>
              <a:spcBef>
                <a:spcPts val="0"/>
              </a:spcBef>
              <a:spcAft>
                <a:spcPts val="0"/>
              </a:spcAft>
              <a:buClr>
                <a:srgbClr val="888888"/>
              </a:buClr>
              <a:buFont typeface="Calibri"/>
              <a:buNone/>
            </a:pPr>
            <a:fld id="{00000000-1234-1234-1234-123412341234}" type="slidenum">
              <a:rPr lang="pt-BR" sz="1200" b="0" i="0" u="none" strike="noStrike" cap="none" smtClean="0">
                <a:solidFill>
                  <a:srgbClr val="888888"/>
                </a:solidFill>
                <a:sym typeface="Calibri"/>
              </a:rPr>
              <a:t>2</a:t>
            </a:fld>
            <a:endParaRPr lang="pt-BR" dirty="0"/>
          </a:p>
        </p:txBody>
      </p:sp>
      <p:sp>
        <p:nvSpPr>
          <p:cNvPr id="576" name="Shape 576"/>
          <p:cNvSpPr/>
          <p:nvPr/>
        </p:nvSpPr>
        <p:spPr>
          <a:xfrm>
            <a:off x="782918" y="1583469"/>
            <a:ext cx="498900" cy="4989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chemeClr val="dk1"/>
              </a:buClr>
              <a:buFont typeface="Calibri"/>
              <a:buNone/>
            </a:pPr>
            <a:r>
              <a:rPr lang="pt-BR" sz="1400" b="0" i="0" u="none" strike="noStrike" cap="none" dirty="0">
                <a:solidFill>
                  <a:schemeClr val="dk1"/>
                </a:solidFill>
                <a:latin typeface="Calibri"/>
                <a:ea typeface="Calibri"/>
                <a:cs typeface="Calibri"/>
                <a:sym typeface="Calibri"/>
              </a:rPr>
              <a:t>1</a:t>
            </a:r>
            <a:endParaRPr lang="pt-BR" dirty="0"/>
          </a:p>
        </p:txBody>
      </p:sp>
      <p:sp>
        <p:nvSpPr>
          <p:cNvPr id="577" name="Shape 577"/>
          <p:cNvSpPr/>
          <p:nvPr/>
        </p:nvSpPr>
        <p:spPr>
          <a:xfrm>
            <a:off x="1365675" y="1659975"/>
            <a:ext cx="4248600" cy="5814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chemeClr val="dk1"/>
              </a:buClr>
              <a:buFont typeface="Arial"/>
              <a:buNone/>
            </a:pPr>
            <a:r>
              <a:rPr lang="pt-BR" b="1" dirty="0">
                <a:latin typeface="Raleway"/>
                <a:ea typeface="Raleway"/>
                <a:cs typeface="Raleway"/>
                <a:sym typeface="Raleway"/>
              </a:rPr>
              <a:t>Tipos de dados, EDA e pré-processamento</a:t>
            </a:r>
            <a:endParaRPr lang="pt-BR" sz="1000" b="1" i="0" u="none" strike="noStrike" cap="none" dirty="0">
              <a:latin typeface="Raleway"/>
              <a:ea typeface="Raleway"/>
              <a:cs typeface="Raleway"/>
              <a:sym typeface="Raleway"/>
            </a:endParaRPr>
          </a:p>
        </p:txBody>
      </p:sp>
      <p:sp>
        <p:nvSpPr>
          <p:cNvPr id="578" name="Shape 578"/>
          <p:cNvSpPr/>
          <p:nvPr/>
        </p:nvSpPr>
        <p:spPr>
          <a:xfrm>
            <a:off x="782918" y="2227916"/>
            <a:ext cx="498900" cy="4989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chemeClr val="dk1"/>
              </a:buClr>
              <a:buFont typeface="Calibri"/>
              <a:buNone/>
            </a:pPr>
            <a:r>
              <a:rPr lang="pt-BR" sz="1400" b="0" i="0" u="none" strike="noStrike" cap="none" dirty="0">
                <a:solidFill>
                  <a:schemeClr val="dk1"/>
                </a:solidFill>
                <a:latin typeface="Calibri"/>
                <a:ea typeface="Calibri"/>
                <a:cs typeface="Calibri"/>
                <a:sym typeface="Calibri"/>
              </a:rPr>
              <a:t>2</a:t>
            </a:r>
            <a:endParaRPr lang="pt-BR" dirty="0"/>
          </a:p>
        </p:txBody>
      </p:sp>
      <p:sp>
        <p:nvSpPr>
          <p:cNvPr id="579" name="Shape 579"/>
          <p:cNvSpPr/>
          <p:nvPr/>
        </p:nvSpPr>
        <p:spPr>
          <a:xfrm>
            <a:off x="1365675" y="2289300"/>
            <a:ext cx="4326900" cy="3957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chemeClr val="dk1"/>
              </a:buClr>
              <a:buFont typeface="Arial"/>
              <a:buNone/>
            </a:pPr>
            <a:r>
              <a:rPr lang="pt-BR" b="1" dirty="0">
                <a:latin typeface="Raleway"/>
                <a:ea typeface="Raleway"/>
                <a:cs typeface="Raleway"/>
                <a:sym typeface="Raleway"/>
              </a:rPr>
              <a:t>Modelos básicos de ST</a:t>
            </a:r>
          </a:p>
        </p:txBody>
      </p:sp>
      <p:sp>
        <p:nvSpPr>
          <p:cNvPr id="580" name="Shape 580"/>
          <p:cNvSpPr/>
          <p:nvPr/>
        </p:nvSpPr>
        <p:spPr>
          <a:xfrm>
            <a:off x="782918" y="3558163"/>
            <a:ext cx="498900" cy="4989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chemeClr val="dk1"/>
              </a:buClr>
              <a:buFont typeface="Calibri"/>
              <a:buNone/>
            </a:pPr>
            <a:r>
              <a:rPr lang="pt-BR" dirty="0">
                <a:solidFill>
                  <a:schemeClr val="dk1"/>
                </a:solidFill>
                <a:latin typeface="Calibri"/>
                <a:ea typeface="Calibri"/>
                <a:cs typeface="Calibri"/>
                <a:sym typeface="Calibri"/>
              </a:rPr>
              <a:t>4</a:t>
            </a:r>
            <a:endParaRPr lang="pt-BR" dirty="0"/>
          </a:p>
        </p:txBody>
      </p:sp>
      <p:sp>
        <p:nvSpPr>
          <p:cNvPr id="581" name="Shape 581"/>
          <p:cNvSpPr/>
          <p:nvPr/>
        </p:nvSpPr>
        <p:spPr>
          <a:xfrm>
            <a:off x="1365674" y="3669575"/>
            <a:ext cx="4248600" cy="2538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chemeClr val="dk1"/>
              </a:buClr>
              <a:buFont typeface="Arial"/>
              <a:buNone/>
            </a:pPr>
            <a:r>
              <a:rPr lang="pt-BR" b="1" dirty="0">
                <a:latin typeface="Raleway"/>
                <a:ea typeface="Raleway"/>
                <a:cs typeface="Raleway"/>
                <a:sym typeface="Raleway"/>
              </a:rPr>
              <a:t>LAB</a:t>
            </a:r>
            <a:endParaRPr lang="pt-BR" sz="1000" b="1" i="0" u="none" strike="noStrike" cap="none" dirty="0">
              <a:latin typeface="Raleway"/>
              <a:ea typeface="Raleway"/>
              <a:cs typeface="Raleway"/>
              <a:sym typeface="Raleway"/>
            </a:endParaRPr>
          </a:p>
        </p:txBody>
      </p:sp>
      <p:sp>
        <p:nvSpPr>
          <p:cNvPr id="582" name="Shape 582"/>
          <p:cNvSpPr/>
          <p:nvPr/>
        </p:nvSpPr>
        <p:spPr>
          <a:xfrm>
            <a:off x="782918" y="2913716"/>
            <a:ext cx="498900" cy="4989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chemeClr val="dk1"/>
              </a:buClr>
              <a:buFont typeface="Calibri"/>
              <a:buNone/>
            </a:pPr>
            <a:r>
              <a:rPr lang="pt-BR" dirty="0">
                <a:solidFill>
                  <a:schemeClr val="dk1"/>
                </a:solidFill>
                <a:latin typeface="Calibri"/>
                <a:ea typeface="Calibri"/>
                <a:cs typeface="Calibri"/>
                <a:sym typeface="Calibri"/>
              </a:rPr>
              <a:t>3</a:t>
            </a:r>
            <a:endParaRPr lang="pt-BR" dirty="0"/>
          </a:p>
        </p:txBody>
      </p:sp>
      <p:sp>
        <p:nvSpPr>
          <p:cNvPr id="583" name="Shape 583"/>
          <p:cNvSpPr/>
          <p:nvPr/>
        </p:nvSpPr>
        <p:spPr>
          <a:xfrm>
            <a:off x="1365675" y="2975100"/>
            <a:ext cx="4326900" cy="3957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chemeClr val="dk1"/>
              </a:buClr>
              <a:buFont typeface="Arial"/>
              <a:buNone/>
            </a:pPr>
            <a:r>
              <a:rPr lang="pt-BR" b="1" dirty="0">
                <a:latin typeface="Raleway"/>
                <a:ea typeface="Raleway"/>
                <a:cs typeface="Raleway"/>
                <a:sym typeface="Raleway"/>
              </a:rPr>
              <a:t>Modelos intermediários e avançados de ST</a:t>
            </a:r>
          </a:p>
        </p:txBody>
      </p:sp>
      <p:sp>
        <p:nvSpPr>
          <p:cNvPr id="584" name="Shape 584"/>
          <p:cNvSpPr/>
          <p:nvPr/>
        </p:nvSpPr>
        <p:spPr>
          <a:xfrm>
            <a:off x="5187300" y="1647650"/>
            <a:ext cx="429900" cy="18783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pic>
        <p:nvPicPr>
          <p:cNvPr id="585" name="Shape 585"/>
          <p:cNvPicPr preferRelativeResize="0"/>
          <p:nvPr/>
        </p:nvPicPr>
        <p:blipFill rotWithShape="1">
          <a:blip r:embed="rId3">
            <a:alphaModFix/>
          </a:blip>
          <a:srcRect t="6662" r="66047" b="2815"/>
          <a:stretch/>
        </p:blipFill>
        <p:spPr>
          <a:xfrm>
            <a:off x="5887525" y="769550"/>
            <a:ext cx="1384024" cy="3720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Média móvel</a:t>
            </a:r>
          </a:p>
        </p:txBody>
      </p:sp>
      <p:sp>
        <p:nvSpPr>
          <p:cNvPr id="744" name="Shape 744"/>
          <p:cNvSpPr txBox="1">
            <a:spLocks noGrp="1"/>
          </p:cNvSpPr>
          <p:nvPr>
            <p:ph type="body" idx="1"/>
          </p:nvPr>
        </p:nvSpPr>
        <p:spPr>
          <a:xfrm>
            <a:off x="457200" y="759501"/>
            <a:ext cx="8229600" cy="41679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A </a:t>
            </a:r>
            <a:r>
              <a:rPr lang="pt-BR" sz="1400" dirty="0">
                <a:solidFill>
                  <a:srgbClr val="FF0000"/>
                </a:solidFill>
              </a:rPr>
              <a:t>média móvel </a:t>
            </a:r>
            <a:r>
              <a:rPr lang="pt-BR" sz="1400" dirty="0"/>
              <a:t>é calculada como a média dos últimos n períodos. Neste caso, usamos 12 períodos. Por isso, os primeiros 12 meses não estão definidos.</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p:txBody>
      </p:sp>
      <p:sp>
        <p:nvSpPr>
          <p:cNvPr id="745" name="Shape 745"/>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20</a:t>
            </a:fld>
            <a:endParaRPr lang="pt-BR" dirty="0"/>
          </a:p>
        </p:txBody>
      </p:sp>
      <p:pic>
        <p:nvPicPr>
          <p:cNvPr id="746" name="Shape 746"/>
          <p:cNvPicPr preferRelativeResize="0"/>
          <p:nvPr/>
        </p:nvPicPr>
        <p:blipFill>
          <a:blip r:embed="rId3">
            <a:alphaModFix/>
          </a:blip>
          <a:stretch>
            <a:fillRect/>
          </a:stretch>
        </p:blipFill>
        <p:spPr>
          <a:xfrm>
            <a:off x="395275" y="1481063"/>
            <a:ext cx="8353425" cy="3076575"/>
          </a:xfrm>
          <a:prstGeom prst="rect">
            <a:avLst/>
          </a:prstGeom>
          <a:noFill/>
          <a:ln>
            <a:noFill/>
          </a:ln>
        </p:spPr>
      </p:pic>
      <p:sp>
        <p:nvSpPr>
          <p:cNvPr id="6" name="TextBox 5"/>
          <p:cNvSpPr txBox="1"/>
          <p:nvPr/>
        </p:nvSpPr>
        <p:spPr>
          <a:xfrm>
            <a:off x="4438650" y="4225652"/>
            <a:ext cx="449162"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date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Shape 752"/>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Suavização exponencial simples</a:t>
            </a:r>
          </a:p>
        </p:txBody>
      </p:sp>
      <p:sp>
        <p:nvSpPr>
          <p:cNvPr id="753" name="Shape 753"/>
          <p:cNvSpPr txBox="1">
            <a:spLocks noGrp="1"/>
          </p:cNvSpPr>
          <p:nvPr>
            <p:ph type="body" idx="1"/>
          </p:nvPr>
        </p:nvSpPr>
        <p:spPr>
          <a:xfrm>
            <a:off x="333375" y="540951"/>
            <a:ext cx="8229600" cy="42177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A média móvel oferece pesos iguais a cada uma das observações. Por outro lado, com a </a:t>
            </a:r>
            <a:r>
              <a:rPr lang="pt-BR" sz="1400" dirty="0">
                <a:solidFill>
                  <a:srgbClr val="FF0000"/>
                </a:solidFill>
              </a:rPr>
              <a:t>suavização exponencial simples, </a:t>
            </a:r>
            <a:r>
              <a:rPr lang="pt-BR" sz="1400" dirty="0"/>
              <a:t>damos mais importância às informações recentes e menos às passadas. Simplificando, podemos expressar desta forma:</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0" lvl="0" indent="0" rtl="0">
              <a:spcBef>
                <a:spcPts val="480"/>
              </a:spcBef>
              <a:spcAft>
                <a:spcPts val="0"/>
              </a:spcAft>
              <a:buNone/>
            </a:pPr>
            <a:r>
              <a:rPr lang="pt-BR" sz="1400" dirty="0"/>
              <a:t>Vamos ver um caso que contempla os últimos 12 períodos de informações.</a:t>
            </a:r>
          </a:p>
        </p:txBody>
      </p:sp>
      <p:sp>
        <p:nvSpPr>
          <p:cNvPr id="754" name="Shape 754"/>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21</a:t>
            </a:fld>
            <a:endParaRPr lang="pt-BR" dirty="0"/>
          </a:p>
        </p:txBody>
      </p:sp>
      <p:pic>
        <p:nvPicPr>
          <p:cNvPr id="755" name="Shape 755"/>
          <p:cNvPicPr preferRelativeResize="0"/>
          <p:nvPr/>
        </p:nvPicPr>
        <p:blipFill>
          <a:blip r:embed="rId3">
            <a:alphaModFix/>
          </a:blip>
          <a:stretch>
            <a:fillRect/>
          </a:stretch>
        </p:blipFill>
        <p:spPr>
          <a:xfrm>
            <a:off x="824775" y="1381850"/>
            <a:ext cx="3146724" cy="304200"/>
          </a:xfrm>
          <a:prstGeom prst="rect">
            <a:avLst/>
          </a:prstGeom>
          <a:noFill/>
          <a:ln>
            <a:noFill/>
          </a:ln>
        </p:spPr>
      </p:pic>
      <p:pic>
        <p:nvPicPr>
          <p:cNvPr id="756" name="Shape 756"/>
          <p:cNvPicPr preferRelativeResize="0"/>
          <p:nvPr/>
        </p:nvPicPr>
        <p:blipFill>
          <a:blip r:embed="rId4">
            <a:alphaModFix/>
          </a:blip>
          <a:stretch>
            <a:fillRect/>
          </a:stretch>
        </p:blipFill>
        <p:spPr>
          <a:xfrm>
            <a:off x="96800" y="2290175"/>
            <a:ext cx="8353425" cy="3076575"/>
          </a:xfrm>
          <a:prstGeom prst="rect">
            <a:avLst/>
          </a:prstGeom>
          <a:noFill/>
          <a:ln>
            <a:noFill/>
          </a:ln>
        </p:spPr>
      </p:pic>
      <p:sp>
        <p:nvSpPr>
          <p:cNvPr id="8" name="TextBox 7"/>
          <p:cNvSpPr txBox="1"/>
          <p:nvPr/>
        </p:nvSpPr>
        <p:spPr>
          <a:xfrm>
            <a:off x="4139952" y="5089748"/>
            <a:ext cx="449162"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date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Shape 761"/>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lang="pt-BR" sz="1800" dirty="0">
              <a:solidFill>
                <a:schemeClr val="lt1"/>
              </a:solidFill>
              <a:latin typeface="Calibri"/>
              <a:ea typeface="Calibri"/>
              <a:cs typeface="Calibri"/>
              <a:sym typeface="Calibri"/>
            </a:endParaRPr>
          </a:p>
        </p:txBody>
      </p:sp>
      <p:sp>
        <p:nvSpPr>
          <p:cNvPr id="762" name="Shape 762"/>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lang="pt-BR" sz="3200" dirty="0">
              <a:solidFill>
                <a:schemeClr val="dk1"/>
              </a:solidFill>
              <a:latin typeface="Raleway"/>
              <a:ea typeface="Raleway"/>
              <a:cs typeface="Raleway"/>
              <a:sym typeface="Raleway"/>
            </a:endParaRPr>
          </a:p>
        </p:txBody>
      </p:sp>
      <p:sp>
        <p:nvSpPr>
          <p:cNvPr id="763" name="Shape 763"/>
          <p:cNvSpPr/>
          <p:nvPr/>
        </p:nvSpPr>
        <p:spPr>
          <a:xfrm>
            <a:off x="1050575" y="1389726"/>
            <a:ext cx="7221900" cy="15420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endParaRPr lang="pt-BR" sz="3600" b="1" dirty="0">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r>
              <a:rPr lang="pt-BR" sz="3000" dirty="0">
                <a:solidFill>
                  <a:schemeClr val="lt1"/>
                </a:solidFill>
                <a:latin typeface="Raleway"/>
                <a:ea typeface="Raleway"/>
                <a:cs typeface="Raleway"/>
                <a:sym typeface="Raleway"/>
              </a:rPr>
              <a:t>Prática Guiada </a:t>
            </a:r>
          </a:p>
          <a:p>
            <a:pPr marL="0" marR="0" lvl="0" indent="0" algn="ctr" rtl="0">
              <a:lnSpc>
                <a:spcPct val="140000"/>
              </a:lnSpc>
              <a:spcBef>
                <a:spcPts val="0"/>
              </a:spcBef>
              <a:spcAft>
                <a:spcPts val="0"/>
              </a:spcAft>
              <a:buNone/>
            </a:pPr>
            <a:r>
              <a:rPr lang="pt-BR" sz="3000" b="1" dirty="0">
                <a:solidFill>
                  <a:schemeClr val="lt1"/>
                </a:solidFill>
                <a:latin typeface="Raleway"/>
                <a:ea typeface="Raleway"/>
                <a:cs typeface="Raleway"/>
                <a:sym typeface="Raleway"/>
              </a:rPr>
              <a:t>Parte 2 - Modelos Avançados</a:t>
            </a:r>
            <a:endParaRPr lang="pt-BR" sz="3600" b="1" dirty="0">
              <a:solidFill>
                <a:schemeClr val="lt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dirty="0"/>
              <a:t>Introdução a séries temporais: modelos avançados</a:t>
            </a:r>
          </a:p>
        </p:txBody>
      </p:sp>
      <p:sp>
        <p:nvSpPr>
          <p:cNvPr id="770" name="Shape 770"/>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23</a:t>
            </a:fld>
            <a:endParaRPr lang="pt-BR" dirty="0"/>
          </a:p>
        </p:txBody>
      </p:sp>
      <p:sp>
        <p:nvSpPr>
          <p:cNvPr id="771" name="Shape 771"/>
          <p:cNvSpPr txBox="1">
            <a:spLocks noGrp="1"/>
          </p:cNvSpPr>
          <p:nvPr>
            <p:ph type="body" idx="1"/>
          </p:nvPr>
        </p:nvSpPr>
        <p:spPr>
          <a:xfrm>
            <a:off x="498050" y="659901"/>
            <a:ext cx="8263500" cy="41208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dirty="0"/>
              <a:t>Modelos avançados</a:t>
            </a:r>
          </a:p>
          <a:p>
            <a:pPr marL="457200" lvl="0" indent="-381000" rtl="0">
              <a:spcBef>
                <a:spcPts val="480"/>
              </a:spcBef>
              <a:spcAft>
                <a:spcPts val="0"/>
              </a:spcAft>
              <a:buSzPts val="2400"/>
              <a:buChar char="●"/>
            </a:pPr>
            <a:r>
              <a:rPr lang="pt-BR" dirty="0"/>
              <a:t>AR</a:t>
            </a:r>
          </a:p>
          <a:p>
            <a:pPr marL="457200" lvl="0" indent="-381000" rtl="0">
              <a:spcBef>
                <a:spcPts val="0"/>
              </a:spcBef>
              <a:spcAft>
                <a:spcPts val="0"/>
              </a:spcAft>
              <a:buSzPts val="2400"/>
              <a:buChar char="●"/>
            </a:pPr>
            <a:r>
              <a:rPr lang="pt-BR" dirty="0"/>
              <a:t>MA</a:t>
            </a:r>
          </a:p>
          <a:p>
            <a:pPr marL="457200" lvl="0" indent="-381000" rtl="0">
              <a:spcBef>
                <a:spcPts val="0"/>
              </a:spcBef>
              <a:spcAft>
                <a:spcPts val="0"/>
              </a:spcAft>
              <a:buSzPts val="2400"/>
              <a:buChar char="●"/>
            </a:pPr>
            <a:r>
              <a:rPr lang="pt-BR" dirty="0"/>
              <a:t>ARMA</a:t>
            </a:r>
          </a:p>
          <a:p>
            <a:pPr marL="457200" lvl="0" indent="-381000" rtl="0">
              <a:spcBef>
                <a:spcPts val="0"/>
              </a:spcBef>
              <a:spcAft>
                <a:spcPts val="0"/>
              </a:spcAft>
              <a:buSzPts val="2400"/>
              <a:buChar char="●"/>
            </a:pPr>
            <a:r>
              <a:rPr lang="pt-BR" dirty="0"/>
              <a:t>ARIMA</a:t>
            </a:r>
          </a:p>
          <a:p>
            <a:pPr marL="457200" lvl="0" indent="-381000" rtl="0">
              <a:spcBef>
                <a:spcPts val="0"/>
              </a:spcBef>
              <a:spcAft>
                <a:spcPts val="0"/>
              </a:spcAft>
              <a:buSzPts val="2400"/>
              <a:buChar char="●"/>
            </a:pPr>
            <a:r>
              <a:rPr lang="pt-BR" dirty="0"/>
              <a:t>ARIMAX</a:t>
            </a:r>
          </a:p>
          <a:p>
            <a:pPr marL="0" lvl="0" indent="0" rtl="0">
              <a:spcBef>
                <a:spcPts val="480"/>
              </a:spcBef>
              <a:spcAft>
                <a:spcPts val="0"/>
              </a:spcAft>
              <a:buNone/>
            </a:pP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AR</a:t>
            </a:r>
          </a:p>
        </p:txBody>
      </p:sp>
      <p:sp>
        <p:nvSpPr>
          <p:cNvPr id="778" name="Shape 778"/>
          <p:cNvSpPr txBox="1">
            <a:spLocks noGrp="1"/>
          </p:cNvSpPr>
          <p:nvPr>
            <p:ph type="body" idx="1"/>
          </p:nvPr>
        </p:nvSpPr>
        <p:spPr>
          <a:xfrm>
            <a:off x="394950" y="794752"/>
            <a:ext cx="8292000" cy="43227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dirty="0"/>
              <a:t>Processos autorregressivos: AR(p)</a:t>
            </a:r>
          </a:p>
          <a:p>
            <a:pPr marL="342900" lvl="0" indent="-190500" rtl="0">
              <a:spcBef>
                <a:spcPts val="480"/>
              </a:spcBef>
              <a:spcAft>
                <a:spcPts val="0"/>
              </a:spcAft>
              <a:buNone/>
            </a:pPr>
            <a:r>
              <a:rPr lang="pt-BR" sz="1400" dirty="0"/>
              <a:t>P	</a:t>
            </a:r>
          </a:p>
          <a:p>
            <a:pPr marL="342900" lvl="0" indent="-190500" rtl="0">
              <a:spcBef>
                <a:spcPts val="480"/>
              </a:spcBef>
              <a:spcAft>
                <a:spcPts val="0"/>
              </a:spcAft>
              <a:buNone/>
            </a:pPr>
            <a:r>
              <a:rPr lang="pt-BR" sz="1400" dirty="0"/>
              <a:t>Formalmente:</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Por exemplo, um AR(1) se expressa da seguinte forma:</a:t>
            </a:r>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Um caso específico muito conhecido o Random Walk, que consiste em prever o último valor obtido. Ou seja, se B0 = 0 e B1 = 1, então:</a:t>
            </a:r>
          </a:p>
          <a:p>
            <a:pPr marL="152400" lvl="0" indent="0" rtl="0">
              <a:spcBef>
                <a:spcPts val="480"/>
              </a:spcBef>
              <a:spcAft>
                <a:spcPts val="0"/>
              </a:spcAft>
              <a:buNone/>
            </a:pPr>
            <a:endParaRPr lang="pt-BR" sz="1400" dirty="0"/>
          </a:p>
          <a:p>
            <a:pPr marL="152400" lvl="0" indent="0" rtl="0">
              <a:spcBef>
                <a:spcPts val="480"/>
              </a:spcBef>
              <a:spcAft>
                <a:spcPts val="0"/>
              </a:spcAft>
              <a:buNone/>
            </a:pPr>
            <a:r>
              <a:rPr lang="pt-BR" sz="1400" dirty="0"/>
              <a:t>Por outro lado, se B0 é diferente de 0, temos um Random Walk com drift:</a:t>
            </a:r>
          </a:p>
        </p:txBody>
      </p:sp>
      <p:sp>
        <p:nvSpPr>
          <p:cNvPr id="779" name="Shape 779"/>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24</a:t>
            </a:fld>
            <a:endParaRPr lang="pt-BR" dirty="0"/>
          </a:p>
        </p:txBody>
      </p:sp>
      <p:pic>
        <p:nvPicPr>
          <p:cNvPr id="780" name="Shape 780"/>
          <p:cNvPicPr preferRelativeResize="0"/>
          <p:nvPr/>
        </p:nvPicPr>
        <p:blipFill>
          <a:blip r:embed="rId3">
            <a:alphaModFix/>
          </a:blip>
          <a:stretch>
            <a:fillRect/>
          </a:stretch>
        </p:blipFill>
        <p:spPr>
          <a:xfrm>
            <a:off x="833038" y="2263049"/>
            <a:ext cx="7477922" cy="395700"/>
          </a:xfrm>
          <a:prstGeom prst="rect">
            <a:avLst/>
          </a:prstGeom>
          <a:noFill/>
          <a:ln>
            <a:noFill/>
          </a:ln>
        </p:spPr>
      </p:pic>
      <p:pic>
        <p:nvPicPr>
          <p:cNvPr id="781" name="Shape 781"/>
          <p:cNvPicPr preferRelativeResize="0"/>
          <p:nvPr/>
        </p:nvPicPr>
        <p:blipFill>
          <a:blip r:embed="rId4">
            <a:alphaModFix/>
          </a:blip>
          <a:stretch>
            <a:fillRect/>
          </a:stretch>
        </p:blipFill>
        <p:spPr>
          <a:xfrm>
            <a:off x="5668175" y="2929077"/>
            <a:ext cx="2793837" cy="292748"/>
          </a:xfrm>
          <a:prstGeom prst="rect">
            <a:avLst/>
          </a:prstGeom>
          <a:noFill/>
          <a:ln>
            <a:noFill/>
          </a:ln>
        </p:spPr>
      </p:pic>
      <p:pic>
        <p:nvPicPr>
          <p:cNvPr id="782" name="Shape 782"/>
          <p:cNvPicPr preferRelativeResize="0"/>
          <p:nvPr/>
        </p:nvPicPr>
        <p:blipFill>
          <a:blip r:embed="rId5">
            <a:alphaModFix/>
          </a:blip>
          <a:stretch>
            <a:fillRect/>
          </a:stretch>
        </p:blipFill>
        <p:spPr>
          <a:xfrm>
            <a:off x="5973650" y="4597502"/>
            <a:ext cx="2488360" cy="292748"/>
          </a:xfrm>
          <a:prstGeom prst="rect">
            <a:avLst/>
          </a:prstGeom>
          <a:noFill/>
          <a:ln>
            <a:noFill/>
          </a:ln>
        </p:spPr>
      </p:pic>
      <p:pic>
        <p:nvPicPr>
          <p:cNvPr id="783" name="Shape 783"/>
          <p:cNvPicPr preferRelativeResize="0"/>
          <p:nvPr/>
        </p:nvPicPr>
        <p:blipFill>
          <a:blip r:embed="rId6">
            <a:alphaModFix/>
          </a:blip>
          <a:stretch>
            <a:fillRect/>
          </a:stretch>
        </p:blipFill>
        <p:spPr>
          <a:xfrm>
            <a:off x="6067760" y="3842864"/>
            <a:ext cx="2131808" cy="2927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Shape 789"/>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Random Walk</a:t>
            </a:r>
          </a:p>
        </p:txBody>
      </p:sp>
      <p:sp>
        <p:nvSpPr>
          <p:cNvPr id="790" name="Shape 790"/>
          <p:cNvSpPr txBox="1">
            <a:spLocks noGrp="1"/>
          </p:cNvSpPr>
          <p:nvPr>
            <p:ph type="body" idx="1"/>
          </p:nvPr>
        </p:nvSpPr>
        <p:spPr>
          <a:xfrm>
            <a:off x="457200" y="774825"/>
            <a:ext cx="8339100" cy="37716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dirty="0">
                <a:solidFill>
                  <a:schemeClr val="dk2"/>
                </a:solidFill>
              </a:rPr>
              <a:t>Random Walk:</a:t>
            </a:r>
            <a:r>
              <a:rPr lang="pt-BR" dirty="0"/>
              <a:t> modelamos o comportamento exato da série com um atraso ou, explicando de outra forma, prevemos o valor atual em função do preço do dia anterior.</a:t>
            </a:r>
          </a:p>
        </p:txBody>
      </p:sp>
      <p:sp>
        <p:nvSpPr>
          <p:cNvPr id="791" name="Shape 791"/>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25</a:t>
            </a:fld>
            <a:endParaRPr lang="pt-BR" dirty="0"/>
          </a:p>
        </p:txBody>
      </p:sp>
      <p:pic>
        <p:nvPicPr>
          <p:cNvPr id="792" name="Shape 792"/>
          <p:cNvPicPr preferRelativeResize="0"/>
          <p:nvPr/>
        </p:nvPicPr>
        <p:blipFill>
          <a:blip r:embed="rId3">
            <a:alphaModFix/>
          </a:blip>
          <a:stretch>
            <a:fillRect/>
          </a:stretch>
        </p:blipFill>
        <p:spPr>
          <a:xfrm>
            <a:off x="347663" y="2157413"/>
            <a:ext cx="8448675" cy="3076575"/>
          </a:xfrm>
          <a:prstGeom prst="rect">
            <a:avLst/>
          </a:prstGeom>
          <a:noFill/>
          <a:ln>
            <a:noFill/>
          </a:ln>
        </p:spPr>
      </p:pic>
      <p:sp>
        <p:nvSpPr>
          <p:cNvPr id="6" name="TextBox 5"/>
          <p:cNvSpPr txBox="1"/>
          <p:nvPr/>
        </p:nvSpPr>
        <p:spPr>
          <a:xfrm>
            <a:off x="4283968" y="5017740"/>
            <a:ext cx="760144"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timeIndex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457200" y="782277"/>
            <a:ext cx="8295900" cy="43476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dirty="0"/>
              <a:t>Processos de média móveis: MA(q)</a:t>
            </a:r>
          </a:p>
          <a:p>
            <a:pPr marL="342900" lvl="0" indent="-190500" rtl="0">
              <a:spcBef>
                <a:spcPts val="480"/>
              </a:spcBef>
              <a:spcAft>
                <a:spcPts val="0"/>
              </a:spcAft>
              <a:buNone/>
            </a:pPr>
            <a:r>
              <a:rPr lang="pt-BR" sz="1400" dirty="0"/>
              <a:t>O processo é modelado como uma soma ponderada (parecida a uma média) dos q valores mais recentes de épsilon. A interpretação disso é que no erro, em cada momento do tempo t, há informações de uma fonte “externa” diferente de y.</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Por exemplo, um MA(1) seria:</a:t>
            </a:r>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Esse método de médias móveis não deve ser confundido com a suavização por médias móveis.</a:t>
            </a:r>
          </a:p>
        </p:txBody>
      </p:sp>
      <p:sp>
        <p:nvSpPr>
          <p:cNvPr id="799" name="Shape 799"/>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MA</a:t>
            </a:r>
          </a:p>
        </p:txBody>
      </p:sp>
      <p:sp>
        <p:nvSpPr>
          <p:cNvPr id="800" name="Shape 800"/>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26</a:t>
            </a:fld>
            <a:endParaRPr lang="pt-BR" dirty="0"/>
          </a:p>
        </p:txBody>
      </p:sp>
      <p:pic>
        <p:nvPicPr>
          <p:cNvPr id="801" name="Shape 801"/>
          <p:cNvPicPr preferRelativeResize="0"/>
          <p:nvPr/>
        </p:nvPicPr>
        <p:blipFill>
          <a:blip r:embed="rId3">
            <a:alphaModFix/>
          </a:blip>
          <a:stretch>
            <a:fillRect/>
          </a:stretch>
        </p:blipFill>
        <p:spPr>
          <a:xfrm>
            <a:off x="837075" y="2068825"/>
            <a:ext cx="7469847" cy="395700"/>
          </a:xfrm>
          <a:prstGeom prst="rect">
            <a:avLst/>
          </a:prstGeom>
          <a:noFill/>
          <a:ln>
            <a:noFill/>
          </a:ln>
        </p:spPr>
      </p:pic>
      <p:pic>
        <p:nvPicPr>
          <p:cNvPr id="802" name="Shape 802"/>
          <p:cNvPicPr preferRelativeResize="0"/>
          <p:nvPr/>
        </p:nvPicPr>
        <p:blipFill>
          <a:blip r:embed="rId4">
            <a:alphaModFix/>
          </a:blip>
          <a:stretch>
            <a:fillRect/>
          </a:stretch>
        </p:blipFill>
        <p:spPr>
          <a:xfrm>
            <a:off x="3464350" y="2717339"/>
            <a:ext cx="2675258" cy="2803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MA</a:t>
            </a:r>
          </a:p>
        </p:txBody>
      </p:sp>
      <p:sp>
        <p:nvSpPr>
          <p:cNvPr id="809" name="Shape 809"/>
          <p:cNvSpPr txBox="1">
            <a:spLocks noGrp="1"/>
          </p:cNvSpPr>
          <p:nvPr>
            <p:ph type="body" idx="1"/>
          </p:nvPr>
        </p:nvSpPr>
        <p:spPr>
          <a:xfrm>
            <a:off x="457200" y="734601"/>
            <a:ext cx="8229600" cy="41928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dirty="0"/>
              <a:t>Como é um modelo MA(1)</a:t>
            </a:r>
          </a:p>
        </p:txBody>
      </p:sp>
      <p:sp>
        <p:nvSpPr>
          <p:cNvPr id="810" name="Shape 810"/>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27</a:t>
            </a:fld>
            <a:endParaRPr lang="pt-BR" dirty="0"/>
          </a:p>
        </p:txBody>
      </p:sp>
      <p:pic>
        <p:nvPicPr>
          <p:cNvPr id="811" name="Shape 811"/>
          <p:cNvPicPr preferRelativeResize="0"/>
          <p:nvPr/>
        </p:nvPicPr>
        <p:blipFill>
          <a:blip r:embed="rId3">
            <a:alphaModFix/>
          </a:blip>
          <a:stretch>
            <a:fillRect/>
          </a:stretch>
        </p:blipFill>
        <p:spPr>
          <a:xfrm>
            <a:off x="323850" y="1406376"/>
            <a:ext cx="8496300" cy="3437050"/>
          </a:xfrm>
          <a:prstGeom prst="rect">
            <a:avLst/>
          </a:prstGeom>
          <a:noFill/>
          <a:ln>
            <a:noFill/>
          </a:ln>
        </p:spPr>
      </p:pic>
      <p:sp>
        <p:nvSpPr>
          <p:cNvPr id="7" name="TextBox 6"/>
          <p:cNvSpPr txBox="1"/>
          <p:nvPr/>
        </p:nvSpPr>
        <p:spPr>
          <a:xfrm>
            <a:off x="4499992" y="4540106"/>
            <a:ext cx="442750"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date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ARMA</a:t>
            </a:r>
          </a:p>
        </p:txBody>
      </p:sp>
      <p:sp>
        <p:nvSpPr>
          <p:cNvPr id="818" name="Shape 818"/>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28</a:t>
            </a:fld>
            <a:endParaRPr lang="pt-BR" dirty="0"/>
          </a:p>
        </p:txBody>
      </p:sp>
      <p:sp>
        <p:nvSpPr>
          <p:cNvPr id="819" name="Shape 819"/>
          <p:cNvSpPr txBox="1">
            <a:spLocks noGrp="1"/>
          </p:cNvSpPr>
          <p:nvPr>
            <p:ph type="body" idx="1"/>
          </p:nvPr>
        </p:nvSpPr>
        <p:spPr>
          <a:xfrm>
            <a:off x="245550" y="634976"/>
            <a:ext cx="8229600" cy="41679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Os modelos </a:t>
            </a:r>
            <a:r>
              <a:rPr lang="pt-BR" sz="1400" b="1" dirty="0"/>
              <a:t>ARMA</a:t>
            </a:r>
            <a:r>
              <a:rPr lang="pt-BR" sz="1400" dirty="0"/>
              <a:t> juntam os modelos AR e MA, que já vimos. Formalmente:</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Observe que o modelo ARMA consiste nos parâmetros p e q, que vêm de AR e MA, respectivamente. Por isso, no geral, os modelos são apresentados como ARMA(p,q), atendendo aos valores empregados.</a:t>
            </a:r>
          </a:p>
          <a:p>
            <a:pPr marL="152400" lvl="0" indent="0" rtl="0">
              <a:spcBef>
                <a:spcPts val="480"/>
              </a:spcBef>
              <a:spcAft>
                <a:spcPts val="0"/>
              </a:spcAft>
              <a:buNone/>
            </a:pPr>
            <a:endParaRPr lang="pt-BR" sz="1400" dirty="0"/>
          </a:p>
        </p:txBody>
      </p:sp>
      <p:pic>
        <p:nvPicPr>
          <p:cNvPr id="820" name="Shape 820"/>
          <p:cNvPicPr preferRelativeResize="0"/>
          <p:nvPr/>
        </p:nvPicPr>
        <p:blipFill>
          <a:blip r:embed="rId3">
            <a:alphaModFix/>
          </a:blip>
          <a:stretch>
            <a:fillRect/>
          </a:stretch>
        </p:blipFill>
        <p:spPr>
          <a:xfrm>
            <a:off x="783975" y="1356950"/>
            <a:ext cx="7330577" cy="304200"/>
          </a:xfrm>
          <a:prstGeom prst="rect">
            <a:avLst/>
          </a:prstGeom>
          <a:noFill/>
          <a:ln>
            <a:noFill/>
          </a:ln>
        </p:spPr>
      </p:pic>
      <p:sp>
        <p:nvSpPr>
          <p:cNvPr id="821" name="Shape 821"/>
          <p:cNvSpPr/>
          <p:nvPr/>
        </p:nvSpPr>
        <p:spPr>
          <a:xfrm>
            <a:off x="1792950" y="1207750"/>
            <a:ext cx="2801400" cy="684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22" name="Shape 822"/>
          <p:cNvSpPr/>
          <p:nvPr/>
        </p:nvSpPr>
        <p:spPr>
          <a:xfrm>
            <a:off x="4809075" y="1207750"/>
            <a:ext cx="2801400" cy="684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23" name="Shape 823"/>
          <p:cNvSpPr txBox="1"/>
          <p:nvPr/>
        </p:nvSpPr>
        <p:spPr>
          <a:xfrm>
            <a:off x="2888525" y="1892650"/>
            <a:ext cx="4857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AR</a:t>
            </a:r>
          </a:p>
        </p:txBody>
      </p:sp>
      <p:sp>
        <p:nvSpPr>
          <p:cNvPr id="824" name="Shape 824"/>
          <p:cNvSpPr txBox="1"/>
          <p:nvPr/>
        </p:nvSpPr>
        <p:spPr>
          <a:xfrm>
            <a:off x="6067500" y="1954900"/>
            <a:ext cx="4857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MA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ARIMA</a:t>
            </a:r>
          </a:p>
        </p:txBody>
      </p:sp>
      <p:sp>
        <p:nvSpPr>
          <p:cNvPr id="831" name="Shape 831"/>
          <p:cNvSpPr txBox="1">
            <a:spLocks noGrp="1"/>
          </p:cNvSpPr>
          <p:nvPr>
            <p:ph type="body" idx="1"/>
          </p:nvPr>
        </p:nvSpPr>
        <p:spPr>
          <a:xfrm>
            <a:off x="323528" y="697251"/>
            <a:ext cx="8579296" cy="42303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Neste caso, adicionamos um novo termo </a:t>
            </a:r>
            <a:r>
              <a:rPr lang="pt-BR" sz="1400" b="1" dirty="0"/>
              <a:t>I</a:t>
            </a:r>
            <a:r>
              <a:rPr lang="pt-BR" sz="1400" dirty="0"/>
              <a:t> com parâmetro d, que se refere à </a:t>
            </a:r>
            <a:r>
              <a:rPr lang="pt-BR" sz="1400" b="1" dirty="0"/>
              <a:t>ordem de integração. </a:t>
            </a:r>
            <a:r>
              <a:rPr lang="pt-BR" sz="1400" dirty="0"/>
              <a:t>Nesse sentido, d representa quantas vezes será feita a diferenciação. </a:t>
            </a:r>
          </a:p>
          <a:p>
            <a:pPr marL="342900" lvl="0" indent="-190500" rtl="0">
              <a:spcBef>
                <a:spcPts val="480"/>
              </a:spcBef>
              <a:spcAft>
                <a:spcPts val="0"/>
              </a:spcAft>
              <a:buNone/>
            </a:pPr>
            <a:r>
              <a:rPr lang="pt-BR" sz="1400" dirty="0"/>
              <a:t>Por exemplo, se I(1) ou o equivalente  temos um ARIMA(0,1,0), ficaria:</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Observe que, neste caso, é igual a um Random Walk, mas com os termos em outras posições.</a:t>
            </a:r>
          </a:p>
          <a:p>
            <a:pPr marL="342900" lvl="0" indent="-190500" rtl="0">
              <a:spcBef>
                <a:spcPts val="480"/>
              </a:spcBef>
              <a:spcAft>
                <a:spcPts val="0"/>
              </a:spcAft>
              <a:buNone/>
            </a:pPr>
            <a:r>
              <a:rPr lang="pt-BR" sz="1400" dirty="0"/>
              <a:t>No entanto, o que nos interessa com ARIMA geralmente, não é prever diretamente o nível, mas sim a mudança. Por isso, quando o diferencial é aplicado, muitas séries se transformam em séries estacionárias, já que, mesmo que o nível não seja estacionário, a taxa de variação pode ser.</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p:txBody>
      </p:sp>
      <p:sp>
        <p:nvSpPr>
          <p:cNvPr id="832" name="Shape 832"/>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29</a:t>
            </a:fld>
            <a:endParaRPr lang="pt-BR" dirty="0"/>
          </a:p>
        </p:txBody>
      </p:sp>
      <p:pic>
        <p:nvPicPr>
          <p:cNvPr id="833" name="Shape 833"/>
          <p:cNvPicPr preferRelativeResize="0"/>
          <p:nvPr/>
        </p:nvPicPr>
        <p:blipFill>
          <a:blip r:embed="rId3">
            <a:alphaModFix/>
          </a:blip>
          <a:stretch>
            <a:fillRect/>
          </a:stretch>
        </p:blipFill>
        <p:spPr>
          <a:xfrm>
            <a:off x="510500" y="1699000"/>
            <a:ext cx="7495476" cy="47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447793" y="145247"/>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O que é uma série temporal?</a:t>
            </a:r>
          </a:p>
        </p:txBody>
      </p:sp>
      <p:sp>
        <p:nvSpPr>
          <p:cNvPr id="592" name="Shape 592"/>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pt-BR" smtClean="0"/>
              <a:t>3</a:t>
            </a:fld>
            <a:endParaRPr lang="pt-BR" dirty="0"/>
          </a:p>
        </p:txBody>
      </p:sp>
      <p:pic>
        <p:nvPicPr>
          <p:cNvPr id="593" name="Shape 593"/>
          <p:cNvPicPr preferRelativeResize="0"/>
          <p:nvPr/>
        </p:nvPicPr>
        <p:blipFill>
          <a:blip r:embed="rId3">
            <a:alphaModFix/>
          </a:blip>
          <a:stretch>
            <a:fillRect/>
          </a:stretch>
        </p:blipFill>
        <p:spPr>
          <a:xfrm>
            <a:off x="347650" y="1906572"/>
            <a:ext cx="8448675" cy="3076575"/>
          </a:xfrm>
          <a:prstGeom prst="rect">
            <a:avLst/>
          </a:prstGeom>
          <a:noFill/>
          <a:ln>
            <a:noFill/>
          </a:ln>
        </p:spPr>
      </p:pic>
      <p:sp>
        <p:nvSpPr>
          <p:cNvPr id="594" name="Shape 594"/>
          <p:cNvSpPr txBox="1"/>
          <p:nvPr/>
        </p:nvSpPr>
        <p:spPr>
          <a:xfrm>
            <a:off x="638550" y="641100"/>
            <a:ext cx="7934100" cy="1178700"/>
          </a:xfrm>
          <a:prstGeom prst="rect">
            <a:avLst/>
          </a:prstGeom>
          <a:noFill/>
          <a:ln>
            <a:noFill/>
          </a:ln>
        </p:spPr>
        <p:txBody>
          <a:bodyPr spcFirstLastPara="1" wrap="square" lIns="91425" tIns="91425" rIns="91425" bIns="91425" rtlCol="0" anchor="ctr" anchorCtr="0">
            <a:noAutofit/>
          </a:bodyPr>
          <a:lstStyle/>
          <a:p>
            <a:pPr marL="0" lvl="0" indent="0" rtl="0">
              <a:spcBef>
                <a:spcPts val="480"/>
              </a:spcBef>
              <a:spcAft>
                <a:spcPts val="0"/>
              </a:spcAft>
              <a:buNone/>
            </a:pPr>
            <a:r>
              <a:rPr lang="pt-BR" sz="1800" dirty="0">
                <a:solidFill>
                  <a:schemeClr val="dk1"/>
                </a:solidFill>
                <a:latin typeface="Raleway"/>
                <a:ea typeface="Raleway"/>
                <a:cs typeface="Raleway"/>
                <a:sym typeface="Raleway"/>
              </a:rPr>
              <a:t>Podemos definir uma série temporal como um conjunto de observações feitas em intervalos regulares ordenadas pelo momento em que foram produzidas.</a:t>
            </a:r>
            <a:endParaRPr lang="pt-BR" sz="1800" dirty="0"/>
          </a:p>
        </p:txBody>
      </p:sp>
      <p:sp>
        <p:nvSpPr>
          <p:cNvPr id="2" name="TextBox 1"/>
          <p:cNvSpPr txBox="1"/>
          <p:nvPr/>
        </p:nvSpPr>
        <p:spPr>
          <a:xfrm>
            <a:off x="4499992" y="4723109"/>
            <a:ext cx="442750"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date</a:t>
            </a:r>
            <a:endParaRPr lang="pt-BR" sz="1050"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ARIMA</a:t>
            </a:r>
          </a:p>
        </p:txBody>
      </p:sp>
      <p:sp>
        <p:nvSpPr>
          <p:cNvPr id="840" name="Shape 840"/>
          <p:cNvSpPr txBox="1">
            <a:spLocks noGrp="1"/>
          </p:cNvSpPr>
          <p:nvPr>
            <p:ph type="body" idx="1"/>
          </p:nvPr>
        </p:nvSpPr>
        <p:spPr>
          <a:xfrm>
            <a:off x="345150" y="757388"/>
            <a:ext cx="8229600" cy="37716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Formato geral de modelos </a:t>
            </a:r>
            <a:r>
              <a:rPr lang="pt-BR" sz="1400" b="1" dirty="0"/>
              <a:t>ARIMA</a:t>
            </a:r>
            <a:r>
              <a:rPr lang="pt-BR" sz="1400" dirty="0"/>
              <a:t>(p,d,q):</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0" lvl="0" indent="0" rtl="0">
              <a:spcBef>
                <a:spcPts val="0"/>
              </a:spcBef>
              <a:spcAft>
                <a:spcPts val="0"/>
              </a:spcAft>
              <a:buNone/>
            </a:pPr>
            <a:endParaRPr lang="pt-BR" sz="1400" b="1" dirty="0">
              <a:solidFill>
                <a:srgbClr val="000000"/>
              </a:solidFill>
              <a:latin typeface="Arial"/>
              <a:ea typeface="Arial"/>
              <a:cs typeface="Arial"/>
              <a:sym typeface="Arial"/>
            </a:endParaRP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a:p>
            <a:pPr marL="0" lvl="0" indent="0" rtl="0">
              <a:spcBef>
                <a:spcPts val="480"/>
              </a:spcBef>
              <a:spcAft>
                <a:spcPts val="0"/>
              </a:spcAft>
              <a:buNone/>
            </a:pPr>
            <a:r>
              <a:rPr lang="pt-BR" sz="1400" dirty="0"/>
              <a:t>Observe que d é o diferencial para cada componente, p e q são usados da mesma forma que nos modelos anteriores. Além disso, d afeta tanto o y da esquerda quanto os lags.</a:t>
            </a:r>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Perceba que, até agora, trabalhamos apenas com a variável que queremos prever, mas não incorporamos outras variáveis independentes. Por isso, surgem os modelos </a:t>
            </a:r>
            <a:r>
              <a:rPr lang="pt-BR" sz="1400" b="1" dirty="0"/>
              <a:t>ARIMAX</a:t>
            </a:r>
            <a:r>
              <a:rPr lang="pt-BR" sz="1400" dirty="0"/>
              <a:t>.</a:t>
            </a:r>
          </a:p>
        </p:txBody>
      </p:sp>
      <p:sp>
        <p:nvSpPr>
          <p:cNvPr id="841" name="Shape 841"/>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30</a:t>
            </a:fld>
            <a:endParaRPr lang="pt-BR" dirty="0"/>
          </a:p>
        </p:txBody>
      </p:sp>
      <p:pic>
        <p:nvPicPr>
          <p:cNvPr id="842" name="Shape 842"/>
          <p:cNvPicPr preferRelativeResize="0"/>
          <p:nvPr/>
        </p:nvPicPr>
        <p:blipFill>
          <a:blip r:embed="rId3">
            <a:alphaModFix/>
          </a:blip>
          <a:stretch>
            <a:fillRect/>
          </a:stretch>
        </p:blipFill>
        <p:spPr>
          <a:xfrm>
            <a:off x="152400" y="1269813"/>
            <a:ext cx="8839203" cy="401521"/>
          </a:xfrm>
          <a:prstGeom prst="rect">
            <a:avLst/>
          </a:prstGeom>
          <a:noFill/>
          <a:ln>
            <a:noFill/>
          </a:ln>
        </p:spPr>
      </p:pic>
      <p:sp>
        <p:nvSpPr>
          <p:cNvPr id="843" name="Shape 843"/>
          <p:cNvSpPr/>
          <p:nvPr/>
        </p:nvSpPr>
        <p:spPr>
          <a:xfrm>
            <a:off x="1369600" y="1120600"/>
            <a:ext cx="3224700" cy="772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44" name="Shape 844"/>
          <p:cNvSpPr txBox="1"/>
          <p:nvPr/>
        </p:nvSpPr>
        <p:spPr>
          <a:xfrm>
            <a:off x="2739100" y="1892800"/>
            <a:ext cx="4857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AR</a:t>
            </a:r>
          </a:p>
        </p:txBody>
      </p:sp>
      <p:sp>
        <p:nvSpPr>
          <p:cNvPr id="845" name="Shape 845"/>
          <p:cNvSpPr/>
          <p:nvPr/>
        </p:nvSpPr>
        <p:spPr>
          <a:xfrm>
            <a:off x="4743825" y="1033425"/>
            <a:ext cx="3710400" cy="93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46" name="Shape 846"/>
          <p:cNvSpPr txBox="1"/>
          <p:nvPr/>
        </p:nvSpPr>
        <p:spPr>
          <a:xfrm>
            <a:off x="6356175" y="1967325"/>
            <a:ext cx="4857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MA</a:t>
            </a:r>
          </a:p>
        </p:txBody>
      </p:sp>
      <p:sp>
        <p:nvSpPr>
          <p:cNvPr id="847" name="Shape 847"/>
          <p:cNvSpPr/>
          <p:nvPr/>
        </p:nvSpPr>
        <p:spPr>
          <a:xfrm>
            <a:off x="236550" y="1207550"/>
            <a:ext cx="298800" cy="304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48" name="Shape 848"/>
          <p:cNvSpPr/>
          <p:nvPr/>
        </p:nvSpPr>
        <p:spPr>
          <a:xfrm>
            <a:off x="1932875" y="1207550"/>
            <a:ext cx="298800" cy="304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49" name="Shape 849"/>
          <p:cNvSpPr/>
          <p:nvPr/>
        </p:nvSpPr>
        <p:spPr>
          <a:xfrm>
            <a:off x="3940475" y="1207550"/>
            <a:ext cx="298800" cy="304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
        <p:nvSpPr>
          <p:cNvPr id="850" name="Shape 850"/>
          <p:cNvSpPr txBox="1"/>
          <p:nvPr/>
        </p:nvSpPr>
        <p:spPr>
          <a:xfrm>
            <a:off x="236550" y="1671325"/>
            <a:ext cx="2988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I</a:t>
            </a:r>
          </a:p>
        </p:txBody>
      </p:sp>
      <p:sp>
        <p:nvSpPr>
          <p:cNvPr id="851" name="Shape 851"/>
          <p:cNvSpPr txBox="1"/>
          <p:nvPr/>
        </p:nvSpPr>
        <p:spPr>
          <a:xfrm>
            <a:off x="1932875" y="1892800"/>
            <a:ext cx="2988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I</a:t>
            </a:r>
          </a:p>
        </p:txBody>
      </p:sp>
      <p:sp>
        <p:nvSpPr>
          <p:cNvPr id="852" name="Shape 852"/>
          <p:cNvSpPr txBox="1"/>
          <p:nvPr/>
        </p:nvSpPr>
        <p:spPr>
          <a:xfrm>
            <a:off x="3940475" y="1808625"/>
            <a:ext cx="298800" cy="39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Shape 858"/>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ARIMA</a:t>
            </a:r>
          </a:p>
        </p:txBody>
      </p:sp>
      <p:sp>
        <p:nvSpPr>
          <p:cNvPr id="859" name="Shape 859"/>
          <p:cNvSpPr txBox="1">
            <a:spLocks noGrp="1"/>
          </p:cNvSpPr>
          <p:nvPr>
            <p:ph type="body" idx="1"/>
          </p:nvPr>
        </p:nvSpPr>
        <p:spPr>
          <a:xfrm>
            <a:off x="347663" y="844538"/>
            <a:ext cx="8229600" cy="3771600"/>
          </a:xfrm>
          <a:prstGeom prst="rect">
            <a:avLst/>
          </a:prstGeom>
        </p:spPr>
        <p:txBody>
          <a:bodyPr spcFirstLastPara="1" wrap="square" lIns="91425" tIns="91425" rIns="91425" bIns="91425" rtlCol="0" anchor="t" anchorCtr="0">
            <a:noAutofit/>
          </a:bodyPr>
          <a:lstStyle/>
          <a:p>
            <a:pPr marL="0" lvl="0" indent="0" rtl="0">
              <a:spcBef>
                <a:spcPts val="480"/>
              </a:spcBef>
              <a:spcAft>
                <a:spcPts val="0"/>
              </a:spcAft>
              <a:buNone/>
            </a:pPr>
            <a:r>
              <a:rPr lang="pt-BR" b="1" dirty="0"/>
              <a:t>ARIMA</a:t>
            </a:r>
          </a:p>
          <a:p>
            <a:pPr marL="0" lvl="0" indent="0" rtl="0">
              <a:spcBef>
                <a:spcPts val="480"/>
              </a:spcBef>
              <a:spcAft>
                <a:spcPts val="0"/>
              </a:spcAft>
              <a:buNone/>
            </a:pPr>
            <a:endParaRPr lang="pt-BR" dirty="0"/>
          </a:p>
          <a:p>
            <a:pPr marL="0" lvl="0" indent="0" rtl="0">
              <a:spcBef>
                <a:spcPts val="480"/>
              </a:spcBef>
              <a:spcAft>
                <a:spcPts val="0"/>
              </a:spcAft>
              <a:buNone/>
            </a:pPr>
            <a:endParaRPr lang="pt-BR" dirty="0"/>
          </a:p>
        </p:txBody>
      </p:sp>
      <p:sp>
        <p:nvSpPr>
          <p:cNvPr id="860" name="Shape 860"/>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31</a:t>
            </a:fld>
            <a:endParaRPr lang="pt-BR" dirty="0"/>
          </a:p>
        </p:txBody>
      </p:sp>
      <p:pic>
        <p:nvPicPr>
          <p:cNvPr id="861" name="Shape 861"/>
          <p:cNvPicPr preferRelativeResize="0"/>
          <p:nvPr/>
        </p:nvPicPr>
        <p:blipFill>
          <a:blip r:embed="rId3">
            <a:alphaModFix/>
          </a:blip>
          <a:stretch>
            <a:fillRect/>
          </a:stretch>
        </p:blipFill>
        <p:spPr>
          <a:xfrm>
            <a:off x="238138" y="1539563"/>
            <a:ext cx="8448675" cy="3076575"/>
          </a:xfrm>
          <a:prstGeom prst="rect">
            <a:avLst/>
          </a:prstGeom>
          <a:noFill/>
          <a:ln>
            <a:noFill/>
          </a:ln>
        </p:spPr>
      </p:pic>
      <p:sp>
        <p:nvSpPr>
          <p:cNvPr id="6" name="TextBox 5"/>
          <p:cNvSpPr txBox="1"/>
          <p:nvPr/>
        </p:nvSpPr>
        <p:spPr>
          <a:xfrm>
            <a:off x="4211960" y="4354528"/>
            <a:ext cx="760144" cy="261610"/>
          </a:xfrm>
          <a:prstGeom prst="rect">
            <a:avLst/>
          </a:prstGeom>
          <a:solidFill>
            <a:schemeClr val="bg1"/>
          </a:solidFill>
        </p:spPr>
        <p:txBody>
          <a:bodyPr wrap="none" rtlCol="0">
            <a:spAutoFit/>
          </a:bodyPr>
          <a:lstStyle/>
          <a:p>
            <a:pPr rtl="0"/>
            <a:r>
              <a:rPr lang="pt-BR" sz="1100" dirty="0">
                <a:latin typeface="Calibri" panose="020F0502020204030204" pitchFamily="34" charset="0"/>
              </a:rPr>
              <a:t>timeIndex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Shape 867"/>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Modelos ARIMAX</a:t>
            </a:r>
          </a:p>
        </p:txBody>
      </p:sp>
      <p:sp>
        <p:nvSpPr>
          <p:cNvPr id="868" name="Shape 868"/>
          <p:cNvSpPr txBox="1">
            <a:spLocks noGrp="1"/>
          </p:cNvSpPr>
          <p:nvPr>
            <p:ph type="body" idx="1"/>
          </p:nvPr>
        </p:nvSpPr>
        <p:spPr>
          <a:xfrm>
            <a:off x="457200" y="734601"/>
            <a:ext cx="8229600" cy="41928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Os modelos </a:t>
            </a:r>
            <a:r>
              <a:rPr lang="pt-BR" sz="1400" b="1" dirty="0"/>
              <a:t>ARIMAX</a:t>
            </a:r>
            <a:r>
              <a:rPr lang="pt-BR" sz="1400" dirty="0"/>
              <a:t> têm esse nome porque incorporam variáveis explicativas (por isso o </a:t>
            </a:r>
            <a:r>
              <a:rPr lang="pt-BR" sz="1400" b="1" dirty="0"/>
              <a:t>X</a:t>
            </a:r>
            <a:r>
              <a:rPr lang="pt-BR" sz="1400" dirty="0"/>
              <a:t>) exógenas.</a:t>
            </a:r>
          </a:p>
          <a:p>
            <a:pPr marL="152400" lvl="0" indent="0" rtl="0">
              <a:spcBef>
                <a:spcPts val="480"/>
              </a:spcBef>
              <a:spcAft>
                <a:spcPts val="0"/>
              </a:spcAft>
              <a:buNone/>
            </a:pPr>
            <a:r>
              <a:rPr lang="pt-BR" sz="1400" dirty="0"/>
              <a:t>Nesse sentido, interpretamos que nossa variável Y é afetada no tempo t por certas variáveis X1...Xn, também no tempo t.</a:t>
            </a:r>
          </a:p>
          <a:p>
            <a:pPr marL="152400" lvl="0" indent="0" rtl="0">
              <a:spcBef>
                <a:spcPts val="480"/>
              </a:spcBef>
              <a:spcAft>
                <a:spcPts val="0"/>
              </a:spcAft>
              <a:buNone/>
            </a:pPr>
            <a:r>
              <a:rPr lang="pt-BR" sz="1400" dirty="0"/>
              <a:t>Formalmente, representamos um processo ARIMAX(p,d,q) da seguinte forma:</a:t>
            </a:r>
          </a:p>
          <a:p>
            <a:pPr marL="152400" lvl="0" indent="0" rtl="0">
              <a:spcBef>
                <a:spcPts val="480"/>
              </a:spcBef>
              <a:spcAft>
                <a:spcPts val="0"/>
              </a:spcAft>
              <a:buNone/>
            </a:pPr>
            <a:endParaRPr lang="pt-BR" sz="1400" dirty="0"/>
          </a:p>
          <a:p>
            <a:pPr marL="152400" lvl="0" indent="0" rtl="0">
              <a:spcBef>
                <a:spcPts val="480"/>
              </a:spcBef>
              <a:spcAft>
                <a:spcPts val="0"/>
              </a:spcAft>
              <a:buNone/>
            </a:pPr>
            <a:endParaRPr lang="pt-BR" sz="1400" dirty="0"/>
          </a:p>
          <a:p>
            <a:pPr marL="152400" lvl="0" indent="0" rtl="0">
              <a:spcBef>
                <a:spcPts val="480"/>
              </a:spcBef>
              <a:spcAft>
                <a:spcPts val="0"/>
              </a:spcAft>
              <a:buNone/>
            </a:pPr>
            <a:endParaRPr lang="pt-BR" sz="1400" dirty="0"/>
          </a:p>
          <a:p>
            <a:pPr marL="152400" lvl="0" indent="0" rtl="0">
              <a:spcBef>
                <a:spcPts val="480"/>
              </a:spcBef>
              <a:spcAft>
                <a:spcPts val="0"/>
              </a:spcAft>
              <a:buNone/>
            </a:pPr>
            <a:endParaRPr lang="pt-BR" sz="1400" dirty="0"/>
          </a:p>
          <a:p>
            <a:pPr marL="152400" lvl="0" indent="0" rtl="0">
              <a:spcBef>
                <a:spcPts val="480"/>
              </a:spcBef>
              <a:spcAft>
                <a:spcPts val="0"/>
              </a:spcAft>
              <a:buNone/>
            </a:pPr>
            <a:endParaRPr lang="pt-BR" sz="1400" dirty="0"/>
          </a:p>
          <a:p>
            <a:pPr marL="152400" lvl="0" indent="0" rtl="0">
              <a:spcBef>
                <a:spcPts val="480"/>
              </a:spcBef>
              <a:spcAft>
                <a:spcPts val="0"/>
              </a:spcAft>
              <a:buClr>
                <a:schemeClr val="dk1"/>
              </a:buClr>
              <a:buSzPts val="1100"/>
              <a:buFont typeface="Arial"/>
              <a:buNone/>
            </a:pPr>
            <a:r>
              <a:rPr lang="pt-BR" sz="1400" dirty="0"/>
              <a:t>Para fazer uma previsão de Y em t, precisamos dos valores X em t, para isso é possível simplesmente replicar o valor do período anterior.</a:t>
            </a:r>
          </a:p>
          <a:p>
            <a:pPr marL="152400" lvl="0" indent="0" rtl="0">
              <a:spcBef>
                <a:spcPts val="480"/>
              </a:spcBef>
              <a:spcAft>
                <a:spcPts val="0"/>
              </a:spcAft>
              <a:buNone/>
            </a:pPr>
            <a:endParaRPr lang="pt-BR" sz="1400" dirty="0"/>
          </a:p>
        </p:txBody>
      </p:sp>
      <p:sp>
        <p:nvSpPr>
          <p:cNvPr id="869" name="Shape 869"/>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32</a:t>
            </a:fld>
            <a:endParaRPr lang="pt-BR" dirty="0"/>
          </a:p>
        </p:txBody>
      </p:sp>
      <p:pic>
        <p:nvPicPr>
          <p:cNvPr id="870" name="Shape 870"/>
          <p:cNvPicPr preferRelativeResize="0"/>
          <p:nvPr/>
        </p:nvPicPr>
        <p:blipFill rotWithShape="1">
          <a:blip r:embed="rId3">
            <a:alphaModFix/>
          </a:blip>
          <a:srcRect l="4113" b="50814"/>
          <a:stretch/>
        </p:blipFill>
        <p:spPr>
          <a:xfrm>
            <a:off x="188263" y="2261950"/>
            <a:ext cx="8767474" cy="395700"/>
          </a:xfrm>
          <a:prstGeom prst="rect">
            <a:avLst/>
          </a:prstGeom>
          <a:noFill/>
          <a:ln>
            <a:noFill/>
          </a:ln>
        </p:spPr>
      </p:pic>
      <p:pic>
        <p:nvPicPr>
          <p:cNvPr id="871" name="Shape 871"/>
          <p:cNvPicPr preferRelativeResize="0"/>
          <p:nvPr/>
        </p:nvPicPr>
        <p:blipFill rotWithShape="1">
          <a:blip r:embed="rId4">
            <a:alphaModFix/>
          </a:blip>
          <a:srcRect t="49018" r="44034"/>
          <a:stretch/>
        </p:blipFill>
        <p:spPr>
          <a:xfrm>
            <a:off x="1871394" y="2858875"/>
            <a:ext cx="4866674" cy="395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Shape 877"/>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Definição de parâmetros</a:t>
            </a:r>
          </a:p>
        </p:txBody>
      </p:sp>
      <p:sp>
        <p:nvSpPr>
          <p:cNvPr id="878" name="Shape 878"/>
          <p:cNvSpPr txBox="1">
            <a:spLocks noGrp="1"/>
          </p:cNvSpPr>
          <p:nvPr>
            <p:ph type="body" idx="1"/>
          </p:nvPr>
        </p:nvSpPr>
        <p:spPr>
          <a:xfrm>
            <a:off x="457200" y="553244"/>
            <a:ext cx="8229600" cy="49365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b="1" dirty="0"/>
              <a:t>Como definir os parâmetros?</a:t>
            </a:r>
            <a:r>
              <a:rPr lang="pt-BR" sz="1400" dirty="0"/>
              <a:t> Abordagem de </a:t>
            </a:r>
            <a:r>
              <a:rPr lang="pt-BR" sz="1400" dirty="0">
                <a:solidFill>
                  <a:srgbClr val="FF0000"/>
                </a:solidFill>
              </a:rPr>
              <a:t>Box-Jenkis</a:t>
            </a:r>
          </a:p>
          <a:p>
            <a:pPr marL="342900" lvl="0" indent="-190500" rtl="0">
              <a:spcBef>
                <a:spcPts val="480"/>
              </a:spcBef>
              <a:spcAft>
                <a:spcPts val="0"/>
              </a:spcAft>
              <a:buNone/>
            </a:pPr>
            <a:r>
              <a:rPr lang="pt-BR" sz="1400" dirty="0">
                <a:solidFill>
                  <a:srgbClr val="000000"/>
                </a:solidFill>
              </a:rPr>
              <a:t>1- Transformação das informações para obter estacionalidade: </a:t>
            </a:r>
          </a:p>
          <a:p>
            <a:pPr marL="457200" lvl="0" indent="-317500" rtl="0">
              <a:spcBef>
                <a:spcPts val="480"/>
              </a:spcBef>
              <a:spcAft>
                <a:spcPts val="0"/>
              </a:spcAft>
              <a:buClr>
                <a:srgbClr val="000000"/>
              </a:buClr>
              <a:buSzPts val="1400"/>
              <a:buChar char="-"/>
            </a:pPr>
            <a:r>
              <a:rPr lang="pt-BR" sz="1400" dirty="0">
                <a:solidFill>
                  <a:srgbClr val="000000"/>
                </a:solidFill>
              </a:rPr>
              <a:t>Transformação logarítmica</a:t>
            </a:r>
          </a:p>
          <a:p>
            <a:pPr marL="457200" lvl="0" indent="-317500" rtl="0">
              <a:spcBef>
                <a:spcPts val="0"/>
              </a:spcBef>
              <a:spcAft>
                <a:spcPts val="0"/>
              </a:spcAft>
              <a:buClr>
                <a:srgbClr val="000000"/>
              </a:buClr>
              <a:buSzPts val="1400"/>
              <a:buChar char="-"/>
            </a:pPr>
            <a:r>
              <a:rPr lang="pt-BR" sz="1400" dirty="0">
                <a:solidFill>
                  <a:srgbClr val="000000"/>
                </a:solidFill>
              </a:rPr>
              <a:t>Raiz quadrada</a:t>
            </a:r>
          </a:p>
          <a:p>
            <a:pPr marL="457200" lvl="0" indent="-317500" rtl="0">
              <a:spcBef>
                <a:spcPts val="0"/>
              </a:spcBef>
              <a:spcAft>
                <a:spcPts val="0"/>
              </a:spcAft>
              <a:buClr>
                <a:srgbClr val="000000"/>
              </a:buClr>
              <a:buSzPts val="1400"/>
              <a:buChar char="-"/>
            </a:pPr>
            <a:r>
              <a:rPr lang="pt-BR" sz="1400" dirty="0">
                <a:solidFill>
                  <a:srgbClr val="000000"/>
                </a:solidFill>
              </a:rPr>
              <a:t>Diferenciação</a:t>
            </a:r>
          </a:p>
          <a:p>
            <a:pPr marL="457200" lvl="0" indent="-317500" rtl="0">
              <a:spcBef>
                <a:spcPts val="0"/>
              </a:spcBef>
              <a:spcAft>
                <a:spcPts val="0"/>
              </a:spcAft>
              <a:buClr>
                <a:srgbClr val="000000"/>
              </a:buClr>
              <a:buSzPts val="1400"/>
              <a:buChar char="-"/>
            </a:pPr>
            <a:r>
              <a:rPr lang="pt-BR" sz="1400" dirty="0">
                <a:solidFill>
                  <a:srgbClr val="000000"/>
                </a:solidFill>
              </a:rPr>
              <a:t>Transformação de Box e Cox</a:t>
            </a:r>
          </a:p>
          <a:p>
            <a:pPr marL="0" lvl="0" indent="0" rtl="0">
              <a:spcBef>
                <a:spcPts val="480"/>
              </a:spcBef>
              <a:spcAft>
                <a:spcPts val="0"/>
              </a:spcAft>
              <a:buNone/>
            </a:pPr>
            <a:r>
              <a:rPr lang="pt-BR" sz="1400" dirty="0">
                <a:solidFill>
                  <a:srgbClr val="000000"/>
                </a:solidFill>
              </a:rPr>
              <a:t>Existem diferentes testes para confirmar isso, chamados testes de raiz unitária. Nesses casos, a hipótese nula costuma ser que o processo tem raiz unitária, e a hipótese alternativa que a raiz é estacionária (ou estacionária em tendência):</a:t>
            </a:r>
          </a:p>
          <a:p>
            <a:pPr marL="457200" lvl="0" indent="-317500" rtl="0">
              <a:spcBef>
                <a:spcPts val="480"/>
              </a:spcBef>
              <a:spcAft>
                <a:spcPts val="0"/>
              </a:spcAft>
              <a:buClr>
                <a:srgbClr val="000000"/>
              </a:buClr>
              <a:buSzPts val="1400"/>
              <a:buChar char="-"/>
            </a:pPr>
            <a:r>
              <a:rPr lang="pt-BR" sz="1400" dirty="0">
                <a:solidFill>
                  <a:srgbClr val="000000"/>
                </a:solidFill>
              </a:rPr>
              <a:t>Augmented Dickey-Fuller (ADF) test</a:t>
            </a:r>
          </a:p>
          <a:p>
            <a:pPr marL="457200" lvl="0" indent="-317500" rtl="0">
              <a:spcBef>
                <a:spcPts val="0"/>
              </a:spcBef>
              <a:spcAft>
                <a:spcPts val="0"/>
              </a:spcAft>
              <a:buClr>
                <a:srgbClr val="000000"/>
              </a:buClr>
              <a:buSzPts val="1400"/>
              <a:buChar char="-"/>
            </a:pPr>
            <a:r>
              <a:rPr lang="pt-BR" sz="1400" dirty="0">
                <a:solidFill>
                  <a:srgbClr val="000000"/>
                </a:solidFill>
              </a:rPr>
              <a:t>Phillips-Perron test</a:t>
            </a:r>
          </a:p>
          <a:p>
            <a:pPr marL="457200" lvl="0" indent="-317500" rtl="0">
              <a:spcBef>
                <a:spcPts val="0"/>
              </a:spcBef>
              <a:spcAft>
                <a:spcPts val="0"/>
              </a:spcAft>
              <a:buClr>
                <a:srgbClr val="000000"/>
              </a:buClr>
              <a:buSzPts val="1400"/>
              <a:buChar char="-"/>
            </a:pPr>
            <a:r>
              <a:rPr lang="pt-BR" sz="1400" dirty="0">
                <a:solidFill>
                  <a:srgbClr val="000000"/>
                </a:solidFill>
              </a:rPr>
              <a:t>KPSS test</a:t>
            </a:r>
          </a:p>
          <a:p>
            <a:pPr marL="457200" lvl="0" indent="-317500" rtl="0">
              <a:spcBef>
                <a:spcPts val="0"/>
              </a:spcBef>
              <a:spcAft>
                <a:spcPts val="0"/>
              </a:spcAft>
              <a:buClr>
                <a:srgbClr val="000000"/>
              </a:buClr>
              <a:buSzPts val="1400"/>
              <a:buChar char="-"/>
            </a:pPr>
            <a:r>
              <a:rPr lang="pt-BR" sz="1400" dirty="0">
                <a:solidFill>
                  <a:srgbClr val="000000"/>
                </a:solidFill>
              </a:rPr>
              <a:t>ADF-GLS test</a:t>
            </a:r>
          </a:p>
          <a:p>
            <a:pPr marL="0" lvl="0" indent="0" rtl="0">
              <a:spcBef>
                <a:spcPts val="480"/>
              </a:spcBef>
              <a:spcAft>
                <a:spcPts val="0"/>
              </a:spcAft>
              <a:buNone/>
            </a:pPr>
            <a:r>
              <a:rPr lang="pt-BR" sz="1400" dirty="0">
                <a:solidFill>
                  <a:srgbClr val="000000"/>
                </a:solidFill>
              </a:rPr>
              <a:t>2- Identificar o modelo: que parâmetros escolher? Se no ponto 1 fizemos a diferenciação, já temos d. Então, fica um ARMA(p,q) para estimar. Para isso:</a:t>
            </a:r>
          </a:p>
          <a:p>
            <a:pPr marL="457200" lvl="0" indent="-317500" rtl="0">
              <a:spcBef>
                <a:spcPts val="480"/>
              </a:spcBef>
              <a:spcAft>
                <a:spcPts val="0"/>
              </a:spcAft>
              <a:buClr>
                <a:srgbClr val="000000"/>
              </a:buClr>
              <a:buSzPts val="1400"/>
              <a:buChar char="-"/>
            </a:pPr>
            <a:r>
              <a:rPr lang="pt-BR" sz="1400" dirty="0">
                <a:solidFill>
                  <a:srgbClr val="000000"/>
                </a:solidFill>
              </a:rPr>
              <a:t>Usar gráficos de autocorrelação e autocorrelação parcial</a:t>
            </a:r>
          </a:p>
          <a:p>
            <a:pPr marL="457200" lvl="0" indent="-317500" rtl="0">
              <a:spcBef>
                <a:spcPts val="0"/>
              </a:spcBef>
              <a:spcAft>
                <a:spcPts val="0"/>
              </a:spcAft>
              <a:buClr>
                <a:srgbClr val="000000"/>
              </a:buClr>
              <a:buSzPts val="1400"/>
              <a:buChar char="-"/>
            </a:pPr>
            <a:r>
              <a:rPr lang="pt-BR" sz="1400" dirty="0">
                <a:solidFill>
                  <a:srgbClr val="000000"/>
                </a:solidFill>
              </a:rPr>
              <a:t>Usar critérios de informações, como AIC ou BIC.</a:t>
            </a:r>
          </a:p>
          <a:p>
            <a:pPr marL="0" lvl="0" indent="0" rtl="0">
              <a:spcBef>
                <a:spcPts val="480"/>
              </a:spcBef>
              <a:spcAft>
                <a:spcPts val="0"/>
              </a:spcAft>
              <a:buNone/>
            </a:pPr>
            <a:r>
              <a:rPr lang="pt-BR" sz="1400" dirty="0">
                <a:solidFill>
                  <a:srgbClr val="000000"/>
                </a:solidFill>
              </a:rPr>
              <a:t>3- Estimativa</a:t>
            </a:r>
          </a:p>
          <a:p>
            <a:pPr marL="0" lvl="0" indent="0" rtl="0">
              <a:spcBef>
                <a:spcPts val="480"/>
              </a:spcBef>
              <a:spcAft>
                <a:spcPts val="0"/>
              </a:spcAft>
              <a:buNone/>
            </a:pPr>
            <a:r>
              <a:rPr lang="pt-BR" sz="1400" dirty="0">
                <a:solidFill>
                  <a:srgbClr val="000000"/>
                </a:solidFill>
              </a:rPr>
              <a:t>4- Verificação</a:t>
            </a:r>
          </a:p>
        </p:txBody>
      </p:sp>
      <p:sp>
        <p:nvSpPr>
          <p:cNvPr id="879" name="Shape 879"/>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33</a:t>
            </a:fld>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342900" lvl="0" indent="-190500" rtl="0">
              <a:spcBef>
                <a:spcPts val="480"/>
              </a:spcBef>
              <a:spcAft>
                <a:spcPts val="0"/>
              </a:spcAft>
              <a:buNone/>
            </a:pPr>
            <a:r>
              <a:rPr lang="pt-BR" dirty="0"/>
              <a:t>Funções de autocorrelação (ACF e PACF)</a:t>
            </a:r>
          </a:p>
        </p:txBody>
      </p:sp>
      <p:sp>
        <p:nvSpPr>
          <p:cNvPr id="886" name="Shape 886"/>
          <p:cNvSpPr txBox="1">
            <a:spLocks noGrp="1"/>
          </p:cNvSpPr>
          <p:nvPr>
            <p:ph type="body" idx="1"/>
          </p:nvPr>
        </p:nvSpPr>
        <p:spPr>
          <a:xfrm>
            <a:off x="457200" y="604025"/>
            <a:ext cx="8229600" cy="42456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A função de autocorrelação é a correlação entre o valor de uma variável e seus respectivos lags, enquanto que a função de autocorrelação parcial é a correlação entre o valor de uma variável e seus respectivos lags que não é explicada pela correlação de ordens menores do lag. Ou seja, não contempla as informações já incluídas nos lags anteriores.</a:t>
            </a:r>
          </a:p>
          <a:p>
            <a:pPr marL="342900" lvl="0" indent="-190500" rtl="0">
              <a:spcBef>
                <a:spcPts val="480"/>
              </a:spcBef>
              <a:spcAft>
                <a:spcPts val="0"/>
              </a:spcAft>
              <a:buNone/>
            </a:pPr>
            <a:endParaRPr lang="pt-BR" sz="1400" dirty="0"/>
          </a:p>
          <a:p>
            <a:pPr marL="342900" lvl="0" indent="-190500" rtl="0">
              <a:spcBef>
                <a:spcPts val="480"/>
              </a:spcBef>
              <a:spcAft>
                <a:spcPts val="0"/>
              </a:spcAft>
              <a:buNone/>
            </a:pPr>
            <a:r>
              <a:rPr lang="pt-BR" sz="1400" dirty="0"/>
              <a:t>Com essas informações, é possível fazer gráficos de autocorrelação e autocorrelação parcial, em que se representa graficamente o valor da correlação correspondente para cada lag. Como vemos a seguir:</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dirty="0"/>
          </a:p>
        </p:txBody>
      </p:sp>
      <p:sp>
        <p:nvSpPr>
          <p:cNvPr id="887" name="Shape 887"/>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34</a:t>
            </a:fld>
            <a:endParaRPr lang="pt-BR" dirty="0"/>
          </a:p>
        </p:txBody>
      </p:sp>
      <p:pic>
        <p:nvPicPr>
          <p:cNvPr id="888" name="Shape 888"/>
          <p:cNvPicPr preferRelativeResize="0"/>
          <p:nvPr/>
        </p:nvPicPr>
        <p:blipFill>
          <a:blip r:embed="rId3">
            <a:alphaModFix/>
          </a:blip>
          <a:stretch>
            <a:fillRect/>
          </a:stretch>
        </p:blipFill>
        <p:spPr>
          <a:xfrm>
            <a:off x="9392500" y="208600"/>
            <a:ext cx="6076950" cy="4562475"/>
          </a:xfrm>
          <a:prstGeom prst="rect">
            <a:avLst/>
          </a:prstGeom>
          <a:noFill/>
          <a:ln>
            <a:noFill/>
          </a:ln>
        </p:spPr>
      </p:pic>
      <p:pic>
        <p:nvPicPr>
          <p:cNvPr id="889" name="Shape 889"/>
          <p:cNvPicPr preferRelativeResize="0"/>
          <p:nvPr/>
        </p:nvPicPr>
        <p:blipFill>
          <a:blip r:embed="rId4">
            <a:alphaModFix/>
          </a:blip>
          <a:stretch>
            <a:fillRect/>
          </a:stretch>
        </p:blipFill>
        <p:spPr>
          <a:xfrm>
            <a:off x="296700" y="2827350"/>
            <a:ext cx="4439449" cy="1548275"/>
          </a:xfrm>
          <a:prstGeom prst="rect">
            <a:avLst/>
          </a:prstGeom>
          <a:noFill/>
          <a:ln>
            <a:noFill/>
          </a:ln>
        </p:spPr>
      </p:pic>
      <p:pic>
        <p:nvPicPr>
          <p:cNvPr id="890" name="Shape 890"/>
          <p:cNvPicPr preferRelativeResize="0"/>
          <p:nvPr/>
        </p:nvPicPr>
        <p:blipFill>
          <a:blip r:embed="rId5">
            <a:alphaModFix/>
          </a:blip>
          <a:stretch>
            <a:fillRect/>
          </a:stretch>
        </p:blipFill>
        <p:spPr>
          <a:xfrm>
            <a:off x="4662150" y="2873325"/>
            <a:ext cx="4175749" cy="1456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342900" lvl="0" indent="-190500" rtl="0">
              <a:spcBef>
                <a:spcPts val="480"/>
              </a:spcBef>
              <a:spcAft>
                <a:spcPts val="0"/>
              </a:spcAft>
              <a:buNone/>
            </a:pPr>
            <a:r>
              <a:rPr lang="pt-BR" dirty="0"/>
              <a:t>Funções de autocorrelação (ACF e PACF)</a:t>
            </a:r>
          </a:p>
        </p:txBody>
      </p:sp>
      <p:sp>
        <p:nvSpPr>
          <p:cNvPr id="897" name="Shape 897"/>
          <p:cNvSpPr txBox="1">
            <a:spLocks noGrp="1"/>
          </p:cNvSpPr>
          <p:nvPr>
            <p:ph type="body" idx="1"/>
          </p:nvPr>
        </p:nvSpPr>
        <p:spPr>
          <a:xfrm>
            <a:off x="447800" y="686901"/>
            <a:ext cx="8238900" cy="42405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O gráfico de autocorrelação parcial indica se a série está </a:t>
            </a:r>
            <a:r>
              <a:rPr lang="pt-BR" sz="1400" dirty="0" err="1"/>
              <a:t>subdiferenciada</a:t>
            </a:r>
            <a:r>
              <a:rPr lang="pt-BR" sz="1400" dirty="0"/>
              <a:t>, ou seja, se o termo I não terminou de ajustar a </a:t>
            </a:r>
            <a:r>
              <a:rPr lang="pt-BR" sz="1400" dirty="0" err="1"/>
              <a:t>estacionariedade</a:t>
            </a:r>
            <a:r>
              <a:rPr lang="pt-BR" sz="1400" dirty="0"/>
              <a:t>. Então, o que fazemos é observar, quando os valores são positivos, onde o gráfico baixa de forma abrupta, e adicionar esse número de lags como parâmetro de AR.</a:t>
            </a:r>
          </a:p>
          <a:p>
            <a:pPr marL="342900" lvl="0" indent="-190500" rtl="0">
              <a:spcBef>
                <a:spcPts val="480"/>
              </a:spcBef>
              <a:spcAft>
                <a:spcPts val="0"/>
              </a:spcAft>
              <a:buNone/>
            </a:pPr>
            <a:r>
              <a:rPr lang="pt-BR" sz="1400" dirty="0"/>
              <a:t>O gráfico de autocorrelação indica se a série está </a:t>
            </a:r>
            <a:r>
              <a:rPr lang="pt-BR" sz="1400" dirty="0" err="1"/>
              <a:t>superdiferenciada</a:t>
            </a:r>
            <a:r>
              <a:rPr lang="pt-BR" sz="1400" dirty="0"/>
              <a:t>. Se houver um corte muito agudo ou valores negativos no primeiro lag, isso indica que é necessário adicionar mais termos MA.</a:t>
            </a:r>
          </a:p>
          <a:p>
            <a:pPr marL="342900" lvl="0" indent="-190500" rtl="0">
              <a:spcBef>
                <a:spcPts val="480"/>
              </a:spcBef>
              <a:spcAft>
                <a:spcPts val="0"/>
              </a:spcAft>
              <a:buNone/>
            </a:pPr>
            <a:r>
              <a:rPr lang="pt-BR" sz="1400" dirty="0"/>
              <a:t> </a:t>
            </a:r>
          </a:p>
        </p:txBody>
      </p:sp>
      <p:sp>
        <p:nvSpPr>
          <p:cNvPr id="898" name="Shape 898"/>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35</a:t>
            </a:fld>
            <a:endParaRPr lang="pt-BR" dirty="0"/>
          </a:p>
        </p:txBody>
      </p:sp>
      <p:pic>
        <p:nvPicPr>
          <p:cNvPr id="899" name="Shape 899"/>
          <p:cNvPicPr preferRelativeResize="0"/>
          <p:nvPr/>
        </p:nvPicPr>
        <p:blipFill>
          <a:blip r:embed="rId3">
            <a:alphaModFix/>
          </a:blip>
          <a:stretch>
            <a:fillRect/>
          </a:stretch>
        </p:blipFill>
        <p:spPr>
          <a:xfrm>
            <a:off x="353038" y="2381850"/>
            <a:ext cx="8333674" cy="2736425"/>
          </a:xfrm>
          <a:prstGeom prst="rect">
            <a:avLst/>
          </a:prstGeom>
          <a:noFill/>
          <a:ln>
            <a:noFill/>
          </a:ln>
        </p:spPr>
      </p:pic>
      <p:sp>
        <p:nvSpPr>
          <p:cNvPr id="2" name="Rectangle 1"/>
          <p:cNvSpPr/>
          <p:nvPr/>
        </p:nvSpPr>
        <p:spPr>
          <a:xfrm>
            <a:off x="1834232" y="2403399"/>
            <a:ext cx="5801320" cy="196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6" name="TextBox 5"/>
          <p:cNvSpPr txBox="1"/>
          <p:nvPr/>
        </p:nvSpPr>
        <p:spPr>
          <a:xfrm>
            <a:off x="1826344" y="2355721"/>
            <a:ext cx="1521520" cy="246221"/>
          </a:xfrm>
          <a:prstGeom prst="rect">
            <a:avLst/>
          </a:prstGeom>
          <a:noFill/>
        </p:spPr>
        <p:txBody>
          <a:bodyPr wrap="square" rtlCol="0">
            <a:spAutoFit/>
          </a:bodyPr>
          <a:lstStyle/>
          <a:p>
            <a:pPr algn="ctr" rtl="0"/>
            <a:r>
              <a:rPr lang="pt-BR" sz="1000" dirty="0" err="1">
                <a:latin typeface="Calibri" panose="020F0502020204030204" pitchFamily="34" charset="0"/>
              </a:rPr>
              <a:t>Autocorrelation</a:t>
            </a:r>
            <a:r>
              <a:rPr lang="pt-BR" sz="1000" dirty="0">
                <a:latin typeface="Calibri" panose="020F0502020204030204" pitchFamily="34" charset="0"/>
              </a:rPr>
              <a:t> Function</a:t>
            </a:r>
          </a:p>
        </p:txBody>
      </p:sp>
      <p:sp>
        <p:nvSpPr>
          <p:cNvPr id="8" name="TextBox 7"/>
          <p:cNvSpPr txBox="1"/>
          <p:nvPr/>
        </p:nvSpPr>
        <p:spPr>
          <a:xfrm>
            <a:off x="5724128" y="2353443"/>
            <a:ext cx="1944216" cy="246221"/>
          </a:xfrm>
          <a:prstGeom prst="rect">
            <a:avLst/>
          </a:prstGeom>
          <a:noFill/>
        </p:spPr>
        <p:txBody>
          <a:bodyPr wrap="square" rtlCol="0">
            <a:spAutoFit/>
          </a:bodyPr>
          <a:lstStyle/>
          <a:p>
            <a:pPr algn="ctr" rtl="0"/>
            <a:r>
              <a:rPr lang="pt-BR" sz="1000" dirty="0" err="1">
                <a:latin typeface="Calibri" panose="020F0502020204030204" pitchFamily="34" charset="0"/>
              </a:rPr>
              <a:t>Partial</a:t>
            </a:r>
            <a:r>
              <a:rPr lang="pt-BR" sz="1000" dirty="0">
                <a:latin typeface="Calibri" panose="020F0502020204030204" pitchFamily="34" charset="0"/>
              </a:rPr>
              <a:t> </a:t>
            </a:r>
            <a:r>
              <a:rPr lang="pt-BR" sz="1000" dirty="0" err="1">
                <a:latin typeface="Calibri" panose="020F0502020204030204" pitchFamily="34" charset="0"/>
              </a:rPr>
              <a:t>Autocorrelation</a:t>
            </a:r>
            <a:r>
              <a:rPr lang="pt-BR" sz="1000" dirty="0">
                <a:latin typeface="Calibri" panose="020F0502020204030204" pitchFamily="34" charset="0"/>
              </a:rPr>
              <a:t> Function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Shape 905"/>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Definição de parâmetros</a:t>
            </a:r>
          </a:p>
        </p:txBody>
      </p:sp>
      <p:sp>
        <p:nvSpPr>
          <p:cNvPr id="906" name="Shape 906"/>
          <p:cNvSpPr txBox="1">
            <a:spLocks noGrp="1"/>
          </p:cNvSpPr>
          <p:nvPr>
            <p:ph type="body" idx="1"/>
          </p:nvPr>
        </p:nvSpPr>
        <p:spPr>
          <a:xfrm>
            <a:off x="457200" y="771151"/>
            <a:ext cx="8229600" cy="12378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Alternativa: </a:t>
            </a:r>
            <a:r>
              <a:rPr lang="pt-BR" sz="1400" b="1" dirty="0"/>
              <a:t>out-of-</a:t>
            </a:r>
            <a:r>
              <a:rPr lang="pt-BR" sz="1400" b="1" dirty="0" err="1"/>
              <a:t>sample</a:t>
            </a:r>
            <a:r>
              <a:rPr lang="pt-BR" sz="1400" b="1" dirty="0"/>
              <a:t> </a:t>
            </a:r>
            <a:r>
              <a:rPr lang="pt-BR" sz="1400" b="1" dirty="0" err="1"/>
              <a:t>evaluation</a:t>
            </a:r>
            <a:endParaRPr lang="pt-BR" sz="1400" b="1" dirty="0"/>
          </a:p>
          <a:p>
            <a:pPr marL="152400" lvl="0" indent="0" rtl="0">
              <a:spcBef>
                <a:spcPts val="480"/>
              </a:spcBef>
              <a:spcAft>
                <a:spcPts val="0"/>
              </a:spcAft>
              <a:buNone/>
            </a:pPr>
            <a:endParaRPr lang="pt-BR" sz="1400" dirty="0"/>
          </a:p>
          <a:p>
            <a:pPr marL="457200" lvl="0" indent="-317500" rtl="0">
              <a:spcBef>
                <a:spcPts val="480"/>
              </a:spcBef>
              <a:spcAft>
                <a:spcPts val="0"/>
              </a:spcAft>
              <a:buSzPts val="1400"/>
              <a:buAutoNum type="arabicParenR"/>
            </a:pPr>
            <a:r>
              <a:rPr lang="pt-BR" sz="1400" dirty="0"/>
              <a:t>Split em </a:t>
            </a:r>
            <a:r>
              <a:rPr lang="pt-BR" sz="1400" dirty="0" err="1"/>
              <a:t>train</a:t>
            </a:r>
            <a:r>
              <a:rPr lang="pt-BR" sz="1400" dirty="0"/>
              <a:t> e test: dividir </a:t>
            </a:r>
            <a:r>
              <a:rPr lang="pt-BR" sz="1400" dirty="0" err="1"/>
              <a:t>train</a:t>
            </a:r>
            <a:r>
              <a:rPr lang="pt-BR" sz="1400" dirty="0"/>
              <a:t> e test, com a condição de deixar em test apenas observações do futuro. </a:t>
            </a:r>
          </a:p>
          <a:p>
            <a:pPr marL="0" lvl="0" indent="0" rtl="0">
              <a:spcBef>
                <a:spcPts val="480"/>
              </a:spcBef>
              <a:spcAft>
                <a:spcPts val="0"/>
              </a:spcAft>
              <a:buNone/>
            </a:pPr>
            <a:endParaRPr lang="pt-BR" sz="1400" dirty="0"/>
          </a:p>
          <a:p>
            <a:pPr marL="342900" lvl="0" indent="-190500" rtl="0">
              <a:spcBef>
                <a:spcPts val="480"/>
              </a:spcBef>
              <a:spcAft>
                <a:spcPts val="0"/>
              </a:spcAft>
              <a:buNone/>
            </a:pPr>
            <a:endParaRPr lang="pt-BR" sz="1400" dirty="0"/>
          </a:p>
        </p:txBody>
      </p:sp>
      <p:sp>
        <p:nvSpPr>
          <p:cNvPr id="907" name="Shape 907"/>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36</a:t>
            </a:fld>
            <a:endParaRPr lang="pt-BR" dirty="0"/>
          </a:p>
        </p:txBody>
      </p:sp>
      <p:pic>
        <p:nvPicPr>
          <p:cNvPr id="908" name="Shape 908"/>
          <p:cNvPicPr preferRelativeResize="0"/>
          <p:nvPr/>
        </p:nvPicPr>
        <p:blipFill>
          <a:blip r:embed="rId3">
            <a:alphaModFix/>
          </a:blip>
          <a:stretch>
            <a:fillRect/>
          </a:stretch>
        </p:blipFill>
        <p:spPr>
          <a:xfrm>
            <a:off x="2676525" y="2149100"/>
            <a:ext cx="6010275" cy="2819400"/>
          </a:xfrm>
          <a:prstGeom prst="rect">
            <a:avLst/>
          </a:prstGeom>
          <a:noFill/>
          <a:ln>
            <a:noFill/>
          </a:ln>
        </p:spPr>
      </p:pic>
      <p:sp>
        <p:nvSpPr>
          <p:cNvPr id="909" name="Shape 909"/>
          <p:cNvSpPr txBox="1"/>
          <p:nvPr/>
        </p:nvSpPr>
        <p:spPr>
          <a:xfrm>
            <a:off x="622875" y="1869225"/>
            <a:ext cx="2133600" cy="3192300"/>
          </a:xfrm>
          <a:prstGeom prst="rect">
            <a:avLst/>
          </a:prstGeom>
          <a:noFill/>
          <a:ln>
            <a:noFill/>
          </a:ln>
        </p:spPr>
        <p:txBody>
          <a:bodyPr spcFirstLastPara="1" wrap="square" lIns="91425" tIns="91425" rIns="91425" bIns="91425" rtlCol="0" anchor="t" anchorCtr="0">
            <a:noAutofit/>
          </a:bodyPr>
          <a:lstStyle/>
          <a:p>
            <a:pPr marL="0" lvl="0" indent="0" rtl="0">
              <a:spcBef>
                <a:spcPts val="480"/>
              </a:spcBef>
              <a:spcAft>
                <a:spcPts val="0"/>
              </a:spcAft>
              <a:buNone/>
            </a:pPr>
            <a:endParaRPr lang="pt-BR" dirty="0">
              <a:solidFill>
                <a:schemeClr val="dk1"/>
              </a:solidFill>
              <a:latin typeface="Raleway"/>
              <a:ea typeface="Raleway"/>
              <a:cs typeface="Raleway"/>
              <a:sym typeface="Raleway"/>
            </a:endParaRPr>
          </a:p>
          <a:p>
            <a:pPr marL="0" lvl="0" indent="0" rtl="0">
              <a:spcBef>
                <a:spcPts val="480"/>
              </a:spcBef>
              <a:spcAft>
                <a:spcPts val="0"/>
              </a:spcAft>
              <a:buNone/>
            </a:pPr>
            <a:r>
              <a:rPr lang="pt-BR" dirty="0">
                <a:solidFill>
                  <a:schemeClr val="dk1"/>
                </a:solidFill>
                <a:latin typeface="Raleway"/>
                <a:ea typeface="Raleway"/>
                <a:cs typeface="Raleway"/>
                <a:sym typeface="Raleway"/>
              </a:rPr>
              <a:t>2) CV de séries temporais (</a:t>
            </a:r>
            <a:r>
              <a:rPr lang="pt-BR" b="1" dirty="0" err="1">
                <a:solidFill>
                  <a:schemeClr val="dk1"/>
                </a:solidFill>
                <a:latin typeface="Raleway"/>
                <a:ea typeface="Raleway"/>
                <a:cs typeface="Raleway"/>
                <a:sym typeface="Raleway"/>
              </a:rPr>
              <a:t>rolling</a:t>
            </a:r>
            <a:r>
              <a:rPr lang="pt-BR" b="1" dirty="0">
                <a:solidFill>
                  <a:schemeClr val="dk1"/>
                </a:solidFill>
                <a:latin typeface="Raleway"/>
                <a:ea typeface="Raleway"/>
                <a:cs typeface="Raleway"/>
                <a:sym typeface="Raleway"/>
              </a:rPr>
              <a:t> </a:t>
            </a:r>
            <a:r>
              <a:rPr lang="pt-BR" b="1" dirty="0" err="1">
                <a:solidFill>
                  <a:schemeClr val="dk1"/>
                </a:solidFill>
                <a:latin typeface="Raleway"/>
                <a:ea typeface="Raleway"/>
                <a:cs typeface="Raleway"/>
                <a:sym typeface="Raleway"/>
              </a:rPr>
              <a:t>forecasting</a:t>
            </a:r>
            <a:r>
              <a:rPr lang="pt-BR" b="1" dirty="0">
                <a:solidFill>
                  <a:schemeClr val="dk1"/>
                </a:solidFill>
                <a:latin typeface="Raleway"/>
                <a:ea typeface="Raleway"/>
                <a:cs typeface="Raleway"/>
                <a:sym typeface="Raleway"/>
              </a:rPr>
              <a:t> </a:t>
            </a:r>
            <a:r>
              <a:rPr lang="pt-BR" b="1" dirty="0" err="1">
                <a:solidFill>
                  <a:schemeClr val="dk1"/>
                </a:solidFill>
                <a:latin typeface="Raleway"/>
                <a:ea typeface="Raleway"/>
                <a:cs typeface="Raleway"/>
                <a:sym typeface="Raleway"/>
              </a:rPr>
              <a:t>origin</a:t>
            </a:r>
            <a:r>
              <a:rPr lang="pt-BR" b="1" dirty="0">
                <a:solidFill>
                  <a:schemeClr val="dk1"/>
                </a:solidFill>
                <a:latin typeface="Raleway"/>
                <a:ea typeface="Raleway"/>
                <a:cs typeface="Raleway"/>
                <a:sym typeface="Raleway"/>
              </a:rPr>
              <a:t>)</a:t>
            </a:r>
            <a:r>
              <a:rPr lang="pt-BR" dirty="0">
                <a:solidFill>
                  <a:schemeClr val="dk1"/>
                </a:solidFill>
                <a:latin typeface="Raleway"/>
                <a:ea typeface="Raleway"/>
                <a:cs typeface="Raleway"/>
                <a:sym typeface="Raleway"/>
              </a:rPr>
              <a:t>: construímos uma série de testes em que se divide o set em </a:t>
            </a:r>
            <a:r>
              <a:rPr lang="pt-BR" dirty="0" err="1">
                <a:solidFill>
                  <a:schemeClr val="dk1"/>
                </a:solidFill>
                <a:latin typeface="Raleway"/>
                <a:ea typeface="Raleway"/>
                <a:cs typeface="Raleway"/>
                <a:sym typeface="Raleway"/>
              </a:rPr>
              <a:t>train</a:t>
            </a:r>
            <a:r>
              <a:rPr lang="pt-BR" dirty="0">
                <a:solidFill>
                  <a:schemeClr val="dk1"/>
                </a:solidFill>
                <a:latin typeface="Raleway"/>
                <a:ea typeface="Raleway"/>
                <a:cs typeface="Raleway"/>
                <a:sym typeface="Raleway"/>
              </a:rPr>
              <a:t> e test, mas aumentando as informações usadas.</a:t>
            </a:r>
          </a:p>
          <a:p>
            <a:pPr marL="342900" lvl="0" indent="-190500" rtl="0">
              <a:spcBef>
                <a:spcPts val="480"/>
              </a:spcBef>
              <a:spcAft>
                <a:spcPts val="0"/>
              </a:spcAft>
              <a:buClr>
                <a:schemeClr val="dk1"/>
              </a:buClr>
              <a:buSzPts val="1100"/>
              <a:buFont typeface="Arial"/>
              <a:buNone/>
            </a:pPr>
            <a:endParaRPr lang="pt-BR" dirty="0">
              <a:solidFill>
                <a:schemeClr val="dk1"/>
              </a:solidFill>
              <a:latin typeface="Raleway"/>
              <a:ea typeface="Raleway"/>
              <a:cs typeface="Raleway"/>
              <a:sym typeface="Raleway"/>
            </a:endParaRPr>
          </a:p>
          <a:p>
            <a:pPr marL="0" lvl="0" indent="0" rtl="0">
              <a:spcBef>
                <a:spcPts val="0"/>
              </a:spcBef>
              <a:spcAft>
                <a:spcPts val="0"/>
              </a:spcAft>
              <a:buNone/>
            </a:pPr>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title"/>
          </p:nvPr>
        </p:nvSpPr>
        <p:spPr>
          <a:xfrm>
            <a:off x="447793" y="145248"/>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err="1"/>
              <a:t>seasonal_decompose</a:t>
            </a:r>
            <a:endParaRPr lang="pt-BR" dirty="0"/>
          </a:p>
        </p:txBody>
      </p:sp>
      <p:sp>
        <p:nvSpPr>
          <p:cNvPr id="916" name="Shape 916"/>
          <p:cNvSpPr txBox="1">
            <a:spLocks noGrp="1"/>
          </p:cNvSpPr>
          <p:nvPr>
            <p:ph type="body" idx="1"/>
          </p:nvPr>
        </p:nvSpPr>
        <p:spPr>
          <a:xfrm>
            <a:off x="457200" y="659427"/>
            <a:ext cx="8229600" cy="4268100"/>
          </a:xfrm>
          <a:prstGeom prst="rect">
            <a:avLst/>
          </a:prstGeom>
        </p:spPr>
        <p:txBody>
          <a:bodyPr spcFirstLastPara="1" wrap="square" lIns="91425" tIns="91425" rIns="91425" bIns="91425" rtlCol="0" anchor="t" anchorCtr="0">
            <a:noAutofit/>
          </a:bodyPr>
          <a:lstStyle/>
          <a:p>
            <a:pPr marL="342900" lvl="0" indent="-190500" rtl="0">
              <a:spcBef>
                <a:spcPts val="480"/>
              </a:spcBef>
              <a:spcAft>
                <a:spcPts val="0"/>
              </a:spcAft>
              <a:buNone/>
            </a:pPr>
            <a:r>
              <a:rPr lang="pt-BR" sz="1400" dirty="0"/>
              <a:t>Até agora, analisamos os modelos ARIMA e ARIMAX, um método simples e eficaz para modelar uma série temporal e fazer previsões, implementado no </a:t>
            </a:r>
            <a:r>
              <a:rPr lang="pt-BR" sz="1400" b="1" dirty="0" err="1"/>
              <a:t>seasonal_decompose</a:t>
            </a:r>
            <a:r>
              <a:rPr lang="pt-BR" sz="1400" b="1" dirty="0"/>
              <a:t> </a:t>
            </a:r>
            <a:r>
              <a:rPr lang="pt-BR" sz="1400" dirty="0"/>
              <a:t>de </a:t>
            </a:r>
            <a:r>
              <a:rPr lang="pt-BR" sz="1400" dirty="0" err="1"/>
              <a:t>stastmodels</a:t>
            </a:r>
            <a:r>
              <a:rPr lang="pt-BR" sz="1400" dirty="0"/>
              <a:t>. </a:t>
            </a:r>
          </a:p>
          <a:p>
            <a:pPr marL="342900" lvl="0" indent="-190500" rtl="0">
              <a:spcBef>
                <a:spcPts val="480"/>
              </a:spcBef>
              <a:spcAft>
                <a:spcPts val="0"/>
              </a:spcAft>
              <a:buNone/>
            </a:pPr>
            <a:r>
              <a:rPr lang="pt-BR" sz="1400" dirty="0"/>
              <a:t>A base desse método é modelar a série, dividindo-a em tendência, ciclo e resíduo. Para isso, extraímos a tendência, aplicando um filtro </a:t>
            </a:r>
            <a:r>
              <a:rPr lang="pt-BR" sz="1400" dirty="0" err="1"/>
              <a:t>convolucional</a:t>
            </a:r>
            <a:r>
              <a:rPr lang="pt-BR" sz="1400" dirty="0"/>
              <a:t> simples, que é uma média móvel. Em seguida, extraímos a estacionalidade, calculando a média de cada ciclo. </a:t>
            </a:r>
          </a:p>
          <a:p>
            <a:pPr marL="342900" lvl="0" indent="-190500" rtl="0">
              <a:spcBef>
                <a:spcPts val="480"/>
              </a:spcBef>
              <a:spcAft>
                <a:spcPts val="0"/>
              </a:spcAft>
              <a:buNone/>
            </a:pPr>
            <a:r>
              <a:rPr lang="pt-BR" sz="1400" dirty="0"/>
              <a:t>Por último, o resíduo é extraído pela diferença.</a:t>
            </a:r>
          </a:p>
          <a:p>
            <a:pPr marL="342900" lvl="0" indent="-190500" rtl="0">
              <a:spcBef>
                <a:spcPts val="480"/>
              </a:spcBef>
              <a:spcAft>
                <a:spcPts val="0"/>
              </a:spcAft>
              <a:buNone/>
            </a:pPr>
            <a:endParaRPr lang="pt-BR" sz="1400" dirty="0"/>
          </a:p>
          <a:p>
            <a:pPr marL="342900" lvl="0" indent="-190500" rtl="0">
              <a:spcBef>
                <a:spcPts val="480"/>
              </a:spcBef>
              <a:spcAft>
                <a:spcPts val="0"/>
              </a:spcAft>
              <a:buNone/>
            </a:pPr>
            <a:endParaRPr lang="pt-BR" sz="1400" dirty="0"/>
          </a:p>
        </p:txBody>
      </p:sp>
      <p:sp>
        <p:nvSpPr>
          <p:cNvPr id="917" name="Shape 917"/>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000000"/>
              </a:buClr>
              <a:buFont typeface="Arial"/>
              <a:buNone/>
            </a:pPr>
            <a:fld id="{00000000-1234-1234-1234-123412341234}" type="slidenum">
              <a:rPr lang="pt-BR" smtClean="0"/>
              <a:t>37</a:t>
            </a:fld>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lang="pt-BR" sz="1800" dirty="0">
              <a:solidFill>
                <a:schemeClr val="lt1"/>
              </a:solidFill>
              <a:latin typeface="Calibri"/>
              <a:ea typeface="Calibri"/>
              <a:cs typeface="Calibri"/>
              <a:sym typeface="Calibri"/>
            </a:endParaRPr>
          </a:p>
        </p:txBody>
      </p:sp>
      <p:sp>
        <p:nvSpPr>
          <p:cNvPr id="923" name="Shape 923"/>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lang="pt-BR" sz="3200" dirty="0">
              <a:solidFill>
                <a:schemeClr val="dk1"/>
              </a:solidFill>
              <a:latin typeface="Raleway"/>
              <a:ea typeface="Raleway"/>
              <a:cs typeface="Raleway"/>
              <a:sym typeface="Raleway"/>
            </a:endParaRPr>
          </a:p>
        </p:txBody>
      </p:sp>
      <p:sp>
        <p:nvSpPr>
          <p:cNvPr id="924" name="Shape 924"/>
          <p:cNvSpPr/>
          <p:nvPr/>
        </p:nvSpPr>
        <p:spPr>
          <a:xfrm>
            <a:off x="1050575" y="1389726"/>
            <a:ext cx="7221900" cy="15420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endParaRPr lang="pt-BR" sz="3600" b="1" dirty="0">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r>
              <a:rPr lang="pt-BR" sz="3600" b="1" dirty="0">
                <a:solidFill>
                  <a:schemeClr val="lt1"/>
                </a:solidFill>
                <a:latin typeface="Raleway"/>
                <a:ea typeface="Raleway"/>
                <a:cs typeface="Raleway"/>
                <a:sym typeface="Raleway"/>
              </a:rPr>
              <a:t>LAB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xfrm>
            <a:off x="447793" y="145247"/>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Casos de aplicação</a:t>
            </a:r>
          </a:p>
        </p:txBody>
      </p:sp>
      <p:sp>
        <p:nvSpPr>
          <p:cNvPr id="601" name="Shape 601"/>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pt-BR" smtClean="0"/>
              <a:t>4</a:t>
            </a:fld>
            <a:endParaRPr lang="pt-BR" dirty="0"/>
          </a:p>
        </p:txBody>
      </p:sp>
      <p:sp>
        <p:nvSpPr>
          <p:cNvPr id="602" name="Shape 602"/>
          <p:cNvSpPr txBox="1"/>
          <p:nvPr/>
        </p:nvSpPr>
        <p:spPr>
          <a:xfrm>
            <a:off x="638550" y="641100"/>
            <a:ext cx="7902000" cy="4212000"/>
          </a:xfrm>
          <a:prstGeom prst="rect">
            <a:avLst/>
          </a:prstGeom>
          <a:noFill/>
          <a:ln>
            <a:noFill/>
          </a:ln>
        </p:spPr>
        <p:txBody>
          <a:bodyPr spcFirstLastPara="1" wrap="square" lIns="91425" tIns="91425" rIns="91425" bIns="91425" rtlCol="0" anchor="t" anchorCtr="0">
            <a:noAutofit/>
          </a:bodyPr>
          <a:lstStyle/>
          <a:p>
            <a:pPr marL="0" lvl="0" indent="0" rtl="0">
              <a:spcBef>
                <a:spcPts val="480"/>
              </a:spcBef>
              <a:spcAft>
                <a:spcPts val="0"/>
              </a:spcAft>
              <a:buNone/>
            </a:pPr>
            <a:r>
              <a:rPr lang="pt-BR" sz="1800" dirty="0">
                <a:solidFill>
                  <a:schemeClr val="dk1"/>
                </a:solidFill>
                <a:latin typeface="Raleway"/>
                <a:ea typeface="Raleway"/>
                <a:cs typeface="Raleway"/>
                <a:sym typeface="Raleway"/>
              </a:rPr>
              <a:t>As séries temporais estão presentes em um grande número de problemas preditivos, por exemplo:</a:t>
            </a:r>
          </a:p>
          <a:p>
            <a:pPr marL="0" lvl="0" indent="0" rtl="0">
              <a:spcBef>
                <a:spcPts val="480"/>
              </a:spcBef>
              <a:spcAft>
                <a:spcPts val="0"/>
              </a:spcAft>
              <a:buNone/>
            </a:pPr>
            <a:endParaRPr lang="pt-BR" sz="1800" dirty="0">
              <a:solidFill>
                <a:schemeClr val="dk1"/>
              </a:solidFill>
              <a:latin typeface="Raleway"/>
              <a:ea typeface="Raleway"/>
              <a:cs typeface="Raleway"/>
              <a:sym typeface="Raleway"/>
            </a:endParaRPr>
          </a:p>
          <a:p>
            <a:pPr marL="457200" lvl="0" indent="-342900" rtl="0">
              <a:spcBef>
                <a:spcPts val="480"/>
              </a:spcBef>
              <a:spcAft>
                <a:spcPts val="0"/>
              </a:spcAft>
              <a:buClr>
                <a:schemeClr val="dk1"/>
              </a:buClr>
              <a:buSzPts val="1800"/>
              <a:buFont typeface="Raleway"/>
              <a:buChar char="●"/>
            </a:pPr>
            <a:r>
              <a:rPr lang="pt-BR" sz="1800" dirty="0">
                <a:solidFill>
                  <a:schemeClr val="dk1"/>
                </a:solidFill>
                <a:latin typeface="Raleway"/>
                <a:ea typeface="Raleway"/>
                <a:cs typeface="Raleway"/>
                <a:sym typeface="Raleway"/>
              </a:rPr>
              <a:t>Preço de ativos financeiros</a:t>
            </a:r>
          </a:p>
          <a:p>
            <a:pPr marL="457200" lvl="0" indent="-342900" rtl="0">
              <a:spcBef>
                <a:spcPts val="0"/>
              </a:spcBef>
              <a:spcAft>
                <a:spcPts val="0"/>
              </a:spcAft>
              <a:buClr>
                <a:schemeClr val="dk1"/>
              </a:buClr>
              <a:buSzPts val="1800"/>
              <a:buFont typeface="Raleway"/>
              <a:buChar char="●"/>
            </a:pPr>
            <a:r>
              <a:rPr lang="pt-BR" sz="1800" dirty="0">
                <a:solidFill>
                  <a:schemeClr val="dk1"/>
                </a:solidFill>
                <a:latin typeface="Raleway"/>
                <a:ea typeface="Raleway"/>
                <a:cs typeface="Raleway"/>
                <a:sym typeface="Raleway"/>
              </a:rPr>
              <a:t>Variáveis macroeconômicas, como PIB, inflação, reservas, etc.</a:t>
            </a:r>
          </a:p>
          <a:p>
            <a:pPr marL="457200" lvl="0" indent="-342900" rtl="0">
              <a:spcBef>
                <a:spcPts val="0"/>
              </a:spcBef>
              <a:spcAft>
                <a:spcPts val="0"/>
              </a:spcAft>
              <a:buClr>
                <a:schemeClr val="dk1"/>
              </a:buClr>
              <a:buSzPts val="1800"/>
              <a:buFont typeface="Raleway"/>
              <a:buChar char="●"/>
            </a:pPr>
            <a:r>
              <a:rPr lang="pt-BR" sz="1800" dirty="0">
                <a:solidFill>
                  <a:schemeClr val="dk1"/>
                </a:solidFill>
                <a:latin typeface="Raleway"/>
                <a:ea typeface="Raleway"/>
                <a:cs typeface="Raleway"/>
                <a:sym typeface="Raleway"/>
              </a:rPr>
              <a:t>Vendas de comércios, como Walmart, ver </a:t>
            </a:r>
            <a:r>
              <a:rPr lang="pt-BR" sz="1800" u="sng" dirty="0">
                <a:solidFill>
                  <a:schemeClr val="hlink"/>
                </a:solidFill>
                <a:latin typeface="Raleway"/>
                <a:ea typeface="Raleway"/>
                <a:cs typeface="Raleway"/>
                <a:sym typeface="Raleway"/>
                <a:hlinkClick r:id="rId3"/>
              </a:rPr>
              <a:t>aqui</a:t>
            </a:r>
            <a:endParaRPr lang="pt-BR" sz="1800" dirty="0">
              <a:solidFill>
                <a:schemeClr val="dk1"/>
              </a:solidFill>
              <a:latin typeface="Raleway"/>
              <a:ea typeface="Raleway"/>
              <a:cs typeface="Raleway"/>
              <a:sym typeface="Raleway"/>
            </a:endParaRPr>
          </a:p>
          <a:p>
            <a:pPr marL="457200" lvl="0" indent="-342900" rtl="0">
              <a:spcBef>
                <a:spcPts val="0"/>
              </a:spcBef>
              <a:spcAft>
                <a:spcPts val="0"/>
              </a:spcAft>
              <a:buClr>
                <a:schemeClr val="dk1"/>
              </a:buClr>
              <a:buSzPts val="1800"/>
              <a:buFont typeface="Raleway"/>
              <a:buChar char="●"/>
            </a:pPr>
            <a:r>
              <a:rPr lang="pt-BR" sz="1800" dirty="0">
                <a:solidFill>
                  <a:schemeClr val="dk1"/>
                </a:solidFill>
                <a:latin typeface="Raleway"/>
                <a:ea typeface="Raleway"/>
                <a:cs typeface="Raleway"/>
                <a:sym typeface="Raleway"/>
              </a:rPr>
              <a:t>Consumo energético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1800" b="0" i="0" u="none" strike="noStrike" cap="none" dirty="0">
              <a:solidFill>
                <a:schemeClr val="lt1"/>
              </a:solidFill>
              <a:latin typeface="Calibri"/>
              <a:ea typeface="Calibri"/>
              <a:cs typeface="Calibri"/>
              <a:sym typeface="Calibri"/>
            </a:endParaRPr>
          </a:p>
        </p:txBody>
      </p:sp>
      <p:sp>
        <p:nvSpPr>
          <p:cNvPr id="608" name="Shape 608"/>
          <p:cNvSpPr/>
          <p:nvPr/>
        </p:nvSpPr>
        <p:spPr>
          <a:xfrm>
            <a:off x="0" y="0"/>
            <a:ext cx="9144000" cy="5715000"/>
          </a:xfrm>
          <a:prstGeom prst="rect">
            <a:avLst/>
          </a:prstGeom>
          <a:solidFill>
            <a:srgbClr val="5B0D0E">
              <a:alpha val="65490"/>
            </a:srgbClr>
          </a:solidFill>
          <a:ln>
            <a:noFill/>
          </a:ln>
        </p:spPr>
        <p:txBody>
          <a:bodyPr spcFirstLastPara="1" wrap="square" lIns="0" tIns="0" rIns="0" bIns="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3200" b="0" i="0" u="none" strike="noStrike" cap="none" dirty="0">
              <a:solidFill>
                <a:schemeClr val="dk1"/>
              </a:solidFill>
              <a:latin typeface="Raleway"/>
              <a:ea typeface="Raleway"/>
              <a:cs typeface="Raleway"/>
              <a:sym typeface="Raleway"/>
            </a:endParaRPr>
          </a:p>
        </p:txBody>
      </p:sp>
      <p:sp>
        <p:nvSpPr>
          <p:cNvPr id="609" name="Shape 609"/>
          <p:cNvSpPr/>
          <p:nvPr/>
        </p:nvSpPr>
        <p:spPr>
          <a:xfrm>
            <a:off x="1050575" y="1808602"/>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Clr>
                <a:schemeClr val="lt1"/>
              </a:buClr>
              <a:buFont typeface="Raleway"/>
              <a:buNone/>
            </a:pPr>
            <a:r>
              <a:rPr lang="pt-BR" sz="3600" b="1" dirty="0">
                <a:solidFill>
                  <a:schemeClr val="lt1"/>
                </a:solidFill>
                <a:latin typeface="Raleway"/>
                <a:ea typeface="Raleway"/>
                <a:cs typeface="Raleway"/>
                <a:sym typeface="Raleway"/>
              </a:rPr>
              <a:t>Análise exploratória Pré-processamento</a:t>
            </a:r>
            <a:endParaRPr lang="pt-BR" dirty="0"/>
          </a:p>
        </p:txBody>
      </p:sp>
      <p:sp>
        <p:nvSpPr>
          <p:cNvPr id="610" name="Shape 610"/>
          <p:cNvSpPr/>
          <p:nvPr/>
        </p:nvSpPr>
        <p:spPr>
          <a:xfrm>
            <a:off x="4009261" y="3107667"/>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1800" b="0" i="0" u="none" strike="noStrike" cap="none" dirty="0">
              <a:solidFill>
                <a:schemeClr val="lt1"/>
              </a:solidFill>
              <a:latin typeface="Calibri"/>
              <a:ea typeface="Calibri"/>
              <a:cs typeface="Calibri"/>
              <a:sym typeface="Calibri"/>
            </a:endParaRPr>
          </a:p>
        </p:txBody>
      </p:sp>
      <p:sp>
        <p:nvSpPr>
          <p:cNvPr id="611" name="Shape 611"/>
          <p:cNvSpPr/>
          <p:nvPr/>
        </p:nvSpPr>
        <p:spPr>
          <a:xfrm>
            <a:off x="4373767" y="3452750"/>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lnSpc>
                <a:spcPct val="100000"/>
              </a:lnSpc>
              <a:spcBef>
                <a:spcPts val="0"/>
              </a:spcBef>
              <a:spcAft>
                <a:spcPts val="0"/>
              </a:spcAft>
              <a:buClr>
                <a:srgbClr val="000000"/>
              </a:buClr>
              <a:buFont typeface="Arial"/>
              <a:buNone/>
            </a:pPr>
            <a:endParaRPr lang="pt-BR" sz="135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447793" y="145247"/>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Revisão</a:t>
            </a:r>
          </a:p>
        </p:txBody>
      </p:sp>
      <p:sp>
        <p:nvSpPr>
          <p:cNvPr id="618" name="Shape 618"/>
          <p:cNvSpPr txBox="1">
            <a:spLocks noGrp="1"/>
          </p:cNvSpPr>
          <p:nvPr>
            <p:ph type="body" idx="1"/>
          </p:nvPr>
        </p:nvSpPr>
        <p:spPr>
          <a:xfrm>
            <a:off x="457200" y="1112025"/>
            <a:ext cx="4040100" cy="533100"/>
          </a:xfrm>
          <a:prstGeom prst="rect">
            <a:avLst/>
          </a:prstGeom>
        </p:spPr>
        <p:txBody>
          <a:bodyPr spcFirstLastPara="1" wrap="square" lIns="91425" tIns="91425" rIns="91425" bIns="91425" rtlCol="0" anchor="b" anchorCtr="0">
            <a:noAutofit/>
          </a:bodyPr>
          <a:lstStyle/>
          <a:p>
            <a:pPr marL="0" lvl="0" indent="114300" rtl="0">
              <a:spcBef>
                <a:spcPts val="360"/>
              </a:spcBef>
              <a:spcAft>
                <a:spcPts val="0"/>
              </a:spcAft>
              <a:buNone/>
            </a:pPr>
            <a:r>
              <a:rPr lang="pt-BR" dirty="0"/>
              <a:t>Estrutura de dados</a:t>
            </a:r>
          </a:p>
        </p:txBody>
      </p:sp>
      <p:sp>
        <p:nvSpPr>
          <p:cNvPr id="619" name="Shape 619"/>
          <p:cNvSpPr txBox="1">
            <a:spLocks noGrp="1"/>
          </p:cNvSpPr>
          <p:nvPr>
            <p:ph type="body" idx="2"/>
          </p:nvPr>
        </p:nvSpPr>
        <p:spPr>
          <a:xfrm>
            <a:off x="457200" y="1645159"/>
            <a:ext cx="4040100" cy="3292800"/>
          </a:xfrm>
          <a:prstGeom prst="rect">
            <a:avLst/>
          </a:prstGeom>
        </p:spPr>
        <p:txBody>
          <a:bodyPr spcFirstLastPara="1" wrap="square" lIns="91425" tIns="91425" rIns="91425" bIns="91425" rtlCol="0" anchor="t" anchorCtr="0">
            <a:noAutofit/>
          </a:bodyPr>
          <a:lstStyle/>
          <a:p>
            <a:pPr marL="457200" lvl="0" indent="-317500" rtl="0">
              <a:spcBef>
                <a:spcPts val="360"/>
              </a:spcBef>
              <a:spcAft>
                <a:spcPts val="0"/>
              </a:spcAft>
              <a:buSzPts val="1400"/>
              <a:buChar char="●"/>
            </a:pPr>
            <a:r>
              <a:rPr lang="pt-BR" dirty="0"/>
              <a:t>Quantitativos </a:t>
            </a:r>
          </a:p>
          <a:p>
            <a:pPr marL="914400" marR="0" lvl="1" indent="-317500" algn="l" rtl="0">
              <a:lnSpc>
                <a:spcPct val="100000"/>
              </a:lnSpc>
              <a:spcBef>
                <a:spcPts val="0"/>
              </a:spcBef>
              <a:spcAft>
                <a:spcPts val="0"/>
              </a:spcAft>
              <a:buClr>
                <a:schemeClr val="dk1"/>
              </a:buClr>
              <a:buSzPts val="1400"/>
              <a:buFont typeface="Raleway"/>
              <a:buChar char="○"/>
            </a:pPr>
            <a:r>
              <a:rPr lang="pt-BR" dirty="0"/>
              <a:t>Variáveis Discretas</a:t>
            </a:r>
          </a:p>
          <a:p>
            <a:pPr marL="914400" lvl="1" indent="-317500" rtl="0">
              <a:spcBef>
                <a:spcPts val="0"/>
              </a:spcBef>
              <a:spcAft>
                <a:spcPts val="0"/>
              </a:spcAft>
              <a:buSzPts val="1400"/>
              <a:buChar char="○"/>
            </a:pPr>
            <a:r>
              <a:rPr lang="pt-BR" dirty="0"/>
              <a:t>Variáveis Contínuas</a:t>
            </a:r>
          </a:p>
          <a:p>
            <a:pPr marL="457200" lvl="0" indent="0" rtl="0">
              <a:spcBef>
                <a:spcPts val="360"/>
              </a:spcBef>
              <a:spcAft>
                <a:spcPts val="0"/>
              </a:spcAft>
              <a:buNone/>
            </a:pPr>
            <a:endParaRPr lang="pt-BR" dirty="0"/>
          </a:p>
          <a:p>
            <a:pPr marL="457200" lvl="0" indent="-317500" rtl="0">
              <a:spcBef>
                <a:spcPts val="360"/>
              </a:spcBef>
              <a:spcAft>
                <a:spcPts val="0"/>
              </a:spcAft>
              <a:buSzPts val="1400"/>
              <a:buChar char="●"/>
            </a:pPr>
            <a:r>
              <a:rPr lang="pt-BR" dirty="0"/>
              <a:t>Qualitativos</a:t>
            </a:r>
          </a:p>
          <a:p>
            <a:pPr marL="914400" lvl="1" indent="-317500" rtl="0">
              <a:spcBef>
                <a:spcPts val="0"/>
              </a:spcBef>
              <a:spcAft>
                <a:spcPts val="0"/>
              </a:spcAft>
              <a:buSzPts val="1400"/>
              <a:buChar char="○"/>
            </a:pPr>
            <a:r>
              <a:rPr lang="pt-BR" dirty="0"/>
              <a:t>Categóricas</a:t>
            </a:r>
          </a:p>
          <a:p>
            <a:pPr marL="914400" lvl="1" indent="-317500" rtl="0">
              <a:spcBef>
                <a:spcPts val="0"/>
              </a:spcBef>
              <a:spcAft>
                <a:spcPts val="0"/>
              </a:spcAft>
              <a:buSzPts val="1400"/>
              <a:buChar char="○"/>
            </a:pPr>
            <a:r>
              <a:rPr lang="pt-BR" dirty="0"/>
              <a:t>Ordinais</a:t>
            </a:r>
          </a:p>
          <a:p>
            <a:pPr marL="457200" lvl="0" indent="0" rtl="0">
              <a:spcBef>
                <a:spcPts val="360"/>
              </a:spcBef>
              <a:spcAft>
                <a:spcPts val="0"/>
              </a:spcAft>
              <a:buNone/>
            </a:pPr>
            <a:endParaRPr lang="pt-BR" dirty="0"/>
          </a:p>
          <a:p>
            <a:pPr marL="457200" lvl="0" indent="-317500" rtl="0">
              <a:spcBef>
                <a:spcPts val="360"/>
              </a:spcBef>
              <a:spcAft>
                <a:spcPts val="0"/>
              </a:spcAft>
              <a:buSzPts val="1400"/>
              <a:buChar char="●"/>
            </a:pPr>
            <a:r>
              <a:rPr lang="pt-BR" dirty="0"/>
              <a:t>Temporais</a:t>
            </a:r>
          </a:p>
          <a:p>
            <a:pPr marL="914400" lvl="1" indent="-317500" rtl="0">
              <a:spcBef>
                <a:spcPts val="0"/>
              </a:spcBef>
              <a:spcAft>
                <a:spcPts val="0"/>
              </a:spcAft>
              <a:buSzPts val="1400"/>
              <a:buChar char="○"/>
            </a:pPr>
            <a:r>
              <a:rPr lang="pt-BR" dirty="0"/>
              <a:t>Intervalos regulares: meses, anos, datas, etc.</a:t>
            </a:r>
          </a:p>
        </p:txBody>
      </p:sp>
      <p:sp>
        <p:nvSpPr>
          <p:cNvPr id="620" name="Shape 620"/>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None/>
            </a:pPr>
            <a:fld id="{00000000-1234-1234-1234-123412341234}" type="slidenum">
              <a:rPr lang="pt-BR" smtClean="0"/>
              <a:t>6</a:t>
            </a:fld>
            <a:endParaRPr lang="pt-BR" sz="12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447793" y="145247"/>
            <a:ext cx="6096000" cy="395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Revisão</a:t>
            </a:r>
          </a:p>
        </p:txBody>
      </p:sp>
      <p:sp>
        <p:nvSpPr>
          <p:cNvPr id="627" name="Shape 627"/>
          <p:cNvSpPr txBox="1">
            <a:spLocks noGrp="1"/>
          </p:cNvSpPr>
          <p:nvPr>
            <p:ph type="body" idx="1"/>
          </p:nvPr>
        </p:nvSpPr>
        <p:spPr>
          <a:xfrm>
            <a:off x="457200" y="1112025"/>
            <a:ext cx="4040100" cy="533100"/>
          </a:xfrm>
          <a:prstGeom prst="rect">
            <a:avLst/>
          </a:prstGeom>
        </p:spPr>
        <p:txBody>
          <a:bodyPr spcFirstLastPara="1" wrap="square" lIns="91425" tIns="91425" rIns="91425" bIns="91425" rtlCol="0" anchor="b" anchorCtr="0">
            <a:noAutofit/>
          </a:bodyPr>
          <a:lstStyle/>
          <a:p>
            <a:pPr marL="0" lvl="0" indent="114300" rtl="0">
              <a:spcBef>
                <a:spcPts val="360"/>
              </a:spcBef>
              <a:spcAft>
                <a:spcPts val="0"/>
              </a:spcAft>
              <a:buNone/>
            </a:pPr>
            <a:r>
              <a:rPr lang="pt-BR" dirty="0"/>
              <a:t>Estrutura de dados</a:t>
            </a:r>
          </a:p>
        </p:txBody>
      </p:sp>
      <p:sp>
        <p:nvSpPr>
          <p:cNvPr id="628" name="Shape 628"/>
          <p:cNvSpPr txBox="1">
            <a:spLocks noGrp="1"/>
          </p:cNvSpPr>
          <p:nvPr>
            <p:ph type="body" idx="2"/>
          </p:nvPr>
        </p:nvSpPr>
        <p:spPr>
          <a:xfrm>
            <a:off x="457200" y="1645159"/>
            <a:ext cx="4040100" cy="3292800"/>
          </a:xfrm>
          <a:prstGeom prst="rect">
            <a:avLst/>
          </a:prstGeom>
        </p:spPr>
        <p:txBody>
          <a:bodyPr spcFirstLastPara="1" wrap="square" lIns="91425" tIns="91425" rIns="91425" bIns="91425" rtlCol="0" anchor="t" anchorCtr="0">
            <a:noAutofit/>
          </a:bodyPr>
          <a:lstStyle/>
          <a:p>
            <a:pPr marL="457200" lvl="0" indent="-317500" rtl="0">
              <a:spcBef>
                <a:spcPts val="360"/>
              </a:spcBef>
              <a:spcAft>
                <a:spcPts val="0"/>
              </a:spcAft>
              <a:buSzPts val="1400"/>
              <a:buChar char="●"/>
            </a:pPr>
            <a:r>
              <a:rPr lang="pt-BR" dirty="0"/>
              <a:t>Quantitativos </a:t>
            </a:r>
          </a:p>
          <a:p>
            <a:pPr marL="914400" marR="0" lvl="1" indent="-317500" algn="l" rtl="0">
              <a:lnSpc>
                <a:spcPct val="100000"/>
              </a:lnSpc>
              <a:spcBef>
                <a:spcPts val="0"/>
              </a:spcBef>
              <a:spcAft>
                <a:spcPts val="0"/>
              </a:spcAft>
              <a:buClr>
                <a:schemeClr val="dk1"/>
              </a:buClr>
              <a:buSzPts val="1400"/>
              <a:buFont typeface="Raleway"/>
              <a:buChar char="○"/>
            </a:pPr>
            <a:r>
              <a:rPr lang="pt-BR" dirty="0"/>
              <a:t>Variáveis Discretas</a:t>
            </a:r>
          </a:p>
          <a:p>
            <a:pPr marL="914400" lvl="1" indent="-317500" rtl="0">
              <a:spcBef>
                <a:spcPts val="0"/>
              </a:spcBef>
              <a:spcAft>
                <a:spcPts val="0"/>
              </a:spcAft>
              <a:buSzPts val="1400"/>
              <a:buChar char="○"/>
            </a:pPr>
            <a:r>
              <a:rPr lang="pt-BR" dirty="0"/>
              <a:t>Variáveis Contínuas</a:t>
            </a:r>
          </a:p>
          <a:p>
            <a:pPr marL="457200" lvl="0" indent="0" rtl="0">
              <a:spcBef>
                <a:spcPts val="360"/>
              </a:spcBef>
              <a:spcAft>
                <a:spcPts val="0"/>
              </a:spcAft>
              <a:buNone/>
            </a:pPr>
            <a:endParaRPr lang="pt-BR" dirty="0"/>
          </a:p>
          <a:p>
            <a:pPr marL="457200" lvl="0" indent="-317500" rtl="0">
              <a:spcBef>
                <a:spcPts val="360"/>
              </a:spcBef>
              <a:spcAft>
                <a:spcPts val="0"/>
              </a:spcAft>
              <a:buSzPts val="1400"/>
              <a:buChar char="●"/>
            </a:pPr>
            <a:r>
              <a:rPr lang="pt-BR" dirty="0"/>
              <a:t>Qualitativos</a:t>
            </a:r>
          </a:p>
          <a:p>
            <a:pPr marL="914400" lvl="1" indent="-317500" rtl="0">
              <a:spcBef>
                <a:spcPts val="0"/>
              </a:spcBef>
              <a:spcAft>
                <a:spcPts val="0"/>
              </a:spcAft>
              <a:buSzPts val="1400"/>
              <a:buChar char="○"/>
            </a:pPr>
            <a:r>
              <a:rPr lang="pt-BR" dirty="0"/>
              <a:t>Categóricas</a:t>
            </a:r>
          </a:p>
          <a:p>
            <a:pPr marL="914400" lvl="1" indent="-317500" rtl="0">
              <a:spcBef>
                <a:spcPts val="0"/>
              </a:spcBef>
              <a:spcAft>
                <a:spcPts val="0"/>
              </a:spcAft>
              <a:buSzPts val="1400"/>
              <a:buChar char="○"/>
            </a:pPr>
            <a:r>
              <a:rPr lang="pt-BR" dirty="0"/>
              <a:t>Ordinais</a:t>
            </a:r>
          </a:p>
          <a:p>
            <a:pPr marL="457200" lvl="0" indent="0" rtl="0">
              <a:spcBef>
                <a:spcPts val="360"/>
              </a:spcBef>
              <a:spcAft>
                <a:spcPts val="0"/>
              </a:spcAft>
              <a:buNone/>
            </a:pPr>
            <a:endParaRPr lang="pt-BR" dirty="0"/>
          </a:p>
          <a:p>
            <a:pPr marL="457200" lvl="0" indent="-317500" rtl="0">
              <a:spcBef>
                <a:spcPts val="360"/>
              </a:spcBef>
              <a:spcAft>
                <a:spcPts val="0"/>
              </a:spcAft>
              <a:buSzPts val="1400"/>
              <a:buChar char="●"/>
            </a:pPr>
            <a:r>
              <a:rPr lang="pt-BR" dirty="0"/>
              <a:t>Temporais</a:t>
            </a:r>
          </a:p>
          <a:p>
            <a:pPr marL="914400" lvl="1" indent="-317500" rtl="0">
              <a:spcBef>
                <a:spcPts val="0"/>
              </a:spcBef>
              <a:spcAft>
                <a:spcPts val="0"/>
              </a:spcAft>
              <a:buSzPts val="1400"/>
              <a:buChar char="○"/>
            </a:pPr>
            <a:r>
              <a:rPr lang="pt-BR" dirty="0"/>
              <a:t>Intervalos regulares: meses, anos, datas, etc.</a:t>
            </a:r>
          </a:p>
        </p:txBody>
      </p:sp>
      <p:sp>
        <p:nvSpPr>
          <p:cNvPr id="629" name="Shape 629"/>
          <p:cNvSpPr txBox="1">
            <a:spLocks noGrp="1"/>
          </p:cNvSpPr>
          <p:nvPr>
            <p:ph type="body" idx="3"/>
          </p:nvPr>
        </p:nvSpPr>
        <p:spPr>
          <a:xfrm>
            <a:off x="4645026" y="1112025"/>
            <a:ext cx="4041900" cy="533100"/>
          </a:xfrm>
          <a:prstGeom prst="rect">
            <a:avLst/>
          </a:prstGeom>
        </p:spPr>
        <p:txBody>
          <a:bodyPr spcFirstLastPara="1" wrap="square" lIns="91425" tIns="91425" rIns="91425" bIns="91425" rtlCol="0" anchor="b" anchorCtr="0">
            <a:noAutofit/>
          </a:bodyPr>
          <a:lstStyle/>
          <a:p>
            <a:pPr marL="0" lvl="0" indent="0" rtl="0">
              <a:spcBef>
                <a:spcPts val="360"/>
              </a:spcBef>
              <a:spcAft>
                <a:spcPts val="0"/>
              </a:spcAft>
              <a:buNone/>
            </a:pPr>
            <a:r>
              <a:rPr lang="pt-BR" dirty="0"/>
              <a:t>Com dados de séries temporais, buscamos:</a:t>
            </a:r>
          </a:p>
        </p:txBody>
      </p:sp>
      <p:sp>
        <p:nvSpPr>
          <p:cNvPr id="630" name="Shape 630"/>
          <p:cNvSpPr txBox="1">
            <a:spLocks noGrp="1"/>
          </p:cNvSpPr>
          <p:nvPr>
            <p:ph type="body" idx="4"/>
          </p:nvPr>
        </p:nvSpPr>
        <p:spPr>
          <a:xfrm>
            <a:off x="4645026" y="1645159"/>
            <a:ext cx="4041900" cy="3292800"/>
          </a:xfrm>
          <a:prstGeom prst="rect">
            <a:avLst/>
          </a:prstGeom>
        </p:spPr>
        <p:txBody>
          <a:bodyPr spcFirstLastPara="1" wrap="square" lIns="91425" tIns="91425" rIns="91425" bIns="91425" rtlCol="0" anchor="t" anchorCtr="0">
            <a:noAutofit/>
          </a:bodyPr>
          <a:lstStyle/>
          <a:p>
            <a:pPr marL="457200" lvl="0" indent="-317500" rtl="0">
              <a:spcBef>
                <a:spcPts val="360"/>
              </a:spcBef>
              <a:spcAft>
                <a:spcPts val="0"/>
              </a:spcAft>
              <a:buSzPts val="1400"/>
              <a:buChar char="●"/>
            </a:pPr>
            <a:r>
              <a:rPr lang="pt-BR" sz="1400" dirty="0"/>
              <a:t>Gerar sequências de datas de frequência fixa e intervalos de tempo</a:t>
            </a:r>
          </a:p>
          <a:p>
            <a:pPr marL="457200" lvl="0" indent="-317500" rtl="0">
              <a:spcBef>
                <a:spcPts val="0"/>
              </a:spcBef>
              <a:spcAft>
                <a:spcPts val="0"/>
              </a:spcAft>
              <a:buSzPts val="1400"/>
              <a:buChar char="●"/>
            </a:pPr>
            <a:r>
              <a:rPr lang="pt-BR" sz="1400" dirty="0"/>
              <a:t>Montar ou transformar séries temporais em uma frequência específica</a:t>
            </a:r>
          </a:p>
          <a:p>
            <a:pPr marL="457200" lvl="0" indent="-317500" rtl="0">
              <a:spcBef>
                <a:spcPts val="0"/>
              </a:spcBef>
              <a:spcAft>
                <a:spcPts val="0"/>
              </a:spcAft>
              <a:buSzPts val="1400"/>
              <a:buChar char="●"/>
            </a:pPr>
            <a:r>
              <a:rPr lang="pt-BR" sz="1400" dirty="0"/>
              <a:t>Calcular datas “relativas” com base em vários incrementos de tempo não padrão (5 dias úteis antes do último dia útil do ano) ou datas de “avanço” para frente ou para trás.</a:t>
            </a:r>
          </a:p>
          <a:p>
            <a:pPr marL="0" lvl="0" indent="0" rtl="0">
              <a:spcBef>
                <a:spcPts val="360"/>
              </a:spcBef>
              <a:spcAft>
                <a:spcPts val="0"/>
              </a:spcAft>
              <a:buNone/>
            </a:pPr>
            <a:endParaRPr lang="pt-BR" sz="1400" dirty="0"/>
          </a:p>
          <a:p>
            <a:pPr marL="0" lvl="0" indent="0" rtl="0">
              <a:spcBef>
                <a:spcPts val="360"/>
              </a:spcBef>
              <a:spcAft>
                <a:spcPts val="0"/>
              </a:spcAft>
              <a:buNone/>
            </a:pPr>
            <a:r>
              <a:rPr lang="pt-BR" sz="1400" dirty="0"/>
              <a:t>Para isso: </a:t>
            </a:r>
          </a:p>
          <a:p>
            <a:pPr marL="457200" lvl="0" indent="-317500" rtl="0">
              <a:spcBef>
                <a:spcPts val="360"/>
              </a:spcBef>
              <a:spcAft>
                <a:spcPts val="0"/>
              </a:spcAft>
              <a:buSzPts val="1400"/>
              <a:buChar char="●"/>
            </a:pPr>
            <a:r>
              <a:rPr lang="pt-BR" sz="1400" dirty="0"/>
              <a:t>Python tem estruturas nativas associadas a Datetime.</a:t>
            </a:r>
          </a:p>
          <a:p>
            <a:pPr marL="457200" lvl="0" indent="-317500" rtl="0">
              <a:spcBef>
                <a:spcPts val="0"/>
              </a:spcBef>
              <a:spcAft>
                <a:spcPts val="0"/>
              </a:spcAft>
              <a:buSzPts val="1400"/>
              <a:buChar char="●"/>
            </a:pPr>
            <a:r>
              <a:rPr lang="pt-BR" sz="1400" dirty="0"/>
              <a:t>Pandas trabalha com Timestamp. Detalhes </a:t>
            </a:r>
            <a:r>
              <a:rPr lang="pt-BR" sz="1400" u="sng" dirty="0">
                <a:solidFill>
                  <a:schemeClr val="hlink"/>
                </a:solidFill>
                <a:hlinkClick r:id="rId3"/>
              </a:rPr>
              <a:t>aqui e aqui</a:t>
            </a:r>
            <a:r>
              <a:rPr lang="pt-BR" sz="1400" dirty="0"/>
              <a:t>.</a:t>
            </a:r>
          </a:p>
        </p:txBody>
      </p:sp>
      <p:sp>
        <p:nvSpPr>
          <p:cNvPr id="631" name="Shape 631"/>
          <p:cNvSpPr txBox="1">
            <a:spLocks noGrp="1"/>
          </p:cNvSpPr>
          <p:nvPr>
            <p:ph type="sldNum" idx="12"/>
          </p:nvPr>
        </p:nvSpPr>
        <p:spPr>
          <a:xfrm>
            <a:off x="6553200" y="5248689"/>
            <a:ext cx="2133600" cy="3042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Raleway"/>
              <a:buNone/>
            </a:pPr>
            <a:fld id="{00000000-1234-1234-1234-123412341234}" type="slidenum">
              <a:rPr lang="pt-BR" smtClean="0"/>
              <a:t>7</a:t>
            </a:fld>
            <a:endParaRPr lang="pt-BR" sz="1200" dirty="0">
              <a:latin typeface="Calibri"/>
              <a:ea typeface="Calibri"/>
              <a:cs typeface="Calibri"/>
              <a:sym typeface="Calibri"/>
            </a:endParaRPr>
          </a:p>
        </p:txBody>
      </p:sp>
      <p:sp>
        <p:nvSpPr>
          <p:cNvPr id="632" name="Shape 632"/>
          <p:cNvSpPr/>
          <p:nvPr/>
        </p:nvSpPr>
        <p:spPr>
          <a:xfrm>
            <a:off x="559350" y="3903700"/>
            <a:ext cx="3735000" cy="1130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lang="pt-BR" sz="1800" dirty="0">
              <a:solidFill>
                <a:schemeClr val="lt1"/>
              </a:solidFill>
              <a:latin typeface="Calibri"/>
              <a:ea typeface="Calibri"/>
              <a:cs typeface="Calibri"/>
              <a:sym typeface="Calibri"/>
            </a:endParaRPr>
          </a:p>
        </p:txBody>
      </p:sp>
      <p:sp>
        <p:nvSpPr>
          <p:cNvPr id="638" name="Shape 638"/>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lang="pt-BR" sz="3200" dirty="0">
              <a:solidFill>
                <a:schemeClr val="dk1"/>
              </a:solidFill>
              <a:latin typeface="Raleway"/>
              <a:ea typeface="Raleway"/>
              <a:cs typeface="Raleway"/>
              <a:sym typeface="Raleway"/>
            </a:endParaRPr>
          </a:p>
        </p:txBody>
      </p:sp>
      <p:sp>
        <p:nvSpPr>
          <p:cNvPr id="639" name="Shape 639"/>
          <p:cNvSpPr/>
          <p:nvPr/>
        </p:nvSpPr>
        <p:spPr>
          <a:xfrm>
            <a:off x="1050575" y="1389726"/>
            <a:ext cx="7221900" cy="15420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endParaRPr lang="pt-BR" sz="3600" b="1" dirty="0">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r>
              <a:rPr lang="pt-BR" sz="3000" dirty="0">
                <a:solidFill>
                  <a:schemeClr val="lt1"/>
                </a:solidFill>
                <a:latin typeface="Raleway"/>
                <a:ea typeface="Raleway"/>
                <a:cs typeface="Raleway"/>
                <a:sym typeface="Raleway"/>
              </a:rPr>
              <a:t>Prática Guiada </a:t>
            </a:r>
          </a:p>
          <a:p>
            <a:pPr marL="0" marR="0" lvl="0" indent="0" algn="ctr" rtl="0">
              <a:lnSpc>
                <a:spcPct val="140000"/>
              </a:lnSpc>
              <a:spcBef>
                <a:spcPts val="0"/>
              </a:spcBef>
              <a:spcAft>
                <a:spcPts val="0"/>
              </a:spcAft>
              <a:buNone/>
            </a:pPr>
            <a:r>
              <a:rPr lang="pt-BR" sz="3000" b="1" dirty="0">
                <a:solidFill>
                  <a:schemeClr val="lt1"/>
                </a:solidFill>
                <a:latin typeface="Raleway"/>
                <a:ea typeface="Raleway"/>
                <a:cs typeface="Raleway"/>
                <a:sym typeface="Raleway"/>
              </a:rPr>
              <a:t>Parte 1 - EDA e pré-processamento</a:t>
            </a:r>
            <a:endParaRPr lang="pt-BR" sz="3600" b="1" dirty="0">
              <a:solidFill>
                <a:schemeClr val="lt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1800" b="0" i="0" u="none" strike="noStrike" cap="none" dirty="0">
              <a:solidFill>
                <a:schemeClr val="lt1"/>
              </a:solidFill>
              <a:latin typeface="Calibri"/>
              <a:ea typeface="Calibri"/>
              <a:cs typeface="Calibri"/>
              <a:sym typeface="Calibri"/>
            </a:endParaRPr>
          </a:p>
        </p:txBody>
      </p:sp>
      <p:sp>
        <p:nvSpPr>
          <p:cNvPr id="645" name="Shape 645"/>
          <p:cNvSpPr/>
          <p:nvPr/>
        </p:nvSpPr>
        <p:spPr>
          <a:xfrm>
            <a:off x="0" y="0"/>
            <a:ext cx="9144000" cy="5715000"/>
          </a:xfrm>
          <a:prstGeom prst="rect">
            <a:avLst/>
          </a:prstGeom>
          <a:solidFill>
            <a:srgbClr val="5B0D0E">
              <a:alpha val="65490"/>
            </a:srgbClr>
          </a:solidFill>
          <a:ln>
            <a:noFill/>
          </a:ln>
        </p:spPr>
        <p:txBody>
          <a:bodyPr spcFirstLastPara="1" wrap="square" lIns="0" tIns="0" rIns="0" bIns="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3200" b="0" i="0" u="none" strike="noStrike" cap="none" dirty="0">
              <a:solidFill>
                <a:schemeClr val="dk1"/>
              </a:solidFill>
              <a:latin typeface="Raleway"/>
              <a:ea typeface="Raleway"/>
              <a:cs typeface="Raleway"/>
              <a:sym typeface="Raleway"/>
            </a:endParaRPr>
          </a:p>
        </p:txBody>
      </p:sp>
      <p:sp>
        <p:nvSpPr>
          <p:cNvPr id="646" name="Shape 646"/>
          <p:cNvSpPr/>
          <p:nvPr/>
        </p:nvSpPr>
        <p:spPr>
          <a:xfrm>
            <a:off x="1050575" y="1808602"/>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Clr>
                <a:schemeClr val="lt1"/>
              </a:buClr>
              <a:buFont typeface="Raleway"/>
              <a:buNone/>
            </a:pPr>
            <a:r>
              <a:rPr lang="pt-BR" sz="3200" b="1" dirty="0">
                <a:solidFill>
                  <a:schemeClr val="lt1"/>
                </a:solidFill>
                <a:latin typeface="Raleway"/>
                <a:ea typeface="Raleway"/>
                <a:cs typeface="Raleway"/>
                <a:sym typeface="Raleway"/>
              </a:rPr>
              <a:t>Modelagem de séries temporais</a:t>
            </a:r>
          </a:p>
        </p:txBody>
      </p:sp>
      <p:sp>
        <p:nvSpPr>
          <p:cNvPr id="647" name="Shape 647"/>
          <p:cNvSpPr/>
          <p:nvPr/>
        </p:nvSpPr>
        <p:spPr>
          <a:xfrm>
            <a:off x="4009261" y="3107667"/>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lang="pt-BR" sz="1800" b="0" i="0" u="none" strike="noStrike" cap="none" dirty="0">
              <a:solidFill>
                <a:schemeClr val="lt1"/>
              </a:solidFill>
              <a:latin typeface="Calibri"/>
              <a:ea typeface="Calibri"/>
              <a:cs typeface="Calibri"/>
              <a:sym typeface="Calibri"/>
            </a:endParaRPr>
          </a:p>
        </p:txBody>
      </p:sp>
      <p:sp>
        <p:nvSpPr>
          <p:cNvPr id="648" name="Shape 648"/>
          <p:cNvSpPr/>
          <p:nvPr/>
        </p:nvSpPr>
        <p:spPr>
          <a:xfrm>
            <a:off x="4373767" y="3452750"/>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lnSpc>
                <a:spcPct val="100000"/>
              </a:lnSpc>
              <a:spcBef>
                <a:spcPts val="0"/>
              </a:spcBef>
              <a:spcAft>
                <a:spcPts val="0"/>
              </a:spcAft>
              <a:buClr>
                <a:srgbClr val="000000"/>
              </a:buClr>
              <a:buFont typeface="Arial"/>
              <a:buNone/>
            </a:pPr>
            <a:endParaRPr lang="pt-BR" sz="135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2232</Words>
  <Application>Microsoft Office PowerPoint</Application>
  <PresentationFormat>Apresentação na tela (16:10)</PresentationFormat>
  <Paragraphs>339</Paragraphs>
  <Slides>38</Slides>
  <Notes>38</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38</vt:i4>
      </vt:variant>
    </vt:vector>
  </HeadingPairs>
  <TitlesOfParts>
    <vt:vector size="44" baseType="lpstr">
      <vt:lpstr>Calibri</vt:lpstr>
      <vt:lpstr>Raleway</vt:lpstr>
      <vt:lpstr>Arial</vt:lpstr>
      <vt:lpstr>Josefin Slab</vt:lpstr>
      <vt:lpstr>Office Theme</vt:lpstr>
      <vt:lpstr>Office Theme</vt:lpstr>
      <vt:lpstr>Apresentação do PowerPoint</vt:lpstr>
      <vt:lpstr>OBJETIVOS DA AULA</vt:lpstr>
      <vt:lpstr>O que é uma série temporal?</vt:lpstr>
      <vt:lpstr>Casos de aplicação</vt:lpstr>
      <vt:lpstr>Apresentação do PowerPoint</vt:lpstr>
      <vt:lpstr>Revisão</vt:lpstr>
      <vt:lpstr>Revisão</vt:lpstr>
      <vt:lpstr>Apresentação do PowerPoint</vt:lpstr>
      <vt:lpstr>Apresentação do PowerPoint</vt:lpstr>
      <vt:lpstr>Introdução a séries temporais</vt:lpstr>
      <vt:lpstr>Introdução a séries temporais</vt:lpstr>
      <vt:lpstr>Séries estacionárias</vt:lpstr>
      <vt:lpstr>Séries estacionárias</vt:lpstr>
      <vt:lpstr>Séries não estacionárias</vt:lpstr>
      <vt:lpstr>Séries não estacionárias</vt:lpstr>
      <vt:lpstr>Introdução a séries temporais: modelos básicos</vt:lpstr>
      <vt:lpstr>Média constante</vt:lpstr>
      <vt:lpstr>Tendência determinista</vt:lpstr>
      <vt:lpstr>Tendência determinista</vt:lpstr>
      <vt:lpstr>Média móvel</vt:lpstr>
      <vt:lpstr>Suavização exponencial simples</vt:lpstr>
      <vt:lpstr>Apresentação do PowerPoint</vt:lpstr>
      <vt:lpstr>Introdução a séries temporais: modelos avançados</vt:lpstr>
      <vt:lpstr>Modelos AR</vt:lpstr>
      <vt:lpstr>Random Walk</vt:lpstr>
      <vt:lpstr>Modelos MA</vt:lpstr>
      <vt:lpstr>Modelos MA</vt:lpstr>
      <vt:lpstr>Modelos ARMA</vt:lpstr>
      <vt:lpstr>Modelos ARIMA</vt:lpstr>
      <vt:lpstr>Modelos ARIMA</vt:lpstr>
      <vt:lpstr>Modelos ARIMA</vt:lpstr>
      <vt:lpstr>Modelos ARIMAX</vt:lpstr>
      <vt:lpstr>Definição de parâmetros</vt:lpstr>
      <vt:lpstr>Funções de autocorrelação (ACF e PACF)</vt:lpstr>
      <vt:lpstr>Funções de autocorrelação (ACF e PACF)</vt:lpstr>
      <vt:lpstr>Definição de parâmetros</vt:lpstr>
      <vt:lpstr>seasonal_decompose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marcos vinicius</cp:lastModifiedBy>
  <cp:revision>12</cp:revision>
  <dcterms:modified xsi:type="dcterms:W3CDTF">2018-10-09T21:58:57Z</dcterms:modified>
</cp:coreProperties>
</file>