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Josefin Slab" panose="020B0604020202020204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6E70D-AE07-477E-9973-134893C40D87}" v="14" dt="2018-09-16T18:03:33.484"/>
  </p1510:revLst>
</p1510:revInfo>
</file>

<file path=ppt/tableStyles.xml><?xml version="1.0" encoding="utf-8"?>
<a:tblStyleLst xmlns:a="http://schemas.openxmlformats.org/drawingml/2006/main" def="{F7683200-0661-4DC5-986C-90C46026953A}">
  <a:tblStyle styleId="{F7683200-0661-4DC5-986C-90C4602695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0" autoAdjust="0"/>
  </p:normalViewPr>
  <p:slideViewPr>
    <p:cSldViewPr>
      <p:cViewPr varScale="1">
        <p:scale>
          <a:sx n="158" d="100"/>
          <a:sy n="158" d="100"/>
        </p:scale>
        <p:origin x="28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" userId="dba7fd706bba3b9c" providerId="LiveId" clId="{4116E70D-AE07-477E-9973-134893C40D87}"/>
    <pc:docChg chg="delSld modSld">
      <pc:chgData name="marcos vinicius" userId="dba7fd706bba3b9c" providerId="LiveId" clId="{4116E70D-AE07-477E-9973-134893C40D87}" dt="2018-09-16T18:03:33.484" v="13" actId="2696"/>
      <pc:docMkLst>
        <pc:docMk/>
      </pc:docMkLst>
      <pc:sldChg chg="modSp">
        <pc:chgData name="marcos vinicius" userId="dba7fd706bba3b9c" providerId="LiveId" clId="{4116E70D-AE07-477E-9973-134893C40D87}" dt="2018-09-16T18:02:47.540" v="9" actId="20577"/>
        <pc:sldMkLst>
          <pc:docMk/>
          <pc:sldMk cId="0" sldId="256"/>
        </pc:sldMkLst>
        <pc:spChg chg="mod">
          <ac:chgData name="marcos vinicius" userId="dba7fd706bba3b9c" providerId="LiveId" clId="{4116E70D-AE07-477E-9973-134893C40D87}" dt="2018-09-16T18:02:47.540" v="9" actId="20577"/>
          <ac:spMkLst>
            <pc:docMk/>
            <pc:sldMk cId="0" sldId="256"/>
            <ac:spMk id="333" creationId="{00000000-0000-0000-0000-000000000000}"/>
          </ac:spMkLst>
        </pc:spChg>
      </pc:sldChg>
      <pc:sldChg chg="del">
        <pc:chgData name="marcos vinicius" userId="dba7fd706bba3b9c" providerId="LiveId" clId="{4116E70D-AE07-477E-9973-134893C40D87}" dt="2018-09-16T18:03:33.482" v="12" actId="2696"/>
        <pc:sldMkLst>
          <pc:docMk/>
          <pc:sldMk cId="0" sldId="257"/>
        </pc:sldMkLst>
      </pc:sldChg>
      <pc:sldChg chg="del">
        <pc:chgData name="marcos vinicius" userId="dba7fd706bba3b9c" providerId="LiveId" clId="{4116E70D-AE07-477E-9973-134893C40D87}" dt="2018-09-16T18:03:26.294" v="11" actId="2696"/>
        <pc:sldMkLst>
          <pc:docMk/>
          <pc:sldMk cId="0" sldId="268"/>
        </pc:sldMkLst>
      </pc:sldChg>
      <pc:sldChg chg="del">
        <pc:chgData name="marcos vinicius" userId="dba7fd706bba3b9c" providerId="LiveId" clId="{4116E70D-AE07-477E-9973-134893C40D87}" dt="2018-09-16T18:03:22.153" v="10" actId="2696"/>
        <pc:sldMkLst>
          <pc:docMk/>
          <pc:sldMk cId="0" sldId="277"/>
        </pc:sldMkLst>
      </pc:sldChg>
      <pc:sldMasterChg chg="delSldLayout">
        <pc:chgData name="marcos vinicius" userId="dba7fd706bba3b9c" providerId="LiveId" clId="{4116E70D-AE07-477E-9973-134893C40D87}" dt="2018-09-16T18:03:33.484" v="13" actId="2696"/>
        <pc:sldMasterMkLst>
          <pc:docMk/>
          <pc:sldMasterMk cId="0" sldId="2147483673"/>
        </pc:sldMasterMkLst>
        <pc:sldLayoutChg chg="del">
          <pc:chgData name="marcos vinicius" userId="dba7fd706bba3b9c" providerId="LiveId" clId="{4116E70D-AE07-477E-9973-134893C40D87}" dt="2018-09-16T18:03:33.484" v="13" actId="2696"/>
          <pc:sldLayoutMkLst>
            <pc:docMk/>
            <pc:sldMasterMk cId="0" sldId="2147483673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31200363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nsitivity_and_specificit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False Positive Ratio o 1 - Especificidad 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https://en.wikipedia.org/wiki/Sensitivity_and_specificity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 de color: El modelo E es tan sistemáticamente malo que podríamos usarlo dando vuelta las predicciones.</a:t>
            </a:r>
            <a:br>
              <a:rPr lang="x-none"/>
            </a:b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110" name="Shape 110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131" name="Shape 131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4" name="Shape 19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Shape 201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Shape 325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53" name="Shape 53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59" name="Shape 59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" name="Shape 61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62" name="Shape 62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4" name="Shape 64" descr="logo_bajada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5994042" y="0"/>
            <a:ext cx="3150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5994050" y="1813680"/>
            <a:ext cx="30963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2600" b="1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UNIDADE 2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MÓDULO 4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Avaliação do ajuste de um modelo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6117227" y="3715084"/>
            <a:ext cx="225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Setembro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dirty="0"/>
          </a:p>
        </p:txBody>
      </p:sp>
      <p:pic>
        <p:nvPicPr>
          <p:cNvPr id="334" name="Shape 334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458405"/>
            <a:ext cx="16818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275" y="1443400"/>
            <a:ext cx="3761125" cy="22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Métricas fundamentais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445550" y="374150"/>
            <a:ext cx="8318700" cy="4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Precisão: </a:t>
            </a:r>
            <a:endParaRPr b="1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Indica quantas das amostras classificadas como doentes estão realmente doentes. Considere a probabilidade de que a classe seja realmente positiva (1 = doente)</a:t>
            </a: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É uma métrica que está </a:t>
            </a:r>
            <a:r>
              <a:rPr lang="pt-BR" u="sng" dirty="0"/>
              <a:t>sujeita à frequência da classe positiva</a:t>
            </a:r>
            <a:r>
              <a:rPr lang="pt-BR" dirty="0"/>
              <a:t> no nosso dataset. Em outras palavras, é conveniente maximizá-la quando encontrar uma classe positiva é o que mais interessa. Isso é útil quando existe o problema da "agulha no palheiro", ou seja, quando há muito menos casos positivos do que negativos.</a:t>
            </a: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Penaliza a não detecção de casos positivos.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dirty="0">
                <a:solidFill>
                  <a:schemeClr val="dk1"/>
                </a:solidFill>
              </a:rPr>
              <a:t>Uma boa aplicação seria decidir onde abrir uma filial de uma empresa. Neste caso, é muito “caro” errar nos casos detectados erroneamente.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000" y="4063963"/>
            <a:ext cx="58674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Métricas fundamentais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504950" y="714325"/>
            <a:ext cx="76545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u="sng">
                <a:solidFill>
                  <a:schemeClr val="dk1"/>
                </a:solidFill>
              </a:rPr>
              <a:t>F1</a:t>
            </a:r>
            <a:r>
              <a:rPr lang="pt-BR">
                <a:solidFill>
                  <a:schemeClr val="dk1"/>
                </a:solidFill>
              </a:rPr>
              <a:t>: É a média harmônica das métricas anteriores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 t="10714"/>
          <a:stretch/>
        </p:blipFill>
        <p:spPr>
          <a:xfrm>
            <a:off x="3397050" y="1625825"/>
            <a:ext cx="2622750" cy="15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700" y="1113550"/>
            <a:ext cx="54102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200" y="4173050"/>
            <a:ext cx="2895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/>
        </p:nvSpPr>
        <p:spPr>
          <a:xfrm>
            <a:off x="447800" y="3048675"/>
            <a:ext cx="81924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u="sng">
                <a:solidFill>
                  <a:schemeClr val="dk1"/>
                </a:solidFill>
              </a:rPr>
              <a:t>Fβ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É a média harmônica das métricas anteriores. F1 é um caso particular onde β=1.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Por meio do parâmetro β, a importância relativa de cada termo pode ser regulada.</a:t>
            </a:r>
            <a:r>
              <a:rPr lang="pt-BR" u="sng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1050575" y="1250753"/>
            <a:ext cx="722190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</a:rPr>
              <a:t>Curva de COR e medida AUC...</a:t>
            </a:r>
            <a:endParaRPr sz="30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</a:rPr>
              <a:t>o que são?</a:t>
            </a:r>
            <a:endParaRPr sz="30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Curva de COR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447800" y="714325"/>
            <a:ext cx="8086600" cy="4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É uma maneira muito popular de representar os dois tipos de erros em um modelo de classificação (binária).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Para conseguir uma boa compreensão da curva de COR, é necessário ter conhecimento de dois conceitos: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dirty="0">
                <a:solidFill>
                  <a:schemeClr val="dk1"/>
                </a:solidFill>
              </a:rPr>
              <a:t>Sensibilidade ou True Positive Ratio = </a:t>
            </a:r>
            <a:r>
              <a:rPr lang="pt-BR" b="1" dirty="0">
                <a:solidFill>
                  <a:schemeClr val="dk1"/>
                </a:solidFill>
              </a:rPr>
              <a:t>TP / (TP + FN)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dirty="0">
                <a:solidFill>
                  <a:schemeClr val="dk1"/>
                </a:solidFill>
              </a:rPr>
              <a:t>False Positive Ratio = </a:t>
            </a:r>
            <a:r>
              <a:rPr lang="pt-BR" b="1" dirty="0">
                <a:solidFill>
                  <a:schemeClr val="dk1"/>
                </a:solidFill>
              </a:rPr>
              <a:t>FP / ( FP + TN)</a:t>
            </a:r>
            <a:endParaRPr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Mundo ideal: meu modelo deve ter uma Sensibilidade (TRP) de 100% e um RPF de 0%.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A True Positive Ratio está localizada no eixo Y e a False Positive Ratio, no eixo X.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Cada modelo representa um ponto no espaço de COR.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Curva de COR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523075" y="714325"/>
            <a:ext cx="3905400" cy="4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Cada ponto é um modelo (basicamente, a TPR e a FPR)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Qual é o melhor modelo? Por quê?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O que pode ser dito sobre o ponto </a:t>
            </a:r>
            <a:r>
              <a:rPr lang="pt-BR" b="1">
                <a:solidFill>
                  <a:schemeClr val="dk1"/>
                </a:solidFill>
              </a:rPr>
              <a:t>D</a:t>
            </a:r>
            <a:r>
              <a:rPr lang="pt-BR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E sobre o ponto </a:t>
            </a:r>
            <a:r>
              <a:rPr lang="pt-BR" b="1">
                <a:solidFill>
                  <a:schemeClr val="dk1"/>
                </a:solidFill>
              </a:rPr>
              <a:t>E</a:t>
            </a:r>
            <a:r>
              <a:rPr lang="pt-BR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 l="35683" t="12373" r="23235" b="22505"/>
          <a:stretch/>
        </p:blipFill>
        <p:spPr>
          <a:xfrm>
            <a:off x="4522300" y="749475"/>
            <a:ext cx="4164500" cy="37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Curva de COR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523075" y="714325"/>
            <a:ext cx="4461300" cy="4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Um ponto na curva de COR será melhor que outro se estiver no "noroeste do gráfico" (perto de D, a TPR será alta e a FPR será baixa)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Classificadores próximos ao eixo X =&gt; </a:t>
            </a:r>
            <a:r>
              <a:rPr lang="pt-BR" b="1">
                <a:solidFill>
                  <a:schemeClr val="dk1"/>
                </a:solidFill>
              </a:rPr>
              <a:t>“conservadores”</a:t>
            </a:r>
            <a:r>
              <a:rPr lang="pt-BR">
                <a:solidFill>
                  <a:schemeClr val="dk1"/>
                </a:solidFill>
              </a:rPr>
              <a:t>: classificações positivas apenas com forte evidência =&gt; poucos FP, mas também poucos TP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Classificadores acima e à direita =&gt; </a:t>
            </a:r>
            <a:r>
              <a:rPr lang="pt-BR" b="1">
                <a:solidFill>
                  <a:schemeClr val="dk1"/>
                </a:solidFill>
              </a:rPr>
              <a:t>“liberais”</a:t>
            </a:r>
            <a:r>
              <a:rPr lang="pt-BR">
                <a:solidFill>
                  <a:schemeClr val="dk1"/>
                </a:solidFill>
              </a:rPr>
              <a:t>: classificações positivas com pouca evidência =&gt; muitos TP, mas também muitos FP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 diagonal =&gt; “random guess”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Shape 456"/>
          <p:cNvPicPr preferRelativeResize="0"/>
          <p:nvPr/>
        </p:nvPicPr>
        <p:blipFill rotWithShape="1">
          <a:blip r:embed="rId3">
            <a:alphaModFix/>
          </a:blip>
          <a:srcRect l="35683" t="12373" r="23235" b="22505"/>
          <a:stretch/>
        </p:blipFill>
        <p:spPr>
          <a:xfrm>
            <a:off x="4984325" y="749475"/>
            <a:ext cx="3702475" cy="32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Curva de COR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447800" y="714325"/>
            <a:ext cx="7654500" cy="4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Existem modelos (-NB, regressão logística, etc.) que preveem scores ou probabilidades de pertencimento com naturalidade, em vez de tags de classe.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Tais probabilidades podem ser usadas para estabelecer um limiar (</a:t>
            </a:r>
            <a:r>
              <a:rPr lang="pt-BR" b="1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) e gerar previsões de classes (lembrar da regressão logística)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Se o caso estiver acima do limiar </a:t>
            </a:r>
            <a:r>
              <a:rPr lang="pt-BR" b="1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, o caso será classificado como positivo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Se estiver abaixo, será classificado como negativo.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Por sua vez, o desempenho do modelo pode ser avaliado conforme o </a:t>
            </a:r>
            <a:r>
              <a:rPr lang="pt-BR" b="1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 vai variando.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No slide seguinte, temos um exemplo.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Curva de COR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3">
            <a:alphaModFix/>
          </a:blip>
          <a:srcRect l="24504" t="13158" r="18053" b="6507"/>
          <a:stretch/>
        </p:blipFill>
        <p:spPr>
          <a:xfrm>
            <a:off x="4436100" y="795125"/>
            <a:ext cx="4250698" cy="33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 rotWithShape="1">
          <a:blip r:embed="rId4">
            <a:alphaModFix/>
          </a:blip>
          <a:srcRect l="28223" t="17794" r="22183" b="19615"/>
          <a:stretch/>
        </p:blipFill>
        <p:spPr>
          <a:xfrm>
            <a:off x="385125" y="1214113"/>
            <a:ext cx="3826576" cy="271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Curva de COR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47800" y="714325"/>
            <a:ext cx="7654500" cy="4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À medida que modificamos </a:t>
            </a:r>
            <a:r>
              <a:rPr lang="pt-BR" b="1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, o funcionamento do modelo é alterado: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b="1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 = 0.90 =&gt; FPR: 0.00 e TPR: 0.10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b="1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 = 0.80 =&gt; FPR: 0.00 e TPR: 0.20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b="1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 = 0.70 =&gt; FPR: 0.10 e TPR: 0.20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b="1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 = 0.60 =&gt; FPR: 0.10 e TPR: 0.30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b="1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 = 0.50 =&gt; FPR: 0.40 e TPR: 0.60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b="1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 = 0.40 =&gt; FPR: 0.40 e TPR: 0.70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b="1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 = 0.30=&gt; FPR: 0.90 e TPR: 1.00	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Medida AUC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7800" y="714325"/>
            <a:ext cx="4718400" cy="4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Levar em conta que… 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Qual dos seguintes modelos é melhor? (Cada curva representa um modelo)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Uma boa medida é a área debaixo da curva de COR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Quanto maior for a área, maior será o modelo. Por quê?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3">
            <a:alphaModFix/>
          </a:blip>
          <a:srcRect l="11270" r="14091"/>
          <a:stretch/>
        </p:blipFill>
        <p:spPr>
          <a:xfrm>
            <a:off x="5166200" y="799550"/>
            <a:ext cx="3620601" cy="366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OBJETIVOS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445550" y="872750"/>
            <a:ext cx="8546050" cy="3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dirty="0"/>
              <a:t>Compreender os fundamentos dos métodos de avaliação de modelos de classificação</a:t>
            </a:r>
            <a:endParaRPr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dirty="0"/>
              <a:t>Entender as métricas de: roc_auc = auc(fpr, tpr)Precision, Recall, Accuracy, F1 e curvas de COR</a:t>
            </a:r>
            <a:endParaRPr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dirty="0"/>
              <a:t>Implementar essas métricas de avaliação com SciKit-learn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Conclusões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447800" y="714325"/>
            <a:ext cx="7654500" cy="4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É possível gerar métricas para avaliar modelos de classificação em função da matriz de confusão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Essas métricas permitem discernir entre casos bem e mal classificados pelo modelo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É possível ter modelos com bom desempenho no geral (Accuracy), mas não tão bem em algumas das classes (Recall, Precision)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As curvas de COR são uma boa ferramenta para "visualizar" o desempenho geral do modelo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77687" y="1250753"/>
            <a:ext cx="7788625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lt1"/>
                </a:solidFill>
              </a:rPr>
              <a:t>Introdução: Principais conceitos</a:t>
            </a:r>
            <a:endParaRPr sz="3600" b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Introdução: principais conceitos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445550" y="872750"/>
            <a:ext cx="7654500" cy="3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Os modelos de machine learning usados para classificação são avaliados de maneira diferente das regressões.</a:t>
            </a:r>
            <a:endParaRPr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Em uma regressão, procuramos prever uma variável contínua. Em contrapartida, em um classificador, o objetivo é prever o pertencimento ou a probabilidade de pertencimento a uma classe.</a:t>
            </a:r>
            <a:endParaRPr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Existem várias maneiras de avaliar o desempenho de um classificador. É importante escolher a maneira adequada para o problema a resolver.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445550" y="720350"/>
            <a:ext cx="7860250" cy="3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Os outcomes em uma classificação em função da taxa de acertos podem ser divididos em quatro classes. Vamos tomar como exemplo um classificador que determina se um indivíduo pertence ou não à classe "doente".</a:t>
            </a: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Definições: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b="1" dirty="0">
                <a:solidFill>
                  <a:schemeClr val="dk1"/>
                </a:solidFill>
              </a:rPr>
              <a:t>Falso Positivo (FP): </a:t>
            </a:r>
            <a:r>
              <a:rPr lang="pt-BR" dirty="0">
                <a:solidFill>
                  <a:schemeClr val="dk1"/>
                </a:solidFill>
              </a:rPr>
              <a:t>é uma classe negativa que foi classificada como positiva. Exemplo: o indivíduo foi classificado como doente (mas estava saudável)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b="1" dirty="0">
                <a:solidFill>
                  <a:schemeClr val="dk1"/>
                </a:solidFill>
              </a:rPr>
              <a:t>Falso Negativo (FN):</a:t>
            </a:r>
            <a:r>
              <a:rPr lang="pt-BR" dirty="0">
                <a:solidFill>
                  <a:schemeClr val="dk1"/>
                </a:solidFill>
              </a:rPr>
              <a:t> o indivíduo foi classificado como saudável, mas estava doente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b="1" dirty="0">
                <a:solidFill>
                  <a:schemeClr val="dk1"/>
                </a:solidFill>
              </a:rPr>
              <a:t>Verdadeiros Positivos (TP):</a:t>
            </a:r>
            <a:r>
              <a:rPr lang="pt-BR" dirty="0">
                <a:solidFill>
                  <a:schemeClr val="dk1"/>
                </a:solidFill>
              </a:rPr>
              <a:t> o classificador não teve erros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b="1" dirty="0">
                <a:solidFill>
                  <a:schemeClr val="dk1"/>
                </a:solidFill>
              </a:rPr>
              <a:t>Verdadeiros Negativos (TN):</a:t>
            </a:r>
            <a:r>
              <a:rPr lang="pt-BR" dirty="0">
                <a:solidFill>
                  <a:schemeClr val="dk1"/>
                </a:solidFill>
              </a:rPr>
              <a:t> sem erros ao detectar um indivíduo saudável</a:t>
            </a:r>
            <a:endParaRPr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dirty="0"/>
              <a:t>Esclarecimento: a noção de “positivos” ou “negativos” é arbitrária e pode ser substituída pela noção de “presença”- “ausência”.</a:t>
            </a:r>
            <a:endParaRPr dirty="0"/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Introdução: principais conceitos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050575" y="1250753"/>
            <a:ext cx="722190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</a:rPr>
              <a:t>Explorando métricas de avaliação</a:t>
            </a:r>
            <a:endParaRPr sz="30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Métricas fundamentais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459050" y="724250"/>
            <a:ext cx="8227800" cy="3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confusão: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É uma tabela de entrada dupla onde os resultados observados em oposição aos resultados esperados são descritos após a aplicação do modelo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382850" y="3495050"/>
            <a:ext cx="8227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Isso nos permite discernir entre casos bem classificados e aqueles que foram classificados erroneamente pelo modelo. 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É importante porque daqui partem as categorias de TP, TN, FP e FN.</a:t>
            </a:r>
            <a:endParaRPr/>
          </a:p>
        </p:txBody>
      </p:sp>
      <p:graphicFrame>
        <p:nvGraphicFramePr>
          <p:cNvPr id="385" name="Shape 385"/>
          <p:cNvGraphicFramePr/>
          <p:nvPr/>
        </p:nvGraphicFramePr>
        <p:xfrm>
          <a:off x="1762613" y="1911950"/>
          <a:ext cx="5269425" cy="1401990"/>
        </p:xfrm>
        <a:graphic>
          <a:graphicData uri="http://schemas.openxmlformats.org/drawingml/2006/table">
            <a:tbl>
              <a:tblPr>
                <a:noFill/>
                <a:tableStyleId>{F7683200-0661-4DC5-986C-90C46026953A}</a:tableStyleId>
              </a:tblPr>
              <a:tblGrid>
                <a:gridCol w="199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Prevê que é saudável (y = 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Prevê que tem câncer (y = 1)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Está saudável (y = 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46 </a:t>
                      </a:r>
                      <a:r>
                        <a:rPr lang="pt-BR" b="1"/>
                        <a:t>(TN)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85 </a:t>
                      </a:r>
                      <a:r>
                        <a:rPr lang="pt-BR" b="1"/>
                        <a:t>(FP)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 câncer (y = 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168 </a:t>
                      </a:r>
                      <a:r>
                        <a:rPr lang="pt-BR" b="1"/>
                        <a:t>(FN)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31 </a:t>
                      </a:r>
                      <a:r>
                        <a:rPr lang="pt-BR" b="1"/>
                        <a:t>(TP)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Métricas fundamentais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459050" y="648050"/>
            <a:ext cx="82278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Accuracy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Quantidade de classes previstas corretamente pelo modelo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Observe que essa métrica pode ser positiva ainda que não haja positivos verdadeiros nem falsos.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1897313"/>
            <a:ext cx="81343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Métricas fundamentais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445550" y="602750"/>
            <a:ext cx="7654500" cy="4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</a:rPr>
              <a:t>Recall (Sensibilidade ou True Positive Rate):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Isso nos dá visibilidade do desempenho do classificador nos casos que são classificados corretamente. Ou seja, do total de positivos no dataset, em quantas amostras o modelo detectou a classe corretamente.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Se seu valor é baixo, é porque há </a:t>
            </a:r>
            <a:r>
              <a:rPr lang="pt-BR" i="1">
                <a:solidFill>
                  <a:schemeClr val="dk1"/>
                </a:solidFill>
              </a:rPr>
              <a:t>presença de falsos negativos.</a:t>
            </a:r>
            <a:r>
              <a:rPr lang="pt-BR">
                <a:solidFill>
                  <a:schemeClr val="dk1"/>
                </a:solidFill>
              </a:rPr>
              <a:t> Por isso, essa medida é sensível aos FN.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Penaliza a não detecção de casos positivos.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Uma boa aplicação seria detectar uma doença. Nesse caso, é mais “caro” errar nos casos não detectados do que naqueles detectados erroneamente.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450" y="4009988"/>
            <a:ext cx="4838700" cy="5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1315</Words>
  <Application>Microsoft Office PowerPoint</Application>
  <PresentationFormat>Apresentação na tela (16:9)</PresentationFormat>
  <Paragraphs>161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Raleway</vt:lpstr>
      <vt:lpstr>Calibri</vt:lpstr>
      <vt:lpstr>Arial</vt:lpstr>
      <vt:lpstr>Josefin Slab</vt:lpstr>
      <vt:lpstr>Simple Light</vt:lpstr>
      <vt:lpstr>Office Theme</vt:lpstr>
      <vt:lpstr>Apresentação do PowerPoint</vt:lpstr>
      <vt:lpstr>OBJETIVOS</vt:lpstr>
      <vt:lpstr>Apresentação do PowerPoint</vt:lpstr>
      <vt:lpstr>Introdução: principais conceitos</vt:lpstr>
      <vt:lpstr>Introdução: principais conceitos</vt:lpstr>
      <vt:lpstr>Apresentação do PowerPoint</vt:lpstr>
      <vt:lpstr>Métricas fundamentais</vt:lpstr>
      <vt:lpstr>Métricas fundamentais</vt:lpstr>
      <vt:lpstr>Métricas fundamentais</vt:lpstr>
      <vt:lpstr>Métricas fundamentais</vt:lpstr>
      <vt:lpstr>Métricas fundamentais</vt:lpstr>
      <vt:lpstr>Apresentação do PowerPoint</vt:lpstr>
      <vt:lpstr>Curva de COR</vt:lpstr>
      <vt:lpstr>Curva de COR</vt:lpstr>
      <vt:lpstr>Curva de COR</vt:lpstr>
      <vt:lpstr>Curva de COR</vt:lpstr>
      <vt:lpstr>Curva de COR</vt:lpstr>
      <vt:lpstr>Curva de COR</vt:lpstr>
      <vt:lpstr>Medida AUC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marcos vinicius</cp:lastModifiedBy>
  <cp:revision>4</cp:revision>
  <dcterms:modified xsi:type="dcterms:W3CDTF">2018-09-16T18:03:36Z</dcterms:modified>
</cp:coreProperties>
</file>