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0" r:id="rId3"/>
    <p:sldMasterId id="2147483701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Josefin Slab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0" autoAdjust="0"/>
  </p:normalViewPr>
  <p:slideViewPr>
    <p:cSldViewPr snapToGrid="0">
      <p:cViewPr varScale="1">
        <p:scale>
          <a:sx n="158" d="100"/>
          <a:sy n="158" d="100"/>
        </p:scale>
        <p:origin x="4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2DF0B943-F9A4-4EC1-9DAE-4D46BDABEBE7}"/>
    <pc:docChg chg="modSld">
      <pc:chgData name="marcos vinicius" userId="dba7fd706bba3b9c" providerId="LiveId" clId="{2DF0B943-F9A4-4EC1-9DAE-4D46BDABEBE7}" dt="2018-09-16T18:01:03.885" v="10" actId="20577"/>
      <pc:docMkLst>
        <pc:docMk/>
      </pc:docMkLst>
      <pc:sldChg chg="modSp">
        <pc:chgData name="marcos vinicius" userId="dba7fd706bba3b9c" providerId="LiveId" clId="{2DF0B943-F9A4-4EC1-9DAE-4D46BDABEBE7}" dt="2018-09-16T18:01:03.885" v="10" actId="20577"/>
        <pc:sldMkLst>
          <pc:docMk/>
          <pc:sldMk cId="0" sldId="256"/>
        </pc:sldMkLst>
        <pc:spChg chg="mod">
          <ac:chgData name="marcos vinicius" userId="dba7fd706bba3b9c" providerId="LiveId" clId="{2DF0B943-F9A4-4EC1-9DAE-4D46BDABEBE7}" dt="2018-09-16T18:01:03.885" v="10" actId="20577"/>
          <ac:spMkLst>
            <pc:docMk/>
            <pc:sldMk cId="0" sldId="256"/>
            <ac:spMk id="884" creationId="{00000000-0000-0000-0000-000000000000}"/>
          </ac:spMkLst>
        </pc:spChg>
        <pc:spChg chg="mod">
          <ac:chgData name="marcos vinicius" userId="dba7fd706bba3b9c" providerId="LiveId" clId="{2DF0B943-F9A4-4EC1-9DAE-4D46BDABEBE7}" dt="2018-09-16T18:00:57.337" v="9" actId="20577"/>
          <ac:spMkLst>
            <pc:docMk/>
            <pc:sldMk cId="0" sldId="256"/>
            <ac:spMk id="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706616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imbalanced-learn/stable/auto_examples/applications/plot_over_sampling_benchmark_lfw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assification/plot_classifier_comparison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assification/plot_classifier_compariso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dummy.com/2014/04/curse-dimensionality-affect-classific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Shape 9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Shape 10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Shape 10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Shape 10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Shape 10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Shape 10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Shape 10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Shape 108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http://contrib.scikit-learn.org/imbalanced-learn/stable/auto_examples/applications/plot_over_sampling_benchmark_lfw.html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Shape 10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Shape 1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http://scikit-learn.org/stable/auto_examples/classification/plot_classifier_comparison.html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Shape 11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Shape 1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http://scikit-learn.org/stable/auto_examples/classification/plot_classifier_comparison.html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Shape 112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Shape 9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Shape 9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3"/>
                </a:solidFill>
                <a:hlinkClick r:id="rId3"/>
              </a:rPr>
              <a:t>http://www.visiondummy.com/2014/04/curse-dimensionality-affect-classification/</a:t>
            </a:r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Shape 9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47" name="Shape 9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Shape 9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110" name="Shape 110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Shape 130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31" name="Shape 13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175" name="Shape 175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Shape 201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Shape 325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386" name="Shape 386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0" name="Shape 390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6" name="Shape 396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7" name="Shape 397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Shape 406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407" name="Shape 407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" name="Shape 450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451" name="Shape 451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452" name="Shape 452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Shape 461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Shape 462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0" name="Shape 470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Shape 471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472" name="Shape 472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Shape 473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Shape 476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Shape 477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Shape 601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2" name="Shape 62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3" name="Shape 62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3" name="Shape 643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cxnSp>
        <p:nvCxnSpPr>
          <p:cNvPr id="662" name="Shape 662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6" name="Shape 666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68" name="Shape 6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Shape 682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683" name="Shape 683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6" name="Shape 726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727" name="Shape 727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728" name="Shape 728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Shape 729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Shape 730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Shape 737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Shape 738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Shape 739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Shape 741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Shape 742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Shape 743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6" name="Shape 746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Shape 753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Shape 877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53" name="Shape 53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59" name="Shape 59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Shape 60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Shape 61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62" name="Shape 62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Shape 63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4" name="Shape 64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Shape 334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335" name="Shape 335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Shape 337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338" name="Shape 33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Shape 33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40" name="Shape 340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605" name="Shape 605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611" name="Shape 61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2" name="Shape 612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3" name="Shape 613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614" name="Shape 61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6" name="Shape 616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5994042" y="0"/>
            <a:ext cx="3150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5854350" y="1813680"/>
            <a:ext cx="328965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DATA SCIENCE</a:t>
            </a:r>
            <a:endParaRPr sz="2600" b="1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UNIDADE 2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MÓDULO 4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Dimensionalidade/Classes desbalanceadas</a:t>
            </a:r>
            <a:endParaRPr sz="16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6117227" y="3715084"/>
            <a:ext cx="2257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Setembro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dirty="0"/>
          </a:p>
        </p:txBody>
      </p:sp>
      <p:pic>
        <p:nvPicPr>
          <p:cNvPr id="886" name="Shape 886" descr="logo_bajad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961" y="1458405"/>
            <a:ext cx="1681800" cy="3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Shape 8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976" y="478075"/>
            <a:ext cx="4000975" cy="39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10</a:t>
            </a:fld>
            <a:endParaRPr/>
          </a:p>
        </p:txBody>
      </p:sp>
      <p:sp>
        <p:nvSpPr>
          <p:cNvPr id="972" name="Shape 97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447800" y="683550"/>
            <a:ext cx="4881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encontrar um esquema que separe perfeitamente gatos e cachorros, e que seja a combinação linear de “vermelho”, “verde” e “azul” em cada pixel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Até agora, parecia que adicionar features melhoraria a capacidade de classificação do modelo.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Contudo, note como a densidade das observações foi diminuindo conforme features foram adicionadas.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4" name="Shape 9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326" y="796550"/>
            <a:ext cx="3630700" cy="3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81" name="Shape 9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11</a:t>
            </a:fld>
            <a:endParaRPr/>
          </a:p>
        </p:txBody>
      </p:sp>
      <p:sp>
        <p:nvSpPr>
          <p:cNvPr id="982" name="Shape 98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3" name="Shape 983"/>
          <p:cNvSpPr txBox="1"/>
          <p:nvPr/>
        </p:nvSpPr>
        <p:spPr>
          <a:xfrm>
            <a:off x="447800" y="683550"/>
            <a:ext cx="44856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Caso 1: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os 10 casos cobriam o espaço de preditores, que tinha um comprimento de 5. =&gt; 10 / 5 = 2 amostras por intervalo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Caso 2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temos 10 casos (igualmente), mas em um espaço de 5 x 5 (25 posições) =&gt; 10/25 = 0.4 amostra/intervalo.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Caso 3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10 amostras em um espaço de 5 x 5 x 5 =&gt; 10 / 125 = 0.08 amostras/intervalo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4" name="Shape 9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75" y="804400"/>
            <a:ext cx="3592950" cy="3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12</a:t>
            </a:fld>
            <a:endParaRPr/>
          </a:p>
        </p:txBody>
      </p:sp>
      <p:sp>
        <p:nvSpPr>
          <p:cNvPr id="992" name="Shape 99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3" name="Shape 993"/>
          <p:cNvSpPr txBox="1"/>
          <p:nvPr/>
        </p:nvSpPr>
        <p:spPr>
          <a:xfrm>
            <a:off x="447800" y="531150"/>
            <a:ext cx="4571700" cy="41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Ao adicionar features, a dimensionalidade do espaço de preditores aumenta e os dados se tornam cada vez mais dispersos.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Devido a essa dispersão, torna-se cada vez mais fácil encontrar um hiperplano que separe as classes, porque a probabilidade de que um dado de training esteja no lado errado do hiperplano torna-se infinitamente pequena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projetar esse hiperplano às duas primeiras dimensões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4" name="Shape 9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400" y="807950"/>
            <a:ext cx="3674425" cy="36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13</a:t>
            </a:fld>
            <a:endParaRPr/>
          </a:p>
        </p:txBody>
      </p:sp>
      <p:sp>
        <p:nvSpPr>
          <p:cNvPr id="1002" name="Shape 100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447800" y="683550"/>
            <a:ext cx="4881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Vemos que treinar o classificador com três features equivale a treinar um classificador extremamente complexo em um espaço de menor dimensionalidade.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Assim, corremos o risco de cair em </a:t>
            </a:r>
            <a:b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5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overfitting</a:t>
            </a: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4" name="Shape 1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800" y="683550"/>
            <a:ext cx="3523775" cy="234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14</a:t>
            </a:fld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447800" y="683550"/>
            <a:ext cx="4881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classificador linear em duas dimensões (embora mais simples) é mais generalizável para casos “novos” do que o classificador linear em três dimensões.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outras palavras: em muitos casos, ao usar uma menor quantidade de features, podemos obter um modelo com maior capacidade de generalização, uma vez que seria potencialmente menos afetado pelo overfitting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4" name="Shape 10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77" y="912152"/>
            <a:ext cx="3420450" cy="25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15</a:t>
            </a:fld>
            <a:endParaRPr/>
          </a:p>
        </p:txBody>
      </p:sp>
      <p:sp>
        <p:nvSpPr>
          <p:cNvPr id="1022" name="Shape 102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447800" y="683550"/>
            <a:ext cx="4881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Então, quanto maior for a quantidade de features (e igual quantidade de casos), mais a dispersão dos casos aumenta no espaço dos preditores.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Além disso, essa dispersão maior não é distribuída de forma homogênea no espaço.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geral, à medida que aumenta a dimensionalidade do problema, cada vez mais amostras ficam nas extremidades do espaço, o que dificulta a construção de um bom classificador.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4" name="Shape 10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26" y="835951"/>
            <a:ext cx="3291700" cy="2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16</a:t>
            </a:fld>
            <a:endParaRPr/>
          </a:p>
        </p:txBody>
      </p:sp>
      <p:sp>
        <p:nvSpPr>
          <p:cNvPr id="1032" name="Shape 103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3" name="Shape 1033"/>
          <p:cNvSpPr txBox="1"/>
          <p:nvPr/>
        </p:nvSpPr>
        <p:spPr>
          <a:xfrm>
            <a:off x="447800" y="683550"/>
            <a:ext cx="3726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temos uma variável distribuída uniformemente em um hipercubo, qual proporção de outliers encontramos?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Podemos definir os outliers como aqueles pontos que recebem valores extremos em algumas das dimensões “d”. 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34" name="Shape 10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75" y="683550"/>
            <a:ext cx="45815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17</a:t>
            </a:fld>
            <a:endParaRPr/>
          </a:p>
        </p:txBody>
      </p:sp>
      <p:sp>
        <p:nvSpPr>
          <p:cNvPr id="1042" name="Shape 104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219200" y="683550"/>
            <a:ext cx="39417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acontece à medida que aumentamos a dimensionalidade do dataset?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Como não podemos fazer o gráfico em mais de três dimensões, o que faremos é traçar a evolução da proporção de outliers para cada nível de dimensionalidade.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4" name="Shape 10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775" y="802400"/>
            <a:ext cx="4754500" cy="319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18</a:t>
            </a:fld>
            <a:endParaRPr/>
          </a:p>
        </p:txBody>
      </p:sp>
      <p:sp>
        <p:nvSpPr>
          <p:cNvPr id="1052" name="Shape 105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44780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exemplo de gatos e cachorros seria visto assim: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4" name="Shape 10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13" y="1676375"/>
            <a:ext cx="7816375" cy="256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lidar com o problema?</a:t>
            </a:r>
            <a:endParaRPr/>
          </a:p>
        </p:txBody>
      </p:sp>
      <p:sp>
        <p:nvSpPr>
          <p:cNvPr id="1061" name="Shape 10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19</a:t>
            </a:fld>
            <a:endParaRPr/>
          </a:p>
        </p:txBody>
      </p:sp>
      <p:sp>
        <p:nvSpPr>
          <p:cNvPr id="1062" name="Shape 106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3" name="Shape 1063"/>
          <p:cNvSpPr txBox="1"/>
          <p:nvPr/>
        </p:nvSpPr>
        <p:spPr>
          <a:xfrm>
            <a:off x="44780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geral, quanto menor for a quantidade de casos de treinamento, menor será a quantidade de recursos que podem ser usados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Uso de algoritmos de seleção de features (lasso, best subset selection, forward selection, backward selection, etc.)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Uso de algoritmos de redução de dimensionalidade (clustering, PCA, etc.)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OBJETIVOS DA AULA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3" name="Shape 89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Shape 894"/>
          <p:cNvSpPr/>
          <p:nvPr/>
        </p:nvSpPr>
        <p:spPr>
          <a:xfrm>
            <a:off x="782919" y="1219382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782919" y="2401024"/>
            <a:ext cx="498900" cy="4491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1332350" y="12193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Entender como a incorporação de muitas features afeta a resolução de um problema de classificação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7" name="Shape 897"/>
          <p:cNvSpPr/>
          <p:nvPr/>
        </p:nvSpPr>
        <p:spPr>
          <a:xfrm>
            <a:off x="1332350" y="2380775"/>
            <a:ext cx="70728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Adquirir ferramentas para resolver um problema de classificação de classes desbalanceadas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1050575" y="2382122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Datasets desbalanceados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4009262" y="2454001"/>
            <a:ext cx="1122900" cy="101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4373767" y="2764575"/>
            <a:ext cx="393900" cy="3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paradoxo da accuracy</a:t>
            </a:r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21</a:t>
            </a:fld>
            <a:endParaRPr/>
          </a:p>
        </p:txBody>
      </p:sp>
      <p:sp>
        <p:nvSpPr>
          <p:cNvPr id="1080" name="Shape 1080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1" name="Shape 1081"/>
          <p:cNvSpPr txBox="1"/>
          <p:nvPr/>
        </p:nvSpPr>
        <p:spPr>
          <a:xfrm>
            <a:off x="44780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Os datasets do mundo real costumam apresentar classes desbalanceadas.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que acontece com a accuracy em um dataset desbalanceado?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accuracy costuma ser muito alta, mas geralmente isso acontece porque o modelo responde à “solução trivial” ou algo muito próximo.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Alguns casos comuns de datasets desbalanceados são: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Estudos sobre fraude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Diagnósticos de doenças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" name="Shape 10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75" y="1798075"/>
            <a:ext cx="48577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Shape 108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Resampling</a:t>
            </a:r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22</a:t>
            </a:fld>
            <a:endParaRPr/>
          </a:p>
        </p:txBody>
      </p:sp>
      <p:sp>
        <p:nvSpPr>
          <p:cNvPr id="1090" name="Shape 1090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452550" y="683550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Uma das técnicas para combater o desbalanceamento do dataset é o resampling: repetir os casos da classe minoritária ou descartar alguns casos da classe majoritária.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Essas técnicas são conhecidas como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oversampling</a:t>
            </a: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undersampling</a:t>
            </a: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Resampling</a:t>
            </a:r>
            <a:endParaRPr/>
          </a:p>
        </p:txBody>
      </p:sp>
      <p:sp>
        <p:nvSpPr>
          <p:cNvPr id="1098" name="Shape 109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23</a:t>
            </a:fld>
            <a:endParaRPr/>
          </a:p>
        </p:txBody>
      </p:sp>
      <p:sp>
        <p:nvSpPr>
          <p:cNvPr id="1099" name="Shape 1099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395374" y="713800"/>
            <a:ext cx="8488276" cy="3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Existe um pacote de Python especificamente projetado para abordar o problema do oversampling: imbalanced-learn. O pacote não faz parte do sklearn, mas adota seus padrões para ser compatível com os demais modelos. 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Entre outras técnicas, implementa a SMOTE: Synthetic Minority Oversampling Technique.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x-none" sz="1600" dirty="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Consiste nos seguintes passos: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1. É escolhido um ponto da classe minoritária ao acaso e seus K vizinhos mais próximos.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2. Um desses vizinhos é escolhido ao acaso.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3. O vetor é calculado entre o ponto e o vizinho selecionados ao acaso e multiplicado por um número aleatório entre 0 e 1.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latin typeface="Raleway"/>
                <a:ea typeface="Raleway"/>
                <a:cs typeface="Raleway"/>
                <a:sym typeface="Raleway"/>
              </a:rPr>
              <a:t>4. O ponto aleatório dentro do vetor é o novo dado para o oversampling.</a:t>
            </a:r>
            <a:endParaRPr sz="16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Penalizações</a:t>
            </a:r>
            <a:endParaRPr/>
          </a:p>
        </p:txBody>
      </p:sp>
      <p:sp>
        <p:nvSpPr>
          <p:cNvPr id="1107" name="Shape 11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24</a:t>
            </a:fld>
            <a:endParaRPr/>
          </a:p>
        </p:txBody>
      </p:sp>
      <p:sp>
        <p:nvSpPr>
          <p:cNvPr id="1108" name="Shape 1108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9" name="Shape 1109"/>
          <p:cNvSpPr txBox="1"/>
          <p:nvPr/>
        </p:nvSpPr>
        <p:spPr>
          <a:xfrm>
            <a:off x="452550" y="603125"/>
            <a:ext cx="8238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Outra técnica é levar em conta o desequilíbrio na função de custos do algoritmo.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Alguns algoritmos do SKlearn têm a possibilidade de incluir pesos em sua função de custos implementada. Por exemplo: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SVM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Regressão Logística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-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matriz de peso também pode ser uma decisão de implementação que deve ser explorada usando cross validation.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25</a:t>
            </a:fld>
            <a:endParaRPr/>
          </a:p>
        </p:txBody>
      </p:sp>
      <p:sp>
        <p:nvSpPr>
          <p:cNvPr id="1116" name="Shape 1116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7" name="Shape 1117"/>
          <p:cNvSpPr txBox="1">
            <a:spLocks noGrp="1"/>
          </p:cNvSpPr>
          <p:nvPr>
            <p:ph type="title"/>
          </p:nvPr>
        </p:nvSpPr>
        <p:spPr>
          <a:xfrm>
            <a:off x="507975" y="1693675"/>
            <a:ext cx="8151300" cy="11022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Raleway"/>
                <a:ea typeface="Raleway"/>
                <a:cs typeface="Raleway"/>
                <a:sym typeface="Raleway"/>
              </a:rPr>
              <a:t>Prática Guiada: Classificação com classes desbalanceadas</a:t>
            </a:r>
            <a:endParaRPr sz="2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124" name="Shape 112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26</a:t>
            </a:fld>
            <a:endParaRPr/>
          </a:p>
        </p:txBody>
      </p:sp>
      <p:sp>
        <p:nvSpPr>
          <p:cNvPr id="1125" name="Shape 1125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6" name="Shape 1126"/>
          <p:cNvSpPr txBox="1"/>
          <p:nvPr/>
        </p:nvSpPr>
        <p:spPr>
          <a:xfrm>
            <a:off x="371450" y="683550"/>
            <a:ext cx="845505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problema de classes desbalanceadas em tarefas de classificação deve ser levado em consideração, uma vez que afeta o desempenho do(s) modelo(s) usado(s)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–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necessário ter em mente que features não devem ser adicionadas aos modelos de forma indefinida, já que a dimensionalidade do problema é aumentada e, com isso, o risco de overfitting.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050575" y="2382122"/>
            <a:ext cx="72219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maldição da dimensionalidade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4009262" y="2454001"/>
            <a:ext cx="1122900" cy="101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Shape 906"/>
          <p:cNvSpPr/>
          <p:nvPr/>
        </p:nvSpPr>
        <p:spPr>
          <a:xfrm>
            <a:off x="4373767" y="2764575"/>
            <a:ext cx="393900" cy="38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13" y="65513"/>
                </a:moveTo>
                <a:cubicBezTo>
                  <a:pt x="41324" y="65513"/>
                  <a:pt x="39735" y="66810"/>
                  <a:pt x="39735" y="68108"/>
                </a:cubicBezTo>
                <a:cubicBezTo>
                  <a:pt x="39735" y="70054"/>
                  <a:pt x="41324" y="70702"/>
                  <a:pt x="42913" y="70702"/>
                </a:cubicBezTo>
                <a:cubicBezTo>
                  <a:pt x="45298" y="70702"/>
                  <a:pt x="46887" y="70054"/>
                  <a:pt x="46887" y="68108"/>
                </a:cubicBezTo>
                <a:cubicBezTo>
                  <a:pt x="46887" y="66810"/>
                  <a:pt x="45298" y="65513"/>
                  <a:pt x="42913" y="65513"/>
                </a:cubicBezTo>
                <a:close/>
                <a:moveTo>
                  <a:pt x="59602" y="76540"/>
                </a:moveTo>
                <a:cubicBezTo>
                  <a:pt x="56423" y="76540"/>
                  <a:pt x="53245" y="79135"/>
                  <a:pt x="53245" y="81729"/>
                </a:cubicBezTo>
                <a:cubicBezTo>
                  <a:pt x="53245" y="84972"/>
                  <a:pt x="56423" y="87567"/>
                  <a:pt x="59602" y="87567"/>
                </a:cubicBezTo>
                <a:cubicBezTo>
                  <a:pt x="63576" y="87567"/>
                  <a:pt x="66754" y="84972"/>
                  <a:pt x="66754" y="81729"/>
                </a:cubicBezTo>
                <a:cubicBezTo>
                  <a:pt x="66754" y="79135"/>
                  <a:pt x="63576" y="76540"/>
                  <a:pt x="59602" y="76540"/>
                </a:cubicBezTo>
                <a:close/>
                <a:moveTo>
                  <a:pt x="33377" y="87567"/>
                </a:moveTo>
                <a:cubicBezTo>
                  <a:pt x="29403" y="87567"/>
                  <a:pt x="26225" y="90162"/>
                  <a:pt x="26225" y="92756"/>
                </a:cubicBezTo>
                <a:cubicBezTo>
                  <a:pt x="26225" y="96000"/>
                  <a:pt x="29403" y="98594"/>
                  <a:pt x="33377" y="98594"/>
                </a:cubicBezTo>
                <a:cubicBezTo>
                  <a:pt x="36556" y="98594"/>
                  <a:pt x="39735" y="96000"/>
                  <a:pt x="39735" y="92756"/>
                </a:cubicBezTo>
                <a:cubicBezTo>
                  <a:pt x="39735" y="90162"/>
                  <a:pt x="36556" y="87567"/>
                  <a:pt x="33377" y="87567"/>
                </a:cubicBezTo>
                <a:close/>
                <a:moveTo>
                  <a:pt x="93774" y="43459"/>
                </a:moveTo>
                <a:cubicBezTo>
                  <a:pt x="93774" y="16216"/>
                  <a:pt x="93774" y="16216"/>
                  <a:pt x="93774" y="16216"/>
                </a:cubicBezTo>
                <a:cubicBezTo>
                  <a:pt x="100132" y="16216"/>
                  <a:pt x="100132" y="16216"/>
                  <a:pt x="100132" y="16216"/>
                </a:cubicBezTo>
                <a:cubicBezTo>
                  <a:pt x="104105" y="16216"/>
                  <a:pt x="107284" y="13621"/>
                  <a:pt x="107284" y="11027"/>
                </a:cubicBezTo>
                <a:cubicBezTo>
                  <a:pt x="107284" y="5189"/>
                  <a:pt x="107284" y="5189"/>
                  <a:pt x="107284" y="5189"/>
                </a:cubicBezTo>
                <a:cubicBezTo>
                  <a:pt x="107284" y="2594"/>
                  <a:pt x="104105" y="0"/>
                  <a:pt x="100132" y="0"/>
                </a:cubicBezTo>
                <a:cubicBezTo>
                  <a:pt x="19867" y="0"/>
                  <a:pt x="19867" y="0"/>
                  <a:pt x="19867" y="0"/>
                </a:cubicBezTo>
                <a:cubicBezTo>
                  <a:pt x="15894" y="0"/>
                  <a:pt x="12715" y="2594"/>
                  <a:pt x="12715" y="5189"/>
                </a:cubicBezTo>
                <a:cubicBezTo>
                  <a:pt x="12715" y="11027"/>
                  <a:pt x="12715" y="11027"/>
                  <a:pt x="12715" y="11027"/>
                </a:cubicBezTo>
                <a:cubicBezTo>
                  <a:pt x="12715" y="13621"/>
                  <a:pt x="15894" y="16216"/>
                  <a:pt x="19867" y="16216"/>
                </a:cubicBezTo>
                <a:cubicBezTo>
                  <a:pt x="26225" y="16216"/>
                  <a:pt x="26225" y="16216"/>
                  <a:pt x="26225" y="16216"/>
                </a:cubicBezTo>
                <a:cubicBezTo>
                  <a:pt x="26225" y="43459"/>
                  <a:pt x="26225" y="43459"/>
                  <a:pt x="26225" y="43459"/>
                </a:cubicBezTo>
                <a:cubicBezTo>
                  <a:pt x="10331" y="52540"/>
                  <a:pt x="0" y="67459"/>
                  <a:pt x="0" y="84972"/>
                </a:cubicBezTo>
                <a:cubicBezTo>
                  <a:pt x="0" y="98594"/>
                  <a:pt x="7152" y="111567"/>
                  <a:pt x="18278" y="120000"/>
                </a:cubicBezTo>
                <a:cubicBezTo>
                  <a:pt x="101721" y="120000"/>
                  <a:pt x="101721" y="120000"/>
                  <a:pt x="101721" y="120000"/>
                </a:cubicBezTo>
                <a:cubicBezTo>
                  <a:pt x="112847" y="111567"/>
                  <a:pt x="120000" y="98594"/>
                  <a:pt x="120000" y="84972"/>
                </a:cubicBezTo>
                <a:cubicBezTo>
                  <a:pt x="120000" y="67459"/>
                  <a:pt x="109668" y="52540"/>
                  <a:pt x="93774" y="43459"/>
                </a:cubicBezTo>
                <a:close/>
                <a:moveTo>
                  <a:pt x="19867" y="11027"/>
                </a:moveTo>
                <a:cubicBezTo>
                  <a:pt x="19867" y="5189"/>
                  <a:pt x="19867" y="5189"/>
                  <a:pt x="19867" y="5189"/>
                </a:cubicBezTo>
                <a:cubicBezTo>
                  <a:pt x="100132" y="5189"/>
                  <a:pt x="100132" y="5189"/>
                  <a:pt x="100132" y="5189"/>
                </a:cubicBezTo>
                <a:cubicBezTo>
                  <a:pt x="100132" y="11027"/>
                  <a:pt x="100132" y="11027"/>
                  <a:pt x="100132" y="11027"/>
                </a:cubicBezTo>
                <a:lnTo>
                  <a:pt x="19867" y="11027"/>
                </a:lnTo>
                <a:close/>
                <a:moveTo>
                  <a:pt x="86622" y="16216"/>
                </a:moveTo>
                <a:cubicBezTo>
                  <a:pt x="86622" y="24000"/>
                  <a:pt x="86622" y="24000"/>
                  <a:pt x="86622" y="24000"/>
                </a:cubicBezTo>
                <a:cubicBezTo>
                  <a:pt x="80264" y="24000"/>
                  <a:pt x="71523" y="25297"/>
                  <a:pt x="61986" y="29837"/>
                </a:cubicBezTo>
                <a:cubicBezTo>
                  <a:pt x="50860" y="35027"/>
                  <a:pt x="40529" y="33081"/>
                  <a:pt x="33377" y="30486"/>
                </a:cubicBezTo>
                <a:cubicBezTo>
                  <a:pt x="33377" y="16216"/>
                  <a:pt x="33377" y="16216"/>
                  <a:pt x="33377" y="16216"/>
                </a:cubicBezTo>
                <a:lnTo>
                  <a:pt x="86622" y="16216"/>
                </a:lnTo>
                <a:close/>
                <a:moveTo>
                  <a:pt x="98543" y="114810"/>
                </a:moveTo>
                <a:cubicBezTo>
                  <a:pt x="21456" y="114810"/>
                  <a:pt x="21456" y="114810"/>
                  <a:pt x="21456" y="114810"/>
                </a:cubicBezTo>
                <a:cubicBezTo>
                  <a:pt x="11920" y="106378"/>
                  <a:pt x="6357" y="96000"/>
                  <a:pt x="6357" y="84972"/>
                </a:cubicBezTo>
                <a:cubicBezTo>
                  <a:pt x="6357" y="70054"/>
                  <a:pt x="15099" y="56432"/>
                  <a:pt x="30198" y="48000"/>
                </a:cubicBezTo>
                <a:cubicBezTo>
                  <a:pt x="31788" y="47351"/>
                  <a:pt x="33377" y="45405"/>
                  <a:pt x="33377" y="43459"/>
                </a:cubicBezTo>
                <a:cubicBezTo>
                  <a:pt x="33377" y="36324"/>
                  <a:pt x="33377" y="36324"/>
                  <a:pt x="33377" y="36324"/>
                </a:cubicBezTo>
                <a:cubicBezTo>
                  <a:pt x="37350" y="37621"/>
                  <a:pt x="42119" y="38270"/>
                  <a:pt x="46887" y="38270"/>
                </a:cubicBezTo>
                <a:cubicBezTo>
                  <a:pt x="52450" y="38270"/>
                  <a:pt x="58807" y="37621"/>
                  <a:pt x="65165" y="34378"/>
                </a:cubicBezTo>
                <a:cubicBezTo>
                  <a:pt x="73907" y="30486"/>
                  <a:pt x="81059" y="29189"/>
                  <a:pt x="86622" y="29837"/>
                </a:cubicBezTo>
                <a:cubicBezTo>
                  <a:pt x="86622" y="43459"/>
                  <a:pt x="86622" y="43459"/>
                  <a:pt x="86622" y="43459"/>
                </a:cubicBezTo>
                <a:cubicBezTo>
                  <a:pt x="86622" y="45405"/>
                  <a:pt x="88211" y="47351"/>
                  <a:pt x="89801" y="48000"/>
                </a:cubicBezTo>
                <a:cubicBezTo>
                  <a:pt x="104900" y="56432"/>
                  <a:pt x="113642" y="70054"/>
                  <a:pt x="113642" y="84972"/>
                </a:cubicBezTo>
                <a:cubicBezTo>
                  <a:pt x="113642" y="96000"/>
                  <a:pt x="108079" y="106378"/>
                  <a:pt x="98543" y="114810"/>
                </a:cubicBezTo>
                <a:close/>
                <a:moveTo>
                  <a:pt x="89801" y="87567"/>
                </a:moveTo>
                <a:cubicBezTo>
                  <a:pt x="88211" y="87567"/>
                  <a:pt x="86622" y="88864"/>
                  <a:pt x="86622" y="90162"/>
                </a:cubicBezTo>
                <a:cubicBezTo>
                  <a:pt x="86622" y="91459"/>
                  <a:pt x="88211" y="92756"/>
                  <a:pt x="89801" y="92756"/>
                </a:cubicBezTo>
                <a:cubicBezTo>
                  <a:pt x="92185" y="92756"/>
                  <a:pt x="93774" y="91459"/>
                  <a:pt x="93774" y="90162"/>
                </a:cubicBezTo>
                <a:cubicBezTo>
                  <a:pt x="93774" y="88864"/>
                  <a:pt x="92185" y="87567"/>
                  <a:pt x="89801" y="87567"/>
                </a:cubicBezTo>
                <a:close/>
                <a:moveTo>
                  <a:pt x="69933" y="49297"/>
                </a:moveTo>
                <a:cubicBezTo>
                  <a:pt x="64370" y="49297"/>
                  <a:pt x="59602" y="52540"/>
                  <a:pt x="59602" y="57081"/>
                </a:cubicBezTo>
                <a:cubicBezTo>
                  <a:pt x="59602" y="61621"/>
                  <a:pt x="64370" y="65513"/>
                  <a:pt x="69933" y="65513"/>
                </a:cubicBezTo>
                <a:cubicBezTo>
                  <a:pt x="75496" y="65513"/>
                  <a:pt x="80264" y="61621"/>
                  <a:pt x="80264" y="57081"/>
                </a:cubicBezTo>
                <a:cubicBezTo>
                  <a:pt x="80264" y="52540"/>
                  <a:pt x="75496" y="49297"/>
                  <a:pt x="69933" y="49297"/>
                </a:cubicBezTo>
                <a:close/>
                <a:moveTo>
                  <a:pt x="69933" y="60324"/>
                </a:moveTo>
                <a:cubicBezTo>
                  <a:pt x="68344" y="60324"/>
                  <a:pt x="66754" y="59027"/>
                  <a:pt x="66754" y="57081"/>
                </a:cubicBezTo>
                <a:cubicBezTo>
                  <a:pt x="66754" y="55783"/>
                  <a:pt x="68344" y="54486"/>
                  <a:pt x="69933" y="54486"/>
                </a:cubicBezTo>
                <a:cubicBezTo>
                  <a:pt x="71523" y="54486"/>
                  <a:pt x="73112" y="55783"/>
                  <a:pt x="73112" y="57081"/>
                </a:cubicBezTo>
                <a:cubicBezTo>
                  <a:pt x="73112" y="59027"/>
                  <a:pt x="71523" y="60324"/>
                  <a:pt x="69933" y="60324"/>
                </a:cubicBezTo>
                <a:close/>
                <a:moveTo>
                  <a:pt x="69933" y="98594"/>
                </a:moveTo>
                <a:cubicBezTo>
                  <a:pt x="68344" y="98594"/>
                  <a:pt x="66754" y="99891"/>
                  <a:pt x="66754" y="101189"/>
                </a:cubicBezTo>
                <a:cubicBezTo>
                  <a:pt x="66754" y="102486"/>
                  <a:pt x="68344" y="103783"/>
                  <a:pt x="69933" y="103783"/>
                </a:cubicBezTo>
                <a:cubicBezTo>
                  <a:pt x="71523" y="103783"/>
                  <a:pt x="73112" y="102486"/>
                  <a:pt x="73112" y="101189"/>
                </a:cubicBezTo>
                <a:cubicBezTo>
                  <a:pt x="73112" y="99891"/>
                  <a:pt x="71523" y="98594"/>
                  <a:pt x="69933" y="985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13" name="Shape 91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4</a:t>
            </a:fld>
            <a:endParaRPr/>
          </a:p>
        </p:txBody>
      </p:sp>
      <p:sp>
        <p:nvSpPr>
          <p:cNvPr id="914" name="Shape 914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479550" y="717125"/>
            <a:ext cx="8184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problema da “maldição da dimensionalidade” refere-se ao problema de encontrar “estrutura” dentro dos dados em muitas dimensões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priori, pode-se pensar que um maior número de features é melhor ... não necessariamente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5</a:t>
            </a:fld>
            <a:endParaRPr/>
          </a:p>
        </p:txBody>
      </p:sp>
      <p:sp>
        <p:nvSpPr>
          <p:cNvPr id="923" name="Shape 923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4" name="Shape 924"/>
          <p:cNvSpPr txBox="1"/>
          <p:nvPr/>
        </p:nvSpPr>
        <p:spPr>
          <a:xfrm>
            <a:off x="479550" y="564725"/>
            <a:ext cx="837235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Problema de classificação: determinar se uma imagem é um cachorro ou um gato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Features: média de cada cor (RGB) de todos os pixels de uma imagem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Vermelho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Verde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○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Azul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Classificador de imagens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0.5 * vermelho + 0.33 * verde + 0.2 * azul &gt; 0.6 =&gt; gato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ELSE cachorro;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200"/>
              <a:buFont typeface="Raleway"/>
              <a:buChar char="‒"/>
            </a:pPr>
            <a:r>
              <a:rPr lang="pt-BR" sz="1500" spc="-1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que não adicionar mais features? Saturação, tons de cinza, histogramas de cores, etc.</a:t>
            </a:r>
            <a:endParaRPr sz="1500" spc="-1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200"/>
              <a:buFont typeface="Raleway"/>
              <a:buChar char="‒"/>
            </a:pPr>
            <a:r>
              <a:rPr lang="pt-BR" sz="15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Além disso, por que não adicionar 100 ou 200 dessas features para garantir um classificador perfeito?</a:t>
            </a: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31" name="Shape 9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6</a:t>
            </a:fld>
            <a:endParaRPr/>
          </a:p>
        </p:txBody>
      </p:sp>
      <p:sp>
        <p:nvSpPr>
          <p:cNvPr id="932" name="Shape 93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508050" y="683550"/>
            <a:ext cx="3509400" cy="22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Em geral, ao adicionar features em um problema, o erro é melhorado até certo ponto.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Mas a partir desse limiar, o desempenho do classificador começa a piorar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325" y="683550"/>
            <a:ext cx="48577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41" name="Shape 94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7</a:t>
            </a:fld>
            <a:endParaRPr/>
          </a:p>
        </p:txBody>
      </p:sp>
      <p:sp>
        <p:nvSpPr>
          <p:cNvPr id="942" name="Shape 94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508050" y="683550"/>
            <a:ext cx="81786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Temos dez imagens de gatos e cachorros, e devemos construir um classificador, baseado nessas imagens, que possa ser usado para classificar qualquer imagem de cachorros ou gatos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Vamos usar um classificador linear que faça a discriminação de forma linear.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50" name="Shape 95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8</a:t>
            </a:fld>
            <a:endParaRPr/>
          </a:p>
        </p:txBody>
      </p:sp>
      <p:sp>
        <p:nvSpPr>
          <p:cNvPr id="951" name="Shape 951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2" name="Shape 952"/>
          <p:cNvSpPr txBox="1"/>
          <p:nvPr/>
        </p:nvSpPr>
        <p:spPr>
          <a:xfrm>
            <a:off x="447800" y="683550"/>
            <a:ext cx="4881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usarmos a feature “vermelha”, nosso classificador não funcionará corretamente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‒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Adicionamos a variável “verde” e parece que a possibilidade de um classificador linear não é observada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3" name="Shape 953"/>
          <p:cNvPicPr preferRelativeResize="0"/>
          <p:nvPr/>
        </p:nvPicPr>
        <p:blipFill rotWithShape="1">
          <a:blip r:embed="rId3">
            <a:alphaModFix/>
          </a:blip>
          <a:srcRect t="31228"/>
          <a:stretch/>
        </p:blipFill>
        <p:spPr>
          <a:xfrm>
            <a:off x="5831775" y="744100"/>
            <a:ext cx="2811075" cy="12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700" y="2215450"/>
            <a:ext cx="29432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x-none"/>
              <a:t>9</a:t>
            </a:fld>
            <a:endParaRPr/>
          </a:p>
        </p:txBody>
      </p:sp>
      <p:sp>
        <p:nvSpPr>
          <p:cNvPr id="962" name="Shape 962"/>
          <p:cNvSpPr txBox="1"/>
          <p:nvPr/>
        </p:nvSpPr>
        <p:spPr>
          <a:xfrm>
            <a:off x="-531700" y="5543955"/>
            <a:ext cx="80550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3" name="Shape 963"/>
          <p:cNvSpPr txBox="1"/>
          <p:nvPr/>
        </p:nvSpPr>
        <p:spPr>
          <a:xfrm>
            <a:off x="447800" y="683550"/>
            <a:ext cx="48810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lvl="0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500"/>
              <a:buFont typeface="Raleway"/>
              <a:buChar char="–"/>
            </a:pPr>
            <a:r>
              <a:rPr lang="pt-BR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 adicionamos uma terceira dimensão (por exemplo, azul), parece haver melhoria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4" name="Shape 9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950" y="834075"/>
            <a:ext cx="3552850" cy="3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1211</Words>
  <Application>Microsoft Office PowerPoint</Application>
  <PresentationFormat>Apresentação na tela (16:9)</PresentationFormat>
  <Paragraphs>243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Raleway</vt:lpstr>
      <vt:lpstr>Calibri</vt:lpstr>
      <vt:lpstr>Arial</vt:lpstr>
      <vt:lpstr>Josefin Slab</vt:lpstr>
      <vt:lpstr>Simple Light</vt:lpstr>
      <vt:lpstr>Office Theme</vt:lpstr>
      <vt:lpstr>Office Theme</vt:lpstr>
      <vt:lpstr>Office Theme</vt:lpstr>
      <vt:lpstr>Apresentação do PowerPoint</vt:lpstr>
      <vt:lpstr>OBJETIVOS DA AULA</vt:lpstr>
      <vt:lpstr>Apresentação do PowerPoint</vt:lpstr>
      <vt:lpstr>Introdução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Como lidar com o problema?</vt:lpstr>
      <vt:lpstr>Apresentação do PowerPoint</vt:lpstr>
      <vt:lpstr>O paradoxo da accuracy</vt:lpstr>
      <vt:lpstr>Resampling</vt:lpstr>
      <vt:lpstr>Resampling</vt:lpstr>
      <vt:lpstr>Penalizações</vt:lpstr>
      <vt:lpstr>Prática Guiada: Classificação com classes desbalanceadas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5</cp:revision>
  <dcterms:modified xsi:type="dcterms:W3CDTF">2018-09-25T13:52:42Z</dcterms:modified>
</cp:coreProperties>
</file>