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0" r:id="rId3"/>
    <p:sldMasterId id="2147483701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Josefin Slab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23856-BED7-42F4-9645-A17D08ED8789}" v="10" dt="2018-09-16T17:57:35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0" autoAdjust="0"/>
  </p:normalViewPr>
  <p:slideViewPr>
    <p:cSldViewPr>
      <p:cViewPr varScale="1">
        <p:scale>
          <a:sx n="158" d="100"/>
          <a:sy n="158" d="100"/>
        </p:scale>
        <p:origin x="28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4EE23856-BED7-42F4-9645-A17D08ED8789}"/>
    <pc:docChg chg="modSld">
      <pc:chgData name="marcos vinicius" userId="dba7fd706bba3b9c" providerId="LiveId" clId="{4EE23856-BED7-42F4-9645-A17D08ED8789}" dt="2018-09-16T17:57:35.550" v="9" actId="20577"/>
      <pc:docMkLst>
        <pc:docMk/>
      </pc:docMkLst>
      <pc:sldChg chg="modSp">
        <pc:chgData name="marcos vinicius" userId="dba7fd706bba3b9c" providerId="LiveId" clId="{4EE23856-BED7-42F4-9645-A17D08ED8789}" dt="2018-09-16T17:57:35.550" v="9" actId="20577"/>
        <pc:sldMkLst>
          <pc:docMk/>
          <pc:sldMk cId="0" sldId="256"/>
        </pc:sldMkLst>
        <pc:spChg chg="mod">
          <ac:chgData name="marcos vinicius" userId="dba7fd706bba3b9c" providerId="LiveId" clId="{4EE23856-BED7-42F4-9645-A17D08ED8789}" dt="2018-09-16T17:57:35.550" v="9" actId="20577"/>
          <ac:spMkLst>
            <pc:docMk/>
            <pc:sldMk cId="0" sldId="256"/>
            <ac:spMk id="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847639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 distribución multinomial es igual a la binomial, pero modela la probabilidad de ocurrencia de distintos eventos con probabilidad pi.</a:t>
            </a:r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http://nbviewer.jupyter.org/github/jakevdp/PythonDataScienceHandbook/blob/master/notebooks/05.05-Naive-Bayes.ipynb</a:t>
            </a: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http://nbviewer.jupyter.org/github/jakevdp/PythonDataScienceHandbook/blob/master/notebooks/05.05-Naive-Bayes.ipynb</a:t>
            </a:r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Shape 9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Shape 9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Shape 9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Shape 9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Shape 9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407" name="Shape 40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Shape 450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0" name="Shape 47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Shape 601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683" name="Shape 683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6" name="Shape 72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727" name="Shape 727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6" name="Shape 74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Shape 753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Shape 877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335" name="Shape 335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Shape 337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338" name="Shape 33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40" name="Shape 340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611" name="Shape 61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2" name="Shape 612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3" name="Shape 613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614" name="Shape 6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6" name="Shape 616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5994050" y="1813680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 3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Naïve Bayes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117252" y="3533509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Setembro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886" name="Shape 886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Shape 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24" y="1142150"/>
            <a:ext cx="4450950" cy="2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Suposições em Naive Bayes</a:t>
            </a:r>
            <a:endParaRPr/>
          </a:p>
        </p:txBody>
      </p:sp>
      <p:sp>
        <p:nvSpPr>
          <p:cNvPr id="974" name="Shape 97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  <p:sp>
        <p:nvSpPr>
          <p:cNvPr id="975" name="Shape 975"/>
          <p:cNvSpPr txBox="1"/>
          <p:nvPr/>
        </p:nvSpPr>
        <p:spPr>
          <a:xfrm>
            <a:off x="498663" y="647225"/>
            <a:ext cx="81072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6" name="Shape 9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8" y="764850"/>
            <a:ext cx="36099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Shape 977"/>
          <p:cNvSpPr txBox="1"/>
          <p:nvPr/>
        </p:nvSpPr>
        <p:spPr>
          <a:xfrm>
            <a:off x="4288625" y="876275"/>
            <a:ext cx="3989400" cy="16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 solução para o problema, dadas essas suposições, é escolher a classe que tem a maior probabilidade de ocorrência, uma vez que observamos cada um das features INDIVIDUAIS.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8" name="Shape 978"/>
          <p:cNvSpPr txBox="1"/>
          <p:nvPr/>
        </p:nvSpPr>
        <p:spPr>
          <a:xfrm>
            <a:off x="594100" y="2664350"/>
            <a:ext cx="7779300" cy="1562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Os distintos algoritmos de Naive Bayes diferem na distribuição que supõem para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Gaussian Naive Bayes: Supõe </a:t>
            </a:r>
            <a:r>
              <a:rPr lang="pt-BR" sz="1600" b="1" dirty="0">
                <a:latin typeface="Raleway"/>
                <a:ea typeface="Raleway"/>
                <a:cs typeface="Raleway"/>
                <a:sym typeface="Raleway"/>
              </a:rPr>
              <a:t>distribuição Gaussiana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 multidimensional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Naive Bayes Multinomial: Supõe </a:t>
            </a:r>
            <a:r>
              <a:rPr lang="pt-BR" sz="1600" b="1" dirty="0">
                <a:latin typeface="Raleway"/>
                <a:ea typeface="Raleway"/>
                <a:cs typeface="Raleway"/>
                <a:sym typeface="Raleway"/>
              </a:rPr>
              <a:t>distribuição multinomial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9" name="Shape 9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00" y="2963275"/>
            <a:ext cx="986899" cy="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utilizar Naive Bayes</a:t>
            </a:r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498663" y="647225"/>
            <a:ext cx="81072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518400" y="647225"/>
            <a:ext cx="81072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Os classificadores baseados em Naive Bayes fazem fortes suposições sobre os dados, portanto, em geral, eles não terão um desempenho tão bom quanto outros modelos de classificação mais complexos.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Dito isto, eles têm as seguintes vantagens: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São algoritmos muito rápidos para treinamento e previsão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Fornecem uma previsão probabilística (temos probabilidades para cada classe)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São simples de interpretar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Não é necessário fazer melhorias em nenhum hiperparâmetro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como baseline</a:t>
            </a:r>
            <a:endParaRPr/>
          </a:p>
        </p:txBody>
      </p:sp>
      <p:sp>
        <p:nvSpPr>
          <p:cNvPr id="995" name="Shape 99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  <p:sp>
        <p:nvSpPr>
          <p:cNvPr id="996" name="Shape 996"/>
          <p:cNvSpPr txBox="1"/>
          <p:nvPr/>
        </p:nvSpPr>
        <p:spPr>
          <a:xfrm>
            <a:off x="498663" y="647225"/>
            <a:ext cx="81072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381000" y="647225"/>
            <a:ext cx="8397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Como o Naive Bayes é tão fácil de otimizar e tão rápido do ponto de vista computacional, é uma boa “</a:t>
            </a:r>
            <a:r>
              <a:rPr lang="pt-BR" sz="1600" b="1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baseline</a:t>
            </a: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” para um problema de classificação.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 ele tiver um bom desempenho, poderemos ficar com esse modelo e, se precisarmos melhorar a precisão, teremos uma linha de base sobre a qual melhorar.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Naive Bayes tende a funcionar bem nas seguintes situações: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Char char="-"/>
            </a:pPr>
            <a:r>
              <a:rPr lang="pt-BR" sz="1600" b="1" i="1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as suposições são cumpridas</a:t>
            </a: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(o que raramente acontece em casos reais)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Char char="-"/>
            </a:pPr>
            <a:r>
              <a:rPr lang="pt-BR" sz="1600" b="1" i="1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as classes estão muito bem separadas</a:t>
            </a: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 não é necessária muita complexidade no modelo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Char char="-"/>
            </a:pPr>
            <a:r>
              <a:rPr lang="pt-BR" sz="1600" b="1" i="1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temos dados com dimensionalidade muito alta</a:t>
            </a:r>
            <a:r>
              <a:rPr lang="pt-BR" sz="1600" dirty="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(por exemplo, text mining), onde a complexidade do modelo também é menos importante, pois há muita informação para cada observação.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Prática guiada NB</a:t>
            </a: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</a:rPr>
              <a:t>Lab NB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782919" y="121938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782919" y="2005124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332350" y="12193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o funcionamento do algoritmo Naive Bayes em nível baixo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2919" y="269738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332350" y="2005125"/>
            <a:ext cx="743065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em quais casos é utilizado: como benchmark e como classificador eficiente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1332350" y="27908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Implementar o modelo e avaliar o desempenho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1050575" y="2382122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4009262" y="2454001"/>
            <a:ext cx="1122900" cy="101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373767" y="2764575"/>
            <a:ext cx="393900" cy="3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Naive Bayes</a:t>
            </a:r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  <p:sp>
        <p:nvSpPr>
          <p:cNvPr id="916" name="Shape 916"/>
          <p:cNvSpPr txBox="1"/>
          <p:nvPr/>
        </p:nvSpPr>
        <p:spPr>
          <a:xfrm>
            <a:off x="493900" y="70218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uma família de classificadores simples baseados na aplicação do Teorema de Bayes.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baseado na ideia de combinar as informações de diferentes variáveis independentes que também não interferem entre si.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e teorema de Bayes</a:t>
            </a:r>
            <a:endParaRPr/>
          </a:p>
        </p:txBody>
      </p:sp>
      <p:sp>
        <p:nvSpPr>
          <p:cNvPr id="923" name="Shape 92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  <p:sp>
        <p:nvSpPr>
          <p:cNvPr id="924" name="Shape 924"/>
          <p:cNvSpPr txBox="1"/>
          <p:nvPr/>
        </p:nvSpPr>
        <p:spPr>
          <a:xfrm>
            <a:off x="493900" y="70218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ver um problema de classificação da seguinte maneira, onde L são os labels e features é a matriz de features: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quisermos usar Naive Bayes para comparar a probabilidade de um caso pertencer a uma ou outra classe, podemos considerar: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5" name="Shape 9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0" y="1247663"/>
            <a:ext cx="4867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Shape 9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225" y="3377425"/>
            <a:ext cx="50006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e teorema de Bayes</a:t>
            </a:r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  <p:sp>
        <p:nvSpPr>
          <p:cNvPr id="934" name="Shape 934"/>
          <p:cNvSpPr txBox="1"/>
          <p:nvPr/>
        </p:nvSpPr>
        <p:spPr>
          <a:xfrm>
            <a:off x="493900" y="70218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-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calculamos a probabilidade de ocorrência das features para cada classe?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Temos que supor um “</a:t>
            </a:r>
            <a:r>
              <a:rPr lang="pt-BR" sz="15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modelo generativo</a:t>
            </a: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”, isto é, um determinado processo de geração de dados cujos parâmetros serão estimados em função dos dados de treinamento.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5" name="Shape 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1118355"/>
            <a:ext cx="16954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 txBox="1"/>
          <p:nvPr/>
        </p:nvSpPr>
        <p:spPr>
          <a:xfrm>
            <a:off x="2217050" y="3098650"/>
            <a:ext cx="4608700" cy="85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Que suposição sobre os dados nos ajudará a modelar o processo que os gerou?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Shape 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0" y="1931550"/>
            <a:ext cx="3124625" cy="2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“Naive” em Naive Bayes</a:t>
            </a:r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  <p:sp>
        <p:nvSpPr>
          <p:cNvPr id="945" name="Shape 945"/>
          <p:cNvSpPr txBox="1"/>
          <p:nvPr/>
        </p:nvSpPr>
        <p:spPr>
          <a:xfrm>
            <a:off x="263450" y="616875"/>
            <a:ext cx="83550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Uma das suposições mais simples que podem ser feitas é que cada uma das classes vem de um processo Gaussiano multidimensional de geração de dados.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6" name="Shape 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750" y="1986875"/>
            <a:ext cx="3343696" cy="251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“Naive” em Naive Bayes</a:t>
            </a:r>
            <a:endParaRPr/>
          </a:p>
        </p:txBody>
      </p:sp>
      <p:sp>
        <p:nvSpPr>
          <p:cNvPr id="953" name="Shape 9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  <p:pic>
        <p:nvPicPr>
          <p:cNvPr id="954" name="Shape 9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75" y="1565350"/>
            <a:ext cx="3727000" cy="2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00" y="1565350"/>
            <a:ext cx="3602087" cy="26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Shape 956"/>
          <p:cNvSpPr txBox="1"/>
          <p:nvPr/>
        </p:nvSpPr>
        <p:spPr>
          <a:xfrm>
            <a:off x="498674" y="655400"/>
            <a:ext cx="8416725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aleway"/>
                <a:ea typeface="Raleway"/>
                <a:cs typeface="Raleway"/>
                <a:sym typeface="Raleway"/>
              </a:rPr>
              <a:t>Um modelo do tipo “Gaussian Naive Bayes” usa dados como os mostrados abaixo e calcula uma distribuição para cada uma das classes. O bom é que para cada novo ponto que queremos classificar obtemos um valor de probabilidade de cada uma das classes.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Suposições em Naive Bayes</a:t>
            </a:r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  <p:sp>
        <p:nvSpPr>
          <p:cNvPr id="964" name="Shape 964"/>
          <p:cNvSpPr txBox="1"/>
          <p:nvPr/>
        </p:nvSpPr>
        <p:spPr>
          <a:xfrm>
            <a:off x="498675" y="655400"/>
            <a:ext cx="81072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Em Naive Bayes, supomos que cada par de features é totalmente independente.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teorema de Bayes indica: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E necessitamos supor independência da seguinte forma: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Para poder resolver o problema dessa forma: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5" name="Shape 9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100" y="1193575"/>
            <a:ext cx="4124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639" y="2253100"/>
            <a:ext cx="4860701" cy="7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350" y="3683077"/>
            <a:ext cx="3764076" cy="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694</Words>
  <Application>Microsoft Office PowerPoint</Application>
  <PresentationFormat>Apresentação na tela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Calibri</vt:lpstr>
      <vt:lpstr>Arial</vt:lpstr>
      <vt:lpstr>Raleway</vt:lpstr>
      <vt:lpstr>Josefin Slab</vt:lpstr>
      <vt:lpstr>Simple Light</vt:lpstr>
      <vt:lpstr>Office Theme</vt:lpstr>
      <vt:lpstr>Office Theme</vt:lpstr>
      <vt:lpstr>Office Theme</vt:lpstr>
      <vt:lpstr>Apresentação do PowerPoint</vt:lpstr>
      <vt:lpstr>OBJETIVOS DA AULA</vt:lpstr>
      <vt:lpstr>Apresentação do PowerPoint</vt:lpstr>
      <vt:lpstr>Introdução: Naive Bayes</vt:lpstr>
      <vt:lpstr>Naive Bayes e teorema de Bayes</vt:lpstr>
      <vt:lpstr>Naive Bayes e teorema de Bayes</vt:lpstr>
      <vt:lpstr>O “Naive” em Naive Bayes</vt:lpstr>
      <vt:lpstr>O “Naive” em Naive Bayes</vt:lpstr>
      <vt:lpstr>Suposições em Naive Bayes</vt:lpstr>
      <vt:lpstr>Suposições em Naive Bayes</vt:lpstr>
      <vt:lpstr>Quando utilizar Naive Bayes</vt:lpstr>
      <vt:lpstr>Naive Bayes como baseline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3</cp:revision>
  <dcterms:modified xsi:type="dcterms:W3CDTF">2018-09-16T17:57:41Z</dcterms:modified>
</cp:coreProperties>
</file>