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699" r:id="rId2"/>
    <p:sldMasterId id="2147483700" r:id="rId3"/>
    <p:sldMasterId id="2147483701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Josefin Slab" panose="020B0604020202020204" charset="0"/>
      <p:regular r:id="rId30"/>
      <p:bold r:id="rId31"/>
      <p:italic r:id="rId32"/>
      <p:boldItalic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0" autoAdjust="0"/>
  </p:normalViewPr>
  <p:slideViewPr>
    <p:cSldViewPr>
      <p:cViewPr>
        <p:scale>
          <a:sx n="150" d="100"/>
          <a:sy n="150" d="100"/>
        </p:scale>
        <p:origin x="-750" y="-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2637219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Shape 8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Shape 9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Shape 97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Shape 98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Shape 9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Shape 99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Shape 10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Shape 100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Shape 10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Shape 10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Shape 10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Shape 10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Shape 104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Shape 10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Shape 10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Shape 10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Shape 10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Shape 8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Shape 10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Shape 10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Shape 9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Shape 9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Shape 91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Shape 9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Shape 92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Shape 9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Shape 9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Shape 94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Shape 9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Shape 9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Shape 9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Shape 9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5" name="Shape 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cxnSp>
        <p:nvCxnSpPr>
          <p:cNvPr id="110" name="Shape 110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3"/>
          </p:nvPr>
        </p:nvSpPr>
        <p:spPr>
          <a:xfrm>
            <a:off x="4645027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4"/>
          </p:nvPr>
        </p:nvSpPr>
        <p:spPr>
          <a:xfrm>
            <a:off x="4645027" y="148064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2415383" y="1108869"/>
            <a:ext cx="4453656" cy="2929087"/>
            <a:chOff x="2415382" y="1108869"/>
            <a:chExt cx="4453656" cy="2929087"/>
          </a:xfrm>
        </p:grpSpPr>
        <p:sp>
          <p:nvSpPr>
            <p:cNvPr id="131" name="Shape 131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175" name="Shape 175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Shape 188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4" name="Shape 194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Shape 195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Shape 201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Shape 325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cxnSp>
        <p:nvCxnSpPr>
          <p:cNvPr id="386" name="Shape 386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body" idx="2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6" name="Shape 396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body" idx="3"/>
          </p:nvPr>
        </p:nvSpPr>
        <p:spPr>
          <a:xfrm>
            <a:off x="4645027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body" idx="4"/>
          </p:nvPr>
        </p:nvSpPr>
        <p:spPr>
          <a:xfrm>
            <a:off x="4645027" y="148064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6" name="Shape 406"/>
          <p:cNvGrpSpPr/>
          <p:nvPr/>
        </p:nvGrpSpPr>
        <p:grpSpPr>
          <a:xfrm>
            <a:off x="2415383" y="1108869"/>
            <a:ext cx="4453656" cy="2929087"/>
            <a:chOff x="2415382" y="1108869"/>
            <a:chExt cx="4453656" cy="2929087"/>
          </a:xfrm>
        </p:grpSpPr>
        <p:sp>
          <p:nvSpPr>
            <p:cNvPr id="407" name="Shape 407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" name="Shape 450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451" name="Shape 451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452" name="Shape 452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Shape 463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Shape 464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Shape 465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Shape 466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70" name="Shape 470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1" name="Shape 471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472" name="Shape 472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Shape 475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Shape 476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7" name="Shape 477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1" name="Shape 601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23" name="Shape 62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28" name="Shape 62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29" name="Shape 62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0" y="-85046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41" name="Shape 64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42" name="Shape 64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47" name="Shape 647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48" name="Shape 64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cxnSp>
        <p:nvCxnSpPr>
          <p:cNvPr id="662" name="Shape 662"/>
          <p:cNvCxnSpPr/>
          <p:nvPr/>
        </p:nvCxnSpPr>
        <p:spPr>
          <a:xfrm rot="10800000">
            <a:off x="399834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457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6" name="Shape 666"/>
          <p:cNvSpPr txBox="1">
            <a:spLocks noGrp="1"/>
          </p:cNvSpPr>
          <p:nvPr>
            <p:ph type="body" idx="2"/>
          </p:nvPr>
        </p:nvSpPr>
        <p:spPr>
          <a:xfrm>
            <a:off x="4648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7" name="Shape 66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8" name="Shape 66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body" idx="2"/>
          </p:nvPr>
        </p:nvSpPr>
        <p:spPr>
          <a:xfrm>
            <a:off x="457200" y="1480643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3" name="Shape 673"/>
          <p:cNvSpPr txBox="1">
            <a:spLocks noGrp="1"/>
          </p:cNvSpPr>
          <p:nvPr>
            <p:ph type="body" idx="3"/>
          </p:nvPr>
        </p:nvSpPr>
        <p:spPr>
          <a:xfrm>
            <a:off x="4645026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4" name="Shape 674"/>
          <p:cNvSpPr txBox="1">
            <a:spLocks noGrp="1"/>
          </p:cNvSpPr>
          <p:nvPr>
            <p:ph type="body" idx="4"/>
          </p:nvPr>
        </p:nvSpPr>
        <p:spPr>
          <a:xfrm>
            <a:off x="4645026" y="1480643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5" name="Shape 67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6" name="Shape 67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0" name="Shape 68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2" name="Shape 682"/>
          <p:cNvGrpSpPr/>
          <p:nvPr/>
        </p:nvGrpSpPr>
        <p:grpSpPr>
          <a:xfrm>
            <a:off x="2415383" y="1108869"/>
            <a:ext cx="4453655" cy="2929086"/>
            <a:chOff x="2415382" y="1108869"/>
            <a:chExt cx="4453655" cy="2929086"/>
          </a:xfrm>
        </p:grpSpPr>
        <p:sp>
          <p:nvSpPr>
            <p:cNvPr id="683" name="Shape 683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48593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5035550" y="1902618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4757737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5011737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3944937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37671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42751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3944937" y="1902618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3640137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3335337" y="2140743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3157538" y="21058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3665537" y="21058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3543300" y="2550318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3194050" y="2169318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3222625" y="2077243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2670969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2415382" y="3375026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2888457" y="3375026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2890044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6" name="Shape 726"/>
            <p:cNvGrpSpPr/>
            <p:nvPr/>
          </p:nvGrpSpPr>
          <p:grpSpPr>
            <a:xfrm>
              <a:off x="3186172" y="2302669"/>
              <a:ext cx="468241" cy="828602"/>
              <a:chOff x="2548790" y="2218531"/>
              <a:chExt cx="468241" cy="828602"/>
            </a:xfrm>
          </p:grpSpPr>
          <p:grpSp>
            <p:nvGrpSpPr>
              <p:cNvPr id="727" name="Shape 727"/>
              <p:cNvGrpSpPr/>
              <p:nvPr/>
            </p:nvGrpSpPr>
            <p:grpSpPr>
              <a:xfrm>
                <a:off x="2663031" y="2218531"/>
                <a:ext cx="354000" cy="827113"/>
                <a:chOff x="2291616" y="2152650"/>
                <a:chExt cx="354000" cy="827113"/>
              </a:xfrm>
            </p:grpSpPr>
            <p:sp>
              <p:nvSpPr>
                <p:cNvPr id="728" name="Shape 728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Shape 729"/>
                <p:cNvSpPr/>
                <p:nvPr/>
              </p:nvSpPr>
              <p:spPr>
                <a:xfrm>
                  <a:off x="2420203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Shape 730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Shape 731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Shape 732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Shape 733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Shape 734"/>
                <p:cNvSpPr/>
                <p:nvPr/>
              </p:nvSpPr>
              <p:spPr>
                <a:xfrm>
                  <a:off x="2344003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Shape 735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Shape 736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Shape 737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Shape 738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Shape 739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Shape 740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Shape 741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Shape 742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Shape 743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Shape 744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Shape 745"/>
                <p:cNvSpPr/>
                <p:nvPr/>
              </p:nvSpPr>
              <p:spPr>
                <a:xfrm>
                  <a:off x="2340828" y="2152650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46" name="Shape 746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Shape 747"/>
            <p:cNvGrpSpPr/>
            <p:nvPr/>
          </p:nvGrpSpPr>
          <p:grpSpPr>
            <a:xfrm>
              <a:off x="2639220" y="2590802"/>
              <a:ext cx="709562" cy="769886"/>
              <a:chOff x="2668588" y="2424907"/>
              <a:chExt cx="709562" cy="769886"/>
            </a:xfrm>
          </p:grpSpPr>
          <p:sp>
            <p:nvSpPr>
              <p:cNvPr id="748" name="Shape 748"/>
              <p:cNvSpPr/>
              <p:nvPr/>
            </p:nvSpPr>
            <p:spPr>
              <a:xfrm>
                <a:off x="3257550" y="2820193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Shape 749"/>
              <p:cNvSpPr/>
              <p:nvPr/>
            </p:nvSpPr>
            <p:spPr>
              <a:xfrm>
                <a:off x="2695575" y="2820193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Shape 750"/>
              <p:cNvSpPr/>
              <p:nvPr/>
            </p:nvSpPr>
            <p:spPr>
              <a:xfrm>
                <a:off x="2919413" y="3112293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Shape 751"/>
              <p:cNvSpPr/>
              <p:nvPr/>
            </p:nvSpPr>
            <p:spPr>
              <a:xfrm>
                <a:off x="2711450" y="2445543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Shape 752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3" name="Shape 753"/>
            <p:cNvSpPr/>
            <p:nvPr/>
          </p:nvSpPr>
          <p:spPr>
            <a:xfrm>
              <a:off x="2712244" y="3384551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3067844" y="3381376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316537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116512" y="2553493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588000" y="2553493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589587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5589587" y="2458243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381625" y="1791493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413375" y="2563018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767387" y="2559843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110287" y="2680493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934075" y="264556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442075" y="2645568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186487" y="3217068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110287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834062" y="2296318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916612" y="2201068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4303712" y="21312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4811712" y="2131218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4556125" y="2702718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4479925" y="2480468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4202112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4319587" y="1670843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4859337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5332412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110162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332412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126037" y="2639218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122862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200650" y="2972593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332412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3775075" y="2902743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4106862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3722687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3598862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3582987" y="2442368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3497262" y="2518568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3560762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3703637" y="2658268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3659187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4408487" y="3602830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4286250" y="3475830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4670425" y="3475830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4537075" y="3602830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Shape 864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4183062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4279900" y="2585243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7" name="Shape 877"/>
          <p:cNvSpPr/>
          <p:nvPr/>
        </p:nvSpPr>
        <p:spPr>
          <a:xfrm>
            <a:off x="0" y="990599"/>
            <a:ext cx="9144000" cy="4152900"/>
          </a:xfrm>
          <a:prstGeom prst="rect">
            <a:avLst/>
          </a:prstGeom>
          <a:solidFill>
            <a:schemeClr val="lt1">
              <a:alpha val="6157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47793" y="117651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53" name="Shape 53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43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248324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4357715" y="4860579"/>
            <a:ext cx="45720" cy="66069"/>
            <a:chOff x="3345327" y="4804191"/>
            <a:chExt cx="74100" cy="118979"/>
          </a:xfrm>
        </p:grpSpPr>
        <p:cxnSp>
          <p:nvCxnSpPr>
            <p:cNvPr id="59" name="Shape 59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" name="Shape 61"/>
          <p:cNvGrpSpPr/>
          <p:nvPr/>
        </p:nvGrpSpPr>
        <p:grpSpPr>
          <a:xfrm rot="10800000">
            <a:off x="4719482" y="4858422"/>
            <a:ext cx="45720" cy="66069"/>
            <a:chOff x="3345327" y="4804191"/>
            <a:chExt cx="74100" cy="118979"/>
          </a:xfrm>
        </p:grpSpPr>
        <p:cxnSp>
          <p:nvCxnSpPr>
            <p:cNvPr id="62" name="Shape 62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4" name="Shape 64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7793" y="117651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6543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331" name="Shape 331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4248324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4" name="Shape 334"/>
          <p:cNvGrpSpPr/>
          <p:nvPr/>
        </p:nvGrpSpPr>
        <p:grpSpPr>
          <a:xfrm>
            <a:off x="4357715" y="4860579"/>
            <a:ext cx="45720" cy="66069"/>
            <a:chOff x="3345327" y="4804191"/>
            <a:chExt cx="74100" cy="118979"/>
          </a:xfrm>
        </p:grpSpPr>
        <p:cxnSp>
          <p:nvCxnSpPr>
            <p:cNvPr id="335" name="Shape 335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37" name="Shape 337"/>
          <p:cNvGrpSpPr/>
          <p:nvPr/>
        </p:nvGrpSpPr>
        <p:grpSpPr>
          <a:xfrm rot="10800000">
            <a:off x="4719482" y="4858422"/>
            <a:ext cx="45720" cy="66069"/>
            <a:chOff x="3345327" y="4804191"/>
            <a:chExt cx="74100" cy="118979"/>
          </a:xfrm>
        </p:grpSpPr>
        <p:cxnSp>
          <p:nvCxnSpPr>
            <p:cNvPr id="338" name="Shape 338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Shape 339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40" name="Shape 340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04" name="Shape 604"/>
          <p:cNvSpPr txBox="1">
            <a:spLocks noGrp="1"/>
          </p:cNvSpPr>
          <p:nvPr>
            <p:ph type="title"/>
          </p:nvPr>
        </p:nvSpPr>
        <p:spPr>
          <a:xfrm>
            <a:off x="447793" y="117650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605" name="Shape 605"/>
          <p:cNvCxnSpPr/>
          <p:nvPr/>
        </p:nvCxnSpPr>
        <p:spPr>
          <a:xfrm rot="10800000">
            <a:off x="399833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6" name="Shape 606"/>
          <p:cNvSpPr txBox="1">
            <a:spLocks noGrp="1"/>
          </p:cNvSpPr>
          <p:nvPr>
            <p:ph type="sldNum" idx="12"/>
          </p:nvPr>
        </p:nvSpPr>
        <p:spPr>
          <a:xfrm>
            <a:off x="6543792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  <p:sp>
        <p:nvSpPr>
          <p:cNvPr id="607" name="Shape 607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4248323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4600016" y="4769601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0" name="Shape 610"/>
          <p:cNvGrpSpPr/>
          <p:nvPr/>
        </p:nvGrpSpPr>
        <p:grpSpPr>
          <a:xfrm>
            <a:off x="4357731" y="4860593"/>
            <a:ext cx="45720" cy="66069"/>
            <a:chOff x="3345326" y="4804191"/>
            <a:chExt cx="74100" cy="118979"/>
          </a:xfrm>
        </p:grpSpPr>
        <p:cxnSp>
          <p:nvCxnSpPr>
            <p:cNvPr id="611" name="Shape 611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2" name="Shape 612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3" name="Shape 613"/>
          <p:cNvGrpSpPr/>
          <p:nvPr/>
        </p:nvGrpSpPr>
        <p:grpSpPr>
          <a:xfrm rot="10800000">
            <a:off x="4719464" y="4858407"/>
            <a:ext cx="45720" cy="66069"/>
            <a:chOff x="3345326" y="4804191"/>
            <a:chExt cx="74100" cy="118979"/>
          </a:xfrm>
        </p:grpSpPr>
        <p:cxnSp>
          <p:nvCxnSpPr>
            <p:cNvPr id="614" name="Shape 614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5" name="Shape 615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16" name="Shape 616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5958842" y="0"/>
            <a:ext cx="3150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5994050" y="1813680"/>
            <a:ext cx="30963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  <a:endParaRPr sz="2600" b="1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UNIDADE 3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MÓDULO 4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Support Vector Machines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6207302" y="3357884"/>
            <a:ext cx="2257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Outubro</a:t>
            </a: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pic>
        <p:nvPicPr>
          <p:cNvPr id="886" name="Shape 886" descr="logo_bajad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961" y="1458405"/>
            <a:ext cx="16818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Shape 8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224" y="1142150"/>
            <a:ext cx="4450950" cy="29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“Decision boundaries” não lineares: o kernel trick</a:t>
            </a:r>
            <a:endParaRPr/>
          </a:p>
        </p:txBody>
      </p:sp>
      <p:sp>
        <p:nvSpPr>
          <p:cNvPr id="977" name="Shape 97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10</a:t>
            </a:fld>
            <a:endParaRPr/>
          </a:p>
        </p:txBody>
      </p:sp>
      <p:sp>
        <p:nvSpPr>
          <p:cNvPr id="978" name="Shape 978"/>
          <p:cNvSpPr txBox="1"/>
          <p:nvPr/>
        </p:nvSpPr>
        <p:spPr>
          <a:xfrm>
            <a:off x="1183900" y="4723830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9" name="Shape 979"/>
          <p:cNvSpPr txBox="1"/>
          <p:nvPr/>
        </p:nvSpPr>
        <p:spPr>
          <a:xfrm>
            <a:off x="354100" y="554050"/>
            <a:ext cx="8184900" cy="4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Shape 980"/>
          <p:cNvSpPr txBox="1"/>
          <p:nvPr/>
        </p:nvSpPr>
        <p:spPr>
          <a:xfrm>
            <a:off x="577075" y="677425"/>
            <a:ext cx="8055000" cy="3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Se tivermos um conjunto de dados como o seguinte, nenhum modelo de classificação linear funcionará corretamente. Como podemos aumentar a dimensão dos dados para um classificador linear funcionar?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1" name="Shape 9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02" y="1455399"/>
            <a:ext cx="4665151" cy="333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boundaries não lineares: o kernel trick</a:t>
            </a:r>
            <a:endParaRPr/>
          </a:p>
        </p:txBody>
      </p:sp>
      <p:sp>
        <p:nvSpPr>
          <p:cNvPr id="988" name="Shape 98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11</a:t>
            </a:fld>
            <a:endParaRPr/>
          </a:p>
        </p:txBody>
      </p:sp>
      <p:sp>
        <p:nvSpPr>
          <p:cNvPr id="989" name="Shape 989"/>
          <p:cNvSpPr txBox="1"/>
          <p:nvPr/>
        </p:nvSpPr>
        <p:spPr>
          <a:xfrm>
            <a:off x="879843" y="6573927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0" name="Shape 990"/>
          <p:cNvSpPr txBox="1"/>
          <p:nvPr/>
        </p:nvSpPr>
        <p:spPr>
          <a:xfrm>
            <a:off x="354100" y="554050"/>
            <a:ext cx="8184900" cy="4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Shape 991"/>
          <p:cNvSpPr txBox="1"/>
          <p:nvPr/>
        </p:nvSpPr>
        <p:spPr>
          <a:xfrm>
            <a:off x="544500" y="622625"/>
            <a:ext cx="8055000" cy="3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O que podemos fazer é aplicar uma “transformação de base radial”, onde geramos uma nova feature r, a partir dos valores dos vetores do vetor X formado por x1 e x2.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2" name="Shape 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850" y="1451975"/>
            <a:ext cx="2743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Shape 9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00" y="2370438"/>
            <a:ext cx="222885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Shape 994"/>
          <p:cNvSpPr txBox="1"/>
          <p:nvPr/>
        </p:nvSpPr>
        <p:spPr>
          <a:xfrm>
            <a:off x="3311900" y="2396125"/>
            <a:ext cx="4817400" cy="18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Essa é a fórmula geral de uma transformação radial.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Em nosso caso, os dados estão centrados, possuem raio 1, portanto c (o centroide) vale 0 e r vale 1.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boundaries não lineares: o kernel trick</a:t>
            </a:r>
            <a:endParaRPr/>
          </a:p>
        </p:txBody>
      </p:sp>
      <p:sp>
        <p:nvSpPr>
          <p:cNvPr id="1001" name="Shape 100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12</a:t>
            </a:fld>
            <a:endParaRPr/>
          </a:p>
        </p:txBody>
      </p:sp>
      <p:sp>
        <p:nvSpPr>
          <p:cNvPr id="1002" name="Shape 1002"/>
          <p:cNvSpPr txBox="1"/>
          <p:nvPr/>
        </p:nvSpPr>
        <p:spPr>
          <a:xfrm>
            <a:off x="1183900" y="4723830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3" name="Shape 1003"/>
          <p:cNvSpPr txBox="1"/>
          <p:nvPr/>
        </p:nvSpPr>
        <p:spPr>
          <a:xfrm>
            <a:off x="354100" y="554050"/>
            <a:ext cx="8184900" cy="4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Shape 1004"/>
          <p:cNvSpPr txBox="1"/>
          <p:nvPr/>
        </p:nvSpPr>
        <p:spPr>
          <a:xfrm>
            <a:off x="544500" y="622625"/>
            <a:ext cx="8055000" cy="3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O resultado de adicionar a dimensão “r” é o seguinte. Agora podemos encontrar um plano que faça uma boa discriminação linear.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5" name="Shape 10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173" y="1388250"/>
            <a:ext cx="4438434" cy="313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boundaries não lineares: o kernel trick</a:t>
            </a:r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13</a:t>
            </a:fld>
            <a:endParaRPr/>
          </a:p>
        </p:txBody>
      </p:sp>
      <p:sp>
        <p:nvSpPr>
          <p:cNvPr id="1013" name="Shape 1013"/>
          <p:cNvSpPr txBox="1"/>
          <p:nvPr/>
        </p:nvSpPr>
        <p:spPr>
          <a:xfrm>
            <a:off x="1183900" y="4723830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4" name="Shape 1014"/>
          <p:cNvSpPr txBox="1"/>
          <p:nvPr/>
        </p:nvSpPr>
        <p:spPr>
          <a:xfrm>
            <a:off x="277900" y="554050"/>
            <a:ext cx="8184900" cy="4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Shape 1015"/>
          <p:cNvSpPr txBox="1"/>
          <p:nvPr/>
        </p:nvSpPr>
        <p:spPr>
          <a:xfrm>
            <a:off x="544500" y="622625"/>
            <a:ext cx="8055000" cy="3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Sklearn possui diferentes tipos de transformação do kernel implementados, não é necessário fazê-lo manualmente.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16" name="Shape 10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88" y="1776225"/>
            <a:ext cx="30956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Shape 10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174" y="1221074"/>
            <a:ext cx="4874625" cy="3475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Suavizando as margens</a:t>
            </a:r>
            <a:endParaRPr/>
          </a:p>
        </p:txBody>
      </p:sp>
      <p:sp>
        <p:nvSpPr>
          <p:cNvPr id="1024" name="Shape 102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14</a:t>
            </a:fld>
            <a:endParaRPr/>
          </a:p>
        </p:txBody>
      </p:sp>
      <p:sp>
        <p:nvSpPr>
          <p:cNvPr id="1025" name="Shape 1025"/>
          <p:cNvSpPr txBox="1"/>
          <p:nvPr/>
        </p:nvSpPr>
        <p:spPr>
          <a:xfrm>
            <a:off x="1183900" y="4723830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6" name="Shape 1026"/>
          <p:cNvSpPr txBox="1"/>
          <p:nvPr/>
        </p:nvSpPr>
        <p:spPr>
          <a:xfrm>
            <a:off x="354100" y="554050"/>
            <a:ext cx="8184900" cy="4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Shape 1027"/>
          <p:cNvSpPr txBox="1"/>
          <p:nvPr/>
        </p:nvSpPr>
        <p:spPr>
          <a:xfrm>
            <a:off x="544500" y="622625"/>
            <a:ext cx="8055000" cy="3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Todos os métodos vistos até agora funcionam na medida em que os dados possam ser discriminados linearmente de maneira perfeita. O que acontece se uma divisão perfeita não puder ser feita?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8" name="Shape 10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650" y="1310575"/>
            <a:ext cx="4807076" cy="34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Suavizando as margens</a:t>
            </a:r>
            <a:endParaRPr/>
          </a:p>
        </p:txBody>
      </p:sp>
      <p:sp>
        <p:nvSpPr>
          <p:cNvPr id="1035" name="Shape 103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15</a:t>
            </a:fld>
            <a:endParaRPr/>
          </a:p>
        </p:txBody>
      </p:sp>
      <p:sp>
        <p:nvSpPr>
          <p:cNvPr id="1036" name="Shape 1036"/>
          <p:cNvSpPr txBox="1"/>
          <p:nvPr/>
        </p:nvSpPr>
        <p:spPr>
          <a:xfrm>
            <a:off x="1183900" y="4723830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7" name="Shape 1037"/>
          <p:cNvSpPr txBox="1"/>
          <p:nvPr/>
        </p:nvSpPr>
        <p:spPr>
          <a:xfrm>
            <a:off x="354100" y="554050"/>
            <a:ext cx="8184900" cy="4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Shape 1038"/>
          <p:cNvSpPr txBox="1"/>
          <p:nvPr/>
        </p:nvSpPr>
        <p:spPr>
          <a:xfrm>
            <a:off x="544500" y="622625"/>
            <a:ext cx="8055000" cy="3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Para resolver esse problema, o algoritmo incorpora o parâmetro C, que permite que alguns pontos permaneçam dentro da margem para melhorar o ajuste.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39" name="Shape 10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38" y="1317726"/>
            <a:ext cx="7878324" cy="29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Hiperparâmetro C</a:t>
            </a:r>
            <a:endParaRPr/>
          </a:p>
        </p:txBody>
      </p:sp>
      <p:sp>
        <p:nvSpPr>
          <p:cNvPr id="1046" name="Shape 104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16</a:t>
            </a:fld>
            <a:endParaRPr/>
          </a:p>
        </p:txBody>
      </p:sp>
      <p:sp>
        <p:nvSpPr>
          <p:cNvPr id="1047" name="Shape 1047"/>
          <p:cNvSpPr txBox="1"/>
          <p:nvPr/>
        </p:nvSpPr>
        <p:spPr>
          <a:xfrm>
            <a:off x="1183900" y="4723830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8" name="Shape 1048"/>
          <p:cNvSpPr txBox="1"/>
          <p:nvPr/>
        </p:nvSpPr>
        <p:spPr>
          <a:xfrm>
            <a:off x="354100" y="554050"/>
            <a:ext cx="8184900" cy="4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Shape 1049"/>
          <p:cNvSpPr txBox="1"/>
          <p:nvPr/>
        </p:nvSpPr>
        <p:spPr>
          <a:xfrm>
            <a:off x="544500" y="622625"/>
            <a:ext cx="8055000" cy="3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Para resolver esse problema, o algoritmo incorpora o parâmetro C, que permite que alguns pontos permaneçam dentro da margem para melhorar o ajuste. O parâmetro C indica ao SVM o quanto uma classificação ruim é penalizada. Valores mais altos de C terão margens mais estreitas.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0" name="Shape 10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38" y="1648901"/>
            <a:ext cx="7878324" cy="29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Hiperparâmetro C</a:t>
            </a:r>
            <a:endParaRPr/>
          </a:p>
        </p:txBody>
      </p:sp>
      <p:sp>
        <p:nvSpPr>
          <p:cNvPr id="1057" name="Shape 105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17</a:t>
            </a:fld>
            <a:endParaRPr/>
          </a:p>
        </p:txBody>
      </p:sp>
      <p:sp>
        <p:nvSpPr>
          <p:cNvPr id="1058" name="Shape 1058"/>
          <p:cNvSpPr txBox="1"/>
          <p:nvPr/>
        </p:nvSpPr>
        <p:spPr>
          <a:xfrm>
            <a:off x="1183900" y="4723830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9" name="Shape 1059"/>
          <p:cNvSpPr txBox="1"/>
          <p:nvPr/>
        </p:nvSpPr>
        <p:spPr>
          <a:xfrm>
            <a:off x="354100" y="554050"/>
            <a:ext cx="8184900" cy="4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Shape 1060"/>
          <p:cNvSpPr txBox="1"/>
          <p:nvPr/>
        </p:nvSpPr>
        <p:spPr>
          <a:xfrm>
            <a:off x="544500" y="622625"/>
            <a:ext cx="8055000" cy="3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O hiperparâmetro C é aquele que regulariza o trade-off entre viés e variância.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A maneira de encontrar o melhor para nosso conjunto de dados é com </a:t>
            </a: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cross-validation</a:t>
            </a:r>
            <a:r>
              <a:rPr lang="pt-BR">
                <a:latin typeface="Raleway"/>
                <a:ea typeface="Raleway"/>
                <a:cs typeface="Raleway"/>
                <a:sym typeface="Raleway"/>
              </a:rPr>
              <a:t>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1" name="Shape 10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00" y="1662125"/>
            <a:ext cx="8055000" cy="2755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Shape 106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8" name="Shape 1068"/>
          <p:cNvSpPr/>
          <p:nvPr/>
        </p:nvSpPr>
        <p:spPr>
          <a:xfrm>
            <a:off x="1050575" y="1250753"/>
            <a:ext cx="7221900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Prática guiada SVM</a:t>
            </a:r>
            <a:endParaRPr sz="3000" b="1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Shape 10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5" name="Shape 1075"/>
          <p:cNvSpPr/>
          <p:nvPr/>
        </p:nvSpPr>
        <p:spPr>
          <a:xfrm>
            <a:off x="1050575" y="1250753"/>
            <a:ext cx="7221900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</a:rPr>
              <a:t>Lab SVM</a:t>
            </a: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OBJETIVOS DA AULA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3" name="Shape 89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782919" y="1219382"/>
            <a:ext cx="498900" cy="449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782919" y="2005124"/>
            <a:ext cx="498900" cy="449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1332350" y="1219375"/>
            <a:ext cx="7072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Entender o funcionamento do algoritmo Support Vector Machine em nível baixo</a:t>
            </a:r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782919" y="2697382"/>
            <a:ext cx="498900" cy="449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1332350" y="2005125"/>
            <a:ext cx="7072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Entender em quais casos é utilizado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1332350" y="2790875"/>
            <a:ext cx="7072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Implementar o modelo e avaliar o desempenho</a:t>
            </a:r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082" name="Shape 108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20</a:t>
            </a:fld>
            <a:endParaRPr/>
          </a:p>
        </p:txBody>
      </p:sp>
      <p:sp>
        <p:nvSpPr>
          <p:cNvPr id="1083" name="Shape 1083"/>
          <p:cNvSpPr txBox="1"/>
          <p:nvPr/>
        </p:nvSpPr>
        <p:spPr>
          <a:xfrm>
            <a:off x="1183900" y="4723830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4" name="Shape 1084"/>
          <p:cNvSpPr txBox="1"/>
          <p:nvPr/>
        </p:nvSpPr>
        <p:spPr>
          <a:xfrm>
            <a:off x="354100" y="554050"/>
            <a:ext cx="8184900" cy="4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Shape 1085"/>
          <p:cNvSpPr txBox="1"/>
          <p:nvPr/>
        </p:nvSpPr>
        <p:spPr>
          <a:xfrm>
            <a:off x="544500" y="622625"/>
            <a:ext cx="8055000" cy="3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SVM é um método de classificação e regressão.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O hiperparâmetro C é o que regulariza a complexidade do modelo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Vantagens do Support Vector Machine: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É ideal para espaços de muitas dimensões (muitos vetores na matriz de features)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Permanece aplicável quando há mais features do que dados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É versátil, já que suporta diferentes kernels que podem funcionar sobre o conjunto de dados.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Desvantagens do Support Vector Machine: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É possível cair em overfitting, se a transformação kernel ou os hiperparâmetros forem mal escolhidos.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São muito caros computacionalmente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Não faz estimativas probabilísticas diretamente. Fazer isso é computacionalmente caro.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1050575" y="2382122"/>
            <a:ext cx="72219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Support Vector Machine</a:t>
            </a: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4009262" y="2454001"/>
            <a:ext cx="1122900" cy="101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4373767" y="2764575"/>
            <a:ext cx="393900" cy="3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Introdução: Support Vector Machine</a:t>
            </a:r>
            <a:endParaRPr/>
          </a:p>
        </p:txBody>
      </p:sp>
      <p:sp>
        <p:nvSpPr>
          <p:cNvPr id="915" name="Shape 91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4</a:t>
            </a:fld>
            <a:endParaRPr/>
          </a:p>
        </p:txBody>
      </p:sp>
      <p:sp>
        <p:nvSpPr>
          <p:cNvPr id="916" name="Shape 916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7" name="Shape 917"/>
          <p:cNvSpPr txBox="1"/>
          <p:nvPr/>
        </p:nvSpPr>
        <p:spPr>
          <a:xfrm>
            <a:off x="479550" y="717125"/>
            <a:ext cx="81849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Naive Bayes 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 → </a:t>
            </a:r>
            <a:r>
              <a:rPr lang="pt-BR" sz="1600" b="1">
                <a:latin typeface="Raleway"/>
                <a:ea typeface="Raleway"/>
                <a:cs typeface="Raleway"/>
                <a:sym typeface="Raleway"/>
              </a:rPr>
              <a:t>Modelo Generativo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: Descreve o processo gerador de cada classe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SVM                → </a:t>
            </a:r>
            <a:r>
              <a:rPr lang="pt-BR" sz="1600" b="1">
                <a:latin typeface="Raleway"/>
                <a:ea typeface="Raleway"/>
                <a:cs typeface="Raleway"/>
                <a:sym typeface="Raleway"/>
              </a:rPr>
              <a:t>Modelo Discriminante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: Procura traçar uma reta ou curva divisória no hiperespaço.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Shape 918"/>
          <p:cNvSpPr txBox="1"/>
          <p:nvPr/>
        </p:nvSpPr>
        <p:spPr>
          <a:xfrm>
            <a:off x="777800" y="2032300"/>
            <a:ext cx="7527000" cy="2145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O SVM é um algoritmo que serve para resolver problemas de classificação e regressão.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A ideia original surgiu em 1963 e foi uma aproximação muito simples à classificação de dados através de separações lineares entre classes.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A popularidade do SVM, ocorreu apenas na década de 90, juntamente com duas inovações cruciais: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O “kernel trick”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Os “soft margins”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Introdução: Support Vector Machine</a:t>
            </a:r>
            <a:endParaRPr/>
          </a:p>
        </p:txBody>
      </p:sp>
      <p:sp>
        <p:nvSpPr>
          <p:cNvPr id="925" name="Shape 92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5</a:t>
            </a:fld>
            <a:endParaRPr/>
          </a:p>
        </p:txBody>
      </p:sp>
      <p:sp>
        <p:nvSpPr>
          <p:cNvPr id="926" name="Shape 926"/>
          <p:cNvSpPr txBox="1"/>
          <p:nvPr/>
        </p:nvSpPr>
        <p:spPr>
          <a:xfrm>
            <a:off x="1183900" y="4723830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7" name="Shape 927"/>
          <p:cNvSpPr txBox="1"/>
          <p:nvPr/>
        </p:nvSpPr>
        <p:spPr>
          <a:xfrm>
            <a:off x="479550" y="717125"/>
            <a:ext cx="835965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Raleway"/>
                <a:ea typeface="Raleway"/>
                <a:cs typeface="Raleway"/>
                <a:sym typeface="Raleway"/>
              </a:rPr>
              <a:t>Vamos supor que queremos classificar o seguinte dataset. Qual é a melhor maneira de fazer isso?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28" name="Shape 9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498" y="1169250"/>
            <a:ext cx="4682225" cy="34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Introdução: Support Vector Machine</a:t>
            </a:r>
            <a:endParaRPr/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6</a:t>
            </a:fld>
            <a:endParaRPr/>
          </a:p>
        </p:txBody>
      </p:sp>
      <p:sp>
        <p:nvSpPr>
          <p:cNvPr id="936" name="Shape 936"/>
          <p:cNvSpPr txBox="1"/>
          <p:nvPr/>
        </p:nvSpPr>
        <p:spPr>
          <a:xfrm>
            <a:off x="1183900" y="4723830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7" name="Shape 937"/>
          <p:cNvSpPr txBox="1"/>
          <p:nvPr/>
        </p:nvSpPr>
        <p:spPr>
          <a:xfrm>
            <a:off x="479550" y="717125"/>
            <a:ext cx="81849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Raleway"/>
                <a:ea typeface="Raleway"/>
                <a:cs typeface="Raleway"/>
                <a:sym typeface="Raleway"/>
              </a:rPr>
              <a:t>Existem muitas linhas possíveis que poderíamos traçar para dividir as duas classes. Qual seria a melhor? Dependendo da linha escolhida, uma nova observação pode ficar em uma ou outra classe.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38" name="Shape 9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200" y="1216325"/>
            <a:ext cx="4908886" cy="35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Maximizando a margem</a:t>
            </a:r>
            <a:endParaRPr/>
          </a:p>
        </p:txBody>
      </p:sp>
      <p:sp>
        <p:nvSpPr>
          <p:cNvPr id="945" name="Shape 94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7</a:t>
            </a:fld>
            <a:endParaRPr/>
          </a:p>
        </p:txBody>
      </p:sp>
      <p:sp>
        <p:nvSpPr>
          <p:cNvPr id="946" name="Shape 946"/>
          <p:cNvSpPr txBox="1"/>
          <p:nvPr/>
        </p:nvSpPr>
        <p:spPr>
          <a:xfrm>
            <a:off x="1183900" y="4723830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7" name="Shape 947"/>
          <p:cNvSpPr txBox="1"/>
          <p:nvPr/>
        </p:nvSpPr>
        <p:spPr>
          <a:xfrm>
            <a:off x="354100" y="554050"/>
            <a:ext cx="8184900" cy="4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Imagine que traçamos uma “margem” entre a linha discriminante e o ponto mais próximo de cada classe. O que o algoritmo SVM faz é encontrar a linha discriminante que </a:t>
            </a: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maximiza a largura dessa “margem”.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8" name="Shape 9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235" y="1347448"/>
            <a:ext cx="4664825" cy="33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Partição do domínio com SVM</a:t>
            </a:r>
            <a:endParaRPr/>
          </a:p>
        </p:txBody>
      </p:sp>
      <p:sp>
        <p:nvSpPr>
          <p:cNvPr id="955" name="Shape 95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8</a:t>
            </a:fld>
            <a:endParaRPr/>
          </a:p>
        </p:txBody>
      </p:sp>
      <p:sp>
        <p:nvSpPr>
          <p:cNvPr id="956" name="Shape 956"/>
          <p:cNvSpPr txBox="1"/>
          <p:nvPr/>
        </p:nvSpPr>
        <p:spPr>
          <a:xfrm>
            <a:off x="1183900" y="4723830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7" name="Shape 957"/>
          <p:cNvSpPr txBox="1"/>
          <p:nvPr/>
        </p:nvSpPr>
        <p:spPr>
          <a:xfrm>
            <a:off x="354100" y="554050"/>
            <a:ext cx="8184900" cy="4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8" name="Shape 9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97" y="1425375"/>
            <a:ext cx="4295875" cy="31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Shape 959"/>
          <p:cNvSpPr txBox="1"/>
          <p:nvPr/>
        </p:nvSpPr>
        <p:spPr>
          <a:xfrm>
            <a:off x="424675" y="677425"/>
            <a:ext cx="83262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Quando ajustamos o modelo SVM para esses dados, obtemos a linha discriminante que está no meio. As linhas pontilhadas representam os limites da margem.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0" name="Shape 960"/>
          <p:cNvSpPr txBox="1"/>
          <p:nvPr/>
        </p:nvSpPr>
        <p:spPr>
          <a:xfrm>
            <a:off x="4743675" y="1517950"/>
            <a:ext cx="3795300" cy="28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É importante notar que somente alguns pontos tocam os limites da margem. Esses pontos são os </a:t>
            </a: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“vetores de suporte”</a:t>
            </a:r>
            <a:r>
              <a:rPr lang="pt-BR"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No momento de fazer o ajuste do modelo, os únicos pontos importantes são esses.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Raleway"/>
                <a:ea typeface="Raleway"/>
                <a:cs typeface="Raleway"/>
                <a:sym typeface="Raleway"/>
              </a:rPr>
              <a:t>O comportamento daqueles que estão longe do “decision boundary” não tem nenhuma importância.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Decision boundaries não lineares: o kernel trick</a:t>
            </a:r>
            <a:endParaRPr/>
          </a:p>
        </p:txBody>
      </p:sp>
      <p:sp>
        <p:nvSpPr>
          <p:cNvPr id="967" name="Shape 96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9</a:t>
            </a:fld>
            <a:endParaRPr/>
          </a:p>
        </p:txBody>
      </p:sp>
      <p:sp>
        <p:nvSpPr>
          <p:cNvPr id="968" name="Shape 968"/>
          <p:cNvSpPr txBox="1"/>
          <p:nvPr/>
        </p:nvSpPr>
        <p:spPr>
          <a:xfrm>
            <a:off x="1183900" y="4723830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9" name="Shape 969"/>
          <p:cNvSpPr txBox="1"/>
          <p:nvPr/>
        </p:nvSpPr>
        <p:spPr>
          <a:xfrm>
            <a:off x="354100" y="554050"/>
            <a:ext cx="8184900" cy="4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Shape 970"/>
          <p:cNvSpPr txBox="1"/>
          <p:nvPr/>
        </p:nvSpPr>
        <p:spPr>
          <a:xfrm>
            <a:off x="577075" y="677425"/>
            <a:ext cx="8055000" cy="3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Quando estudamos regressão linear, vimos a possibilidade de fazer transformações sobre os dados originais, para que pudessem modelar uma relação não linear entre os preditores e a resposta com um modelo linear.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Aqui, vamos fazer transformações nos dados para criar um espaço de mais dimensões, onde o modelo SVM possa discriminar.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867</Words>
  <Application>Microsoft Office PowerPoint</Application>
  <PresentationFormat>On-screen Show (16:9)</PresentationFormat>
  <Paragraphs>144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Josefin Slab</vt:lpstr>
      <vt:lpstr>Raleway</vt:lpstr>
      <vt:lpstr>Simple Light</vt:lpstr>
      <vt:lpstr>Office Theme</vt:lpstr>
      <vt:lpstr>Office Theme</vt:lpstr>
      <vt:lpstr>Office Theme</vt:lpstr>
      <vt:lpstr>PowerPoint Presentation</vt:lpstr>
      <vt:lpstr>OBJETIVOS DA AULA</vt:lpstr>
      <vt:lpstr>PowerPoint Presentation</vt:lpstr>
      <vt:lpstr>Introdução: Support Vector Machine</vt:lpstr>
      <vt:lpstr>Introdução: Support Vector Machine</vt:lpstr>
      <vt:lpstr>Introdução: Support Vector Machine</vt:lpstr>
      <vt:lpstr>Maximizando a margem</vt:lpstr>
      <vt:lpstr>Partição do domínio com SVM</vt:lpstr>
      <vt:lpstr>Decision boundaries não lineares: o kernel trick</vt:lpstr>
      <vt:lpstr>“Decision boundaries” não lineares: o kernel trick</vt:lpstr>
      <vt:lpstr>Decision boundaries não lineares: o kernel trick</vt:lpstr>
      <vt:lpstr>Decision boundaries não lineares: o kernel trick</vt:lpstr>
      <vt:lpstr>Decision boundaries não lineares: o kernel trick</vt:lpstr>
      <vt:lpstr>Suavizando as margens</vt:lpstr>
      <vt:lpstr>Suavizando as margens</vt:lpstr>
      <vt:lpstr>Hiperparâmetro C</vt:lpstr>
      <vt:lpstr>Hiperparâmetro C</vt:lpstr>
      <vt:lpstr>PowerPoint Presentation</vt:lpstr>
      <vt:lpstr>PowerPoint Presentation</vt:lpstr>
      <vt:lpstr>Conclusões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Vanesa Ulman</cp:lastModifiedBy>
  <cp:revision>2</cp:revision>
  <dcterms:modified xsi:type="dcterms:W3CDTF">2018-07-02T20:28:31Z</dcterms:modified>
</cp:coreProperties>
</file>