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598C-8E9E-4887-B510-0624946D423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EF78-B847-4E71-B910-C89AFF80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Opportunistic Debt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Opportunistic Debt is tactical in nature and represents asset classes or strategies not encompassed in the SAAP and offer the potential to meet the fund’s targeted return. </a:t>
            </a:r>
            <a:r>
              <a:rPr lang="en-US" sz="1600" dirty="0"/>
              <a:t>Since </a:t>
            </a:r>
            <a:r>
              <a:rPr lang="en-US" sz="1600" dirty="0" smtClean="0"/>
              <a:t>its inclusion in ASRS’s portfolio beginning in </a:t>
            </a:r>
            <a:r>
              <a:rPr lang="en-US" sz="1600" dirty="0"/>
              <a:t>2008, O</a:t>
            </a:r>
            <a:r>
              <a:rPr lang="en-US" sz="1600" dirty="0" smtClean="0"/>
              <a:t>pportunistic </a:t>
            </a:r>
            <a:r>
              <a:rPr lang="en-US" sz="1600" dirty="0"/>
              <a:t>D</a:t>
            </a:r>
            <a:r>
              <a:rPr lang="en-US" sz="1600" dirty="0" smtClean="0"/>
              <a:t>ebt</a:t>
            </a:r>
            <a:r>
              <a:rPr lang="en-US" sz="1600" dirty="0"/>
              <a:t>, including both existing and defunded mandates, has generated </a:t>
            </a:r>
            <a:r>
              <a:rPr lang="en-US" sz="1600" dirty="0" smtClean="0"/>
              <a:t>an aggregate </a:t>
            </a:r>
            <a:r>
              <a:rPr lang="en-US" sz="1600" dirty="0"/>
              <a:t>net IRR of </a:t>
            </a:r>
            <a:r>
              <a:rPr lang="en-US" sz="1600" dirty="0" smtClean="0"/>
              <a:t>9.8% </a:t>
            </a:r>
            <a:r>
              <a:rPr lang="en-US" sz="1600" dirty="0"/>
              <a:t>through </a:t>
            </a:r>
            <a:r>
              <a:rPr lang="en-US" sz="1600" dirty="0" smtClean="0"/>
              <a:t>12</a:t>
            </a:r>
            <a:r>
              <a:rPr lang="en-US" sz="1600" dirty="0" smtClean="0"/>
              <a:t>/31/16</a:t>
            </a:r>
            <a:r>
              <a:rPr lang="en-US" sz="1600" dirty="0" smtClean="0"/>
              <a:t>.   </a:t>
            </a:r>
            <a:r>
              <a:rPr lang="en-US" sz="1600" dirty="0"/>
              <a:t>P</a:t>
            </a:r>
            <a:r>
              <a:rPr lang="en-US" sz="1600" dirty="0" smtClean="0"/>
              <a:t>erformance over the past three years was not as strong with a </a:t>
            </a:r>
            <a:r>
              <a:rPr lang="en-US" sz="1600" dirty="0" smtClean="0"/>
              <a:t>5.8</a:t>
            </a:r>
            <a:r>
              <a:rPr lang="en-US" sz="1600" dirty="0" smtClean="0"/>
              <a:t>% </a:t>
            </a:r>
            <a:r>
              <a:rPr lang="en-US" sz="1600" dirty="0" smtClean="0"/>
              <a:t>net IRR primarily due to weak performance in 2015 when the credit markets sold off.  </a:t>
            </a: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b="1" dirty="0" smtClean="0"/>
              <a:t>IMD House View:  </a:t>
            </a:r>
          </a:p>
          <a:p>
            <a:pPr marL="0" lvl="0" indent="0">
              <a:buNone/>
            </a:pPr>
            <a:r>
              <a:rPr lang="en-US" sz="1600" dirty="0"/>
              <a:t>O</a:t>
            </a:r>
            <a:r>
              <a:rPr lang="en-US" sz="1600" dirty="0" smtClean="0"/>
              <a:t>pportunities exist in select fixed income markets (primarily distressed debt) to generate expected returns that exceed other fixed income asset classes in the SAAP.  ASRS has $1.3 billion of commitments (representing approximately 3.5% of the total fund) to ongoing Opportunistic </a:t>
            </a:r>
            <a:r>
              <a:rPr lang="en-US" sz="1600" dirty="0"/>
              <a:t>D</a:t>
            </a:r>
            <a:r>
              <a:rPr lang="en-US" sz="1600" dirty="0" smtClean="0"/>
              <a:t>ebt partnerships and $0.4 billion of </a:t>
            </a:r>
            <a:r>
              <a:rPr lang="en-US" sz="1600" dirty="0"/>
              <a:t>investments (representing approximately </a:t>
            </a:r>
            <a:r>
              <a:rPr lang="en-US" sz="1600" dirty="0" smtClean="0"/>
              <a:t>1.2% </a:t>
            </a:r>
            <a:r>
              <a:rPr lang="en-US" sz="1600" dirty="0"/>
              <a:t>of the total fund) in </a:t>
            </a:r>
            <a:r>
              <a:rPr lang="en-US" sz="1600" dirty="0" smtClean="0"/>
              <a:t>partnerships that are in liquidation.   </a:t>
            </a:r>
            <a:endParaRPr lang="en-US" sz="1600" dirty="0"/>
          </a:p>
          <a:p>
            <a:pPr marL="0" lvl="0" indent="0">
              <a:buNone/>
            </a:pPr>
            <a:endParaRPr lang="en-US" sz="1600" dirty="0" smtClean="0"/>
          </a:p>
          <a:p>
            <a:pPr marL="0" lvl="0" indent="0" defTabSz="514350">
              <a:buNone/>
            </a:pPr>
            <a:r>
              <a:rPr lang="en-US" sz="1600" b="1" dirty="0" smtClean="0"/>
              <a:t>Actual Weighting vs. Revised SAAP Policy Target Effective 4/1/17:</a:t>
            </a:r>
          </a:p>
          <a:p>
            <a:pPr marL="0" lvl="0" indent="0" defTabSz="457200">
              <a:buNone/>
            </a:pPr>
            <a:r>
              <a:rPr lang="en-US" sz="1600" dirty="0" smtClean="0"/>
              <a:t>ASRS Actual Weighting (May 31, 2017)			3.8%</a:t>
            </a:r>
          </a:p>
          <a:p>
            <a:pPr marL="0" indent="0" defTabSz="457200">
              <a:buNone/>
            </a:pPr>
            <a:r>
              <a:rPr lang="en-US" sz="1600" dirty="0" smtClean="0"/>
              <a:t>Opportunistic Debt Policy					0.0%  (0-10%</a:t>
            </a:r>
            <a:r>
              <a:rPr lang="en-US" sz="1600" baseline="30000" dirty="0" smtClean="0"/>
              <a:t>1</a:t>
            </a:r>
            <a:r>
              <a:rPr lang="en-US" sz="1600" dirty="0" smtClean="0"/>
              <a:t> range)</a:t>
            </a:r>
          </a:p>
          <a:p>
            <a:pPr marL="0" indent="0" defTabSz="457200">
              <a:buNone/>
            </a:pPr>
            <a:endParaRPr lang="en-US" sz="1600" baseline="30000" dirty="0"/>
          </a:p>
          <a:p>
            <a:pPr marL="0" indent="0" defTabSz="457200">
              <a:buNone/>
            </a:pPr>
            <a:endParaRPr lang="en-US" sz="1600" baseline="30000" dirty="0" smtClean="0"/>
          </a:p>
          <a:p>
            <a:pPr marL="0" indent="0" defTabSz="457200">
              <a:buNone/>
            </a:pPr>
            <a:endParaRPr lang="en-US" sz="1200" baseline="30000" dirty="0"/>
          </a:p>
          <a:p>
            <a:pPr marL="0" indent="0" defTabSz="457200">
              <a:buNone/>
            </a:pPr>
            <a:r>
              <a:rPr lang="en-US" sz="1200" baseline="30000" dirty="0" smtClean="0"/>
              <a:t>1  </a:t>
            </a:r>
            <a:r>
              <a:rPr lang="en-US" sz="1200" dirty="0" smtClean="0"/>
              <a:t>Range of 0-10% includes all opportunistic asset classes (debt, equity and inflation-linked) which totaled 5.2% at 5/31/17.</a:t>
            </a:r>
            <a:endParaRPr lang="en-US" sz="1200" dirty="0"/>
          </a:p>
          <a:p>
            <a:pPr marL="0" lvl="0" indent="0" defTabSz="457200">
              <a:buNone/>
            </a:pPr>
            <a:endParaRPr lang="en-US" sz="1600" baseline="30000" dirty="0" smtClean="0"/>
          </a:p>
          <a:p>
            <a:pPr marL="0" lvl="0" indent="0" defTabSz="457200">
              <a:buNone/>
            </a:pPr>
            <a:endParaRPr lang="en-US" sz="1600" baseline="30000" dirty="0"/>
          </a:p>
          <a:p>
            <a:pPr marL="0" lvl="0" indent="0" defTabSz="457200">
              <a:buNone/>
            </a:pPr>
            <a:endParaRPr lang="en-US" sz="1600" baseline="3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71F9-4802-4648-9E60-83C8E189E45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Opportunistic Debt </vt:lpstr>
    </vt:vector>
  </TitlesOfParts>
  <Company>Arizona State Retirement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Opportunistic Debt </dc:title>
  <dc:creator>ala</dc:creator>
  <cp:lastModifiedBy>ala</cp:lastModifiedBy>
  <cp:revision>1</cp:revision>
  <dcterms:created xsi:type="dcterms:W3CDTF">2017-06-08T20:20:43Z</dcterms:created>
  <dcterms:modified xsi:type="dcterms:W3CDTF">2017-06-08T20:21:24Z</dcterms:modified>
</cp:coreProperties>
</file>