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86" r:id="rId2"/>
    <p:sldId id="459" r:id="rId3"/>
    <p:sldId id="295" r:id="rId4"/>
    <p:sldId id="337" r:id="rId5"/>
    <p:sldId id="257" r:id="rId6"/>
    <p:sldId id="258" r:id="rId7"/>
    <p:sldId id="464" r:id="rId8"/>
    <p:sldId id="442" r:id="rId9"/>
    <p:sldId id="460" r:id="rId10"/>
    <p:sldId id="338" r:id="rId11"/>
    <p:sldId id="260" r:id="rId12"/>
    <p:sldId id="379" r:id="rId13"/>
    <p:sldId id="461" r:id="rId14"/>
    <p:sldId id="462" r:id="rId15"/>
    <p:sldId id="340" r:id="rId16"/>
    <p:sldId id="266" r:id="rId17"/>
    <p:sldId id="407" r:id="rId18"/>
    <p:sldId id="410" r:id="rId19"/>
    <p:sldId id="408" r:id="rId20"/>
    <p:sldId id="409" r:id="rId21"/>
    <p:sldId id="463" r:id="rId22"/>
    <p:sldId id="341" r:id="rId23"/>
    <p:sldId id="269" r:id="rId24"/>
    <p:sldId id="453" r:id="rId25"/>
    <p:sldId id="454"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732" autoAdjust="0"/>
    <p:restoredTop sz="94636" autoAdjust="0"/>
  </p:normalViewPr>
  <p:slideViewPr>
    <p:cSldViewPr>
      <p:cViewPr>
        <p:scale>
          <a:sx n="130" d="100"/>
          <a:sy n="130" d="100"/>
        </p:scale>
        <p:origin x="-858" y="1326"/>
      </p:cViewPr>
      <p:guideLst>
        <p:guide orient="horz" pos="2160"/>
        <p:guide pos="2880"/>
      </p:guideLst>
    </p:cSldViewPr>
  </p:slideViewPr>
  <p:notesTextViewPr>
    <p:cViewPr>
      <p:scale>
        <a:sx n="1" d="1"/>
        <a:sy n="1" d="1"/>
      </p:scale>
      <p:origin x="0" y="0"/>
    </p:cViewPr>
  </p:notesTextViewPr>
  <p:sorterViewPr>
    <p:cViewPr>
      <p:scale>
        <a:sx n="100" d="100"/>
        <a:sy n="100" d="100"/>
      </p:scale>
      <p:origin x="0" y="53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46" y="0"/>
            <a:ext cx="3038475" cy="465138"/>
          </a:xfrm>
          <a:prstGeom prst="rect">
            <a:avLst/>
          </a:prstGeom>
        </p:spPr>
        <p:txBody>
          <a:bodyPr vert="horz" lIns="91440" tIns="45720" rIns="91440" bIns="45720" rtlCol="0"/>
          <a:lstStyle>
            <a:lvl1pPr algn="r">
              <a:defRPr sz="1200"/>
            </a:lvl1pPr>
          </a:lstStyle>
          <a:p>
            <a:fld id="{D371B50F-E366-4974-94AD-DD8E9DE108D8}" type="datetimeFigureOut">
              <a:rPr lang="en-US" smtClean="0"/>
              <a:t>6/8/2017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3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9"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6" y="8829675"/>
            <a:ext cx="3038475" cy="465138"/>
          </a:xfrm>
          <a:prstGeom prst="rect">
            <a:avLst/>
          </a:prstGeom>
        </p:spPr>
        <p:txBody>
          <a:bodyPr vert="horz" lIns="91440" tIns="45720" rIns="91440" bIns="45720" rtlCol="0" anchor="b"/>
          <a:lstStyle>
            <a:lvl1pPr algn="r">
              <a:defRPr sz="1200"/>
            </a:lvl1pPr>
          </a:lstStyle>
          <a:p>
            <a:fld id="{C9996BE1-6F2F-4A73-BE47-32AA8DDDD847}" type="slidenum">
              <a:rPr lang="en-US" smtClean="0"/>
              <a:t>‹#›</a:t>
            </a:fld>
            <a:endParaRPr lang="en-US" dirty="0"/>
          </a:p>
        </p:txBody>
      </p:sp>
    </p:spTree>
    <p:extLst>
      <p:ext uri="{BB962C8B-B14F-4D97-AF65-F5344CB8AC3E}">
        <p14:creationId xmlns:p14="http://schemas.microsoft.com/office/powerpoint/2010/main" val="405789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996BE1-6F2F-4A73-BE47-32AA8DDDD847}" type="slidenum">
              <a:rPr lang="en-US" smtClean="0"/>
              <a:t>3</a:t>
            </a:fld>
            <a:endParaRPr lang="en-US" dirty="0"/>
          </a:p>
        </p:txBody>
      </p:sp>
    </p:spTree>
    <p:extLst>
      <p:ext uri="{BB962C8B-B14F-4D97-AF65-F5344CB8AC3E}">
        <p14:creationId xmlns:p14="http://schemas.microsoft.com/office/powerpoint/2010/main" val="419699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E533FD-8430-4802-A584-BB1737EDD047}" type="datetime1">
              <a:rPr lang="en-US" smtClean="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29251160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B34C78-C5F0-4F1B-A903-AEC8910E31A2}" type="datetime1">
              <a:rPr lang="en-US" smtClean="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358023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5778F-43CA-4673-A66F-6B33E31D4274}" type="datetime1">
              <a:rPr lang="en-US" smtClean="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73559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NEPC main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990600"/>
            <a:ext cx="7467600" cy="5257800"/>
          </a:xfrm>
          <a:prstGeom prst="rect">
            <a:avLst/>
          </a:prstGeom>
        </p:spPr>
        <p:txBody>
          <a:bodyPr>
            <a:noAutofit/>
          </a:bodyPr>
          <a:lstStyle>
            <a:lvl1pPr marL="233363" indent="-233363">
              <a:defRPr sz="1600" b="1">
                <a:solidFill>
                  <a:srgbClr val="002060"/>
                </a:solidFill>
                <a:latin typeface="Verdana" pitchFamily="34" charset="0"/>
              </a:defRPr>
            </a:lvl1pPr>
            <a:lvl2pPr marL="573088" indent="-231775">
              <a:tabLst/>
              <a:defRPr sz="1400">
                <a:solidFill>
                  <a:srgbClr val="4D4E54"/>
                </a:solidFill>
                <a:latin typeface="Verdana" pitchFamily="34" charset="0"/>
              </a:defRPr>
            </a:lvl2pPr>
            <a:lvl3pPr marL="798513" indent="-233363">
              <a:tabLst/>
              <a:defRPr sz="1200">
                <a:solidFill>
                  <a:srgbClr val="4D4E54"/>
                </a:solidFill>
                <a:latin typeface="Verdana" pitchFamily="34" charset="0"/>
              </a:defRPr>
            </a:lvl3pPr>
            <a:lvl4pPr marL="1033463" indent="-228600">
              <a:defRPr sz="1000">
                <a:solidFill>
                  <a:srgbClr val="4D4E54"/>
                </a:solidFill>
                <a:latin typeface="Verdana" pitchFamily="34" charset="0"/>
              </a:defRPr>
            </a:lvl4pPr>
            <a:lvl5pPr marL="1374775" indent="-228600">
              <a:defRPr sz="1000">
                <a:solidFill>
                  <a:srgbClr val="4D4E54"/>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Date Placeholder 4"/>
          <p:cNvSpPr>
            <a:spLocks noGrp="1"/>
          </p:cNvSpPr>
          <p:nvPr>
            <p:ph type="dt" sz="half" idx="10"/>
          </p:nvPr>
        </p:nvSpPr>
        <p:spPr>
          <a:xfrm>
            <a:off x="6477000" y="6492875"/>
            <a:ext cx="2514600" cy="365125"/>
          </a:xfrm>
        </p:spPr>
        <p:txBody>
          <a:bodyPr/>
          <a:lstStyle>
            <a:lvl1pPr algn="r">
              <a:defRPr>
                <a:solidFill>
                  <a:schemeClr val="bg1"/>
                </a:solidFill>
              </a:defRPr>
            </a:lvl1pPr>
          </a:lstStyle>
          <a:p>
            <a:fld id="{C57BE425-185B-4090-A61B-021677170E4E}" type="datetime1">
              <a:rPr lang="en-US" smtClean="0"/>
              <a:t>6/8/2017</a:t>
            </a:fld>
            <a:endParaRPr lang="en-US" dirty="0"/>
          </a:p>
        </p:txBody>
      </p:sp>
      <p:sp>
        <p:nvSpPr>
          <p:cNvPr id="6" name="Title 1"/>
          <p:cNvSpPr>
            <a:spLocks noGrp="1"/>
          </p:cNvSpPr>
          <p:nvPr>
            <p:ph type="title"/>
          </p:nvPr>
        </p:nvSpPr>
        <p:spPr>
          <a:xfrm>
            <a:off x="457200" y="76200"/>
            <a:ext cx="8229600" cy="609600"/>
          </a:xfrm>
          <a:prstGeom prst="rect">
            <a:avLst/>
          </a:prstGeom>
        </p:spPr>
        <p:txBody>
          <a:bodyPr lIns="0" tIns="0" rIns="0" bIns="0" anchor="ctr" anchorCtr="0">
            <a:noAutofit/>
          </a:bodyPr>
          <a:lstStyle>
            <a:lvl1pPr algn="l">
              <a:defRPr sz="1800" b="1">
                <a:solidFill>
                  <a:schemeClr val="bg1"/>
                </a:solidFill>
                <a:latin typeface="Verdana"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7027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AD265-622B-41C8-9569-CAEF604E9BDC}" type="datetime1">
              <a:rPr lang="en-US" smtClean="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962219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7F84CB-E3B9-4245-BEAD-7CAF97B991F5}" type="datetime1">
              <a:rPr lang="en-US" smtClean="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152737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4AFABF-0967-4677-8C75-E2A51D89519C}" type="datetime1">
              <a:rPr lang="en-US" smtClean="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307686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13BE39-33AA-41E6-A542-D62C8F55D274}" type="datetime1">
              <a:rPr lang="en-US" smtClean="0"/>
              <a:t>6/8/2017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294475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80E2C-8C63-4F45-A113-1797EC711125}" type="datetime1">
              <a:rPr lang="en-US" smtClean="0"/>
              <a:t>6/8/2017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13656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90EC2-A90A-40A5-8BE2-BCA215FDAF97}" type="datetime1">
              <a:rPr lang="en-US" smtClean="0"/>
              <a:t>6/8/2017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103938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36480-C5BE-4EBB-80FF-41593837CF3A}" type="datetime1">
              <a:rPr lang="en-US" smtClean="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284452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E8DEF-B08B-4261-A4F3-935CA4DFD5EF}" type="datetime1">
              <a:rPr lang="en-US" smtClean="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3671F9-4802-4648-9E60-83C8E189E45C}" type="slidenum">
              <a:rPr lang="en-US" smtClean="0"/>
              <a:t>‹#›</a:t>
            </a:fld>
            <a:endParaRPr lang="en-US" dirty="0"/>
          </a:p>
        </p:txBody>
      </p:sp>
    </p:spTree>
    <p:extLst>
      <p:ext uri="{BB962C8B-B14F-4D97-AF65-F5344CB8AC3E}">
        <p14:creationId xmlns:p14="http://schemas.microsoft.com/office/powerpoint/2010/main" val="51768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91B98-FEA7-48F4-BD64-A89AE1726BBE}" type="datetime1">
              <a:rPr lang="en-US" smtClean="0"/>
              <a:t>6/8/2017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671F9-4802-4648-9E60-83C8E189E45C}" type="slidenum">
              <a:rPr lang="en-US" smtClean="0"/>
              <a:t>‹#›</a:t>
            </a:fld>
            <a:endParaRPr lang="en-US" dirty="0"/>
          </a:p>
        </p:txBody>
      </p:sp>
    </p:spTree>
    <p:extLst>
      <p:ext uri="{BB962C8B-B14F-4D97-AF65-F5344CB8AC3E}">
        <p14:creationId xmlns:p14="http://schemas.microsoft.com/office/powerpoint/2010/main" val="269080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ASRS%20Logo%20-%20Blue"/>
          <p:cNvPicPr preferRelativeResize="0">
            <a:picLocks noChangeArrowheads="1"/>
          </p:cNvPicPr>
          <p:nvPr/>
        </p:nvPicPr>
        <p:blipFill>
          <a:blip r:embed="rId2"/>
          <a:srcRect/>
          <a:stretch>
            <a:fillRect/>
          </a:stretch>
        </p:blipFill>
        <p:spPr bwMode="auto">
          <a:xfrm>
            <a:off x="7250205" y="5181600"/>
            <a:ext cx="1246094" cy="1183342"/>
          </a:xfrm>
          <a:prstGeom prst="rect">
            <a:avLst/>
          </a:prstGeom>
          <a:noFill/>
        </p:spPr>
      </p:pic>
      <p:sp>
        <p:nvSpPr>
          <p:cNvPr id="5" name="Text Placeholder 9"/>
          <p:cNvSpPr txBox="1">
            <a:spLocks/>
          </p:cNvSpPr>
          <p:nvPr/>
        </p:nvSpPr>
        <p:spPr>
          <a:xfrm>
            <a:off x="457200" y="2078908"/>
            <a:ext cx="8229600" cy="5334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solidFill>
                  <a:schemeClr val="accent3">
                    <a:lumMod val="75000"/>
                  </a:schemeClr>
                </a:solidFill>
              </a:rPr>
              <a:t>Arizona State Retirement System</a:t>
            </a:r>
          </a:p>
          <a:p>
            <a:pPr algn="ctr"/>
            <a:r>
              <a:rPr lang="en-US" sz="4400" b="1" dirty="0">
                <a:solidFill>
                  <a:schemeClr val="tx1"/>
                </a:solidFill>
              </a:rPr>
              <a:t>Investment Committee</a:t>
            </a:r>
          </a:p>
          <a:p>
            <a:pPr algn="ctr"/>
            <a:endParaRPr lang="en-US" sz="4400" b="1" dirty="0" smtClean="0">
              <a:solidFill>
                <a:schemeClr val="accent3">
                  <a:lumMod val="75000"/>
                </a:schemeClr>
              </a:solidFill>
            </a:endParaRPr>
          </a:p>
        </p:txBody>
      </p:sp>
      <p:sp>
        <p:nvSpPr>
          <p:cNvPr id="6" name="Text Placeholder 10"/>
          <p:cNvSpPr txBox="1">
            <a:spLocks/>
          </p:cNvSpPr>
          <p:nvPr/>
        </p:nvSpPr>
        <p:spPr>
          <a:xfrm>
            <a:off x="914400" y="3352800"/>
            <a:ext cx="7620000" cy="1143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solidFill>
                  <a:schemeClr val="tx1"/>
                </a:solidFill>
              </a:rPr>
              <a:t>New Trustee Orientation</a:t>
            </a:r>
          </a:p>
          <a:p>
            <a:endParaRPr lang="en-US" sz="1600" dirty="0" smtClean="0"/>
          </a:p>
          <a:p>
            <a:r>
              <a:rPr lang="en-US" sz="1600" dirty="0" smtClean="0">
                <a:solidFill>
                  <a:schemeClr val="tx1"/>
                </a:solidFill>
              </a:rPr>
              <a:t>June 2017</a:t>
            </a:r>
          </a:p>
          <a:p>
            <a:endParaRPr lang="en-US" sz="2000" dirty="0"/>
          </a:p>
        </p:txBody>
      </p:sp>
    </p:spTree>
    <p:extLst>
      <p:ext uri="{BB962C8B-B14F-4D97-AF65-F5344CB8AC3E}">
        <p14:creationId xmlns:p14="http://schemas.microsoft.com/office/powerpoint/2010/main" val="228717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all" dirty="0" smtClean="0"/>
              <a:t>High Yield Fixed Income </a:t>
            </a:r>
            <a:endParaRPr lang="en-US" cap="all"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20587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High Yield Fixed Income</a:t>
            </a:r>
            <a:endParaRPr lang="en-US" dirty="0"/>
          </a:p>
        </p:txBody>
      </p:sp>
      <p:sp>
        <p:nvSpPr>
          <p:cNvPr id="3" name="Content Placeholder 2"/>
          <p:cNvSpPr>
            <a:spLocks noGrp="1"/>
          </p:cNvSpPr>
          <p:nvPr>
            <p:ph idx="1"/>
          </p:nvPr>
        </p:nvSpPr>
        <p:spPr>
          <a:xfrm>
            <a:off x="533400" y="838200"/>
            <a:ext cx="8229600" cy="5440363"/>
          </a:xfrm>
        </p:spPr>
        <p:txBody>
          <a:bodyPr>
            <a:normAutofit fontScale="25000" lnSpcReduction="20000"/>
          </a:bodyPr>
          <a:lstStyle/>
          <a:p>
            <a:pPr marL="0" indent="0" algn="just">
              <a:spcAft>
                <a:spcPts val="600"/>
              </a:spcAft>
              <a:buNone/>
            </a:pPr>
            <a:r>
              <a:rPr lang="en-US" sz="6400" dirty="0"/>
              <a:t>High </a:t>
            </a:r>
            <a:r>
              <a:rPr lang="en-US" sz="6400" dirty="0" smtClean="0"/>
              <a:t>Yield Fixed Income is </a:t>
            </a:r>
            <a:r>
              <a:rPr lang="en-US" sz="6400" dirty="0"/>
              <a:t>the below investment-grade corporate bond </a:t>
            </a:r>
            <a:r>
              <a:rPr lang="en-US" sz="6400" dirty="0" smtClean="0"/>
              <a:t>market in the US.   </a:t>
            </a:r>
            <a:r>
              <a:rPr lang="en-US" sz="6400" dirty="0"/>
              <a:t>Unlike Interest Rate Sensitive Fixed Income</a:t>
            </a:r>
            <a:r>
              <a:rPr lang="en-US" sz="6400" dirty="0" smtClean="0"/>
              <a:t> </a:t>
            </a:r>
            <a:r>
              <a:rPr lang="en-US" sz="6400" dirty="0"/>
              <a:t>which has a high correlation with Treasury rates, High Yield Fixed Income </a:t>
            </a:r>
            <a:r>
              <a:rPr lang="en-US" sz="6400" dirty="0" smtClean="0"/>
              <a:t>has </a:t>
            </a:r>
            <a:r>
              <a:rPr lang="en-US" sz="6400" dirty="0"/>
              <a:t>historically </a:t>
            </a:r>
            <a:r>
              <a:rPr lang="en-US" sz="6400" dirty="0" smtClean="0"/>
              <a:t>had </a:t>
            </a:r>
            <a:r>
              <a:rPr lang="en-US" sz="6400" dirty="0"/>
              <a:t>a negative correlation with Treasury rates and a positive correlation with the equity markets.   </a:t>
            </a:r>
            <a:endParaRPr lang="en-US" sz="6400" dirty="0" smtClean="0"/>
          </a:p>
          <a:p>
            <a:pPr marL="0" indent="0" algn="just">
              <a:buNone/>
            </a:pPr>
            <a:r>
              <a:rPr lang="en-US" sz="6400" dirty="0" smtClean="0"/>
              <a:t>Returns </a:t>
            </a:r>
            <a:r>
              <a:rPr lang="en-US" sz="6400" dirty="0"/>
              <a:t>are heavily influenced by credit developments at highly leveraged companies whose performance is tied to factors that affect equity markets (economic outlook, earnings, cash flow, valuations, etc.)</a:t>
            </a:r>
          </a:p>
          <a:p>
            <a:pPr marL="0" lvl="0" indent="0" algn="just">
              <a:buNone/>
            </a:pPr>
            <a:endParaRPr lang="en-US" sz="6400" dirty="0"/>
          </a:p>
          <a:p>
            <a:pPr marL="0" indent="0" algn="just">
              <a:buNone/>
            </a:pPr>
            <a:r>
              <a:rPr lang="en-US" sz="6400" b="1" dirty="0" smtClean="0"/>
              <a:t>IMD House View:  </a:t>
            </a:r>
          </a:p>
          <a:p>
            <a:pPr marL="0" lvl="1" indent="0" algn="just">
              <a:buNone/>
            </a:pPr>
            <a:r>
              <a:rPr lang="en-US" sz="6400" dirty="0" smtClean="0"/>
              <a:t>With the revised Interim SAAP effective 4/1/17 in which the target for High Yield Fixed Income was cut to 2% from 4%, we have a modest overweight in High Yield Fixed Income</a:t>
            </a:r>
            <a:r>
              <a:rPr lang="en-US" sz="6400" dirty="0" smtClean="0"/>
              <a:t>.  The U.S. high yield market has had </a:t>
            </a:r>
            <a:r>
              <a:rPr lang="en-US" sz="6400" dirty="0"/>
              <a:t>an unusually long credit cycle, which began with an upturn in 2009.    With an improved business outlook and strong global demand for yield buoying the high yield market, we believe that defaults will likely remain low for the foreseeable future and the credit cycle will </a:t>
            </a:r>
            <a:r>
              <a:rPr lang="en-US" sz="6400" dirty="0" smtClean="0"/>
              <a:t>remain</a:t>
            </a:r>
            <a:r>
              <a:rPr lang="en-US" sz="6400" dirty="0" smtClean="0"/>
              <a:t> </a:t>
            </a:r>
            <a:r>
              <a:rPr lang="en-US" sz="6400" dirty="0"/>
              <a:t>elongated</a:t>
            </a:r>
            <a:r>
              <a:rPr lang="en-US" sz="6400" dirty="0" smtClean="0"/>
              <a:t>.  High Yield Fixed Income will likely outperform Interest rate Sensitive Fixed Income in the near-term.   That being said, we have been reducing our weighting in </a:t>
            </a:r>
            <a:r>
              <a:rPr lang="en-US" sz="6400" dirty="0"/>
              <a:t>High Yield Fixed Income to </a:t>
            </a:r>
            <a:r>
              <a:rPr lang="en-US" sz="6400" dirty="0" smtClean="0"/>
              <a:t>fund the expansion of our investments in Private Debt, an asset class which offers significantly higher expected returns with lower volatility.</a:t>
            </a:r>
            <a:endParaRPr lang="en-US" sz="6400" dirty="0"/>
          </a:p>
          <a:p>
            <a:pPr marL="0" lvl="1" indent="0" algn="just">
              <a:buNone/>
            </a:pPr>
            <a:endParaRPr lang="en-US" sz="6400" dirty="0"/>
          </a:p>
          <a:p>
            <a:pPr marL="0" indent="0" algn="just">
              <a:buNone/>
            </a:pPr>
            <a:r>
              <a:rPr lang="en-US" sz="6400" dirty="0" smtClean="0"/>
              <a:t> </a:t>
            </a:r>
            <a:endParaRPr lang="en-US" sz="6400" b="1" dirty="0" smtClean="0"/>
          </a:p>
          <a:p>
            <a:pPr marL="0" lvl="0" indent="0" algn="just">
              <a:buNone/>
            </a:pPr>
            <a:r>
              <a:rPr lang="en-US" sz="6600" b="1" dirty="0" smtClean="0"/>
              <a:t>Weighting </a:t>
            </a:r>
            <a:r>
              <a:rPr lang="en-US" sz="6600" b="1" dirty="0"/>
              <a:t>vs. Revised Interim SAAP </a:t>
            </a:r>
            <a:r>
              <a:rPr lang="en-US" sz="6600" b="1" dirty="0" smtClean="0"/>
              <a:t>Effective </a:t>
            </a:r>
            <a:r>
              <a:rPr lang="en-US" sz="6600" b="1" dirty="0"/>
              <a:t>4/1/17:	</a:t>
            </a:r>
            <a:r>
              <a:rPr lang="en-US" sz="6600" b="1" dirty="0" smtClean="0"/>
              <a:t>Overweight</a:t>
            </a:r>
            <a:endParaRPr lang="en-US" sz="6600" b="1" dirty="0"/>
          </a:p>
          <a:p>
            <a:pPr marL="0" lvl="0" indent="0" algn="just">
              <a:buNone/>
            </a:pPr>
            <a:endParaRPr lang="en-US" sz="6600" dirty="0"/>
          </a:p>
          <a:p>
            <a:pPr marL="0" lvl="0" indent="0" algn="just">
              <a:buNone/>
            </a:pPr>
            <a:r>
              <a:rPr lang="en-US" sz="6400" dirty="0" smtClean="0"/>
              <a:t>ASRS Actual Weighting (May 31, </a:t>
            </a:r>
            <a:r>
              <a:rPr lang="en-US" sz="6400" dirty="0" smtClean="0"/>
              <a:t>2017)</a:t>
            </a:r>
            <a:r>
              <a:rPr lang="en-US" sz="6400" dirty="0" smtClean="0"/>
              <a:t>			2.7%</a:t>
            </a:r>
            <a:endParaRPr lang="en-US" sz="6400" dirty="0"/>
          </a:p>
          <a:p>
            <a:pPr marL="0" indent="0" algn="just">
              <a:buNone/>
            </a:pPr>
            <a:r>
              <a:rPr lang="en-US" sz="6400" dirty="0" smtClean="0"/>
              <a:t>Pro Forma High </a:t>
            </a:r>
            <a:r>
              <a:rPr lang="en-US" sz="6400" dirty="0"/>
              <a:t>Yield Fixed Income Interim Adj. Policy		</a:t>
            </a:r>
            <a:r>
              <a:rPr lang="en-US" sz="6400" dirty="0" smtClean="0"/>
              <a:t>2.4% (0-6% range)</a:t>
            </a:r>
            <a:endParaRPr lang="en-US" sz="6400" dirty="0"/>
          </a:p>
          <a:p>
            <a:pPr marL="0" lvl="0" indent="0" algn="just">
              <a:buNone/>
            </a:pPr>
            <a:endParaRPr lang="en-US" sz="1800" dirty="0"/>
          </a:p>
        </p:txBody>
      </p:sp>
      <p:sp>
        <p:nvSpPr>
          <p:cNvPr id="5" name="Slide Number Placeholder 4"/>
          <p:cNvSpPr>
            <a:spLocks noGrp="1"/>
          </p:cNvSpPr>
          <p:nvPr>
            <p:ph type="sldNum" sz="quarter" idx="12"/>
          </p:nvPr>
        </p:nvSpPr>
        <p:spPr/>
        <p:txBody>
          <a:bodyPr/>
          <a:lstStyle/>
          <a:p>
            <a:fld id="{AA3671F9-4802-4648-9E60-83C8E189E45C}" type="slidenum">
              <a:rPr lang="en-US" smtClean="0"/>
              <a:t>11</a:t>
            </a:fld>
            <a:endParaRPr lang="en-US" dirty="0"/>
          </a:p>
        </p:txBody>
      </p:sp>
    </p:spTree>
    <p:extLst>
      <p:ext uri="{BB962C8B-B14F-4D97-AF65-F5344CB8AC3E}">
        <p14:creationId xmlns:p14="http://schemas.microsoft.com/office/powerpoint/2010/main" val="2660758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Yield Fixed Income Managers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0228968"/>
              </p:ext>
            </p:extLst>
          </p:nvPr>
        </p:nvGraphicFramePr>
        <p:xfrm>
          <a:off x="457200" y="1219200"/>
          <a:ext cx="8153400" cy="3439321"/>
        </p:xfrm>
        <a:graphic>
          <a:graphicData uri="http://schemas.openxmlformats.org/drawingml/2006/table">
            <a:tbl>
              <a:tblPr firstRow="1" bandRow="1">
                <a:tableStyleId>{5C22544A-7EE6-4342-B048-85BDC9FD1C3A}</a:tableStyleId>
              </a:tblPr>
              <a:tblGrid>
                <a:gridCol w="2250797"/>
                <a:gridCol w="1483003"/>
                <a:gridCol w="675692"/>
                <a:gridCol w="3743908"/>
              </a:tblGrid>
              <a:tr h="648653">
                <a:tc>
                  <a:txBody>
                    <a:bodyPr/>
                    <a:lstStyle/>
                    <a:p>
                      <a:endParaRPr lang="en-US" sz="1200" dirty="0" smtClean="0"/>
                    </a:p>
                    <a:p>
                      <a:endParaRPr lang="en-US" sz="1200" dirty="0" smtClean="0"/>
                    </a:p>
                    <a:p>
                      <a:r>
                        <a:rPr lang="en-US" sz="1200" dirty="0" smtClean="0"/>
                        <a:t>Portfolio</a:t>
                      </a:r>
                      <a:endParaRPr lang="en-US" sz="1200" dirty="0"/>
                    </a:p>
                  </a:txBody>
                  <a:tcPr/>
                </a:tc>
                <a:tc>
                  <a:txBody>
                    <a:bodyPr/>
                    <a:lstStyle/>
                    <a:p>
                      <a:pPr algn="ctr"/>
                      <a:r>
                        <a:rPr lang="en-US" sz="1200" dirty="0" smtClean="0"/>
                        <a:t>Market Value ($MM)</a:t>
                      </a:r>
                    </a:p>
                    <a:p>
                      <a:pPr algn="ctr"/>
                      <a:r>
                        <a:rPr lang="en-US" sz="1200" dirty="0" smtClean="0"/>
                        <a:t>5/31/17</a:t>
                      </a:r>
                      <a:endParaRPr lang="en-US" sz="1200" dirty="0"/>
                    </a:p>
                  </a:txBody>
                  <a:tcPr/>
                </a:tc>
                <a:tc>
                  <a:txBody>
                    <a:bodyPr/>
                    <a:lstStyle/>
                    <a:p>
                      <a:pPr algn="ctr"/>
                      <a:endParaRPr lang="en-US" sz="1200" dirty="0" smtClean="0"/>
                    </a:p>
                    <a:p>
                      <a:pPr algn="ctr"/>
                      <a:endParaRPr lang="en-US" sz="1200" dirty="0" smtClean="0"/>
                    </a:p>
                    <a:p>
                      <a:pPr algn="ctr"/>
                      <a:r>
                        <a:rPr lang="en-US" sz="1200" dirty="0" smtClean="0"/>
                        <a:t>%</a:t>
                      </a:r>
                      <a:endParaRPr lang="en-US" sz="1200" dirty="0"/>
                    </a:p>
                  </a:txBody>
                  <a:tcPr/>
                </a:tc>
                <a:tc>
                  <a:txBody>
                    <a:bodyPr/>
                    <a:lstStyle/>
                    <a:p>
                      <a:endParaRPr lang="en-US" sz="1200" dirty="0" smtClean="0"/>
                    </a:p>
                    <a:p>
                      <a:pPr algn="ctr"/>
                      <a:endParaRPr lang="en-US" sz="1200" dirty="0" smtClean="0"/>
                    </a:p>
                    <a:p>
                      <a:pPr algn="ctr"/>
                      <a:r>
                        <a:rPr lang="en-US" sz="1200" dirty="0" smtClean="0"/>
                        <a:t>IMD Commentary</a:t>
                      </a:r>
                      <a:endParaRPr lang="en-US" sz="1200" dirty="0"/>
                    </a:p>
                  </a:txBody>
                  <a:tcPr/>
                </a:tc>
              </a:tr>
              <a:tr h="1147637">
                <a:tc>
                  <a:txBody>
                    <a:bodyPr/>
                    <a:lstStyle/>
                    <a:p>
                      <a:pPr algn="l"/>
                      <a:r>
                        <a:rPr lang="en-US" sz="1200" dirty="0" smtClean="0"/>
                        <a:t>Columbia Separate</a:t>
                      </a:r>
                      <a:r>
                        <a:rPr lang="en-US" sz="1200" baseline="0" dirty="0" smtClean="0"/>
                        <a:t> Account</a:t>
                      </a:r>
                      <a:endParaRPr lang="en-US" sz="1200" dirty="0"/>
                    </a:p>
                  </a:txBody>
                  <a:tcPr/>
                </a:tc>
                <a:tc>
                  <a:txBody>
                    <a:bodyPr/>
                    <a:lstStyle/>
                    <a:p>
                      <a:pPr algn="ctr"/>
                      <a:r>
                        <a:rPr lang="en-US" sz="1200" dirty="0" smtClean="0">
                          <a:effectLst/>
                        </a:rPr>
                        <a:t>$639</a:t>
                      </a:r>
                      <a:endParaRPr lang="en-US" sz="1200" dirty="0">
                        <a:effectLst/>
                      </a:endParaRPr>
                    </a:p>
                  </a:txBody>
                  <a:tcPr/>
                </a:tc>
                <a:tc>
                  <a:txBody>
                    <a:bodyPr/>
                    <a:lstStyle/>
                    <a:p>
                      <a:pPr algn="ctr"/>
                      <a:r>
                        <a:rPr lang="en-US" sz="1200" dirty="0" smtClean="0"/>
                        <a:t>  62</a:t>
                      </a:r>
                      <a:endParaRPr lang="en-US" sz="1200" dirty="0"/>
                    </a:p>
                  </a:txBody>
                  <a:tcPr/>
                </a:tc>
                <a:tc>
                  <a:txBody>
                    <a:bodyPr/>
                    <a:lstStyle/>
                    <a:p>
                      <a:pPr algn="l"/>
                      <a:r>
                        <a:rPr lang="en-US" sz="1200" dirty="0" smtClean="0"/>
                        <a:t>Active manager wit</a:t>
                      </a:r>
                      <a:r>
                        <a:rPr lang="en-US" sz="1200" baseline="0" dirty="0" smtClean="0"/>
                        <a:t>h flexible investment style that adjusts portfolio risk based on the investment outlook. While Columbia has meaningfully underperformed the high yield benchmark for the one-year period, it has significantly outperformed over the most recent three-year period </a:t>
                      </a:r>
                      <a:r>
                        <a:rPr lang="en-US" sz="1200" baseline="0" smtClean="0"/>
                        <a:t>and has </a:t>
                      </a:r>
                      <a:r>
                        <a:rPr lang="en-US" sz="1200" baseline="0" dirty="0" smtClean="0"/>
                        <a:t>a longer term track record well above its peers.</a:t>
                      </a:r>
                      <a:endParaRPr lang="en-US" sz="1200" dirty="0"/>
                    </a:p>
                  </a:txBody>
                  <a:tcPr/>
                </a:tc>
              </a:tr>
              <a:tr h="1053386">
                <a:tc>
                  <a:txBody>
                    <a:bodyPr/>
                    <a:lstStyle/>
                    <a:p>
                      <a:pPr algn="l"/>
                      <a:r>
                        <a:rPr lang="en-US" sz="1200" dirty="0" smtClean="0"/>
                        <a:t>JP Morgan High Yield</a:t>
                      </a:r>
                      <a:endParaRPr lang="en-US" sz="1200" dirty="0"/>
                    </a:p>
                  </a:txBody>
                  <a:tcPr/>
                </a:tc>
                <a:tc>
                  <a:txBody>
                    <a:bodyPr/>
                    <a:lstStyle/>
                    <a:p>
                      <a:pPr algn="ctr"/>
                      <a:r>
                        <a:rPr lang="en-US" sz="1200" dirty="0" smtClean="0"/>
                        <a:t>  $385</a:t>
                      </a:r>
                      <a:endParaRPr lang="en-US" sz="1200" dirty="0"/>
                    </a:p>
                  </a:txBody>
                  <a:tcPr/>
                </a:tc>
                <a:tc>
                  <a:txBody>
                    <a:bodyPr/>
                    <a:lstStyle/>
                    <a:p>
                      <a:pPr algn="ctr"/>
                      <a:r>
                        <a:rPr lang="en-US" sz="1200" dirty="0" smtClean="0"/>
                        <a:t>38</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Active</a:t>
                      </a:r>
                      <a:r>
                        <a:rPr lang="en-US" sz="1200" baseline="0" dirty="0" smtClean="0"/>
                        <a:t> manager with a flexible investment style that is agnostic to credit quality. Since the inception of the mandate in 2013, JP Morgan has slightly underperformed the high yield benchmark.   Its track record for the one- and three-year periods compares favorably with its peers.  </a:t>
                      </a:r>
                      <a:endParaRPr lang="en-US" sz="1200" dirty="0" smtClean="0"/>
                    </a:p>
                  </a:txBody>
                  <a:tcPr/>
                </a:tc>
              </a:tr>
              <a:tr h="365682">
                <a:tc>
                  <a:txBody>
                    <a:bodyPr/>
                    <a:lstStyle/>
                    <a:p>
                      <a:pPr algn="l"/>
                      <a:r>
                        <a:rPr lang="en-US" sz="1200" dirty="0" smtClean="0"/>
                        <a:t>     Total</a:t>
                      </a:r>
                      <a:endParaRPr lang="en-US" sz="1200" dirty="0"/>
                    </a:p>
                  </a:txBody>
                  <a:tcPr/>
                </a:tc>
                <a:tc>
                  <a:txBody>
                    <a:bodyPr/>
                    <a:lstStyle/>
                    <a:p>
                      <a:pPr algn="ctr"/>
                      <a:r>
                        <a:rPr lang="en-US" sz="1200" baseline="0" dirty="0" smtClean="0"/>
                        <a:t>$1,024</a:t>
                      </a:r>
                      <a:endParaRPr lang="en-US" sz="1200" dirty="0"/>
                    </a:p>
                  </a:txBody>
                  <a:tcPr/>
                </a:tc>
                <a:tc>
                  <a:txBody>
                    <a:bodyPr/>
                    <a:lstStyle/>
                    <a:p>
                      <a:pPr algn="ctr"/>
                      <a:r>
                        <a:rPr lang="en-US" sz="1200" dirty="0" smtClean="0"/>
                        <a:t>100</a:t>
                      </a:r>
                      <a:endParaRPr lang="en-US" sz="1200" dirty="0"/>
                    </a:p>
                  </a:txBody>
                  <a:tcPr/>
                </a:tc>
                <a:tc>
                  <a:txBody>
                    <a:bodyPr/>
                    <a:lstStyle/>
                    <a:p>
                      <a:pPr algn="ctr"/>
                      <a:endParaRPr lang="en-US" sz="1200" dirty="0"/>
                    </a:p>
                  </a:txBody>
                  <a:tcPr/>
                </a:tc>
              </a:tr>
            </a:tbl>
          </a:graphicData>
        </a:graphic>
      </p:graphicFrame>
      <p:sp>
        <p:nvSpPr>
          <p:cNvPr id="5" name="Slide Number Placeholder 4"/>
          <p:cNvSpPr>
            <a:spLocks noGrp="1"/>
          </p:cNvSpPr>
          <p:nvPr>
            <p:ph type="sldNum" sz="quarter" idx="12"/>
          </p:nvPr>
        </p:nvSpPr>
        <p:spPr/>
        <p:txBody>
          <a:bodyPr/>
          <a:lstStyle/>
          <a:p>
            <a:fld id="{AA3671F9-4802-4648-9E60-83C8E189E45C}" type="slidenum">
              <a:rPr lang="en-US" smtClean="0"/>
              <a:t>12</a:t>
            </a:fld>
            <a:endParaRPr lang="en-US" dirty="0"/>
          </a:p>
        </p:txBody>
      </p:sp>
    </p:spTree>
    <p:extLst>
      <p:ext uri="{BB962C8B-B14F-4D97-AF65-F5344CB8AC3E}">
        <p14:creationId xmlns:p14="http://schemas.microsoft.com/office/powerpoint/2010/main" val="396943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Barclays US Corporate High Yield Index</a:t>
            </a:r>
            <a:br>
              <a:rPr lang="en-US" dirty="0" smtClean="0"/>
            </a:br>
            <a:r>
              <a:rPr lang="en-US" sz="3600" dirty="0"/>
              <a:t>Option Adjusted Spread (OAS) </a:t>
            </a:r>
            <a:r>
              <a:rPr lang="en-US" sz="3600" dirty="0" smtClean="0"/>
              <a:t>2012 – 2017</a:t>
            </a:r>
            <a:endParaRPr lang="en-US" sz="3600" dirty="0"/>
          </a:p>
        </p:txBody>
      </p:sp>
      <p:sp>
        <p:nvSpPr>
          <p:cNvPr id="4" name="Slide Number Placeholder 3"/>
          <p:cNvSpPr>
            <a:spLocks noGrp="1"/>
          </p:cNvSpPr>
          <p:nvPr>
            <p:ph type="sldNum" sz="quarter" idx="12"/>
          </p:nvPr>
        </p:nvSpPr>
        <p:spPr/>
        <p:txBody>
          <a:bodyPr/>
          <a:lstStyle/>
          <a:p>
            <a:fld id="{AA3671F9-4802-4648-9E60-83C8E189E45C}" type="slidenum">
              <a:rPr lang="en-US" smtClean="0"/>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0200"/>
            <a:ext cx="7467600" cy="4648755"/>
          </a:xfrm>
          <a:prstGeom prst="rect">
            <a:avLst/>
          </a:prstGeom>
        </p:spPr>
      </p:pic>
    </p:spTree>
    <p:extLst>
      <p:ext uri="{BB962C8B-B14F-4D97-AF65-F5344CB8AC3E}">
        <p14:creationId xmlns:p14="http://schemas.microsoft.com/office/powerpoint/2010/main" val="680153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Barclays US Corporate High Yield Index</a:t>
            </a:r>
            <a:br>
              <a:rPr lang="en-US" dirty="0" smtClean="0"/>
            </a:br>
            <a:r>
              <a:rPr lang="en-US" sz="4000" dirty="0"/>
              <a:t>Yield-to-Worst </a:t>
            </a:r>
            <a:r>
              <a:rPr lang="en-US" sz="4000" dirty="0" smtClean="0"/>
              <a:t>2012 </a:t>
            </a:r>
            <a:r>
              <a:rPr lang="en-US" sz="4000" dirty="0"/>
              <a:t>– </a:t>
            </a:r>
            <a:r>
              <a:rPr lang="en-US" sz="4000" dirty="0" smtClean="0"/>
              <a:t>2017</a:t>
            </a:r>
            <a:endParaRPr lang="en-US" sz="4000" dirty="0"/>
          </a:p>
        </p:txBody>
      </p:sp>
      <p:sp>
        <p:nvSpPr>
          <p:cNvPr id="4" name="Slide Number Placeholder 3"/>
          <p:cNvSpPr>
            <a:spLocks noGrp="1"/>
          </p:cNvSpPr>
          <p:nvPr>
            <p:ph type="sldNum" sz="quarter" idx="12"/>
          </p:nvPr>
        </p:nvSpPr>
        <p:spPr/>
        <p:txBody>
          <a:bodyPr/>
          <a:lstStyle/>
          <a:p>
            <a:fld id="{AA3671F9-4802-4648-9E60-83C8E189E45C}" type="slidenum">
              <a:rPr lang="en-US" smtClean="0"/>
              <a:t>14</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47800"/>
            <a:ext cx="8229600" cy="4457791"/>
          </a:xfrm>
        </p:spPr>
      </p:pic>
    </p:spTree>
    <p:extLst>
      <p:ext uri="{BB962C8B-B14F-4D97-AF65-F5344CB8AC3E}">
        <p14:creationId xmlns:p14="http://schemas.microsoft.com/office/powerpoint/2010/main" val="3932082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all" dirty="0" smtClean="0"/>
              <a:t>Private Debt</a:t>
            </a:r>
            <a:endParaRPr lang="en-US" cap="all"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856538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Private Debt</a:t>
            </a:r>
            <a:br>
              <a:rPr lang="en-US" dirty="0" smtClean="0"/>
            </a:br>
            <a:endParaRPr lang="en-US" dirty="0"/>
          </a:p>
        </p:txBody>
      </p:sp>
      <p:sp>
        <p:nvSpPr>
          <p:cNvPr id="3" name="Content Placeholder 2"/>
          <p:cNvSpPr>
            <a:spLocks noGrp="1"/>
          </p:cNvSpPr>
          <p:nvPr>
            <p:ph idx="1"/>
          </p:nvPr>
        </p:nvSpPr>
        <p:spPr>
          <a:xfrm>
            <a:off x="457200" y="1143001"/>
            <a:ext cx="8229600" cy="5105400"/>
          </a:xfrm>
        </p:spPr>
        <p:txBody>
          <a:bodyPr>
            <a:noAutofit/>
          </a:bodyPr>
          <a:lstStyle/>
          <a:p>
            <a:pPr marL="0" lvl="0" indent="0" algn="just">
              <a:spcAft>
                <a:spcPts val="600"/>
              </a:spcAft>
              <a:buNone/>
            </a:pPr>
            <a:r>
              <a:rPr lang="en-US" sz="1400" dirty="0"/>
              <a:t>Private </a:t>
            </a:r>
            <a:r>
              <a:rPr lang="en-US" sz="1400" dirty="0" smtClean="0"/>
              <a:t>Debt </a:t>
            </a:r>
            <a:r>
              <a:rPr lang="en-US" sz="1400" dirty="0"/>
              <a:t>is comprised of illiquid loans </a:t>
            </a:r>
            <a:r>
              <a:rPr lang="en-US" sz="1400" dirty="0" smtClean="0"/>
              <a:t>and </a:t>
            </a:r>
            <a:r>
              <a:rPr lang="en-US" sz="1400" dirty="0"/>
              <a:t>bonds that </a:t>
            </a:r>
            <a:r>
              <a:rPr lang="en-US" sz="1400" dirty="0" smtClean="0"/>
              <a:t>typically fund </a:t>
            </a:r>
            <a:r>
              <a:rPr lang="en-US" sz="1400" dirty="0"/>
              <a:t>highly leveraged companies </a:t>
            </a:r>
            <a:r>
              <a:rPr lang="en-US" sz="1400" dirty="0" smtClean="0"/>
              <a:t>and </a:t>
            </a:r>
            <a:r>
              <a:rPr lang="en-US" sz="1400" dirty="0"/>
              <a:t>real estate properties that are </a:t>
            </a:r>
            <a:r>
              <a:rPr lang="en-US" sz="1400" dirty="0" smtClean="0"/>
              <a:t>typically too </a:t>
            </a:r>
            <a:r>
              <a:rPr lang="en-US" sz="1400" dirty="0"/>
              <a:t>small in size to meet the requirements of the tradable leveraged loan, high yield bond, or commercial mortgage-backed securities markets.   </a:t>
            </a:r>
            <a:r>
              <a:rPr lang="en-US" sz="1400" dirty="0" smtClean="0"/>
              <a:t>For example</a:t>
            </a:r>
            <a:r>
              <a:rPr lang="en-US" sz="1400" dirty="0"/>
              <a:t>, </a:t>
            </a:r>
            <a:r>
              <a:rPr lang="en-US" sz="1400" dirty="0" smtClean="0"/>
              <a:t>Private </a:t>
            </a:r>
            <a:r>
              <a:rPr lang="en-US" sz="1400" dirty="0"/>
              <a:t>D</a:t>
            </a:r>
            <a:r>
              <a:rPr lang="en-US" sz="1400" dirty="0" smtClean="0"/>
              <a:t>ebt </a:t>
            </a:r>
            <a:r>
              <a:rPr lang="en-US" sz="1400" dirty="0"/>
              <a:t>may consist of secured loans funding leveraged buyouts of small to mid-size companies or </a:t>
            </a:r>
            <a:r>
              <a:rPr lang="en-US" sz="1400" dirty="0" smtClean="0"/>
              <a:t>mezzanine financing for real </a:t>
            </a:r>
            <a:r>
              <a:rPr lang="en-US" sz="1400" dirty="0"/>
              <a:t>estate properties</a:t>
            </a:r>
            <a:r>
              <a:rPr lang="en-US" sz="1400" dirty="0" smtClean="0"/>
              <a:t>. </a:t>
            </a:r>
            <a:endParaRPr lang="en-US" sz="1400" dirty="0"/>
          </a:p>
          <a:p>
            <a:pPr marL="0" indent="0" algn="just">
              <a:buNone/>
            </a:pPr>
            <a:r>
              <a:rPr lang="en-US" sz="1400" dirty="0" smtClean="0"/>
              <a:t>Returns in the asset class are determined by: 1)  the expected returns of individual investments </a:t>
            </a:r>
            <a:r>
              <a:rPr lang="en-US" sz="1400" dirty="0"/>
              <a:t>(based on the cash coupon </a:t>
            </a:r>
            <a:r>
              <a:rPr lang="en-US" sz="1400" dirty="0" smtClean="0"/>
              <a:t>rate or spread over LIBOR and other sources of return including </a:t>
            </a:r>
            <a:r>
              <a:rPr lang="en-US" sz="1400" dirty="0"/>
              <a:t>underwriting </a:t>
            </a:r>
            <a:r>
              <a:rPr lang="en-US" sz="1400" dirty="0" smtClean="0"/>
              <a:t>fees, original issuance </a:t>
            </a:r>
            <a:r>
              <a:rPr lang="en-US" sz="1400" dirty="0"/>
              <a:t>discounts and premium call </a:t>
            </a:r>
            <a:r>
              <a:rPr lang="en-US" sz="1400" dirty="0" smtClean="0"/>
              <a:t>features) and 2) the actual level of credit losses experienced in the underlying portfolios.   </a:t>
            </a:r>
            <a:endParaRPr lang="en-US" sz="1400" dirty="0"/>
          </a:p>
          <a:p>
            <a:pPr marL="0" lvl="0" indent="0" algn="just">
              <a:buNone/>
            </a:pPr>
            <a:endParaRPr lang="en-US" sz="1400" dirty="0"/>
          </a:p>
          <a:p>
            <a:pPr marL="0" lvl="0" indent="0" algn="just">
              <a:buNone/>
            </a:pPr>
            <a:r>
              <a:rPr lang="en-US" sz="1400" b="1" dirty="0" smtClean="0"/>
              <a:t>IMD House View: </a:t>
            </a:r>
          </a:p>
          <a:p>
            <a:pPr marL="0" lvl="0" indent="0" algn="just">
              <a:buNone/>
            </a:pPr>
            <a:r>
              <a:rPr lang="en-US" sz="1400" dirty="0" smtClean="0"/>
              <a:t>Private </a:t>
            </a:r>
            <a:r>
              <a:rPr lang="en-US" sz="1400" dirty="0"/>
              <a:t>D</a:t>
            </a:r>
            <a:r>
              <a:rPr lang="en-US" sz="1400" dirty="0" smtClean="0"/>
              <a:t>ebt </a:t>
            </a:r>
            <a:r>
              <a:rPr lang="en-US" sz="1400" dirty="0"/>
              <a:t>offers the most attractive opportunity in the fixed income markets with double-digit </a:t>
            </a:r>
            <a:r>
              <a:rPr lang="en-US" sz="1400" dirty="0" smtClean="0"/>
              <a:t>yields </a:t>
            </a:r>
            <a:r>
              <a:rPr lang="en-US" sz="1400" dirty="0"/>
              <a:t>readily available for investors willing to accept illiquidity. </a:t>
            </a:r>
            <a:r>
              <a:rPr lang="en-US" sz="1400" dirty="0" smtClean="0"/>
              <a:t> The market opportunity is principally driven by regulatory constraints that make it unattractive for banks to hold illiquid loans or other debt of</a:t>
            </a:r>
            <a:r>
              <a:rPr lang="en-US" sz="1400" dirty="0"/>
              <a:t> </a:t>
            </a:r>
            <a:r>
              <a:rPr lang="en-US" sz="1400" dirty="0" smtClean="0"/>
              <a:t>below </a:t>
            </a:r>
            <a:r>
              <a:rPr lang="en-US" sz="1400" dirty="0"/>
              <a:t>investment-grade credit </a:t>
            </a:r>
            <a:r>
              <a:rPr lang="en-US" sz="1400" dirty="0" smtClean="0"/>
              <a:t>quality.  </a:t>
            </a:r>
            <a:r>
              <a:rPr lang="en-US" sz="1400" dirty="0" smtClean="0"/>
              <a:t> We have recently expanded our commitments to this asset class.</a:t>
            </a:r>
            <a:endParaRPr lang="en-US" sz="1400" dirty="0" smtClean="0"/>
          </a:p>
          <a:p>
            <a:pPr marL="0" indent="0" algn="just">
              <a:buNone/>
            </a:pPr>
            <a:endParaRPr lang="en-US" sz="1400" b="1" dirty="0" smtClean="0"/>
          </a:p>
          <a:p>
            <a:pPr marL="0" indent="0" algn="just">
              <a:buNone/>
            </a:pPr>
            <a:r>
              <a:rPr lang="en-US" sz="1400" b="1" dirty="0" smtClean="0"/>
              <a:t>Actual Weighting </a:t>
            </a:r>
            <a:r>
              <a:rPr lang="en-US" sz="1400" b="1" dirty="0"/>
              <a:t>vs. </a:t>
            </a:r>
            <a:r>
              <a:rPr lang="en-US" sz="1400" b="1" dirty="0" smtClean="0"/>
              <a:t>Revised SAAP Policy Effective 4/1/17:		Underweight</a:t>
            </a:r>
            <a:r>
              <a:rPr lang="en-US" sz="1400" b="1" baseline="30000" dirty="0" smtClean="0"/>
              <a:t>1</a:t>
            </a:r>
            <a:r>
              <a:rPr lang="en-US" sz="1400" b="1" dirty="0"/>
              <a:t>	</a:t>
            </a:r>
            <a:endParaRPr lang="en-US" sz="1400" b="1" dirty="0" smtClean="0"/>
          </a:p>
          <a:p>
            <a:pPr marL="0" indent="0" algn="just">
              <a:buNone/>
            </a:pPr>
            <a:r>
              <a:rPr lang="en-US" sz="1400" dirty="0" smtClean="0"/>
              <a:t>Actual Weighting (May 31, 2017)	 			  9.3%</a:t>
            </a:r>
          </a:p>
          <a:p>
            <a:pPr marL="0" indent="0" algn="just">
              <a:buNone/>
            </a:pPr>
            <a:r>
              <a:rPr lang="en-US" sz="1400" dirty="0" smtClean="0"/>
              <a:t>Private Debt Policy</a:t>
            </a:r>
            <a:r>
              <a:rPr lang="en-US" sz="1400" dirty="0"/>
              <a:t>		 </a:t>
            </a:r>
            <a:r>
              <a:rPr lang="en-US" sz="1400" dirty="0" smtClean="0"/>
              <a:t>			12.0</a:t>
            </a:r>
            <a:r>
              <a:rPr lang="en-US" sz="1400" dirty="0"/>
              <a:t>%  </a:t>
            </a:r>
            <a:r>
              <a:rPr lang="en-US" sz="1400" dirty="0" smtClean="0"/>
              <a:t>(8-16% </a:t>
            </a:r>
            <a:r>
              <a:rPr lang="en-US" sz="1400" dirty="0"/>
              <a:t>range</a:t>
            </a:r>
            <a:r>
              <a:rPr lang="en-US" sz="1400" dirty="0" smtClean="0"/>
              <a:t>)</a:t>
            </a:r>
          </a:p>
          <a:p>
            <a:pPr marL="0" indent="0" algn="just">
              <a:buNone/>
            </a:pPr>
            <a:endParaRPr lang="en-US" sz="1400" dirty="0"/>
          </a:p>
          <a:p>
            <a:pPr marL="0" indent="0" algn="just">
              <a:spcAft>
                <a:spcPts val="1200"/>
              </a:spcAft>
              <a:buNone/>
            </a:pPr>
            <a:r>
              <a:rPr lang="en-US" sz="1100" baseline="30000" dirty="0" smtClean="0"/>
              <a:t>1</a:t>
            </a:r>
            <a:r>
              <a:rPr lang="en-US" sz="1100" dirty="0" smtClean="0"/>
              <a:t>ASRS </a:t>
            </a:r>
            <a:r>
              <a:rPr lang="en-US" sz="1100" dirty="0"/>
              <a:t>is tactically overweight based on commitments </a:t>
            </a:r>
            <a:r>
              <a:rPr lang="en-US" sz="1100" dirty="0" smtClean="0"/>
              <a:t>made of approximately 14.3% </a:t>
            </a:r>
            <a:r>
              <a:rPr lang="en-US" sz="1100" dirty="0"/>
              <a:t>of the </a:t>
            </a:r>
            <a:r>
              <a:rPr lang="en-US" sz="1100" dirty="0" smtClean="0"/>
              <a:t>total fund</a:t>
            </a:r>
            <a:r>
              <a:rPr lang="en-US" sz="1100" dirty="0"/>
              <a:t>.  </a:t>
            </a:r>
          </a:p>
          <a:p>
            <a:pPr marL="0" indent="0" algn="just">
              <a:buNone/>
            </a:pPr>
            <a:r>
              <a:rPr lang="en-US" sz="1400" dirty="0"/>
              <a:t>	</a:t>
            </a:r>
            <a:r>
              <a:rPr lang="en-US" sz="1400" b="1" dirty="0"/>
              <a:t> </a:t>
            </a:r>
            <a:endParaRPr lang="en-US" sz="1400" b="1" dirty="0" smtClean="0"/>
          </a:p>
          <a:p>
            <a:pPr marL="0" indent="0" algn="just">
              <a:buNone/>
            </a:pPr>
            <a:r>
              <a:rPr lang="en-US" sz="1400" dirty="0" smtClean="0"/>
              <a:t>		</a:t>
            </a:r>
          </a:p>
          <a:p>
            <a:pPr marL="0" lvl="0" indent="0" algn="just">
              <a:buNone/>
            </a:pPr>
            <a:r>
              <a:rPr lang="en-US" sz="1400" dirty="0"/>
              <a:t>	</a:t>
            </a:r>
          </a:p>
        </p:txBody>
      </p:sp>
      <p:sp>
        <p:nvSpPr>
          <p:cNvPr id="5" name="Slide Number Placeholder 4"/>
          <p:cNvSpPr>
            <a:spLocks noGrp="1"/>
          </p:cNvSpPr>
          <p:nvPr>
            <p:ph type="sldNum" sz="quarter" idx="12"/>
          </p:nvPr>
        </p:nvSpPr>
        <p:spPr/>
        <p:txBody>
          <a:bodyPr/>
          <a:lstStyle/>
          <a:p>
            <a:fld id="{AA3671F9-4802-4648-9E60-83C8E189E45C}" type="slidenum">
              <a:rPr lang="en-US" smtClean="0"/>
              <a:t>16</a:t>
            </a:fld>
            <a:endParaRPr lang="en-US" dirty="0"/>
          </a:p>
        </p:txBody>
      </p:sp>
    </p:spTree>
    <p:extLst>
      <p:ext uri="{BB962C8B-B14F-4D97-AF65-F5344CB8AC3E}">
        <p14:creationId xmlns:p14="http://schemas.microsoft.com/office/powerpoint/2010/main" val="2660758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smtClean="0"/>
              <a:t>Private Debt Characteristics</a:t>
            </a:r>
            <a:endParaRPr lang="en-US" dirty="0"/>
          </a:p>
        </p:txBody>
      </p:sp>
      <p:sp>
        <p:nvSpPr>
          <p:cNvPr id="3" name="Content Placeholder 2"/>
          <p:cNvSpPr>
            <a:spLocks noGrp="1"/>
          </p:cNvSpPr>
          <p:nvPr>
            <p:ph idx="1"/>
          </p:nvPr>
        </p:nvSpPr>
        <p:spPr>
          <a:xfrm>
            <a:off x="533400" y="990600"/>
            <a:ext cx="8229600" cy="4906963"/>
          </a:xfrm>
        </p:spPr>
        <p:txBody>
          <a:bodyPr>
            <a:normAutofit fontScale="25000" lnSpcReduction="20000"/>
          </a:bodyPr>
          <a:lstStyle/>
          <a:p>
            <a:pPr marL="0" indent="0">
              <a:spcAft>
                <a:spcPts val="600"/>
              </a:spcAft>
              <a:buNone/>
            </a:pPr>
            <a:r>
              <a:rPr lang="en-US" sz="8000" u="sng" dirty="0" smtClean="0"/>
              <a:t>Pros</a:t>
            </a:r>
          </a:p>
          <a:p>
            <a:pPr>
              <a:spcAft>
                <a:spcPts val="600"/>
              </a:spcAft>
            </a:pPr>
            <a:r>
              <a:rPr lang="en-US" sz="7200" dirty="0" smtClean="0"/>
              <a:t>High Expected Net Returns (10-11% on average)</a:t>
            </a:r>
          </a:p>
          <a:p>
            <a:pPr lvl="1">
              <a:spcAft>
                <a:spcPts val="600"/>
              </a:spcAft>
            </a:pPr>
            <a:r>
              <a:rPr lang="en-US" sz="6200" dirty="0" smtClean="0"/>
              <a:t>Substantially higher gross returns (a combination of yield, fees, OID, and call premiums) than comparable public market securities (high yield bonds, tradable bank loans, asset-backed securities, CMBS)</a:t>
            </a:r>
          </a:p>
          <a:p>
            <a:pPr lvl="1">
              <a:spcAft>
                <a:spcPts val="1200"/>
              </a:spcAft>
            </a:pPr>
            <a:r>
              <a:rPr lang="en-US" sz="6200" dirty="0" smtClean="0"/>
              <a:t>Low loss history in underlying portfolios</a:t>
            </a:r>
          </a:p>
          <a:p>
            <a:pPr marL="457200" lvl="1" indent="-457200">
              <a:spcAft>
                <a:spcPts val="600"/>
              </a:spcAft>
              <a:buFont typeface="Arial" panose="020B0604020202020204" pitchFamily="34" charset="0"/>
              <a:buChar char="•"/>
            </a:pPr>
            <a:r>
              <a:rPr lang="en-US" sz="7200" dirty="0" smtClean="0"/>
              <a:t>Primarily Floating Rate</a:t>
            </a:r>
            <a:endParaRPr lang="en-US" sz="7200" dirty="0"/>
          </a:p>
          <a:p>
            <a:pPr lvl="1">
              <a:spcAft>
                <a:spcPts val="1200"/>
              </a:spcAft>
            </a:pPr>
            <a:r>
              <a:rPr lang="en-US" sz="6200" dirty="0" smtClean="0"/>
              <a:t>Approximately 80% of ASRS’s ongoing private debt commitments are expected to be floating rate investments</a:t>
            </a:r>
          </a:p>
          <a:p>
            <a:pPr marL="457200" lvl="1" indent="-457200">
              <a:spcAft>
                <a:spcPts val="1200"/>
              </a:spcAft>
              <a:buFont typeface="Arial" panose="020B0604020202020204" pitchFamily="34" charset="0"/>
              <a:buChar char="•"/>
            </a:pPr>
            <a:r>
              <a:rPr lang="en-US" sz="7200" dirty="0" smtClean="0"/>
              <a:t>Full Due Diligence by Managers</a:t>
            </a:r>
          </a:p>
          <a:p>
            <a:pPr marL="457200" lvl="1" indent="-457200">
              <a:spcAft>
                <a:spcPts val="1200"/>
              </a:spcAft>
              <a:buFont typeface="Arial" panose="020B0604020202020204" pitchFamily="34" charset="0"/>
              <a:buChar char="•"/>
            </a:pPr>
            <a:r>
              <a:rPr lang="en-US" sz="7200" dirty="0" smtClean="0"/>
              <a:t>Customized Covenants and Credit Monitoring</a:t>
            </a:r>
          </a:p>
          <a:p>
            <a:pPr marL="0" lvl="1" indent="0">
              <a:spcAft>
                <a:spcPts val="600"/>
              </a:spcAft>
              <a:buNone/>
            </a:pPr>
            <a:r>
              <a:rPr lang="en-US" sz="8000" u="sng" dirty="0" smtClean="0"/>
              <a:t>Cons</a:t>
            </a:r>
          </a:p>
          <a:p>
            <a:pPr marL="457200" lvl="1" indent="-457200">
              <a:spcAft>
                <a:spcPts val="1200"/>
              </a:spcAft>
              <a:buFont typeface="Arial" panose="020B0604020202020204" pitchFamily="34" charset="0"/>
              <a:buChar char="•"/>
            </a:pPr>
            <a:r>
              <a:rPr lang="en-US" sz="7200" dirty="0" smtClean="0"/>
              <a:t>Illiquid</a:t>
            </a:r>
          </a:p>
          <a:p>
            <a:pPr marL="457200" lvl="1" indent="-457200">
              <a:spcAft>
                <a:spcPts val="1200"/>
              </a:spcAft>
              <a:buFont typeface="Arial" panose="020B0604020202020204" pitchFamily="34" charset="0"/>
              <a:buChar char="•"/>
            </a:pPr>
            <a:r>
              <a:rPr lang="en-US" sz="7200" dirty="0" smtClean="0"/>
              <a:t>Delayed Deployment of Capital</a:t>
            </a:r>
          </a:p>
          <a:p>
            <a:pPr marL="457200" lvl="1" indent="-457200">
              <a:spcAft>
                <a:spcPts val="1200"/>
              </a:spcAft>
              <a:buFont typeface="Arial" panose="020B0604020202020204" pitchFamily="34" charset="0"/>
              <a:buChar char="•"/>
            </a:pPr>
            <a:endParaRPr lang="en-US" sz="3200" dirty="0"/>
          </a:p>
          <a:p>
            <a:pPr marL="457200" lvl="1" indent="-457200">
              <a:spcAft>
                <a:spcPts val="1200"/>
              </a:spcAft>
              <a:buFont typeface="Arial" panose="020B0604020202020204" pitchFamily="34" charset="0"/>
              <a:buChar char="•"/>
            </a:pPr>
            <a:endParaRPr lang="en-US" sz="3200"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AA3671F9-4802-4648-9E60-83C8E189E45C}" type="slidenum">
              <a:rPr lang="en-US" smtClean="0"/>
              <a:t>17</a:t>
            </a:fld>
            <a:endParaRPr lang="en-US" dirty="0"/>
          </a:p>
        </p:txBody>
      </p:sp>
    </p:spTree>
    <p:extLst>
      <p:ext uri="{BB962C8B-B14F-4D97-AF65-F5344CB8AC3E}">
        <p14:creationId xmlns:p14="http://schemas.microsoft.com/office/powerpoint/2010/main" val="2369732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8229600" cy="1143000"/>
          </a:xfrm>
        </p:spPr>
        <p:txBody>
          <a:bodyPr/>
          <a:lstStyle/>
          <a:p>
            <a:r>
              <a:rPr lang="en-US" dirty="0" smtClean="0"/>
              <a:t>Private Debt Market Environment</a:t>
            </a:r>
            <a:endParaRPr lang="en-US" dirty="0"/>
          </a:p>
        </p:txBody>
      </p:sp>
      <p:sp>
        <p:nvSpPr>
          <p:cNvPr id="3" name="Content Placeholder 2"/>
          <p:cNvSpPr>
            <a:spLocks noGrp="1"/>
          </p:cNvSpPr>
          <p:nvPr>
            <p:ph idx="1"/>
          </p:nvPr>
        </p:nvSpPr>
        <p:spPr>
          <a:xfrm>
            <a:off x="457200" y="1219201"/>
            <a:ext cx="8229600" cy="5486400"/>
          </a:xfrm>
        </p:spPr>
        <p:txBody>
          <a:bodyPr>
            <a:normAutofit/>
          </a:bodyPr>
          <a:lstStyle/>
          <a:p>
            <a:pPr marL="457200" lvl="1" indent="-342900">
              <a:spcAft>
                <a:spcPts val="1200"/>
              </a:spcAft>
              <a:buFont typeface="Arial" pitchFamily="34" charset="0"/>
              <a:buChar char="•"/>
            </a:pPr>
            <a:r>
              <a:rPr lang="en-US" dirty="0"/>
              <a:t>Demand for </a:t>
            </a:r>
            <a:r>
              <a:rPr lang="en-US" dirty="0" smtClean="0"/>
              <a:t>corporate loans are driven </a:t>
            </a:r>
            <a:r>
              <a:rPr lang="en-US" dirty="0"/>
              <a:t>by: </a:t>
            </a:r>
            <a:r>
              <a:rPr lang="en-US" dirty="0" smtClean="0"/>
              <a:t>1</a:t>
            </a:r>
            <a:r>
              <a:rPr lang="en-US" dirty="0"/>
              <a:t>) middle market buyout and acquisition activities which need </a:t>
            </a:r>
            <a:r>
              <a:rPr lang="en-US" dirty="0" smtClean="0"/>
              <a:t>financing, </a:t>
            </a:r>
            <a:r>
              <a:rPr lang="en-US" dirty="0"/>
              <a:t>and </a:t>
            </a:r>
            <a:r>
              <a:rPr lang="en-US" dirty="0" smtClean="0"/>
              <a:t>2</a:t>
            </a:r>
            <a:r>
              <a:rPr lang="en-US" dirty="0"/>
              <a:t>) middle market borrowers which need to refinance existing loans from banks</a:t>
            </a:r>
            <a:r>
              <a:rPr lang="en-US" dirty="0" smtClean="0"/>
              <a:t>.</a:t>
            </a:r>
            <a:endParaRPr lang="en-US" sz="2400" dirty="0" smtClean="0"/>
          </a:p>
          <a:p>
            <a:pPr marL="457200"/>
            <a:r>
              <a:rPr lang="en-US" sz="2800" dirty="0" smtClean="0"/>
              <a:t>Regulatory constraints </a:t>
            </a:r>
            <a:r>
              <a:rPr lang="en-US" sz="2800" dirty="0"/>
              <a:t>l</a:t>
            </a:r>
            <a:r>
              <a:rPr lang="en-US" sz="2800" dirty="0" smtClean="0"/>
              <a:t>imit </a:t>
            </a:r>
            <a:r>
              <a:rPr lang="en-US" sz="2800" dirty="0"/>
              <a:t>b</a:t>
            </a:r>
            <a:r>
              <a:rPr lang="en-US" sz="2800" dirty="0" smtClean="0"/>
              <a:t>anks </a:t>
            </a:r>
            <a:r>
              <a:rPr lang="en-US" sz="2800" dirty="0"/>
              <a:t>a</a:t>
            </a:r>
            <a:r>
              <a:rPr lang="en-US" sz="2800" dirty="0" smtClean="0"/>
              <a:t>bility to make </a:t>
            </a:r>
            <a:r>
              <a:rPr lang="en-US" sz="2800" dirty="0"/>
              <a:t>b</a:t>
            </a:r>
            <a:r>
              <a:rPr lang="en-US" sz="2800" dirty="0" smtClean="0"/>
              <a:t>elow investment-grade, illiquid loans (typically to middle market companies)</a:t>
            </a:r>
          </a:p>
          <a:p>
            <a:pPr lvl="1"/>
            <a:r>
              <a:rPr lang="en-US" sz="2400" dirty="0" smtClean="0"/>
              <a:t>Basel III</a:t>
            </a:r>
          </a:p>
          <a:p>
            <a:pPr lvl="1"/>
            <a:r>
              <a:rPr lang="en-US" sz="2400" dirty="0" smtClean="0"/>
              <a:t>Dodd-Frank</a:t>
            </a:r>
          </a:p>
          <a:p>
            <a:pPr lvl="1">
              <a:spcAft>
                <a:spcPts val="1200"/>
              </a:spcAft>
            </a:pPr>
            <a:r>
              <a:rPr lang="en-US" sz="2400" dirty="0" smtClean="0"/>
              <a:t>“Leveraged </a:t>
            </a:r>
            <a:r>
              <a:rPr lang="en-US" sz="2400" dirty="0"/>
              <a:t>L</a:t>
            </a:r>
            <a:r>
              <a:rPr lang="en-US" sz="2400" dirty="0" smtClean="0"/>
              <a:t>ending Guidelines” of OCC/Fed/FDIC</a:t>
            </a:r>
          </a:p>
        </p:txBody>
      </p:sp>
      <p:sp>
        <p:nvSpPr>
          <p:cNvPr id="4" name="Slide Number Placeholder 3"/>
          <p:cNvSpPr>
            <a:spLocks noGrp="1"/>
          </p:cNvSpPr>
          <p:nvPr>
            <p:ph type="sldNum" sz="quarter" idx="12"/>
          </p:nvPr>
        </p:nvSpPr>
        <p:spPr/>
        <p:txBody>
          <a:bodyPr/>
          <a:lstStyle/>
          <a:p>
            <a:fld id="{AA3671F9-4802-4648-9E60-83C8E189E45C}" type="slidenum">
              <a:rPr lang="en-US" smtClean="0"/>
              <a:t>18</a:t>
            </a:fld>
            <a:endParaRPr lang="en-US" dirty="0"/>
          </a:p>
        </p:txBody>
      </p:sp>
    </p:spTree>
    <p:extLst>
      <p:ext uri="{BB962C8B-B14F-4D97-AF65-F5344CB8AC3E}">
        <p14:creationId xmlns:p14="http://schemas.microsoft.com/office/powerpoint/2010/main" val="1161492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ASRS Private Debt Program</a:t>
            </a:r>
            <a:endParaRPr lang="en-US" dirty="0"/>
          </a:p>
        </p:txBody>
      </p:sp>
      <p:sp>
        <p:nvSpPr>
          <p:cNvPr id="3" name="Content Placeholder 2"/>
          <p:cNvSpPr>
            <a:spLocks noGrp="1"/>
          </p:cNvSpPr>
          <p:nvPr>
            <p:ph idx="1"/>
          </p:nvPr>
        </p:nvSpPr>
        <p:spPr>
          <a:xfrm>
            <a:off x="457200" y="1295400"/>
            <a:ext cx="8229600" cy="4830763"/>
          </a:xfrm>
        </p:spPr>
        <p:txBody>
          <a:bodyPr>
            <a:normAutofit fontScale="92500"/>
          </a:bodyPr>
          <a:lstStyle/>
          <a:p>
            <a:pPr marL="0" indent="0">
              <a:buNone/>
            </a:pPr>
            <a:r>
              <a:rPr lang="en-US" dirty="0" smtClean="0"/>
              <a:t>Lending Strategies </a:t>
            </a:r>
            <a:r>
              <a:rPr lang="en-US" dirty="0"/>
              <a:t>Diversified </a:t>
            </a:r>
            <a:r>
              <a:rPr lang="en-US" dirty="0" smtClean="0"/>
              <a:t>Across 10 Managers</a:t>
            </a:r>
          </a:p>
          <a:p>
            <a:pPr lvl="1"/>
            <a:r>
              <a:rPr lang="en-US" dirty="0" smtClean="0"/>
              <a:t>US Corporate</a:t>
            </a:r>
          </a:p>
          <a:p>
            <a:pPr lvl="2"/>
            <a:r>
              <a:rPr lang="en-US" dirty="0" smtClean="0"/>
              <a:t>Five managers targeting unique areas of the middle market</a:t>
            </a:r>
          </a:p>
          <a:p>
            <a:pPr lvl="2"/>
            <a:r>
              <a:rPr lang="en-US" dirty="0" smtClean="0"/>
              <a:t>One manager targeting larger companies</a:t>
            </a:r>
          </a:p>
          <a:p>
            <a:pPr lvl="1"/>
            <a:r>
              <a:rPr lang="en-US" dirty="0" smtClean="0"/>
              <a:t>European </a:t>
            </a:r>
            <a:r>
              <a:rPr lang="en-US" dirty="0"/>
              <a:t>Corporate</a:t>
            </a:r>
          </a:p>
          <a:p>
            <a:pPr lvl="2"/>
            <a:r>
              <a:rPr lang="en-US" dirty="0" smtClean="0"/>
              <a:t>One manager targeting middle market lending </a:t>
            </a:r>
            <a:endParaRPr lang="en-US" dirty="0"/>
          </a:p>
          <a:p>
            <a:pPr lvl="1"/>
            <a:r>
              <a:rPr lang="en-US" dirty="0" smtClean="0"/>
              <a:t>Real Estate Finance</a:t>
            </a:r>
          </a:p>
          <a:p>
            <a:pPr lvl="2"/>
            <a:r>
              <a:rPr lang="en-US" dirty="0" smtClean="0"/>
              <a:t>Two managers targeting three market segments</a:t>
            </a:r>
          </a:p>
          <a:p>
            <a:pPr lvl="1"/>
            <a:r>
              <a:rPr lang="en-US" dirty="0" smtClean="0"/>
              <a:t>Asset Backed</a:t>
            </a:r>
          </a:p>
          <a:p>
            <a:pPr lvl="2"/>
            <a:r>
              <a:rPr lang="en-US" dirty="0" smtClean="0"/>
              <a:t>One manager targeting unique market opportunity</a:t>
            </a:r>
            <a:endParaRPr lang="en-US" dirty="0"/>
          </a:p>
          <a:p>
            <a:pPr marL="914400" lvl="2" indent="0">
              <a:buNone/>
            </a:pPr>
            <a:endParaRPr lang="en-US" dirty="0" smtClean="0"/>
          </a:p>
        </p:txBody>
      </p:sp>
      <p:sp>
        <p:nvSpPr>
          <p:cNvPr id="4" name="Slide Number Placeholder 3"/>
          <p:cNvSpPr>
            <a:spLocks noGrp="1"/>
          </p:cNvSpPr>
          <p:nvPr>
            <p:ph type="sldNum" sz="quarter" idx="12"/>
          </p:nvPr>
        </p:nvSpPr>
        <p:spPr/>
        <p:txBody>
          <a:bodyPr/>
          <a:lstStyle/>
          <a:p>
            <a:fld id="{AA3671F9-4802-4648-9E60-83C8E189E45C}" type="slidenum">
              <a:rPr lang="en-US" smtClean="0"/>
              <a:t>19</a:t>
            </a:fld>
            <a:endParaRPr lang="en-US" dirty="0"/>
          </a:p>
        </p:txBody>
      </p:sp>
    </p:spTree>
    <p:extLst>
      <p:ext uri="{BB962C8B-B14F-4D97-AF65-F5344CB8AC3E}">
        <p14:creationId xmlns:p14="http://schemas.microsoft.com/office/powerpoint/2010/main" val="2228239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Fixed Income</a:t>
            </a:r>
            <a:endParaRPr lang="en-US" dirty="0"/>
          </a:p>
        </p:txBody>
      </p:sp>
      <p:sp>
        <p:nvSpPr>
          <p:cNvPr id="5" name="Content Placeholder 4"/>
          <p:cNvSpPr>
            <a:spLocks noGrp="1"/>
          </p:cNvSpPr>
          <p:nvPr>
            <p:ph idx="1"/>
          </p:nvPr>
        </p:nvSpPr>
        <p:spPr>
          <a:xfrm>
            <a:off x="457200" y="990600"/>
            <a:ext cx="8229600" cy="5135563"/>
          </a:xfrm>
        </p:spPr>
        <p:txBody>
          <a:bodyPr>
            <a:noAutofit/>
          </a:bodyPr>
          <a:lstStyle/>
          <a:p>
            <a:pPr marL="342900" lvl="1" indent="-342900">
              <a:spcAft>
                <a:spcPts val="600"/>
              </a:spcAft>
              <a:buFont typeface="Arial" panose="020B0604020202020204" pitchFamily="34" charset="0"/>
              <a:buChar char="•"/>
            </a:pPr>
            <a:r>
              <a:rPr lang="en-US" sz="1800" dirty="0" smtClean="0"/>
              <a:t>We have an overweight allocation to Fixed Income with a weighting as of May 31, 2017 of 26.6% vs. the interim SAA target of 25.0%.   Following the US presidential election, we lowered our allocation to Fixed Income by cutting back our holdings of </a:t>
            </a:r>
            <a:r>
              <a:rPr lang="en-US" sz="1800" dirty="0"/>
              <a:t>Interest Rate Sensitive Fixed Income </a:t>
            </a:r>
            <a:r>
              <a:rPr lang="en-US" sz="1800" dirty="0" smtClean="0"/>
              <a:t>assets.  </a:t>
            </a:r>
          </a:p>
          <a:p>
            <a:pPr marL="342900" lvl="1" indent="-342900">
              <a:spcAft>
                <a:spcPts val="600"/>
              </a:spcAft>
              <a:buFont typeface="Arial" panose="020B0604020202020204" pitchFamily="34" charset="0"/>
              <a:buChar char="•"/>
            </a:pPr>
            <a:r>
              <a:rPr lang="en-US" sz="1800" dirty="0" smtClean="0"/>
              <a:t>The overweight in Fixed Income reflects </a:t>
            </a:r>
            <a:r>
              <a:rPr lang="en-US" sz="1800" dirty="0" smtClean="0"/>
              <a:t>an overweight </a:t>
            </a:r>
            <a:r>
              <a:rPr lang="en-US" sz="1800" dirty="0"/>
              <a:t>in Opportunistic Debt (</a:t>
            </a:r>
            <a:r>
              <a:rPr lang="en-US" sz="1800" dirty="0" smtClean="0"/>
              <a:t>3.8% </a:t>
            </a:r>
            <a:r>
              <a:rPr lang="en-US" sz="1800" dirty="0"/>
              <a:t>vs. a 0.0% </a:t>
            </a:r>
            <a:r>
              <a:rPr lang="en-US" sz="1800" dirty="0" smtClean="0"/>
              <a:t>target) </a:t>
            </a:r>
            <a:r>
              <a:rPr lang="en-US" sz="1800" dirty="0"/>
              <a:t>and </a:t>
            </a:r>
            <a:r>
              <a:rPr lang="en-US" sz="1800" dirty="0" smtClean="0"/>
              <a:t>an overweight in High </a:t>
            </a:r>
            <a:r>
              <a:rPr lang="en-US" sz="1800" dirty="0"/>
              <a:t>Yield Fixed Income </a:t>
            </a:r>
            <a:r>
              <a:rPr lang="en-US" sz="1800" dirty="0" smtClean="0"/>
              <a:t>(2.7% </a:t>
            </a:r>
            <a:r>
              <a:rPr lang="en-US" sz="1800" dirty="0"/>
              <a:t>vs. a </a:t>
            </a:r>
            <a:r>
              <a:rPr lang="en-US" sz="1800" dirty="0" smtClean="0"/>
              <a:t>2.4% target) offset by an </a:t>
            </a:r>
            <a:r>
              <a:rPr lang="en-US" sz="1800" dirty="0" smtClean="0"/>
              <a:t>underweight </a:t>
            </a:r>
            <a:r>
              <a:rPr lang="en-US" sz="1800" dirty="0" smtClean="0"/>
              <a:t>in Interest </a:t>
            </a:r>
            <a:r>
              <a:rPr lang="en-US" sz="1800" dirty="0"/>
              <a:t>Rate Sensitive Fixed Income (</a:t>
            </a:r>
            <a:r>
              <a:rPr lang="en-US" sz="1800" dirty="0" smtClean="0"/>
              <a:t>10.8% </a:t>
            </a:r>
            <a:r>
              <a:rPr lang="en-US" sz="1800" dirty="0"/>
              <a:t>vs. a </a:t>
            </a:r>
            <a:r>
              <a:rPr lang="en-US" sz="1800" dirty="0" smtClean="0"/>
              <a:t>13.3% </a:t>
            </a:r>
            <a:r>
              <a:rPr lang="en-US" sz="1800" dirty="0"/>
              <a:t>target</a:t>
            </a:r>
            <a:r>
              <a:rPr lang="en-US" sz="1800" dirty="0" smtClean="0"/>
              <a:t>).</a:t>
            </a:r>
          </a:p>
          <a:p>
            <a:pPr marL="342900" lvl="1" indent="-342900">
              <a:spcAft>
                <a:spcPts val="600"/>
              </a:spcAft>
              <a:buFont typeface="Arial" panose="020B0604020202020204" pitchFamily="34" charset="0"/>
              <a:buChar char="•"/>
            </a:pPr>
            <a:r>
              <a:rPr lang="en-US" sz="1800" dirty="0" smtClean="0"/>
              <a:t>We continue to believe that the Private Debt asset class offers the most attractive opportunity in fixed </a:t>
            </a:r>
            <a:r>
              <a:rPr lang="en-US" sz="1800" dirty="0"/>
              <a:t>income with double-digit yields </a:t>
            </a:r>
            <a:r>
              <a:rPr lang="en-US" sz="1800" dirty="0" smtClean="0"/>
              <a:t>and relatively stable investment performance available </a:t>
            </a:r>
            <a:r>
              <a:rPr lang="en-US" sz="1800" dirty="0"/>
              <a:t>for investors willing to accept </a:t>
            </a:r>
            <a:r>
              <a:rPr lang="en-US" sz="1800" dirty="0" smtClean="0"/>
              <a:t>illiquidity</a:t>
            </a:r>
            <a:r>
              <a:rPr lang="en-US" sz="1800" dirty="0" smtClean="0"/>
              <a:t>.  </a:t>
            </a:r>
            <a:r>
              <a:rPr lang="en-US" sz="1800" dirty="0" smtClean="0"/>
              <a:t>We have recently expanded our commitments to this asset class.</a:t>
            </a:r>
            <a:endParaRPr lang="en-US" sz="1800" dirty="0" smtClean="0"/>
          </a:p>
          <a:p>
            <a:pPr marL="342900" lvl="1" indent="-342900">
              <a:spcAft>
                <a:spcPts val="600"/>
              </a:spcAft>
              <a:buFont typeface="Arial" panose="020B0604020202020204" pitchFamily="34" charset="0"/>
              <a:buChar char="•"/>
            </a:pPr>
            <a:r>
              <a:rPr lang="en-US" sz="1800" dirty="0" smtClean="0"/>
              <a:t>Effective April 1, 2017, the SAAP target for Private Debt was raised to 12% from 10% with a </a:t>
            </a:r>
            <a:r>
              <a:rPr lang="en-US" sz="1800" dirty="0" smtClean="0"/>
              <a:t>permissible range </a:t>
            </a:r>
            <a:r>
              <a:rPr lang="en-US" sz="1800" dirty="0" smtClean="0"/>
              <a:t>of 8-16</a:t>
            </a:r>
            <a:r>
              <a:rPr lang="en-US" sz="1800" dirty="0" smtClean="0"/>
              <a:t>%.  A</a:t>
            </a:r>
            <a:r>
              <a:rPr lang="en-US" sz="1800" dirty="0" smtClean="0"/>
              <a:t>s </a:t>
            </a:r>
            <a:r>
              <a:rPr lang="en-US" sz="1800" dirty="0"/>
              <a:t>of </a:t>
            </a:r>
            <a:r>
              <a:rPr lang="en-US" sz="1800" dirty="0" smtClean="0"/>
              <a:t>May 31, 2017, investments </a:t>
            </a:r>
            <a:r>
              <a:rPr lang="en-US" sz="1800" dirty="0" smtClean="0"/>
              <a:t>in Private Debt represented approximately 9.3% of the total fund </a:t>
            </a:r>
            <a:r>
              <a:rPr lang="en-US" sz="1800" dirty="0" smtClean="0"/>
              <a:t>while </a:t>
            </a:r>
            <a:r>
              <a:rPr lang="en-US" sz="1800" dirty="0" smtClean="0"/>
              <a:t>our </a:t>
            </a:r>
            <a:r>
              <a:rPr lang="en-US" sz="1800" dirty="0" smtClean="0"/>
              <a:t>partnership </a:t>
            </a:r>
            <a:r>
              <a:rPr lang="en-US" sz="1800" dirty="0" smtClean="0"/>
              <a:t>commitments </a:t>
            </a:r>
            <a:r>
              <a:rPr lang="en-US" sz="1800" dirty="0" smtClean="0"/>
              <a:t>represented </a:t>
            </a:r>
            <a:r>
              <a:rPr lang="en-US" sz="1800" dirty="0" smtClean="0"/>
              <a:t>approximately 14.3% of the total fund.  While the SAAP target for Private Debt was raised, it was lowered for High Yield Fixed Income to 2% of the total </a:t>
            </a:r>
            <a:r>
              <a:rPr lang="en-US" sz="1800" dirty="0"/>
              <a:t>fund </a:t>
            </a:r>
            <a:r>
              <a:rPr lang="en-US" sz="1800" dirty="0" smtClean="0"/>
              <a:t>(with </a:t>
            </a:r>
            <a:r>
              <a:rPr lang="en-US" sz="1800" dirty="0"/>
              <a:t>a range of </a:t>
            </a:r>
            <a:r>
              <a:rPr lang="en-US" sz="1800" dirty="0" smtClean="0"/>
              <a:t>0-6%) </a:t>
            </a:r>
            <a:r>
              <a:rPr lang="en-US" sz="1800" dirty="0" smtClean="0"/>
              <a:t>from 4</a:t>
            </a:r>
            <a:r>
              <a:rPr lang="en-US" sz="1800" dirty="0" smtClean="0"/>
              <a:t>%.</a:t>
            </a:r>
            <a:endParaRPr lang="en-US" sz="1800" dirty="0"/>
          </a:p>
        </p:txBody>
      </p:sp>
    </p:spTree>
    <p:extLst>
      <p:ext uri="{BB962C8B-B14F-4D97-AF65-F5344CB8AC3E}">
        <p14:creationId xmlns:p14="http://schemas.microsoft.com/office/powerpoint/2010/main" val="2113534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ASRS Private Debt Program</a:t>
            </a:r>
          </a:p>
        </p:txBody>
      </p:sp>
      <p:sp>
        <p:nvSpPr>
          <p:cNvPr id="3" name="Content Placeholder 2"/>
          <p:cNvSpPr>
            <a:spLocks noGrp="1"/>
          </p:cNvSpPr>
          <p:nvPr>
            <p:ph idx="1"/>
          </p:nvPr>
        </p:nvSpPr>
        <p:spPr/>
        <p:txBody>
          <a:bodyPr>
            <a:normAutofit fontScale="92500" lnSpcReduction="20000"/>
          </a:bodyPr>
          <a:lstStyle/>
          <a:p>
            <a:r>
              <a:rPr lang="en-US" dirty="0" smtClean="0"/>
              <a:t>Focus on Fund-of-One Partnerships With Leading Managers </a:t>
            </a:r>
            <a:endParaRPr lang="en-US" dirty="0"/>
          </a:p>
          <a:p>
            <a:pPr marL="0" indent="0">
              <a:buNone/>
            </a:pPr>
            <a:endParaRPr lang="en-US" dirty="0" smtClean="0"/>
          </a:p>
          <a:p>
            <a:r>
              <a:rPr lang="en-US" dirty="0" smtClean="0"/>
              <a:t>Customized Terms:</a:t>
            </a:r>
          </a:p>
          <a:p>
            <a:pPr lvl="1"/>
            <a:r>
              <a:rPr lang="en-US" dirty="0" smtClean="0"/>
              <a:t>Scalable</a:t>
            </a:r>
          </a:p>
          <a:p>
            <a:pPr lvl="1"/>
            <a:r>
              <a:rPr lang="en-US" dirty="0" smtClean="0"/>
              <a:t>Evergreen</a:t>
            </a:r>
          </a:p>
          <a:p>
            <a:pPr lvl="1"/>
            <a:r>
              <a:rPr lang="en-US" dirty="0" smtClean="0"/>
              <a:t>Termination Rights</a:t>
            </a:r>
          </a:p>
          <a:p>
            <a:pPr lvl="1"/>
            <a:r>
              <a:rPr lang="en-US" dirty="0" smtClean="0"/>
              <a:t>Superior Fees</a:t>
            </a:r>
          </a:p>
          <a:p>
            <a:pPr lvl="1"/>
            <a:r>
              <a:rPr lang="en-US" dirty="0" smtClean="0"/>
              <a:t>Investment Restrictions</a:t>
            </a:r>
          </a:p>
          <a:p>
            <a:pPr lvl="1"/>
            <a:r>
              <a:rPr lang="en-US" dirty="0" smtClean="0"/>
              <a:t>Leverage Constraints (if applicable)</a:t>
            </a:r>
          </a:p>
          <a:p>
            <a:pPr lvl="1"/>
            <a:endParaRPr lang="en-US" dirty="0"/>
          </a:p>
        </p:txBody>
      </p:sp>
      <p:sp>
        <p:nvSpPr>
          <p:cNvPr id="4" name="Slide Number Placeholder 3"/>
          <p:cNvSpPr>
            <a:spLocks noGrp="1"/>
          </p:cNvSpPr>
          <p:nvPr>
            <p:ph type="sldNum" sz="quarter" idx="12"/>
          </p:nvPr>
        </p:nvSpPr>
        <p:spPr/>
        <p:txBody>
          <a:bodyPr/>
          <a:lstStyle/>
          <a:p>
            <a:fld id="{AA3671F9-4802-4648-9E60-83C8E189E45C}" type="slidenum">
              <a:rPr lang="en-US" smtClean="0"/>
              <a:t>20</a:t>
            </a:fld>
            <a:endParaRPr lang="en-US" dirty="0"/>
          </a:p>
        </p:txBody>
      </p:sp>
    </p:spTree>
    <p:extLst>
      <p:ext uri="{BB962C8B-B14F-4D97-AF65-F5344CB8AC3E}">
        <p14:creationId xmlns:p14="http://schemas.microsoft.com/office/powerpoint/2010/main" val="1999822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Autofit/>
          </a:bodyPr>
          <a:lstStyle/>
          <a:p>
            <a:r>
              <a:rPr lang="en-US" sz="2800" dirty="0">
                <a:solidFill>
                  <a:srgbClr val="002060"/>
                </a:solidFill>
                <a:latin typeface="Verdana" panose="020B0604030504040204" pitchFamily="34" charset="0"/>
                <a:ea typeface="Verdana" panose="020B0604030504040204" pitchFamily="34" charset="0"/>
                <a:cs typeface="Verdana" panose="020B0604030504040204" pitchFamily="34" charset="0"/>
              </a:rPr>
              <a:t>Private Debt Managers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2193278"/>
              </p:ext>
            </p:extLst>
          </p:nvPr>
        </p:nvGraphicFramePr>
        <p:xfrm>
          <a:off x="457200" y="533400"/>
          <a:ext cx="8534400" cy="6214334"/>
        </p:xfrm>
        <a:graphic>
          <a:graphicData uri="http://schemas.openxmlformats.org/drawingml/2006/table">
            <a:tbl>
              <a:tblPr firstRow="1" bandRow="1">
                <a:tableStyleId>{5C22544A-7EE6-4342-B048-85BDC9FD1C3A}</a:tableStyleId>
              </a:tblPr>
              <a:tblGrid>
                <a:gridCol w="1752600"/>
                <a:gridCol w="1104228"/>
                <a:gridCol w="1257972"/>
                <a:gridCol w="838200"/>
                <a:gridCol w="685800"/>
                <a:gridCol w="2895600"/>
              </a:tblGrid>
              <a:tr h="365760">
                <a:tc>
                  <a:txBody>
                    <a:bodyPr/>
                    <a:lstStyle/>
                    <a:p>
                      <a:r>
                        <a:rPr lang="en-US" sz="900" dirty="0" smtClean="0"/>
                        <a:t>Portfolio</a:t>
                      </a:r>
                      <a:endParaRPr lang="en-US" sz="900" dirty="0"/>
                    </a:p>
                  </a:txBody>
                  <a:tcPr/>
                </a:tc>
                <a:tc>
                  <a:txBody>
                    <a:bodyPr/>
                    <a:lstStyle/>
                    <a:p>
                      <a:pPr algn="ctr"/>
                      <a:r>
                        <a:rPr lang="en-US" sz="900" dirty="0" smtClean="0"/>
                        <a:t>ASRS Commitment ($MM)</a:t>
                      </a:r>
                      <a:endParaRPr lang="en-US" sz="900" dirty="0"/>
                    </a:p>
                  </a:txBody>
                  <a:tcPr/>
                </a:tc>
                <a:tc>
                  <a:txBody>
                    <a:bodyPr/>
                    <a:lstStyle/>
                    <a:p>
                      <a:pPr algn="ctr"/>
                      <a:r>
                        <a:rPr lang="en-US" sz="900" dirty="0" smtClean="0"/>
                        <a:t>Market Value ($MM)</a:t>
                      </a:r>
                    </a:p>
                    <a:p>
                      <a:pPr algn="ctr"/>
                      <a:r>
                        <a:rPr lang="en-US" sz="900" dirty="0" smtClean="0"/>
                        <a:t>5/31/17</a:t>
                      </a:r>
                      <a:endParaRPr lang="en-US" sz="900" dirty="0"/>
                    </a:p>
                  </a:txBody>
                  <a:tcPr/>
                </a:tc>
                <a:tc>
                  <a:txBody>
                    <a:bodyPr/>
                    <a:lstStyle/>
                    <a:p>
                      <a:pPr algn="ctr"/>
                      <a:r>
                        <a:rPr lang="en-US" sz="900" dirty="0" smtClean="0"/>
                        <a:t>Target</a:t>
                      </a:r>
                      <a:r>
                        <a:rPr lang="en-US" sz="900" baseline="0" dirty="0" smtClean="0"/>
                        <a:t> Net </a:t>
                      </a:r>
                    </a:p>
                    <a:p>
                      <a:pPr algn="ctr"/>
                      <a:r>
                        <a:rPr lang="en-US" sz="900" baseline="0" dirty="0" smtClean="0"/>
                        <a:t>Return</a:t>
                      </a:r>
                      <a:endParaRPr lang="en-US" sz="900" dirty="0"/>
                    </a:p>
                  </a:txBody>
                  <a:tcPr/>
                </a:tc>
                <a:tc>
                  <a:txBody>
                    <a:bodyPr/>
                    <a:lstStyle/>
                    <a:p>
                      <a:pPr algn="ctr"/>
                      <a:endParaRPr lang="en-US" sz="900" dirty="0" smtClean="0"/>
                    </a:p>
                    <a:p>
                      <a:pPr algn="ctr"/>
                      <a:r>
                        <a:rPr lang="en-US" sz="900" dirty="0" smtClean="0"/>
                        <a:t>%</a:t>
                      </a:r>
                      <a:endParaRPr lang="en-US" sz="900" dirty="0"/>
                    </a:p>
                  </a:txBody>
                  <a:tcPr/>
                </a:tc>
                <a:tc>
                  <a:txBody>
                    <a:bodyPr/>
                    <a:lstStyle/>
                    <a:p>
                      <a:endParaRPr lang="en-US" sz="900" dirty="0" smtClean="0"/>
                    </a:p>
                    <a:p>
                      <a:pPr algn="ctr"/>
                      <a:r>
                        <a:rPr lang="en-US" sz="900" dirty="0" smtClean="0"/>
                        <a:t>IMD Commentary</a:t>
                      </a:r>
                      <a:endParaRPr lang="en-US" sz="900" dirty="0"/>
                    </a:p>
                  </a:txBody>
                  <a:tcPr/>
                </a:tc>
              </a:tr>
              <a:tr h="579120">
                <a:tc>
                  <a:txBody>
                    <a:bodyPr/>
                    <a:lstStyle/>
                    <a:p>
                      <a:pPr algn="l"/>
                      <a:r>
                        <a:rPr lang="en-US" sz="800" dirty="0" smtClean="0"/>
                        <a:t>Sonoran Private Credit Opportunities Fund, LLC  (Managed</a:t>
                      </a:r>
                      <a:r>
                        <a:rPr lang="en-US" sz="800" baseline="0" dirty="0" smtClean="0"/>
                        <a:t> by Cerberus)</a:t>
                      </a:r>
                      <a:endParaRPr lang="en-US" sz="800" dirty="0"/>
                    </a:p>
                  </a:txBody>
                  <a:tcPr/>
                </a:tc>
                <a:tc>
                  <a:txBody>
                    <a:bodyPr/>
                    <a:lstStyle/>
                    <a:p>
                      <a:pPr algn="ctr"/>
                      <a:r>
                        <a:rPr lang="en-US" sz="800" dirty="0" smtClean="0"/>
                        <a:t>$1,100</a:t>
                      </a:r>
                      <a:endParaRPr lang="en-US" sz="800" dirty="0"/>
                    </a:p>
                  </a:txBody>
                  <a:tcPr/>
                </a:tc>
                <a:tc>
                  <a:txBody>
                    <a:bodyPr/>
                    <a:lstStyle/>
                    <a:p>
                      <a:pPr algn="ctr"/>
                      <a:r>
                        <a:rPr lang="en-US" sz="800" dirty="0" smtClean="0"/>
                        <a:t>  912</a:t>
                      </a:r>
                      <a:endParaRPr lang="en-US" sz="800" dirty="0"/>
                    </a:p>
                  </a:txBody>
                  <a:tcPr/>
                </a:tc>
                <a:tc>
                  <a:txBody>
                    <a:bodyPr/>
                    <a:lstStyle/>
                    <a:p>
                      <a:pPr algn="ctr"/>
                      <a:r>
                        <a:rPr lang="en-US" sz="800" dirty="0" smtClean="0"/>
                        <a:t>13%</a:t>
                      </a:r>
                      <a:endParaRPr lang="en-US" sz="800" dirty="0"/>
                    </a:p>
                  </a:txBody>
                  <a:tcPr/>
                </a:tc>
                <a:tc>
                  <a:txBody>
                    <a:bodyPr/>
                    <a:lstStyle/>
                    <a:p>
                      <a:pPr algn="ctr"/>
                      <a:r>
                        <a:rPr lang="en-US" sz="800" dirty="0" smtClean="0"/>
                        <a:t>26</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Separate</a:t>
                      </a:r>
                      <a:r>
                        <a:rPr lang="en-US" sz="800" baseline="0" dirty="0" smtClean="0"/>
                        <a:t> account</a:t>
                      </a:r>
                      <a:r>
                        <a:rPr lang="en-US" sz="800" dirty="0" smtClean="0"/>
                        <a:t> that</a:t>
                      </a:r>
                      <a:r>
                        <a:rPr lang="en-US" sz="800" baseline="0" dirty="0" smtClean="0"/>
                        <a:t> invests in  floating-rate secured loans primarily to fund private-equity sponsored middle market leveraged transactions .  </a:t>
                      </a:r>
                      <a:r>
                        <a:rPr lang="en-US" sz="800" kern="1200" dirty="0" smtClean="0">
                          <a:solidFill>
                            <a:schemeClr val="dk1"/>
                          </a:solidFill>
                          <a:effectLst/>
                          <a:latin typeface="+mn-lt"/>
                          <a:ea typeface="+mn-ea"/>
                          <a:cs typeface="+mn-cs"/>
                        </a:rPr>
                        <a:t>The </a:t>
                      </a:r>
                      <a:r>
                        <a:rPr lang="en-US" sz="800" kern="1200" baseline="0" dirty="0" smtClean="0">
                          <a:solidFill>
                            <a:schemeClr val="dk1"/>
                          </a:solidFill>
                          <a:effectLst/>
                          <a:latin typeface="+mn-lt"/>
                          <a:ea typeface="+mn-ea"/>
                          <a:cs typeface="+mn-cs"/>
                        </a:rPr>
                        <a:t> LLC </a:t>
                      </a:r>
                      <a:r>
                        <a:rPr lang="en-US" sz="800" kern="1200" dirty="0" smtClean="0">
                          <a:solidFill>
                            <a:schemeClr val="dk1"/>
                          </a:solidFill>
                          <a:effectLst/>
                          <a:latin typeface="+mn-lt"/>
                          <a:ea typeface="+mn-ea"/>
                          <a:cs typeface="+mn-cs"/>
                        </a:rPr>
                        <a:t>can leverage ASRS’s investment by up to 1.5x to boost returns.   </a:t>
                      </a:r>
                      <a:endParaRPr lang="en-US" sz="800" dirty="0" smtClean="0"/>
                    </a:p>
                  </a:txBody>
                  <a:tcPr/>
                </a:tc>
              </a:tr>
              <a:tr h="579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Cactus Direct Lending</a:t>
                      </a:r>
                      <a:r>
                        <a:rPr lang="en-US" sz="800" baseline="0" dirty="0" smtClean="0"/>
                        <a:t> Fund, </a:t>
                      </a:r>
                      <a:r>
                        <a:rPr lang="en-US" sz="800" dirty="0" smtClean="0"/>
                        <a:t>LP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t>(Partnership with HPS)</a:t>
                      </a:r>
                      <a:endParaRPr lang="en-US" sz="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$750</a:t>
                      </a:r>
                    </a:p>
                  </a:txBody>
                  <a:tcPr/>
                </a:tc>
                <a:tc>
                  <a:txBody>
                    <a:bodyPr/>
                    <a:lstStyle/>
                    <a:p>
                      <a:pPr algn="ctr"/>
                      <a:r>
                        <a:rPr lang="en-US" sz="800" dirty="0" smtClean="0"/>
                        <a:t>   383</a:t>
                      </a:r>
                      <a:endParaRPr lang="en-US" sz="800" dirty="0"/>
                    </a:p>
                  </a:txBody>
                  <a:tcPr/>
                </a:tc>
                <a:tc>
                  <a:txBody>
                    <a:bodyPr/>
                    <a:lstStyle/>
                    <a:p>
                      <a:pPr algn="ctr"/>
                      <a:r>
                        <a:rPr lang="en-US" sz="800" dirty="0" smtClean="0"/>
                        <a:t>12%</a:t>
                      </a:r>
                      <a:endParaRPr lang="en-US" sz="800" dirty="0"/>
                    </a:p>
                  </a:txBody>
                  <a:tcPr/>
                </a:tc>
                <a:tc>
                  <a:txBody>
                    <a:bodyPr/>
                    <a:lstStyle/>
                    <a:p>
                      <a:pPr algn="ctr"/>
                      <a:r>
                        <a:rPr lang="en-US" sz="800" dirty="0" smtClean="0"/>
                        <a:t>11</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Fund-of-one partnership that </a:t>
                      </a:r>
                      <a:r>
                        <a:rPr lang="en-US" sz="800" baseline="0" dirty="0" smtClean="0"/>
                        <a:t>invests in  floating-rate secured loans primarily to fund middle market leveraged transactions (ex. buyouts, recapitalizations) often without a private equity sponsor. </a:t>
                      </a:r>
                      <a:r>
                        <a:rPr lang="en-US" sz="800" kern="1200" dirty="0" smtClean="0">
                          <a:solidFill>
                            <a:schemeClr val="dk1"/>
                          </a:solidFill>
                          <a:effectLst/>
                          <a:latin typeface="+mn-lt"/>
                          <a:ea typeface="+mn-ea"/>
                          <a:cs typeface="+mn-cs"/>
                        </a:rPr>
                        <a:t>The partnership can leverage ASRS’s equity investment by up to 1.25x to boost returns. </a:t>
                      </a:r>
                      <a:endParaRPr lang="en-US" sz="800" dirty="0"/>
                    </a:p>
                  </a:txBody>
                  <a:tcPr/>
                </a:tc>
              </a:tr>
              <a:tr h="579120">
                <a:tc>
                  <a:txBody>
                    <a:bodyPr/>
                    <a:lstStyle/>
                    <a:p>
                      <a:pPr algn="l"/>
                      <a:r>
                        <a:rPr lang="en-US" sz="800" dirty="0" smtClean="0"/>
                        <a:t>Monroe Private</a:t>
                      </a:r>
                      <a:r>
                        <a:rPr lang="en-US" sz="800" baseline="0" dirty="0" smtClean="0"/>
                        <a:t> Credit Fund A</a:t>
                      </a:r>
                      <a:endParaRPr lang="en-US" sz="800" dirty="0"/>
                    </a:p>
                  </a:txBody>
                  <a:tcPr/>
                </a:tc>
                <a:tc>
                  <a:txBody>
                    <a:bodyPr/>
                    <a:lstStyle/>
                    <a:p>
                      <a:pPr algn="ctr"/>
                      <a:r>
                        <a:rPr lang="en-US" sz="800" dirty="0" smtClean="0"/>
                        <a:t>$650</a:t>
                      </a:r>
                      <a:endParaRPr lang="en-US" sz="800" dirty="0"/>
                    </a:p>
                  </a:txBody>
                  <a:tcPr/>
                </a:tc>
                <a:tc>
                  <a:txBody>
                    <a:bodyPr/>
                    <a:lstStyle/>
                    <a:p>
                      <a:pPr algn="ctr"/>
                      <a:r>
                        <a:rPr lang="en-US" sz="800" dirty="0" smtClean="0"/>
                        <a:t>   384</a:t>
                      </a:r>
                      <a:endParaRPr lang="en-US" sz="800" dirty="0"/>
                    </a:p>
                  </a:txBody>
                  <a:tcPr/>
                </a:tc>
                <a:tc>
                  <a:txBody>
                    <a:bodyPr/>
                    <a:lstStyle/>
                    <a:p>
                      <a:pPr algn="ctr"/>
                      <a:r>
                        <a:rPr lang="en-US" sz="800" dirty="0" smtClean="0"/>
                        <a:t>11%</a:t>
                      </a:r>
                    </a:p>
                  </a:txBody>
                  <a:tcPr/>
                </a:tc>
                <a:tc>
                  <a:txBody>
                    <a:bodyPr/>
                    <a:lstStyle/>
                    <a:p>
                      <a:pPr algn="ctr"/>
                      <a:r>
                        <a:rPr lang="en-US" sz="800" dirty="0" smtClean="0"/>
                        <a:t>11</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Fund-of-one partnership that </a:t>
                      </a:r>
                      <a:r>
                        <a:rPr lang="en-US" sz="800" baseline="0" dirty="0" smtClean="0"/>
                        <a:t>invests in  floating-rate secured loans primarily to fund smaller  middle market leveraged transactions .  </a:t>
                      </a:r>
                      <a:r>
                        <a:rPr lang="en-US" sz="800" kern="1200" dirty="0" smtClean="0">
                          <a:solidFill>
                            <a:schemeClr val="dk1"/>
                          </a:solidFill>
                          <a:effectLst/>
                          <a:latin typeface="+mn-lt"/>
                          <a:ea typeface="+mn-ea"/>
                          <a:cs typeface="+mn-cs"/>
                        </a:rPr>
                        <a:t>The partnership can leverage ASRS’s equity investment by up to 1.25x to boost returns.   </a:t>
                      </a:r>
                      <a:endParaRPr lang="en-US" sz="800" dirty="0"/>
                    </a:p>
                  </a:txBody>
                  <a:tcPr/>
                </a:tc>
              </a:tr>
              <a:tr h="579120">
                <a:tc>
                  <a:txBody>
                    <a:bodyPr/>
                    <a:lstStyle/>
                    <a:p>
                      <a:pPr algn="l"/>
                      <a:r>
                        <a:rPr lang="en-US" sz="800" dirty="0" smtClean="0"/>
                        <a:t>RFM Cactus</a:t>
                      </a:r>
                      <a:r>
                        <a:rPr lang="en-US" sz="800" baseline="0" dirty="0" smtClean="0"/>
                        <a:t> Holding Company, LLC (Partnership with Related)</a:t>
                      </a:r>
                      <a:endParaRPr lang="en-US" sz="800" dirty="0"/>
                    </a:p>
                  </a:txBody>
                  <a:tcPr/>
                </a:tc>
                <a:tc>
                  <a:txBody>
                    <a:bodyPr/>
                    <a:lstStyle/>
                    <a:p>
                      <a:pPr algn="ctr"/>
                      <a:r>
                        <a:rPr lang="en-US" sz="800" dirty="0" smtClean="0"/>
                        <a:t>$625</a:t>
                      </a:r>
                      <a:endParaRPr lang="en-US" sz="800" dirty="0"/>
                    </a:p>
                  </a:txBody>
                  <a:tcPr/>
                </a:tc>
                <a:tc>
                  <a:txBody>
                    <a:bodyPr/>
                    <a:lstStyle/>
                    <a:p>
                      <a:pPr algn="ctr"/>
                      <a:r>
                        <a:rPr lang="en-US" sz="800" dirty="0" smtClean="0"/>
                        <a:t>  461</a:t>
                      </a:r>
                      <a:endParaRPr lang="en-US" sz="800" dirty="0"/>
                    </a:p>
                  </a:txBody>
                  <a:tcPr/>
                </a:tc>
                <a:tc>
                  <a:txBody>
                    <a:bodyPr/>
                    <a:lstStyle/>
                    <a:p>
                      <a:pPr algn="ctr"/>
                      <a:r>
                        <a:rPr lang="en-US" sz="800" dirty="0" smtClean="0"/>
                        <a:t>10%</a:t>
                      </a:r>
                      <a:endParaRPr lang="en-US" sz="800" dirty="0"/>
                    </a:p>
                  </a:txBody>
                  <a:tcPr/>
                </a:tc>
                <a:tc>
                  <a:txBody>
                    <a:bodyPr/>
                    <a:lstStyle/>
                    <a:p>
                      <a:pPr algn="ctr"/>
                      <a:r>
                        <a:rPr lang="en-US" sz="800" dirty="0" smtClean="0"/>
                        <a:t> 13</a:t>
                      </a:r>
                      <a:endParaRPr lang="en-US" sz="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800" dirty="0" smtClean="0"/>
                        <a:t>Fund-of-one partnership that</a:t>
                      </a:r>
                      <a:r>
                        <a:rPr lang="en-US" sz="800" baseline="0" dirty="0" smtClean="0"/>
                        <a:t> invests in: </a:t>
                      </a:r>
                      <a:r>
                        <a:rPr lang="en-US" sz="800" kern="1200" dirty="0" smtClean="0">
                          <a:solidFill>
                            <a:schemeClr val="dk1"/>
                          </a:solidFill>
                          <a:effectLst/>
                          <a:latin typeface="+mn-lt"/>
                          <a:ea typeface="+mn-ea"/>
                          <a:cs typeface="+mn-cs"/>
                        </a:rPr>
                        <a:t>1) “Freddie B” securities</a:t>
                      </a:r>
                      <a:r>
                        <a:rPr lang="en-US" sz="800" kern="1200" baseline="0" dirty="0" smtClean="0">
                          <a:solidFill>
                            <a:schemeClr val="dk1"/>
                          </a:solidFill>
                          <a:effectLst/>
                          <a:latin typeface="+mn-lt"/>
                          <a:ea typeface="+mn-ea"/>
                          <a:cs typeface="+mn-cs"/>
                        </a:rPr>
                        <a:t> (</a:t>
                      </a:r>
                      <a:r>
                        <a:rPr lang="en-US" sz="800" kern="1200" dirty="0" smtClean="0">
                          <a:solidFill>
                            <a:schemeClr val="dk1"/>
                          </a:solidFill>
                          <a:effectLst/>
                          <a:latin typeface="+mn-lt"/>
                          <a:ea typeface="+mn-ea"/>
                          <a:cs typeface="+mn-cs"/>
                        </a:rPr>
                        <a:t>first loss tranches of multi-family property securitizations that have been pooled and sponsored by Freddie Mac;) and 2) mezzanine debt to finance real estate properties.  </a:t>
                      </a:r>
                      <a:endParaRPr lang="en-US" sz="800"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AP Mezzanine Partners III , LP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t>(Partnership with HPS)</a:t>
                      </a:r>
                      <a:endParaRPr lang="en-US" sz="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$500</a:t>
                      </a:r>
                    </a:p>
                  </a:txBody>
                  <a:tcPr/>
                </a:tc>
                <a:tc>
                  <a:txBody>
                    <a:bodyPr/>
                    <a:lstStyle/>
                    <a:p>
                      <a:pPr algn="ctr"/>
                      <a:r>
                        <a:rPr lang="en-US" sz="800" dirty="0" smtClean="0"/>
                        <a:t>       84</a:t>
                      </a:r>
                      <a:endParaRPr lang="en-US" sz="800" dirty="0"/>
                    </a:p>
                  </a:txBody>
                  <a:tcPr/>
                </a:tc>
                <a:tc>
                  <a:txBody>
                    <a:bodyPr/>
                    <a:lstStyle/>
                    <a:p>
                      <a:pPr algn="ctr"/>
                      <a:r>
                        <a:rPr lang="en-US" sz="800" dirty="0" smtClean="0"/>
                        <a:t>11%</a:t>
                      </a:r>
                      <a:endParaRPr lang="en-US" sz="800" dirty="0"/>
                    </a:p>
                  </a:txBody>
                  <a:tcPr/>
                </a:tc>
                <a:tc>
                  <a:txBody>
                    <a:bodyPr/>
                    <a:lstStyle/>
                    <a:p>
                      <a:pPr algn="ctr"/>
                      <a:r>
                        <a:rPr lang="en-US" sz="800" dirty="0" smtClean="0"/>
                        <a:t>2</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Fund-of-one partnership </a:t>
                      </a:r>
                      <a:r>
                        <a:rPr lang="en-US" sz="800" kern="1200" baseline="0" dirty="0" smtClean="0">
                          <a:solidFill>
                            <a:schemeClr val="dk1"/>
                          </a:solidFill>
                          <a:effectLst/>
                          <a:latin typeface="+mn-lt"/>
                          <a:ea typeface="+mn-ea"/>
                          <a:cs typeface="+mn-cs"/>
                        </a:rPr>
                        <a:t> that </a:t>
                      </a:r>
                      <a:r>
                        <a:rPr lang="en-US" sz="800" kern="1200" dirty="0" smtClean="0">
                          <a:solidFill>
                            <a:schemeClr val="dk1"/>
                          </a:solidFill>
                          <a:effectLst/>
                          <a:latin typeface="+mn-lt"/>
                          <a:ea typeface="+mn-ea"/>
                          <a:cs typeface="+mn-cs"/>
                        </a:rPr>
                        <a:t>invests primarily in mezzanine debt to fund highly leveraged transactions for larger capitalization companies. </a:t>
                      </a:r>
                      <a:endParaRPr lang="en-US" sz="800" dirty="0"/>
                    </a:p>
                  </a:txBody>
                  <a:tcPr/>
                </a:tc>
              </a:tr>
              <a:tr h="579120">
                <a:tc>
                  <a:txBody>
                    <a:bodyPr/>
                    <a:lstStyle/>
                    <a:p>
                      <a:pPr algn="l"/>
                      <a:r>
                        <a:rPr lang="en-US" sz="800" dirty="0" smtClean="0"/>
                        <a:t>ICG</a:t>
                      </a:r>
                      <a:r>
                        <a:rPr lang="en-US" sz="800" baseline="0" dirty="0" smtClean="0"/>
                        <a:t> Arizona </a:t>
                      </a:r>
                      <a:r>
                        <a:rPr lang="en-US" sz="800" dirty="0" smtClean="0"/>
                        <a:t>Senior Direct Lending Credit Fund</a:t>
                      </a:r>
                      <a:endParaRPr lang="en-US" sz="800" dirty="0"/>
                    </a:p>
                  </a:txBody>
                  <a:tcPr/>
                </a:tc>
                <a:tc>
                  <a:txBody>
                    <a:bodyPr/>
                    <a:lstStyle/>
                    <a:p>
                      <a:pPr algn="ctr"/>
                      <a:r>
                        <a:rPr lang="en-US" sz="800" dirty="0" smtClean="0"/>
                        <a:t>$401</a:t>
                      </a:r>
                      <a:endParaRPr lang="en-US" sz="800" dirty="0"/>
                    </a:p>
                  </a:txBody>
                  <a:tcPr/>
                </a:tc>
                <a:tc>
                  <a:txBody>
                    <a:bodyPr/>
                    <a:lstStyle/>
                    <a:p>
                      <a:pPr algn="ctr"/>
                      <a:r>
                        <a:rPr lang="en-US" sz="800" dirty="0" smtClean="0"/>
                        <a:t>    258</a:t>
                      </a:r>
                      <a:endParaRPr lang="en-US" sz="800" dirty="0"/>
                    </a:p>
                  </a:txBody>
                  <a:tcPr/>
                </a:tc>
                <a:tc>
                  <a:txBody>
                    <a:bodyPr/>
                    <a:lstStyle/>
                    <a:p>
                      <a:pPr algn="ctr"/>
                      <a:r>
                        <a:rPr lang="en-US" sz="800" dirty="0" smtClean="0"/>
                        <a:t>11%</a:t>
                      </a:r>
                      <a:endParaRPr lang="en-US" sz="800" dirty="0"/>
                    </a:p>
                  </a:txBody>
                  <a:tcPr/>
                </a:tc>
                <a:tc>
                  <a:txBody>
                    <a:bodyPr/>
                    <a:lstStyle/>
                    <a:p>
                      <a:pPr algn="ctr"/>
                      <a:r>
                        <a:rPr lang="en-US" sz="800" dirty="0" smtClean="0"/>
                        <a:t>8</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Fund-of-one partnership that </a:t>
                      </a:r>
                      <a:r>
                        <a:rPr lang="en-US" sz="800" baseline="0" dirty="0" smtClean="0"/>
                        <a:t>invests in floating-rate secured loans primarily to fund private-equity sponsored middle market leveraged transactions  in Europe.  </a:t>
                      </a:r>
                      <a:r>
                        <a:rPr lang="en-US" sz="800" kern="1200" dirty="0" smtClean="0">
                          <a:solidFill>
                            <a:schemeClr val="dk1"/>
                          </a:solidFill>
                          <a:effectLst/>
                          <a:latin typeface="+mn-lt"/>
                          <a:ea typeface="+mn-ea"/>
                          <a:cs typeface="+mn-cs"/>
                        </a:rPr>
                        <a:t>The partnership can leverage ASRS’s equity investment by up to 1.0x.   </a:t>
                      </a:r>
                      <a:endParaRPr lang="en-US" sz="800" dirty="0"/>
                    </a:p>
                  </a:txBody>
                  <a:tcPr/>
                </a:tc>
              </a:tr>
              <a:tr h="457200">
                <a:tc>
                  <a:txBody>
                    <a:bodyPr/>
                    <a:lstStyle/>
                    <a:p>
                      <a:pPr algn="l"/>
                      <a:r>
                        <a:rPr lang="en-US" sz="800" dirty="0" smtClean="0"/>
                        <a:t>H/2</a:t>
                      </a:r>
                      <a:r>
                        <a:rPr lang="en-US" sz="800" baseline="0" dirty="0" smtClean="0"/>
                        <a:t> Core Real Estate Debt Fund</a:t>
                      </a:r>
                      <a:endParaRPr lang="en-US" sz="800" dirty="0"/>
                    </a:p>
                  </a:txBody>
                  <a:tcPr/>
                </a:tc>
                <a:tc>
                  <a:txBody>
                    <a:bodyPr/>
                    <a:lstStyle/>
                    <a:p>
                      <a:pPr algn="ctr"/>
                      <a:r>
                        <a:rPr lang="en-US" sz="800" dirty="0" smtClean="0"/>
                        <a:t>$400</a:t>
                      </a:r>
                      <a:endParaRPr lang="en-US" sz="800" dirty="0"/>
                    </a:p>
                  </a:txBody>
                  <a:tcPr/>
                </a:tc>
                <a:tc>
                  <a:txBody>
                    <a:bodyPr/>
                    <a:lstStyle/>
                    <a:p>
                      <a:pPr algn="ctr"/>
                      <a:r>
                        <a:rPr lang="en-US" sz="800" dirty="0" smtClean="0"/>
                        <a:t>   418</a:t>
                      </a:r>
                      <a:endParaRPr lang="en-US" sz="800" dirty="0"/>
                    </a:p>
                  </a:txBody>
                  <a:tcPr/>
                </a:tc>
                <a:tc>
                  <a:txBody>
                    <a:bodyPr/>
                    <a:lstStyle/>
                    <a:p>
                      <a:pPr algn="ctr"/>
                      <a:r>
                        <a:rPr lang="en-US" sz="800" dirty="0" smtClean="0"/>
                        <a:t>6%</a:t>
                      </a:r>
                      <a:endParaRPr lang="en-US" sz="800" dirty="0"/>
                    </a:p>
                  </a:txBody>
                  <a:tcPr/>
                </a:tc>
                <a:tc>
                  <a:txBody>
                    <a:bodyPr/>
                    <a:lstStyle/>
                    <a:p>
                      <a:pPr algn="ctr"/>
                      <a:r>
                        <a:rPr lang="en-US" sz="800" dirty="0" smtClean="0"/>
                        <a:t> 12</a:t>
                      </a:r>
                      <a:endParaRPr lang="en-US" sz="800" dirty="0"/>
                    </a:p>
                  </a:txBody>
                  <a:tcPr/>
                </a:tc>
                <a:tc>
                  <a:txBody>
                    <a:bodyPr/>
                    <a:lstStyle/>
                    <a:p>
                      <a:pPr algn="l"/>
                      <a:r>
                        <a:rPr lang="en-US" sz="800" dirty="0" smtClean="0"/>
                        <a:t>Open-ended fund  that </a:t>
                      </a:r>
                      <a:r>
                        <a:rPr lang="en-US" sz="800" kern="1200" dirty="0" smtClean="0">
                          <a:solidFill>
                            <a:schemeClr val="dk1"/>
                          </a:solidFill>
                          <a:effectLst/>
                          <a:latin typeface="+mn-lt"/>
                          <a:ea typeface="+mn-ea"/>
                          <a:cs typeface="+mn-cs"/>
                        </a:rPr>
                        <a:t>invests in floating-rate senior mortgage loans and other conservatively underwritten real estate finance investments.  The fund will utilize leverage of up to 60%. </a:t>
                      </a:r>
                      <a:endParaRPr lang="en-US" sz="800" dirty="0"/>
                    </a:p>
                  </a:txBody>
                  <a:tcPr/>
                </a:tc>
              </a:tr>
              <a:tr h="335280">
                <a:tc>
                  <a:txBody>
                    <a:bodyPr/>
                    <a:lstStyle/>
                    <a:p>
                      <a:pPr algn="l"/>
                      <a:r>
                        <a:rPr lang="en-US" sz="800" dirty="0" smtClean="0"/>
                        <a:t>Sonoran Cactus Private Asset Backed Fund, LLC (Managed by Ares)</a:t>
                      </a:r>
                      <a:endParaRPr lang="en-US" sz="800" dirty="0"/>
                    </a:p>
                  </a:txBody>
                  <a:tcPr/>
                </a:tc>
                <a:tc>
                  <a:txBody>
                    <a:bodyPr/>
                    <a:lstStyle/>
                    <a:p>
                      <a:pPr algn="ctr"/>
                      <a:r>
                        <a:rPr lang="en-US" sz="800" dirty="0" smtClean="0"/>
                        <a:t>$500</a:t>
                      </a:r>
                      <a:endParaRPr lang="en-US" sz="800" dirty="0"/>
                    </a:p>
                  </a:txBody>
                  <a:tcPr/>
                </a:tc>
                <a:tc>
                  <a:txBody>
                    <a:bodyPr/>
                    <a:lstStyle/>
                    <a:p>
                      <a:pPr algn="ctr"/>
                      <a:r>
                        <a:rPr lang="en-US" sz="800" dirty="0" smtClean="0"/>
                        <a:t>   180</a:t>
                      </a:r>
                      <a:endParaRPr lang="en-US" sz="800" dirty="0"/>
                    </a:p>
                  </a:txBody>
                  <a:tcPr/>
                </a:tc>
                <a:tc>
                  <a:txBody>
                    <a:bodyPr/>
                    <a:lstStyle/>
                    <a:p>
                      <a:pPr algn="ctr"/>
                      <a:r>
                        <a:rPr lang="en-US" sz="800" dirty="0" smtClean="0"/>
                        <a:t>10%</a:t>
                      </a:r>
                      <a:endParaRPr lang="en-US" sz="800" dirty="0"/>
                    </a:p>
                  </a:txBody>
                  <a:tcPr/>
                </a:tc>
                <a:tc>
                  <a:txBody>
                    <a:bodyPr/>
                    <a:lstStyle/>
                    <a:p>
                      <a:pPr algn="ctr"/>
                      <a:r>
                        <a:rPr lang="en-US" sz="800" dirty="0" smtClean="0"/>
                        <a:t>5</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Separate</a:t>
                      </a:r>
                      <a:r>
                        <a:rPr lang="en-US" sz="800" baseline="0" dirty="0" smtClean="0"/>
                        <a:t> account</a:t>
                      </a:r>
                      <a:r>
                        <a:rPr lang="en-US" sz="800" dirty="0" smtClean="0"/>
                        <a:t> that </a:t>
                      </a:r>
                      <a:r>
                        <a:rPr lang="en-US" sz="800" baseline="0" dirty="0" smtClean="0"/>
                        <a:t>invests in loans backed by consumer and commercial receivables.</a:t>
                      </a:r>
                      <a:endParaRPr lang="en-US" sz="800" dirty="0"/>
                    </a:p>
                  </a:txBody>
                  <a:tcPr/>
                </a:tc>
              </a:tr>
              <a:tr h="335280">
                <a:tc>
                  <a:txBody>
                    <a:bodyPr/>
                    <a:lstStyle/>
                    <a:p>
                      <a:pPr algn="l"/>
                      <a:r>
                        <a:rPr lang="en-US" sz="800" dirty="0" smtClean="0"/>
                        <a:t>Arizona</a:t>
                      </a:r>
                      <a:r>
                        <a:rPr lang="en-US" sz="800" baseline="0" dirty="0" smtClean="0"/>
                        <a:t> – White Oak Investor LLC</a:t>
                      </a:r>
                      <a:endParaRPr lang="en-US" sz="800" dirty="0"/>
                    </a:p>
                  </a:txBody>
                  <a:tcPr/>
                </a:tc>
                <a:tc>
                  <a:txBody>
                    <a:bodyPr/>
                    <a:lstStyle/>
                    <a:p>
                      <a:pPr algn="ctr"/>
                      <a:r>
                        <a:rPr lang="en-US" sz="800" dirty="0" smtClean="0"/>
                        <a:t>$210</a:t>
                      </a:r>
                      <a:endParaRPr lang="en-US" sz="800" dirty="0"/>
                    </a:p>
                  </a:txBody>
                  <a:tcPr/>
                </a:tc>
                <a:tc>
                  <a:txBody>
                    <a:bodyPr/>
                    <a:lstStyle/>
                    <a:p>
                      <a:pPr algn="ctr"/>
                      <a:r>
                        <a:rPr lang="en-US" sz="800" dirty="0" smtClean="0"/>
                        <a:t>  213</a:t>
                      </a:r>
                      <a:endParaRPr lang="en-US" sz="800" dirty="0"/>
                    </a:p>
                  </a:txBody>
                  <a:tcPr/>
                </a:tc>
                <a:tc>
                  <a:txBody>
                    <a:bodyPr/>
                    <a:lstStyle/>
                    <a:p>
                      <a:pPr algn="ctr"/>
                      <a:r>
                        <a:rPr lang="en-US" sz="800" dirty="0" smtClean="0"/>
                        <a:t>12%</a:t>
                      </a:r>
                      <a:endParaRPr lang="en-US" sz="800" dirty="0"/>
                    </a:p>
                  </a:txBody>
                  <a:tcPr/>
                </a:tc>
                <a:tc>
                  <a:txBody>
                    <a:bodyPr/>
                    <a:lstStyle/>
                    <a:p>
                      <a:pPr algn="ctr"/>
                      <a:r>
                        <a:rPr lang="en-US" sz="800" dirty="0" smtClean="0"/>
                        <a:t>6</a:t>
                      </a:r>
                      <a:endParaRPr lang="en-US" sz="800" dirty="0"/>
                    </a:p>
                  </a:txBody>
                  <a:tcPr/>
                </a:tc>
                <a:tc>
                  <a:txBody>
                    <a:bodyPr/>
                    <a:lstStyle/>
                    <a:p>
                      <a:pPr algn="l"/>
                      <a:r>
                        <a:rPr lang="en-US" sz="800" dirty="0" smtClean="0"/>
                        <a:t>Separate</a:t>
                      </a:r>
                      <a:r>
                        <a:rPr lang="en-US" sz="800" baseline="0" dirty="0" smtClean="0"/>
                        <a:t> account </a:t>
                      </a:r>
                      <a:r>
                        <a:rPr lang="en-US" sz="800" kern="1200" baseline="0" dirty="0" smtClean="0">
                          <a:solidFill>
                            <a:schemeClr val="dk1"/>
                          </a:solidFill>
                          <a:effectLst/>
                          <a:latin typeface="+mn-lt"/>
                          <a:ea typeface="+mn-ea"/>
                          <a:cs typeface="+mn-cs"/>
                        </a:rPr>
                        <a:t>that i</a:t>
                      </a:r>
                      <a:r>
                        <a:rPr lang="en-US" sz="800" kern="1200" dirty="0" smtClean="0">
                          <a:solidFill>
                            <a:schemeClr val="dk1"/>
                          </a:solidFill>
                          <a:effectLst/>
                          <a:latin typeface="+mn-lt"/>
                          <a:ea typeface="+mn-ea"/>
                          <a:cs typeface="+mn-cs"/>
                        </a:rPr>
                        <a:t>nvests in floating-rate secured loans for small- to mid-size companies typically lacking</a:t>
                      </a:r>
                      <a:r>
                        <a:rPr lang="en-US" sz="800" kern="1200" baseline="0" dirty="0" smtClean="0">
                          <a:solidFill>
                            <a:schemeClr val="dk1"/>
                          </a:solidFill>
                          <a:effectLst/>
                          <a:latin typeface="+mn-lt"/>
                          <a:ea typeface="+mn-ea"/>
                          <a:cs typeface="+mn-cs"/>
                        </a:rPr>
                        <a:t> a deal sponsor</a:t>
                      </a:r>
                      <a:r>
                        <a:rPr lang="en-US" sz="800" kern="1200" dirty="0" smtClean="0">
                          <a:solidFill>
                            <a:schemeClr val="dk1"/>
                          </a:solidFill>
                          <a:effectLst/>
                          <a:latin typeface="+mn-lt"/>
                          <a:ea typeface="+mn-ea"/>
                          <a:cs typeface="+mn-cs"/>
                        </a:rPr>
                        <a:t>.  </a:t>
                      </a:r>
                      <a:endParaRPr lang="en-US" sz="800" dirty="0"/>
                    </a:p>
                  </a:txBody>
                  <a:tcPr/>
                </a:tc>
              </a:tr>
              <a:tr h="457200">
                <a:tc>
                  <a:txBody>
                    <a:bodyPr/>
                    <a:lstStyle/>
                    <a:p>
                      <a:pPr algn="l"/>
                      <a:r>
                        <a:rPr lang="en-US" sz="800" dirty="0" smtClean="0"/>
                        <a:t>AP Mezzanine Partners II, LP</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t>(Partnership with HPS, in liquidation)</a:t>
                      </a:r>
                      <a:endParaRPr lang="en-US" sz="800" dirty="0" smtClean="0"/>
                    </a:p>
                  </a:txBody>
                  <a:tcPr/>
                </a:tc>
                <a:tc>
                  <a:txBody>
                    <a:bodyPr/>
                    <a:lstStyle/>
                    <a:p>
                      <a:pPr algn="ctr"/>
                      <a:r>
                        <a:rPr lang="en-US" sz="800" dirty="0" smtClean="0"/>
                        <a:t>$173</a:t>
                      </a:r>
                      <a:endParaRPr lang="en-US" sz="800" dirty="0"/>
                    </a:p>
                  </a:txBody>
                  <a:tcPr/>
                </a:tc>
                <a:tc>
                  <a:txBody>
                    <a:bodyPr/>
                    <a:lstStyle/>
                    <a:p>
                      <a:pPr algn="ctr"/>
                      <a:r>
                        <a:rPr lang="en-US" sz="800" dirty="0" smtClean="0"/>
                        <a:t>  173</a:t>
                      </a:r>
                      <a:endParaRPr lang="en-US" sz="800" dirty="0"/>
                    </a:p>
                  </a:txBody>
                  <a:tcPr/>
                </a:tc>
                <a:tc>
                  <a:txBody>
                    <a:bodyPr/>
                    <a:lstStyle/>
                    <a:p>
                      <a:pPr algn="ctr"/>
                      <a:r>
                        <a:rPr lang="en-US" sz="800" dirty="0" smtClean="0"/>
                        <a:t>11%</a:t>
                      </a:r>
                      <a:endParaRPr lang="en-US" sz="800" dirty="0"/>
                    </a:p>
                  </a:txBody>
                  <a:tcPr/>
                </a:tc>
                <a:tc>
                  <a:txBody>
                    <a:bodyPr/>
                    <a:lstStyle/>
                    <a:p>
                      <a:pPr algn="ctr"/>
                      <a:r>
                        <a:rPr lang="en-US" sz="800" dirty="0" smtClean="0"/>
                        <a:t>5</a:t>
                      </a:r>
                      <a:endParaRPr lang="en-US" sz="800" dirty="0"/>
                    </a:p>
                  </a:txBody>
                  <a:tcPr/>
                </a:tc>
                <a:tc>
                  <a:txBody>
                    <a:bodyPr/>
                    <a:lstStyle/>
                    <a:p>
                      <a:pPr algn="l"/>
                      <a:r>
                        <a:rPr lang="en-US" sz="800" dirty="0" smtClean="0"/>
                        <a:t>Fund-of-one partnership </a:t>
                      </a:r>
                      <a:r>
                        <a:rPr lang="en-US" sz="800" kern="1200" baseline="0" dirty="0" smtClean="0">
                          <a:solidFill>
                            <a:schemeClr val="dk1"/>
                          </a:solidFill>
                          <a:effectLst/>
                          <a:latin typeface="+mn-lt"/>
                          <a:ea typeface="+mn-ea"/>
                          <a:cs typeface="+mn-cs"/>
                        </a:rPr>
                        <a:t> that </a:t>
                      </a:r>
                      <a:r>
                        <a:rPr lang="en-US" sz="800" kern="1200" dirty="0" smtClean="0">
                          <a:solidFill>
                            <a:schemeClr val="dk1"/>
                          </a:solidFill>
                          <a:effectLst/>
                          <a:latin typeface="+mn-lt"/>
                          <a:ea typeface="+mn-ea"/>
                          <a:cs typeface="+mn-cs"/>
                        </a:rPr>
                        <a:t>invests primarily in mezzanine debt to fund highly leveraged transactions for larger capitalization companies.   Investment period expired</a:t>
                      </a:r>
                      <a:r>
                        <a:rPr lang="en-US" sz="800" kern="1200" baseline="0" dirty="0" smtClean="0">
                          <a:solidFill>
                            <a:schemeClr val="dk1"/>
                          </a:solidFill>
                          <a:effectLst/>
                          <a:latin typeface="+mn-lt"/>
                          <a:ea typeface="+mn-ea"/>
                          <a:cs typeface="+mn-cs"/>
                        </a:rPr>
                        <a:t> </a:t>
                      </a:r>
                      <a:r>
                        <a:rPr lang="en-US" sz="800" kern="1200" dirty="0" smtClean="0">
                          <a:solidFill>
                            <a:schemeClr val="dk1"/>
                          </a:solidFill>
                          <a:effectLst/>
                          <a:latin typeface="+mn-lt"/>
                          <a:ea typeface="+mn-ea"/>
                          <a:cs typeface="+mn-cs"/>
                        </a:rPr>
                        <a:t>6/30/16.</a:t>
                      </a:r>
                      <a:endParaRPr lang="en-US" sz="800" dirty="0"/>
                    </a:p>
                  </a:txBody>
                  <a:tcPr/>
                </a:tc>
              </a:tr>
              <a:tr h="575534">
                <a:tc>
                  <a:txBody>
                    <a:bodyPr/>
                    <a:lstStyle/>
                    <a:p>
                      <a:pPr algn="l"/>
                      <a:r>
                        <a:rPr lang="en-US" sz="800" dirty="0" smtClean="0"/>
                        <a:t>Blackstone/GSO</a:t>
                      </a:r>
                      <a:r>
                        <a:rPr lang="en-US" sz="800" baseline="0" dirty="0" smtClean="0"/>
                        <a:t> Capital Solutions Fund (in  liquidation)</a:t>
                      </a:r>
                      <a:endParaRPr lang="en-US" sz="800" dirty="0"/>
                    </a:p>
                  </a:txBody>
                  <a:tcPr/>
                </a:tc>
                <a:tc>
                  <a:txBody>
                    <a:bodyPr/>
                    <a:lstStyle/>
                    <a:p>
                      <a:pPr algn="ctr"/>
                      <a:r>
                        <a:rPr lang="en-US" sz="800" dirty="0" smtClean="0">
                          <a:effectLst/>
                        </a:rPr>
                        <a:t>  $45</a:t>
                      </a:r>
                    </a:p>
                    <a:p>
                      <a:pPr algn="ctr"/>
                      <a:endParaRPr lang="en-US" sz="800" dirty="0">
                        <a:effectLst/>
                      </a:endParaRPr>
                    </a:p>
                  </a:txBody>
                  <a:tcPr/>
                </a:tc>
                <a:tc>
                  <a:txBody>
                    <a:bodyPr/>
                    <a:lstStyle/>
                    <a:p>
                      <a:pPr algn="ctr"/>
                      <a:r>
                        <a:rPr lang="en-US" sz="800" baseline="0" dirty="0" smtClean="0">
                          <a:effectLst/>
                        </a:rPr>
                        <a:t>   45</a:t>
                      </a:r>
                      <a:endParaRPr lang="en-US" sz="800" dirty="0">
                        <a:effectLst/>
                      </a:endParaRPr>
                    </a:p>
                  </a:txBody>
                  <a:tcPr/>
                </a:tc>
                <a:tc>
                  <a:txBody>
                    <a:bodyPr/>
                    <a:lstStyle/>
                    <a:p>
                      <a:pPr algn="ctr"/>
                      <a:r>
                        <a:rPr lang="en-US" sz="800" dirty="0" smtClean="0">
                          <a:effectLst/>
                        </a:rPr>
                        <a:t>13%</a:t>
                      </a:r>
                      <a:endParaRPr lang="en-US" sz="800" dirty="0">
                        <a:effectLst/>
                      </a:endParaRPr>
                    </a:p>
                  </a:txBody>
                  <a:tcPr/>
                </a:tc>
                <a:tc>
                  <a:txBody>
                    <a:bodyPr/>
                    <a:lstStyle/>
                    <a:p>
                      <a:pPr algn="ctr"/>
                      <a:r>
                        <a:rPr lang="en-US" sz="800" dirty="0" smtClean="0"/>
                        <a:t>1</a:t>
                      </a:r>
                      <a:endParaRPr lang="en-US" sz="800" dirty="0"/>
                    </a:p>
                  </a:txBody>
                  <a:tcPr/>
                </a:tc>
                <a:tc>
                  <a:txBody>
                    <a:bodyPr/>
                    <a:lstStyle/>
                    <a:p>
                      <a:pPr algn="l"/>
                      <a:r>
                        <a:rPr lang="en-US" sz="800" dirty="0" smtClean="0"/>
                        <a:t>Commingled</a:t>
                      </a:r>
                      <a:r>
                        <a:rPr lang="en-US" sz="800" baseline="0" dirty="0" smtClean="0"/>
                        <a:t> f</a:t>
                      </a:r>
                      <a:r>
                        <a:rPr lang="en-US" sz="800" dirty="0" smtClean="0"/>
                        <a:t>und</a:t>
                      </a:r>
                      <a:r>
                        <a:rPr lang="en-US" sz="800" baseline="0" dirty="0" smtClean="0"/>
                        <a:t> which provided rescue financing to companies seeking to avoid a bankruptcy or restructuring.   Investment period ended in  2013 and portfolio is now running off.</a:t>
                      </a:r>
                      <a:endParaRPr lang="en-US" sz="800" dirty="0"/>
                    </a:p>
                  </a:txBody>
                  <a:tcPr/>
                </a:tc>
              </a:tr>
              <a:tr h="213360">
                <a:tc>
                  <a:txBody>
                    <a:bodyPr/>
                    <a:lstStyle/>
                    <a:p>
                      <a:pPr algn="l"/>
                      <a:r>
                        <a:rPr lang="en-US" sz="800" dirty="0" smtClean="0"/>
                        <a:t>     Total</a:t>
                      </a:r>
                      <a:endParaRPr lang="en-US" sz="800" dirty="0"/>
                    </a:p>
                  </a:txBody>
                  <a:tcPr/>
                </a:tc>
                <a:tc>
                  <a:txBody>
                    <a:bodyPr/>
                    <a:lstStyle/>
                    <a:p>
                      <a:pPr algn="ctr"/>
                      <a:r>
                        <a:rPr lang="en-US" sz="800" dirty="0" smtClean="0"/>
                        <a:t>$5,354</a:t>
                      </a:r>
                      <a:endParaRPr lang="en-US" sz="800" dirty="0"/>
                    </a:p>
                  </a:txBody>
                  <a:tcPr/>
                </a:tc>
                <a:tc>
                  <a:txBody>
                    <a:bodyPr/>
                    <a:lstStyle/>
                    <a:p>
                      <a:pPr algn="ctr"/>
                      <a:r>
                        <a:rPr lang="en-US" sz="800" dirty="0" smtClean="0"/>
                        <a:t>$3,511</a:t>
                      </a:r>
                      <a:endParaRPr lang="en-US" sz="800" dirty="0"/>
                    </a:p>
                  </a:txBody>
                  <a:tcPr/>
                </a:tc>
                <a:tc>
                  <a:txBody>
                    <a:bodyPr/>
                    <a:lstStyle/>
                    <a:p>
                      <a:pPr algn="ctr"/>
                      <a:endParaRPr lang="en-US" sz="800" dirty="0"/>
                    </a:p>
                  </a:txBody>
                  <a:tcPr/>
                </a:tc>
                <a:tc>
                  <a:txBody>
                    <a:bodyPr/>
                    <a:lstStyle/>
                    <a:p>
                      <a:pPr algn="ctr"/>
                      <a:r>
                        <a:rPr lang="en-US" sz="800" dirty="0" smtClean="0"/>
                        <a:t>100</a:t>
                      </a:r>
                      <a:endParaRPr lang="en-US" sz="800" dirty="0"/>
                    </a:p>
                  </a:txBody>
                  <a:tcPr/>
                </a:tc>
                <a:tc>
                  <a:txBody>
                    <a:bodyPr/>
                    <a:lstStyle/>
                    <a:p>
                      <a:pPr algn="ctr"/>
                      <a:endParaRPr lang="en-US" sz="800" dirty="0"/>
                    </a:p>
                  </a:txBody>
                  <a:tcPr/>
                </a:tc>
              </a:tr>
            </a:tbl>
          </a:graphicData>
        </a:graphic>
      </p:graphicFrame>
      <p:sp>
        <p:nvSpPr>
          <p:cNvPr id="5" name="Slide Number Placeholder 4"/>
          <p:cNvSpPr>
            <a:spLocks noGrp="1"/>
          </p:cNvSpPr>
          <p:nvPr>
            <p:ph type="sldNum" sz="quarter" idx="12"/>
          </p:nvPr>
        </p:nvSpPr>
        <p:spPr/>
        <p:txBody>
          <a:bodyPr/>
          <a:lstStyle/>
          <a:p>
            <a:fld id="{AA3671F9-4802-4648-9E60-83C8E189E45C}" type="slidenum">
              <a:rPr lang="en-US" smtClean="0"/>
              <a:t>21</a:t>
            </a:fld>
            <a:endParaRPr lang="en-US" dirty="0"/>
          </a:p>
        </p:txBody>
      </p:sp>
    </p:spTree>
    <p:extLst>
      <p:ext uri="{BB962C8B-B14F-4D97-AF65-F5344CB8AC3E}">
        <p14:creationId xmlns:p14="http://schemas.microsoft.com/office/powerpoint/2010/main" val="174301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all" dirty="0" smtClean="0"/>
              <a:t>Opportunistic Debt</a:t>
            </a:r>
            <a:endParaRPr lang="en-US" cap="all"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46353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Opportunistic Debt</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0" indent="0">
              <a:buNone/>
            </a:pPr>
            <a:r>
              <a:rPr lang="en-US" sz="1600" dirty="0" smtClean="0"/>
              <a:t>Opportunistic Debt is tactical in nature and represents asset classes or strategies not encompassed in the SAAP and offer the potential to meet the fund’s targeted return. </a:t>
            </a:r>
            <a:r>
              <a:rPr lang="en-US" sz="1600" dirty="0"/>
              <a:t>Since </a:t>
            </a:r>
            <a:r>
              <a:rPr lang="en-US" sz="1600" dirty="0" smtClean="0"/>
              <a:t>its inclusion in ASRS’s portfolio beginning in </a:t>
            </a:r>
            <a:r>
              <a:rPr lang="en-US" sz="1600" dirty="0"/>
              <a:t>2008, O</a:t>
            </a:r>
            <a:r>
              <a:rPr lang="en-US" sz="1600" dirty="0" smtClean="0"/>
              <a:t>pportunistic </a:t>
            </a:r>
            <a:r>
              <a:rPr lang="en-US" sz="1600" dirty="0"/>
              <a:t>D</a:t>
            </a:r>
            <a:r>
              <a:rPr lang="en-US" sz="1600" dirty="0" smtClean="0"/>
              <a:t>ebt</a:t>
            </a:r>
            <a:r>
              <a:rPr lang="en-US" sz="1600" dirty="0"/>
              <a:t>, including both existing and defunded mandates, has generated </a:t>
            </a:r>
            <a:r>
              <a:rPr lang="en-US" sz="1600" dirty="0" smtClean="0"/>
              <a:t>an aggregate </a:t>
            </a:r>
            <a:r>
              <a:rPr lang="en-US" sz="1600" dirty="0"/>
              <a:t>net IRR of </a:t>
            </a:r>
            <a:r>
              <a:rPr lang="en-US" sz="1600" dirty="0" smtClean="0"/>
              <a:t>9.3% </a:t>
            </a:r>
            <a:r>
              <a:rPr lang="en-US" sz="1600" dirty="0"/>
              <a:t>through </a:t>
            </a:r>
            <a:r>
              <a:rPr lang="en-US" sz="1600" dirty="0" smtClean="0"/>
              <a:t>09/30/16.   </a:t>
            </a:r>
            <a:r>
              <a:rPr lang="en-US" sz="1600" dirty="0"/>
              <a:t>P</a:t>
            </a:r>
            <a:r>
              <a:rPr lang="en-US" sz="1600" dirty="0" smtClean="0"/>
              <a:t>erformance </a:t>
            </a:r>
            <a:r>
              <a:rPr lang="en-US" sz="1600" dirty="0" smtClean="0"/>
              <a:t>over the past three years was not as strong with a 4.6% net IRR primarily due to weak performance in 2015 when the credit markets sold off.  </a:t>
            </a:r>
            <a:r>
              <a:rPr lang="en-US" sz="1600" dirty="0" smtClean="0"/>
              <a:t>However, with a strong recovery in the credit markets, we believe </a:t>
            </a:r>
            <a:r>
              <a:rPr lang="en-US" sz="1600" smtClean="0"/>
              <a:t>that most managers </a:t>
            </a:r>
            <a:r>
              <a:rPr lang="en-US" sz="1600" dirty="0" smtClean="0"/>
              <a:t>that</a:t>
            </a:r>
            <a:r>
              <a:rPr lang="en-US" sz="1600" dirty="0" smtClean="0"/>
              <a:t> </a:t>
            </a:r>
            <a:r>
              <a:rPr lang="en-US" sz="1600" dirty="0" smtClean="0"/>
              <a:t>reported</a:t>
            </a:r>
            <a:r>
              <a:rPr lang="en-US" sz="1600" dirty="0" smtClean="0"/>
              <a:t> </a:t>
            </a:r>
            <a:r>
              <a:rPr lang="en-US" sz="1600" dirty="0" smtClean="0"/>
              <a:t>weak performance in 2015 </a:t>
            </a:r>
            <a:r>
              <a:rPr lang="en-US" sz="1600" dirty="0" smtClean="0"/>
              <a:t>have now seen a </a:t>
            </a:r>
            <a:r>
              <a:rPr lang="en-US" sz="1600" dirty="0" smtClean="0"/>
              <a:t>substantial improvement in returns in the fourth </a:t>
            </a:r>
            <a:r>
              <a:rPr lang="en-US" sz="1600" dirty="0"/>
              <a:t>quarter </a:t>
            </a:r>
            <a:r>
              <a:rPr lang="en-US" sz="1600" dirty="0" smtClean="0"/>
              <a:t>of 2016 and the first quarter of 2017.  </a:t>
            </a:r>
            <a:endParaRPr lang="en-US" sz="1600" dirty="0"/>
          </a:p>
          <a:p>
            <a:pPr marL="0" lvl="0" indent="0">
              <a:buNone/>
            </a:pPr>
            <a:endParaRPr lang="en-US" sz="1600" dirty="0"/>
          </a:p>
          <a:p>
            <a:pPr marL="0" lvl="0" indent="0">
              <a:buNone/>
            </a:pPr>
            <a:r>
              <a:rPr lang="en-US" sz="1600" b="1" dirty="0" smtClean="0"/>
              <a:t>IMD House View:  </a:t>
            </a:r>
          </a:p>
          <a:p>
            <a:pPr marL="0" lvl="0" indent="0">
              <a:buNone/>
            </a:pPr>
            <a:r>
              <a:rPr lang="en-US" sz="1600" dirty="0"/>
              <a:t>O</a:t>
            </a:r>
            <a:r>
              <a:rPr lang="en-US" sz="1600" dirty="0" smtClean="0"/>
              <a:t>pportunities exist in select fixed income markets (primarily distressed debt) to generate expected returns that exceed other fixed income asset classes in the SAAP.  ASRS has $1.3 billion of commitments (representing approximately 3.5% of the total fund) to ongoing Opportunistic </a:t>
            </a:r>
            <a:r>
              <a:rPr lang="en-US" sz="1600" dirty="0"/>
              <a:t>D</a:t>
            </a:r>
            <a:r>
              <a:rPr lang="en-US" sz="1600" dirty="0" smtClean="0"/>
              <a:t>ebt partnerships and $0.4 billion of </a:t>
            </a:r>
            <a:r>
              <a:rPr lang="en-US" sz="1600" dirty="0"/>
              <a:t>investments (representing approximately </a:t>
            </a:r>
            <a:r>
              <a:rPr lang="en-US" sz="1600" dirty="0" smtClean="0"/>
              <a:t>1.2% </a:t>
            </a:r>
            <a:r>
              <a:rPr lang="en-US" sz="1600" dirty="0"/>
              <a:t>of the total fund) in </a:t>
            </a:r>
            <a:r>
              <a:rPr lang="en-US" sz="1600" dirty="0" smtClean="0"/>
              <a:t>partnerships that are in liquidation.   </a:t>
            </a:r>
            <a:endParaRPr lang="en-US" sz="1600" dirty="0"/>
          </a:p>
          <a:p>
            <a:pPr marL="0" lvl="0" indent="0">
              <a:buNone/>
            </a:pPr>
            <a:endParaRPr lang="en-US" sz="1600" dirty="0" smtClean="0"/>
          </a:p>
          <a:p>
            <a:pPr marL="0" lvl="0" indent="0" defTabSz="514350">
              <a:buNone/>
            </a:pPr>
            <a:r>
              <a:rPr lang="en-US" sz="1600" b="1" dirty="0" smtClean="0"/>
              <a:t>Actual Weighting vs. Revised SAAP Policy Target Effective 4/1/17:</a:t>
            </a:r>
          </a:p>
          <a:p>
            <a:pPr marL="0" lvl="0" indent="0" defTabSz="457200">
              <a:buNone/>
            </a:pPr>
            <a:r>
              <a:rPr lang="en-US" sz="1600" dirty="0" smtClean="0"/>
              <a:t>ASRS Actual Weighting (May 31, 2017)			3.8%</a:t>
            </a:r>
          </a:p>
          <a:p>
            <a:pPr marL="0" indent="0" defTabSz="457200">
              <a:buNone/>
            </a:pPr>
            <a:r>
              <a:rPr lang="en-US" sz="1600" dirty="0" smtClean="0"/>
              <a:t>Opportunistic Debt Policy					0.0%  (0-10%</a:t>
            </a:r>
            <a:r>
              <a:rPr lang="en-US" sz="1600" baseline="30000" dirty="0" smtClean="0"/>
              <a:t>1</a:t>
            </a:r>
            <a:r>
              <a:rPr lang="en-US" sz="1600" dirty="0" smtClean="0"/>
              <a:t> range)</a:t>
            </a:r>
          </a:p>
          <a:p>
            <a:pPr marL="0" indent="0" defTabSz="457200">
              <a:buNone/>
            </a:pPr>
            <a:endParaRPr lang="en-US" sz="1600" baseline="30000" dirty="0"/>
          </a:p>
          <a:p>
            <a:pPr marL="0" indent="0" defTabSz="457200">
              <a:buNone/>
            </a:pPr>
            <a:endParaRPr lang="en-US" sz="1600" baseline="30000" dirty="0" smtClean="0"/>
          </a:p>
          <a:p>
            <a:pPr marL="0" indent="0" defTabSz="457200">
              <a:buNone/>
            </a:pPr>
            <a:endParaRPr lang="en-US" sz="1200" baseline="30000" dirty="0"/>
          </a:p>
          <a:p>
            <a:pPr marL="0" indent="0" defTabSz="457200">
              <a:buNone/>
            </a:pPr>
            <a:r>
              <a:rPr lang="en-US" sz="1200" baseline="30000" dirty="0" smtClean="0"/>
              <a:t>1  </a:t>
            </a:r>
            <a:r>
              <a:rPr lang="en-US" sz="1200" dirty="0" smtClean="0"/>
              <a:t>Range of 0-10% includes all opportunistic asset classes (debt, equity and inflation-linked) which totaled 5.2% at 5/31/17.</a:t>
            </a:r>
            <a:endParaRPr lang="en-US" sz="1200" dirty="0"/>
          </a:p>
          <a:p>
            <a:pPr marL="0" lvl="0" indent="0" defTabSz="457200">
              <a:buNone/>
            </a:pPr>
            <a:endParaRPr lang="en-US" sz="1600" baseline="30000" dirty="0" smtClean="0"/>
          </a:p>
          <a:p>
            <a:pPr marL="0" lvl="0" indent="0" defTabSz="457200">
              <a:buNone/>
            </a:pPr>
            <a:endParaRPr lang="en-US" sz="1600" baseline="30000" dirty="0"/>
          </a:p>
          <a:p>
            <a:pPr marL="0" lvl="0" indent="0" defTabSz="457200">
              <a:buNone/>
            </a:pPr>
            <a:endParaRPr lang="en-US" sz="1600" baseline="30000" dirty="0"/>
          </a:p>
        </p:txBody>
      </p:sp>
      <p:sp>
        <p:nvSpPr>
          <p:cNvPr id="5" name="Slide Number Placeholder 4"/>
          <p:cNvSpPr>
            <a:spLocks noGrp="1"/>
          </p:cNvSpPr>
          <p:nvPr>
            <p:ph type="sldNum" sz="quarter" idx="12"/>
          </p:nvPr>
        </p:nvSpPr>
        <p:spPr/>
        <p:txBody>
          <a:bodyPr/>
          <a:lstStyle/>
          <a:p>
            <a:fld id="{AA3671F9-4802-4648-9E60-83C8E189E45C}" type="slidenum">
              <a:rPr lang="en-US" smtClean="0"/>
              <a:t>23</a:t>
            </a:fld>
            <a:endParaRPr lang="en-US" dirty="0"/>
          </a:p>
        </p:txBody>
      </p:sp>
    </p:spTree>
    <p:extLst>
      <p:ext uri="{BB962C8B-B14F-4D97-AF65-F5344CB8AC3E}">
        <p14:creationId xmlns:p14="http://schemas.microsoft.com/office/powerpoint/2010/main" val="508736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Autofit/>
          </a:bodyPr>
          <a:lstStyle/>
          <a:p>
            <a:r>
              <a:rPr lang="en-US" sz="3200" dirty="0" smtClean="0"/>
              <a:t>Opportunistic Debt Managers</a:t>
            </a:r>
            <a:br>
              <a:rPr lang="en-US" sz="3200" dirty="0" smtClean="0"/>
            </a:br>
            <a:r>
              <a:rPr lang="en-US" sz="3200" dirty="0" smtClean="0"/>
              <a:t>Funds Making New Investments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581820"/>
              </p:ext>
            </p:extLst>
          </p:nvPr>
        </p:nvGraphicFramePr>
        <p:xfrm>
          <a:off x="457200" y="1600200"/>
          <a:ext cx="8381998" cy="3657600"/>
        </p:xfrm>
        <a:graphic>
          <a:graphicData uri="http://schemas.openxmlformats.org/drawingml/2006/table">
            <a:tbl>
              <a:tblPr firstRow="1" bandRow="1">
                <a:tableStyleId>{5C22544A-7EE6-4342-B048-85BDC9FD1C3A}</a:tableStyleId>
              </a:tblPr>
              <a:tblGrid>
                <a:gridCol w="1670127"/>
                <a:gridCol w="1135686"/>
                <a:gridCol w="1156587"/>
                <a:gridCol w="762000"/>
                <a:gridCol w="904886"/>
                <a:gridCol w="2752712"/>
              </a:tblGrid>
              <a:tr h="609600">
                <a:tc>
                  <a:txBody>
                    <a:bodyPr/>
                    <a:lstStyle/>
                    <a:p>
                      <a:endParaRPr lang="en-US" sz="1100" dirty="0" smtClean="0"/>
                    </a:p>
                    <a:p>
                      <a:endParaRPr lang="en-US" sz="1100" dirty="0" smtClean="0"/>
                    </a:p>
                    <a:p>
                      <a:r>
                        <a:rPr lang="en-US" sz="1100" dirty="0" smtClean="0"/>
                        <a:t>Portfolio</a:t>
                      </a:r>
                      <a:endParaRPr lang="en-US" sz="1100" dirty="0"/>
                    </a:p>
                  </a:txBody>
                  <a:tcPr/>
                </a:tc>
                <a:tc>
                  <a:txBody>
                    <a:bodyPr/>
                    <a:lstStyle/>
                    <a:p>
                      <a:pPr algn="ctr"/>
                      <a:r>
                        <a:rPr lang="en-US" sz="1100" dirty="0" smtClean="0"/>
                        <a:t>ASRS Commitment ($MM)</a:t>
                      </a:r>
                      <a:endParaRPr lang="en-US" sz="1100" dirty="0"/>
                    </a:p>
                  </a:txBody>
                  <a:tcPr/>
                </a:tc>
                <a:tc>
                  <a:txBody>
                    <a:bodyPr/>
                    <a:lstStyle/>
                    <a:p>
                      <a:pPr algn="ctr"/>
                      <a:r>
                        <a:rPr lang="en-US" sz="1100" dirty="0" smtClean="0"/>
                        <a:t>Market Value ($MM)</a:t>
                      </a:r>
                    </a:p>
                    <a:p>
                      <a:pPr algn="ctr"/>
                      <a:r>
                        <a:rPr lang="en-US" sz="1100" dirty="0" smtClean="0"/>
                        <a:t>5/31/17</a:t>
                      </a:r>
                      <a:endParaRPr lang="en-US" sz="1100" dirty="0"/>
                    </a:p>
                  </a:txBody>
                  <a:tcPr/>
                </a:tc>
                <a:tc>
                  <a:txBody>
                    <a:bodyPr/>
                    <a:lstStyle/>
                    <a:p>
                      <a:pPr algn="ctr"/>
                      <a:r>
                        <a:rPr lang="en-US" sz="1100" dirty="0" smtClean="0"/>
                        <a:t>Target Net Return</a:t>
                      </a:r>
                      <a:endParaRPr lang="en-US" sz="1100" dirty="0"/>
                    </a:p>
                  </a:txBody>
                  <a:tcPr/>
                </a:tc>
                <a:tc>
                  <a:txBody>
                    <a:bodyPr/>
                    <a:lstStyle/>
                    <a:p>
                      <a:pPr algn="ctr"/>
                      <a:endParaRPr lang="en-US" sz="1100" dirty="0" smtClean="0"/>
                    </a:p>
                    <a:p>
                      <a:pPr algn="ctr"/>
                      <a:endParaRPr lang="en-US" sz="1100" dirty="0" smtClean="0"/>
                    </a:p>
                    <a:p>
                      <a:pPr algn="ctr"/>
                      <a:r>
                        <a:rPr lang="en-US" sz="1100" dirty="0" smtClean="0"/>
                        <a:t>%</a:t>
                      </a:r>
                      <a:endParaRPr lang="en-US" sz="1100" dirty="0"/>
                    </a:p>
                  </a:txBody>
                  <a:tcPr/>
                </a:tc>
                <a:tc>
                  <a:txBody>
                    <a:bodyPr/>
                    <a:lstStyle/>
                    <a:p>
                      <a:pPr algn="ctr"/>
                      <a:endParaRPr lang="en-US" sz="1100" dirty="0" smtClean="0"/>
                    </a:p>
                    <a:p>
                      <a:pPr algn="ctr"/>
                      <a:endParaRPr lang="en-US" sz="1100" dirty="0" smtClean="0"/>
                    </a:p>
                    <a:p>
                      <a:pPr algn="ctr"/>
                      <a:r>
                        <a:rPr lang="en-US" sz="1100" dirty="0" smtClean="0"/>
                        <a:t>IMD Commentary</a:t>
                      </a:r>
                      <a:endParaRPr lang="en-US" sz="1100" dirty="0"/>
                    </a:p>
                  </a:txBody>
                  <a:tcPr/>
                </a:tc>
              </a:tr>
              <a:tr h="5531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Avenue-ASRS Europe Opportunities Fund </a:t>
                      </a:r>
                      <a:r>
                        <a:rPr lang="en-US" sz="1000" baseline="0" dirty="0" smtClean="0"/>
                        <a:t>&amp; </a:t>
                      </a:r>
                      <a:r>
                        <a:rPr lang="en-US" sz="1000" dirty="0" smtClean="0"/>
                        <a:t>Avenue Europe</a:t>
                      </a:r>
                      <a:r>
                        <a:rPr lang="en-US" sz="1000" baseline="0" dirty="0" smtClean="0"/>
                        <a:t> Capital Partners III</a:t>
                      </a:r>
                      <a:endParaRPr lang="en-US" sz="1000" dirty="0"/>
                    </a:p>
                  </a:txBody>
                  <a:tcPr/>
                </a:tc>
                <a:tc>
                  <a:txBody>
                    <a:bodyPr/>
                    <a:lstStyle/>
                    <a:p>
                      <a:pPr algn="ctr"/>
                      <a:r>
                        <a:rPr lang="en-US" sz="1000" dirty="0" smtClean="0"/>
                        <a:t>$350</a:t>
                      </a:r>
                      <a:endParaRPr lang="en-US" sz="1000" dirty="0"/>
                    </a:p>
                  </a:txBody>
                  <a:tcPr/>
                </a:tc>
                <a:tc>
                  <a:txBody>
                    <a:bodyPr/>
                    <a:lstStyle/>
                    <a:p>
                      <a:pPr algn="ctr"/>
                      <a:r>
                        <a:rPr lang="en-US" sz="1000" dirty="0" smtClean="0"/>
                        <a:t> $262</a:t>
                      </a:r>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12%</a:t>
                      </a:r>
                    </a:p>
                  </a:txBody>
                  <a:tcPr/>
                </a:tc>
                <a:tc>
                  <a:txBody>
                    <a:bodyPr/>
                    <a:lstStyle/>
                    <a:p>
                      <a:pPr algn="ctr"/>
                      <a:r>
                        <a:rPr lang="en-US" sz="1000" dirty="0" smtClean="0"/>
                        <a:t>27</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$250 million f</a:t>
                      </a:r>
                      <a:r>
                        <a:rPr lang="en-US" sz="1000" dirty="0" smtClean="0"/>
                        <a:t>und-of-one </a:t>
                      </a:r>
                      <a:r>
                        <a:rPr lang="en-US" sz="1000" baseline="0" dirty="0" smtClean="0"/>
                        <a:t>partnership with Avenue and $100 million co-mingled fund commitment to invest in distressed debt of European companies. </a:t>
                      </a:r>
                      <a:endParaRPr lang="en-US" sz="1000" dirty="0" smtClean="0"/>
                    </a:p>
                  </a:txBody>
                  <a:tcPr/>
                </a:tc>
              </a:tr>
              <a:tr h="553166">
                <a:tc>
                  <a:txBody>
                    <a:bodyPr/>
                    <a:lstStyle/>
                    <a:p>
                      <a:pPr algn="l"/>
                      <a:r>
                        <a:rPr lang="en-US" sz="1000" dirty="0" smtClean="0"/>
                        <a:t>LCM Partners CO IV LP</a:t>
                      </a:r>
                      <a:endParaRPr lang="en-US" sz="1000" dirty="0"/>
                    </a:p>
                  </a:txBody>
                  <a:tcPr/>
                </a:tc>
                <a:tc>
                  <a:txBody>
                    <a:bodyPr/>
                    <a:lstStyle/>
                    <a:p>
                      <a:pPr algn="ctr"/>
                      <a:r>
                        <a:rPr lang="en-US" sz="1000" dirty="0" smtClean="0"/>
                        <a:t>$350</a:t>
                      </a:r>
                      <a:endParaRPr lang="en-US" sz="1000" dirty="0"/>
                    </a:p>
                  </a:txBody>
                  <a:tcPr/>
                </a:tc>
                <a:tc>
                  <a:txBody>
                    <a:bodyPr/>
                    <a:lstStyle/>
                    <a:p>
                      <a:pPr algn="ctr"/>
                      <a:r>
                        <a:rPr lang="en-US" sz="1000" dirty="0" smtClean="0"/>
                        <a:t>  $101</a:t>
                      </a:r>
                      <a:endParaRPr lang="en-US" sz="1000" dirty="0"/>
                    </a:p>
                  </a:txBody>
                  <a:tcPr/>
                </a:tc>
                <a:tc>
                  <a:txBody>
                    <a:bodyPr/>
                    <a:lstStyle/>
                    <a:p>
                      <a:pPr algn="ctr"/>
                      <a:r>
                        <a:rPr lang="en-US" sz="1000" dirty="0" smtClean="0"/>
                        <a:t>10%</a:t>
                      </a:r>
                      <a:endParaRPr lang="en-US" sz="1000" dirty="0"/>
                    </a:p>
                  </a:txBody>
                  <a:tcPr/>
                </a:tc>
                <a:tc>
                  <a:txBody>
                    <a:bodyPr/>
                    <a:lstStyle/>
                    <a:p>
                      <a:pPr algn="ctr"/>
                      <a:r>
                        <a:rPr lang="en-US" sz="1000" dirty="0" smtClean="0"/>
                        <a:t>10</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Fund-of-one partnership with LCM Capital</a:t>
                      </a:r>
                      <a:r>
                        <a:rPr lang="en-US" sz="1000" baseline="0" dirty="0" smtClean="0"/>
                        <a:t> that</a:t>
                      </a:r>
                      <a:r>
                        <a:rPr lang="en-US" sz="1000" dirty="0" smtClean="0"/>
                        <a:t> invest in pools of small European loans, both non-performing and performing, sold by European banks and other financial institutions. </a:t>
                      </a:r>
                    </a:p>
                  </a:txBody>
                  <a:tcPr/>
                </a:tc>
              </a:tr>
              <a:tr h="553166">
                <a:tc>
                  <a:txBody>
                    <a:bodyPr/>
                    <a:lstStyle/>
                    <a:p>
                      <a:pPr algn="l"/>
                      <a:r>
                        <a:rPr lang="en-US" sz="1000" dirty="0" smtClean="0"/>
                        <a:t>OZ Credit Opportunities Domestic Partners L.P.</a:t>
                      </a:r>
                      <a:endParaRPr lang="en-US" sz="1000" dirty="0"/>
                    </a:p>
                  </a:txBody>
                  <a:tcPr/>
                </a:tc>
                <a:tc>
                  <a:txBody>
                    <a:bodyPr/>
                    <a:lstStyle/>
                    <a:p>
                      <a:pPr algn="ctr"/>
                      <a:r>
                        <a:rPr lang="en-US" sz="1000" dirty="0" smtClean="0"/>
                        <a:t>$300</a:t>
                      </a:r>
                      <a:endParaRPr lang="en-US" sz="1000" dirty="0"/>
                    </a:p>
                  </a:txBody>
                  <a:tcPr/>
                </a:tc>
                <a:tc>
                  <a:txBody>
                    <a:bodyPr/>
                    <a:lstStyle/>
                    <a:p>
                      <a:pPr algn="ctr"/>
                      <a:r>
                        <a:rPr lang="en-US" sz="1000" dirty="0" smtClean="0"/>
                        <a:t>$377</a:t>
                      </a:r>
                      <a:endParaRPr lang="en-US" sz="1000" dirty="0"/>
                    </a:p>
                  </a:txBody>
                  <a:tcPr/>
                </a:tc>
                <a:tc>
                  <a:txBody>
                    <a:bodyPr/>
                    <a:lstStyle/>
                    <a:p>
                      <a:pPr algn="ctr"/>
                      <a:r>
                        <a:rPr lang="en-US" sz="1000" dirty="0" smtClean="0"/>
                        <a:t>12%</a:t>
                      </a:r>
                      <a:endParaRPr lang="en-US" sz="1000" dirty="0"/>
                    </a:p>
                  </a:txBody>
                  <a:tcPr/>
                </a:tc>
                <a:tc>
                  <a:txBody>
                    <a:bodyPr/>
                    <a:lstStyle/>
                    <a:p>
                      <a:pPr algn="ctr"/>
                      <a:r>
                        <a:rPr lang="en-US" sz="1000" dirty="0" smtClean="0"/>
                        <a:t>39</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Co-mingled fund</a:t>
                      </a:r>
                      <a:r>
                        <a:rPr lang="en-US" sz="1000" baseline="0" dirty="0" smtClean="0"/>
                        <a:t> managed by Och-Ziff utilizes a multi-strategy approach to allocate to both distressed structured and corporate credit as it sees fit based on the opportunity.</a:t>
                      </a:r>
                      <a:endParaRPr lang="en-US" sz="1000" dirty="0" smtClean="0"/>
                    </a:p>
                  </a:txBody>
                  <a:tcPr/>
                </a:tc>
              </a:tr>
              <a:tr h="553166">
                <a:tc>
                  <a:txBody>
                    <a:bodyPr/>
                    <a:lstStyle/>
                    <a:p>
                      <a:pPr algn="l"/>
                      <a:r>
                        <a:rPr lang="en-US" sz="1000" dirty="0" smtClean="0"/>
                        <a:t>Ares Saguaro Income Opportunity Fund</a:t>
                      </a:r>
                      <a:endParaRPr lang="en-US" sz="1000" dirty="0"/>
                    </a:p>
                  </a:txBody>
                  <a:tcPr/>
                </a:tc>
                <a:tc>
                  <a:txBody>
                    <a:bodyPr/>
                    <a:lstStyle/>
                    <a:p>
                      <a:pPr algn="ctr"/>
                      <a:r>
                        <a:rPr lang="en-US" sz="1000" dirty="0" smtClean="0"/>
                        <a:t>$300</a:t>
                      </a:r>
                      <a:endParaRPr lang="en-US" sz="1000" dirty="0"/>
                    </a:p>
                  </a:txBody>
                  <a:tcPr/>
                </a:tc>
                <a:tc>
                  <a:txBody>
                    <a:bodyPr/>
                    <a:lstStyle/>
                    <a:p>
                      <a:pPr algn="ctr"/>
                      <a:r>
                        <a:rPr lang="en-US" sz="1000" dirty="0" smtClean="0"/>
                        <a:t>$239</a:t>
                      </a:r>
                      <a:endParaRPr lang="en-US" sz="1000" dirty="0"/>
                    </a:p>
                  </a:txBody>
                  <a:tcPr/>
                </a:tc>
                <a:tc>
                  <a:txBody>
                    <a:bodyPr/>
                    <a:lstStyle/>
                    <a:p>
                      <a:pPr algn="ctr"/>
                      <a:r>
                        <a:rPr lang="en-US" sz="1000" dirty="0" smtClean="0"/>
                        <a:t>8%</a:t>
                      </a:r>
                      <a:endParaRPr lang="en-US" sz="1000" dirty="0"/>
                    </a:p>
                  </a:txBody>
                  <a:tcPr/>
                </a:tc>
                <a:tc>
                  <a:txBody>
                    <a:bodyPr/>
                    <a:lstStyle/>
                    <a:p>
                      <a:pPr algn="ctr"/>
                      <a:r>
                        <a:rPr lang="en-US" sz="1000" dirty="0" smtClean="0"/>
                        <a:t>24</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Fund-of-one partnership with Ares that invests in publicly-traded, high-yielding business development companies (“BDCs”) and commercial mortgage REITs</a:t>
                      </a:r>
                    </a:p>
                  </a:txBody>
                  <a:tcPr/>
                </a:tc>
              </a:tr>
              <a:tr h="166412">
                <a:tc>
                  <a:txBody>
                    <a:bodyPr/>
                    <a:lstStyle/>
                    <a:p>
                      <a:pPr algn="l"/>
                      <a:r>
                        <a:rPr lang="en-US" sz="1000" dirty="0" smtClean="0"/>
                        <a:t>     Total</a:t>
                      </a:r>
                      <a:endParaRPr lang="en-US" sz="1000" dirty="0"/>
                    </a:p>
                  </a:txBody>
                  <a:tcPr/>
                </a:tc>
                <a:tc>
                  <a:txBody>
                    <a:bodyPr/>
                    <a:lstStyle/>
                    <a:p>
                      <a:pPr algn="ctr"/>
                      <a:r>
                        <a:rPr lang="en-US" sz="1000" dirty="0" smtClean="0"/>
                        <a:t>$1,300</a:t>
                      </a:r>
                      <a:endParaRPr lang="en-US" sz="1000" dirty="0"/>
                    </a:p>
                  </a:txBody>
                  <a:tcPr/>
                </a:tc>
                <a:tc>
                  <a:txBody>
                    <a:bodyPr/>
                    <a:lstStyle/>
                    <a:p>
                      <a:pPr algn="ctr"/>
                      <a:r>
                        <a:rPr lang="en-US" sz="1000" dirty="0" smtClean="0"/>
                        <a:t>$979</a:t>
                      </a:r>
                      <a:endParaRPr lang="en-US" sz="1000" dirty="0"/>
                    </a:p>
                  </a:txBody>
                  <a:tcPr/>
                </a:tc>
                <a:tc>
                  <a:txBody>
                    <a:bodyPr/>
                    <a:lstStyle/>
                    <a:p>
                      <a:pPr algn="ctr"/>
                      <a:endParaRPr lang="en-US" sz="1000" dirty="0"/>
                    </a:p>
                  </a:txBody>
                  <a:tcPr/>
                </a:tc>
                <a:tc>
                  <a:txBody>
                    <a:bodyPr/>
                    <a:lstStyle/>
                    <a:p>
                      <a:pPr algn="ctr"/>
                      <a:r>
                        <a:rPr lang="en-US" sz="1000" dirty="0" smtClean="0"/>
                        <a:t>100</a:t>
                      </a:r>
                      <a:endParaRPr lang="en-US" sz="1000" dirty="0"/>
                    </a:p>
                  </a:txBody>
                  <a:tcPr/>
                </a:tc>
                <a:tc>
                  <a:txBody>
                    <a:bodyPr/>
                    <a:lstStyle/>
                    <a:p>
                      <a:pPr algn="ctr"/>
                      <a:endParaRPr lang="en-US" sz="1000" dirty="0"/>
                    </a:p>
                  </a:txBody>
                  <a:tcPr/>
                </a:tc>
              </a:tr>
            </a:tbl>
          </a:graphicData>
        </a:graphic>
      </p:graphicFrame>
      <p:sp>
        <p:nvSpPr>
          <p:cNvPr id="5" name="Slide Number Placeholder 4"/>
          <p:cNvSpPr>
            <a:spLocks noGrp="1"/>
          </p:cNvSpPr>
          <p:nvPr>
            <p:ph type="sldNum" sz="quarter" idx="12"/>
          </p:nvPr>
        </p:nvSpPr>
        <p:spPr/>
        <p:txBody>
          <a:bodyPr/>
          <a:lstStyle/>
          <a:p>
            <a:fld id="{AA3671F9-4802-4648-9E60-83C8E189E45C}" type="slidenum">
              <a:rPr lang="en-US" smtClean="0"/>
              <a:t>24</a:t>
            </a:fld>
            <a:endParaRPr lang="en-US" dirty="0"/>
          </a:p>
        </p:txBody>
      </p:sp>
    </p:spTree>
    <p:extLst>
      <p:ext uri="{BB962C8B-B14F-4D97-AF65-F5344CB8AC3E}">
        <p14:creationId xmlns:p14="http://schemas.microsoft.com/office/powerpoint/2010/main" val="1018780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Autofit/>
          </a:bodyPr>
          <a:lstStyle/>
          <a:p>
            <a:r>
              <a:rPr lang="en-US" sz="3200" dirty="0" smtClean="0"/>
              <a:t>Opportunistic Debt Managers</a:t>
            </a:r>
            <a:br>
              <a:rPr lang="en-US" sz="3200" dirty="0" smtClean="0"/>
            </a:br>
            <a:r>
              <a:rPr lang="en-US" sz="3200" dirty="0" smtClean="0"/>
              <a:t>Funds in Liquidation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4745109"/>
              </p:ext>
            </p:extLst>
          </p:nvPr>
        </p:nvGraphicFramePr>
        <p:xfrm>
          <a:off x="457200" y="1600200"/>
          <a:ext cx="8381998" cy="4343400"/>
        </p:xfrm>
        <a:graphic>
          <a:graphicData uri="http://schemas.openxmlformats.org/drawingml/2006/table">
            <a:tbl>
              <a:tblPr firstRow="1" bandRow="1">
                <a:tableStyleId>{5C22544A-7EE6-4342-B048-85BDC9FD1C3A}</a:tableStyleId>
              </a:tblPr>
              <a:tblGrid>
                <a:gridCol w="1670127"/>
                <a:gridCol w="1135686"/>
                <a:gridCol w="1156587"/>
                <a:gridCol w="762000"/>
                <a:gridCol w="904886"/>
                <a:gridCol w="2752712"/>
              </a:tblGrid>
              <a:tr h="257852">
                <a:tc>
                  <a:txBody>
                    <a:bodyPr/>
                    <a:lstStyle/>
                    <a:p>
                      <a:endParaRPr lang="en-US" sz="1200" dirty="0" smtClean="0"/>
                    </a:p>
                    <a:p>
                      <a:endParaRPr lang="en-US" sz="1200" dirty="0" smtClean="0"/>
                    </a:p>
                    <a:p>
                      <a:r>
                        <a:rPr lang="en-US" sz="1200" dirty="0" smtClean="0"/>
                        <a:t>Portfolio</a:t>
                      </a:r>
                      <a:endParaRPr lang="en-US" sz="1200" dirty="0"/>
                    </a:p>
                  </a:txBody>
                  <a:tcPr/>
                </a:tc>
                <a:tc>
                  <a:txBody>
                    <a:bodyPr/>
                    <a:lstStyle/>
                    <a:p>
                      <a:pPr algn="ctr"/>
                      <a:r>
                        <a:rPr lang="en-US" sz="1200" dirty="0" smtClean="0"/>
                        <a:t>ASRS Commitment ($MM)</a:t>
                      </a:r>
                      <a:endParaRPr lang="en-US" sz="1200" dirty="0"/>
                    </a:p>
                  </a:txBody>
                  <a:tcPr/>
                </a:tc>
                <a:tc>
                  <a:txBody>
                    <a:bodyPr/>
                    <a:lstStyle/>
                    <a:p>
                      <a:pPr algn="ctr"/>
                      <a:r>
                        <a:rPr lang="en-US" sz="1200" dirty="0" smtClean="0"/>
                        <a:t>Market Value ($MM)</a:t>
                      </a:r>
                    </a:p>
                    <a:p>
                      <a:pPr algn="ctr"/>
                      <a:r>
                        <a:rPr lang="en-US" sz="1200" dirty="0" smtClean="0"/>
                        <a:t>5/31/17</a:t>
                      </a:r>
                      <a:endParaRPr lang="en-US" sz="1200" dirty="0"/>
                    </a:p>
                  </a:txBody>
                  <a:tcPr/>
                </a:tc>
                <a:tc>
                  <a:txBody>
                    <a:bodyPr/>
                    <a:lstStyle/>
                    <a:p>
                      <a:pPr algn="ctr"/>
                      <a:r>
                        <a:rPr lang="en-US" sz="1200" dirty="0" smtClean="0"/>
                        <a:t>Target Net Return</a:t>
                      </a:r>
                      <a:endParaRPr lang="en-US" sz="1200" dirty="0"/>
                    </a:p>
                  </a:txBody>
                  <a:tcPr/>
                </a:tc>
                <a:tc>
                  <a:txBody>
                    <a:bodyPr/>
                    <a:lstStyle/>
                    <a:p>
                      <a:pPr algn="ctr"/>
                      <a:endParaRPr lang="en-US" sz="1200" dirty="0" smtClean="0"/>
                    </a:p>
                    <a:p>
                      <a:pPr algn="ctr"/>
                      <a:endParaRPr lang="en-US" sz="1200" dirty="0" smtClean="0"/>
                    </a:p>
                    <a:p>
                      <a:pPr algn="ctr"/>
                      <a:r>
                        <a:rPr lang="en-US" sz="1200" dirty="0" smtClean="0"/>
                        <a:t>%</a:t>
                      </a:r>
                      <a:endParaRPr lang="en-US" sz="1200" dirty="0"/>
                    </a:p>
                  </a:txBody>
                  <a:tcPr/>
                </a:tc>
                <a:tc>
                  <a:txBody>
                    <a:bodyPr/>
                    <a:lstStyle/>
                    <a:p>
                      <a:pPr algn="ctr"/>
                      <a:endParaRPr lang="en-US" sz="1200" dirty="0" smtClean="0"/>
                    </a:p>
                    <a:p>
                      <a:pPr algn="ctr"/>
                      <a:endParaRPr lang="en-US" sz="1200" dirty="0" smtClean="0"/>
                    </a:p>
                    <a:p>
                      <a:pPr algn="ctr"/>
                      <a:r>
                        <a:rPr lang="en-US" sz="1200" dirty="0" smtClean="0"/>
                        <a:t>IMD Commentary</a:t>
                      </a:r>
                      <a:endParaRPr lang="en-US" sz="1200" dirty="0"/>
                    </a:p>
                  </a:txBody>
                  <a:tcPr/>
                </a:tc>
              </a:tr>
              <a:tr h="379314">
                <a:tc>
                  <a:txBody>
                    <a:bodyPr/>
                    <a:lstStyle/>
                    <a:p>
                      <a:pPr algn="l"/>
                      <a:r>
                        <a:rPr lang="en-US" sz="1000" dirty="0" smtClean="0"/>
                        <a:t>GSO Cactus</a:t>
                      </a:r>
                      <a:r>
                        <a:rPr lang="en-US" sz="1000" baseline="0" dirty="0" smtClean="0"/>
                        <a:t> Credit Opportunities Fund</a:t>
                      </a:r>
                      <a:endParaRPr lang="en-US" sz="1000" dirty="0"/>
                    </a:p>
                  </a:txBody>
                  <a:tcPr/>
                </a:tc>
                <a:tc>
                  <a:txBody>
                    <a:bodyPr/>
                    <a:lstStyle/>
                    <a:p>
                      <a:pPr algn="ctr"/>
                      <a:r>
                        <a:rPr lang="en-US" sz="1000" dirty="0" smtClean="0"/>
                        <a:t>$219</a:t>
                      </a:r>
                      <a:endParaRPr lang="en-US" sz="1000" dirty="0"/>
                    </a:p>
                  </a:txBody>
                  <a:tcPr/>
                </a:tc>
                <a:tc>
                  <a:txBody>
                    <a:bodyPr/>
                    <a:lstStyle/>
                    <a:p>
                      <a:pPr algn="ctr"/>
                      <a:r>
                        <a:rPr lang="en-US" sz="1000" dirty="0" smtClean="0"/>
                        <a:t>$219</a:t>
                      </a:r>
                      <a:endParaRPr lang="en-US" sz="1000" dirty="0"/>
                    </a:p>
                  </a:txBody>
                  <a:tcPr/>
                </a:tc>
                <a:tc>
                  <a:txBody>
                    <a:bodyPr/>
                    <a:lstStyle/>
                    <a:p>
                      <a:pPr algn="ctr"/>
                      <a:r>
                        <a:rPr lang="en-US" sz="1000" dirty="0" smtClean="0"/>
                        <a:t>12%</a:t>
                      </a:r>
                      <a:endParaRPr lang="en-US" sz="1000" dirty="0"/>
                    </a:p>
                  </a:txBody>
                  <a:tcPr/>
                </a:tc>
                <a:tc>
                  <a:txBody>
                    <a:bodyPr/>
                    <a:lstStyle/>
                    <a:p>
                      <a:pPr algn="ctr"/>
                      <a:r>
                        <a:rPr lang="en-US" sz="1000" dirty="0" smtClean="0"/>
                        <a:t>53</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Fund-of-one partnership with GSO to</a:t>
                      </a:r>
                      <a:r>
                        <a:rPr lang="en-US" sz="1000" baseline="0" dirty="0" smtClean="0"/>
                        <a:t> exploit the highest conviction, risk-adjusted corporate credit opportunities across the GSO platform including distressed debt in the US and Europe. Investment period </a:t>
                      </a:r>
                      <a:r>
                        <a:rPr lang="en-US" sz="1000" baseline="0" dirty="0" smtClean="0"/>
                        <a:t>ended </a:t>
                      </a:r>
                      <a:r>
                        <a:rPr lang="en-US" sz="1000" baseline="0" dirty="0" smtClean="0"/>
                        <a:t>in  October 2016. </a:t>
                      </a:r>
                      <a:endParaRPr lang="en-US" sz="1000" dirty="0"/>
                    </a:p>
                  </a:txBody>
                  <a:tcPr/>
                </a:tc>
              </a:tr>
              <a:tr h="411480">
                <a:tc>
                  <a:txBody>
                    <a:bodyPr/>
                    <a:lstStyle/>
                    <a:p>
                      <a:pPr algn="l"/>
                      <a:r>
                        <a:rPr lang="en-US" sz="1000" dirty="0" smtClean="0"/>
                        <a:t>Avenue Europe</a:t>
                      </a:r>
                      <a:r>
                        <a:rPr lang="en-US" sz="1000" baseline="0" dirty="0" smtClean="0"/>
                        <a:t> Capital Partners II</a:t>
                      </a:r>
                      <a:endParaRPr lang="en-US" sz="1000" dirty="0"/>
                    </a:p>
                  </a:txBody>
                  <a:tcPr/>
                </a:tc>
                <a:tc>
                  <a:txBody>
                    <a:bodyPr/>
                    <a:lstStyle/>
                    <a:p>
                      <a:pPr algn="ctr"/>
                      <a:r>
                        <a:rPr lang="en-US" sz="1000" dirty="0" smtClean="0"/>
                        <a:t>$87</a:t>
                      </a:r>
                      <a:endParaRPr lang="en-US" sz="1000" dirty="0"/>
                    </a:p>
                  </a:txBody>
                  <a:tcPr/>
                </a:tc>
                <a:tc>
                  <a:txBody>
                    <a:bodyPr/>
                    <a:lstStyle/>
                    <a:p>
                      <a:pPr algn="ctr"/>
                      <a:r>
                        <a:rPr lang="en-US" sz="1000" dirty="0" smtClean="0"/>
                        <a:t>$87</a:t>
                      </a:r>
                      <a:endParaRPr lang="en-US" sz="1000" dirty="0"/>
                    </a:p>
                  </a:txBody>
                  <a:tcPr/>
                </a:tc>
                <a:tc>
                  <a:txBody>
                    <a:bodyPr/>
                    <a:lstStyle/>
                    <a:p>
                      <a:pPr algn="ctr"/>
                      <a:r>
                        <a:rPr lang="en-US" sz="1000" dirty="0" smtClean="0"/>
                        <a:t>15%</a:t>
                      </a:r>
                      <a:endParaRPr lang="en-US" sz="1000" dirty="0"/>
                    </a:p>
                  </a:txBody>
                  <a:tcPr/>
                </a:tc>
                <a:tc>
                  <a:txBody>
                    <a:bodyPr/>
                    <a:lstStyle/>
                    <a:p>
                      <a:pPr algn="ctr"/>
                      <a:r>
                        <a:rPr lang="en-US" sz="1000" dirty="0" smtClean="0"/>
                        <a:t>19</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Fund</a:t>
                      </a:r>
                      <a:r>
                        <a:rPr lang="en-US" sz="1000" baseline="0" dirty="0" smtClean="0"/>
                        <a:t> invests in distressed debt of European companies. Investment period ended in 2014. </a:t>
                      </a:r>
                      <a:endParaRPr lang="en-US" sz="1000" dirty="0" smtClean="0"/>
                    </a:p>
                  </a:txBody>
                  <a:tcPr/>
                </a:tc>
              </a:tr>
              <a:tr h="379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Oaktree</a:t>
                      </a:r>
                      <a:r>
                        <a:rPr lang="en-US" sz="1000" baseline="0" dirty="0" smtClean="0"/>
                        <a:t> Opportunities Fund VIIIb</a:t>
                      </a:r>
                      <a:endParaRPr lang="en-US" sz="1000" dirty="0" smtClean="0"/>
                    </a:p>
                  </a:txBody>
                  <a:tcPr/>
                </a:tc>
                <a:tc>
                  <a:txBody>
                    <a:bodyPr/>
                    <a:lstStyle/>
                    <a:p>
                      <a:pPr algn="ctr"/>
                      <a:r>
                        <a:rPr lang="en-US" sz="1000" dirty="0" smtClean="0"/>
                        <a:t>$94</a:t>
                      </a:r>
                      <a:endParaRPr lang="en-US" sz="1000" dirty="0"/>
                    </a:p>
                  </a:txBody>
                  <a:tcPr/>
                </a:tc>
                <a:tc>
                  <a:txBody>
                    <a:bodyPr/>
                    <a:lstStyle/>
                    <a:p>
                      <a:pPr algn="ctr"/>
                      <a:r>
                        <a:rPr lang="en-US" sz="1000" dirty="0" smtClean="0"/>
                        <a:t>$94</a:t>
                      </a:r>
                      <a:endParaRPr lang="en-US" sz="1000" dirty="0"/>
                    </a:p>
                  </a:txBody>
                  <a:tcPr/>
                </a:tc>
                <a:tc>
                  <a:txBody>
                    <a:bodyPr/>
                    <a:lstStyle/>
                    <a:p>
                      <a:pPr algn="ctr"/>
                      <a:r>
                        <a:rPr lang="en-US" sz="1000" dirty="0" smtClean="0"/>
                        <a:t>15%</a:t>
                      </a:r>
                      <a:endParaRPr lang="en-US" sz="1000" dirty="0"/>
                    </a:p>
                  </a:txBody>
                  <a:tcPr/>
                </a:tc>
                <a:tc>
                  <a:txBody>
                    <a:bodyPr/>
                    <a:lstStyle/>
                    <a:p>
                      <a:pPr algn="ctr"/>
                      <a:r>
                        <a:rPr lang="en-US" sz="1000" dirty="0" smtClean="0"/>
                        <a:t>19</a:t>
                      </a:r>
                      <a:endParaRPr lang="en-US" sz="1000" dirty="0"/>
                    </a:p>
                  </a:txBody>
                  <a:tcPr/>
                </a:tc>
                <a:tc>
                  <a:txBody>
                    <a:bodyPr/>
                    <a:lstStyle/>
                    <a:p>
                      <a:pPr algn="l"/>
                      <a:r>
                        <a:rPr lang="en-US" sz="1000" dirty="0" smtClean="0"/>
                        <a:t>Funds invests</a:t>
                      </a:r>
                      <a:r>
                        <a:rPr lang="en-US" sz="1000" baseline="0" dirty="0" smtClean="0"/>
                        <a:t> in distressed debt primarily corporate such as leveraged loans.    Investment period ended in 2014.</a:t>
                      </a:r>
                      <a:endParaRPr lang="en-US" sz="1000" dirty="0"/>
                    </a:p>
                  </a:txBody>
                  <a:tcPr/>
                </a:tc>
              </a:tr>
              <a:tr h="379314">
                <a:tc>
                  <a:txBody>
                    <a:bodyPr/>
                    <a:lstStyle/>
                    <a:p>
                      <a:pPr algn="l"/>
                      <a:r>
                        <a:rPr lang="en-US" sz="1000" dirty="0" smtClean="0"/>
                        <a:t>Fortress MSR Opportunities Fund II</a:t>
                      </a:r>
                      <a:endParaRPr lang="en-US" sz="1000" dirty="0"/>
                    </a:p>
                  </a:txBody>
                  <a:tcPr/>
                </a:tc>
                <a:tc>
                  <a:txBody>
                    <a:bodyPr/>
                    <a:lstStyle/>
                    <a:p>
                      <a:pPr algn="ctr"/>
                      <a:r>
                        <a:rPr lang="en-US" sz="1000" dirty="0" smtClean="0"/>
                        <a:t>  $26</a:t>
                      </a:r>
                      <a:endParaRPr lang="en-US" sz="1000" dirty="0"/>
                    </a:p>
                  </a:txBody>
                  <a:tcPr/>
                </a:tc>
                <a:tc>
                  <a:txBody>
                    <a:bodyPr/>
                    <a:lstStyle/>
                    <a:p>
                      <a:pPr algn="ctr"/>
                      <a:r>
                        <a:rPr lang="en-US" sz="1000" dirty="0" smtClean="0"/>
                        <a:t>  $26</a:t>
                      </a:r>
                      <a:endParaRPr lang="en-US" sz="1000" dirty="0"/>
                    </a:p>
                  </a:txBody>
                  <a:tcPr/>
                </a:tc>
                <a:tc>
                  <a:txBody>
                    <a:bodyPr/>
                    <a:lstStyle/>
                    <a:p>
                      <a:pPr algn="ctr"/>
                      <a:r>
                        <a:rPr lang="en-US" sz="1000" dirty="0" smtClean="0"/>
                        <a:t>12%</a:t>
                      </a:r>
                      <a:endParaRPr lang="en-US" sz="1000" dirty="0"/>
                    </a:p>
                  </a:txBody>
                  <a:tcPr/>
                </a:tc>
                <a:tc>
                  <a:txBody>
                    <a:bodyPr/>
                    <a:lstStyle/>
                    <a:p>
                      <a:pPr algn="ctr"/>
                      <a:r>
                        <a:rPr lang="en-US" sz="1000" dirty="0" smtClean="0"/>
                        <a:t>5</a:t>
                      </a:r>
                      <a:endParaRPr lang="en-US" sz="1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Fund</a:t>
                      </a:r>
                      <a:r>
                        <a:rPr lang="en-US" sz="1000" baseline="0" dirty="0" smtClean="0"/>
                        <a:t> invests in excess mortgage-servicing rights. Investment period ended in 2015.</a:t>
                      </a:r>
                      <a:endParaRPr lang="en-US" sz="1000" dirty="0"/>
                    </a:p>
                  </a:txBody>
                  <a:tcPr/>
                </a:tc>
              </a:tr>
              <a:tr h="379314">
                <a:tc>
                  <a:txBody>
                    <a:bodyPr/>
                    <a:lstStyle/>
                    <a:p>
                      <a:pPr algn="l"/>
                      <a:r>
                        <a:rPr lang="en-US" sz="1000" dirty="0" smtClean="0"/>
                        <a:t>Oaktree</a:t>
                      </a:r>
                      <a:r>
                        <a:rPr lang="en-US" sz="1000" baseline="0" dirty="0" smtClean="0"/>
                        <a:t> Opportunities Fund VIII</a:t>
                      </a:r>
                      <a:endParaRPr lang="en-US" sz="1000" dirty="0"/>
                    </a:p>
                  </a:txBody>
                  <a:tcPr/>
                </a:tc>
                <a:tc>
                  <a:txBody>
                    <a:bodyPr/>
                    <a:lstStyle/>
                    <a:p>
                      <a:pPr algn="ctr"/>
                      <a:r>
                        <a:rPr lang="en-US" sz="1000" dirty="0" smtClean="0"/>
                        <a:t>  $</a:t>
                      </a:r>
                      <a:r>
                        <a:rPr lang="en-US" sz="1000" baseline="0" dirty="0" smtClean="0"/>
                        <a:t>12</a:t>
                      </a:r>
                      <a:endParaRPr lang="en-US" sz="1000" dirty="0"/>
                    </a:p>
                  </a:txBody>
                  <a:tcPr/>
                </a:tc>
                <a:tc>
                  <a:txBody>
                    <a:bodyPr/>
                    <a:lstStyle/>
                    <a:p>
                      <a:pPr algn="ctr"/>
                      <a:r>
                        <a:rPr lang="en-US" sz="1000" dirty="0" smtClean="0"/>
                        <a:t>  $12</a:t>
                      </a:r>
                      <a:endParaRPr lang="en-US" sz="1000" dirty="0"/>
                    </a:p>
                  </a:txBody>
                  <a:tcPr/>
                </a:tc>
                <a:tc>
                  <a:txBody>
                    <a:bodyPr/>
                    <a:lstStyle/>
                    <a:p>
                      <a:pPr algn="ctr"/>
                      <a:r>
                        <a:rPr lang="en-US" sz="1000" dirty="0" smtClean="0"/>
                        <a:t>15%</a:t>
                      </a:r>
                      <a:endParaRPr lang="en-US" sz="1000" dirty="0"/>
                    </a:p>
                  </a:txBody>
                  <a:tcPr/>
                </a:tc>
                <a:tc>
                  <a:txBody>
                    <a:bodyPr/>
                    <a:lstStyle/>
                    <a:p>
                      <a:pPr algn="ctr"/>
                      <a:r>
                        <a:rPr lang="en-US" sz="1000" dirty="0" smtClean="0"/>
                        <a:t>3 </a:t>
                      </a:r>
                      <a:endParaRPr lang="en-US" sz="1000" dirty="0"/>
                    </a:p>
                  </a:txBody>
                  <a:tcPr/>
                </a:tc>
                <a:tc>
                  <a:txBody>
                    <a:bodyPr/>
                    <a:lstStyle/>
                    <a:p>
                      <a:pPr algn="l"/>
                      <a:r>
                        <a:rPr lang="en-US" sz="1000" dirty="0" smtClean="0"/>
                        <a:t>Funds invests</a:t>
                      </a:r>
                      <a:r>
                        <a:rPr lang="en-US" sz="1000" baseline="0" dirty="0" smtClean="0"/>
                        <a:t> in distressed debt primarily corporate such as leveraged loans.    Investment period ended in  2012.</a:t>
                      </a:r>
                      <a:endParaRPr lang="en-US" sz="1000" dirty="0"/>
                    </a:p>
                  </a:txBody>
                  <a:tcPr/>
                </a:tc>
              </a:tr>
              <a:tr h="379314">
                <a:tc>
                  <a:txBody>
                    <a:bodyPr/>
                    <a:lstStyle/>
                    <a:p>
                      <a:pPr algn="l"/>
                      <a:r>
                        <a:rPr lang="en-US" sz="1000" dirty="0" smtClean="0"/>
                        <a:t>TCW Capital Trust</a:t>
                      </a:r>
                      <a:endParaRPr lang="en-US" sz="1000" dirty="0"/>
                    </a:p>
                  </a:txBody>
                  <a:tcPr/>
                </a:tc>
                <a:tc>
                  <a:txBody>
                    <a:bodyPr/>
                    <a:lstStyle/>
                    <a:p>
                      <a:pPr algn="ctr"/>
                      <a:r>
                        <a:rPr lang="en-US" sz="1000" dirty="0" smtClean="0"/>
                        <a:t>   $</a:t>
                      </a:r>
                      <a:r>
                        <a:rPr lang="en-US" sz="1000" baseline="0" dirty="0" smtClean="0"/>
                        <a:t>5</a:t>
                      </a:r>
                      <a:endParaRPr lang="en-US" sz="1000" dirty="0"/>
                    </a:p>
                  </a:txBody>
                  <a:tcPr/>
                </a:tc>
                <a:tc>
                  <a:txBody>
                    <a:bodyPr/>
                    <a:lstStyle/>
                    <a:p>
                      <a:pPr algn="ctr"/>
                      <a:r>
                        <a:rPr lang="en-US" sz="1000" dirty="0" smtClean="0"/>
                        <a:t>  $</a:t>
                      </a:r>
                      <a:r>
                        <a:rPr lang="en-US" sz="1000" baseline="0" dirty="0" smtClean="0"/>
                        <a:t>5</a:t>
                      </a:r>
                      <a:endParaRPr lang="en-US" sz="1000" dirty="0"/>
                    </a:p>
                  </a:txBody>
                  <a:tcPr/>
                </a:tc>
                <a:tc>
                  <a:txBody>
                    <a:bodyPr/>
                    <a:lstStyle/>
                    <a:p>
                      <a:pPr algn="ctr"/>
                      <a:r>
                        <a:rPr lang="en-US" sz="1000" dirty="0" smtClean="0"/>
                        <a:t>10%</a:t>
                      </a:r>
                      <a:endParaRPr lang="en-US" sz="1000" dirty="0"/>
                    </a:p>
                  </a:txBody>
                  <a:tcPr/>
                </a:tc>
                <a:tc>
                  <a:txBody>
                    <a:bodyPr/>
                    <a:lstStyle/>
                    <a:p>
                      <a:pPr algn="ctr"/>
                      <a:r>
                        <a:rPr lang="en-US" sz="1000" dirty="0" smtClean="0"/>
                        <a:t>1</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Fund</a:t>
                      </a:r>
                      <a:r>
                        <a:rPr lang="en-US" sz="1000" baseline="0" dirty="0" smtClean="0"/>
                        <a:t> </a:t>
                      </a:r>
                      <a:r>
                        <a:rPr lang="en-US" sz="1000" kern="1200" dirty="0" smtClean="0">
                          <a:solidFill>
                            <a:schemeClr val="dk1"/>
                          </a:solidFill>
                          <a:effectLst/>
                          <a:latin typeface="+mn-lt"/>
                          <a:ea typeface="+mn-ea"/>
                          <a:cs typeface="+mn-cs"/>
                        </a:rPr>
                        <a:t>invests  in four</a:t>
                      </a:r>
                      <a:r>
                        <a:rPr lang="en-US" sz="1000" kern="1200" baseline="0" dirty="0" smtClean="0">
                          <a:solidFill>
                            <a:schemeClr val="dk1"/>
                          </a:solidFill>
                          <a:effectLst/>
                          <a:latin typeface="+mn-lt"/>
                          <a:ea typeface="+mn-ea"/>
                          <a:cs typeface="+mn-cs"/>
                        </a:rPr>
                        <a:t> asset classes: leveraged loans, high yield bonds, private debt and mezzanine debt. </a:t>
                      </a:r>
                      <a:r>
                        <a:rPr lang="en-US" sz="1000" baseline="0" dirty="0" smtClean="0"/>
                        <a:t>Investment period ended in  2013.</a:t>
                      </a:r>
                      <a:endParaRPr lang="en-US" sz="1000" dirty="0" smtClean="0"/>
                    </a:p>
                  </a:txBody>
                  <a:tcPr/>
                </a:tc>
              </a:tr>
              <a:tr h="166412">
                <a:tc>
                  <a:txBody>
                    <a:bodyPr/>
                    <a:lstStyle/>
                    <a:p>
                      <a:pPr algn="l"/>
                      <a:r>
                        <a:rPr lang="en-US" sz="1000" dirty="0" smtClean="0"/>
                        <a:t>     Total</a:t>
                      </a:r>
                      <a:endParaRPr lang="en-US" sz="1000" dirty="0"/>
                    </a:p>
                  </a:txBody>
                  <a:tcPr/>
                </a:tc>
                <a:tc>
                  <a:txBody>
                    <a:bodyPr/>
                    <a:lstStyle/>
                    <a:p>
                      <a:pPr algn="ctr"/>
                      <a:r>
                        <a:rPr lang="en-US" sz="1000" dirty="0" smtClean="0"/>
                        <a:t>$443</a:t>
                      </a:r>
                      <a:endParaRPr lang="en-US" sz="1000" dirty="0"/>
                    </a:p>
                  </a:txBody>
                  <a:tcPr/>
                </a:tc>
                <a:tc>
                  <a:txBody>
                    <a:bodyPr/>
                    <a:lstStyle/>
                    <a:p>
                      <a:pPr algn="ctr"/>
                      <a:r>
                        <a:rPr lang="en-US" sz="1000" dirty="0" smtClean="0"/>
                        <a:t>$443</a:t>
                      </a:r>
                      <a:endParaRPr lang="en-US" sz="1000" dirty="0"/>
                    </a:p>
                  </a:txBody>
                  <a:tcPr/>
                </a:tc>
                <a:tc>
                  <a:txBody>
                    <a:bodyPr/>
                    <a:lstStyle/>
                    <a:p>
                      <a:pPr algn="ctr"/>
                      <a:endParaRPr lang="en-US" sz="1000" dirty="0"/>
                    </a:p>
                  </a:txBody>
                  <a:tcPr/>
                </a:tc>
                <a:tc>
                  <a:txBody>
                    <a:bodyPr/>
                    <a:lstStyle/>
                    <a:p>
                      <a:pPr algn="ctr"/>
                      <a:r>
                        <a:rPr lang="en-US" sz="1000" dirty="0" smtClean="0"/>
                        <a:t>100</a:t>
                      </a:r>
                      <a:endParaRPr lang="en-US" sz="1000" dirty="0"/>
                    </a:p>
                  </a:txBody>
                  <a:tcPr/>
                </a:tc>
                <a:tc>
                  <a:txBody>
                    <a:bodyPr/>
                    <a:lstStyle/>
                    <a:p>
                      <a:pPr algn="ctr"/>
                      <a:endParaRPr lang="en-US" sz="1000" dirty="0"/>
                    </a:p>
                  </a:txBody>
                  <a:tcPr/>
                </a:tc>
              </a:tr>
            </a:tbl>
          </a:graphicData>
        </a:graphic>
      </p:graphicFrame>
      <p:sp>
        <p:nvSpPr>
          <p:cNvPr id="5" name="Slide Number Placeholder 4"/>
          <p:cNvSpPr>
            <a:spLocks noGrp="1"/>
          </p:cNvSpPr>
          <p:nvPr>
            <p:ph type="sldNum" sz="quarter" idx="12"/>
          </p:nvPr>
        </p:nvSpPr>
        <p:spPr/>
        <p:txBody>
          <a:bodyPr/>
          <a:lstStyle/>
          <a:p>
            <a:fld id="{AA3671F9-4802-4648-9E60-83C8E189E45C}" type="slidenum">
              <a:rPr lang="en-US" smtClean="0"/>
              <a:t>25</a:t>
            </a:fld>
            <a:endParaRPr lang="en-US" dirty="0"/>
          </a:p>
        </p:txBody>
      </p:sp>
    </p:spTree>
    <p:extLst>
      <p:ext uri="{BB962C8B-B14F-4D97-AF65-F5344CB8AC3E}">
        <p14:creationId xmlns:p14="http://schemas.microsoft.com/office/powerpoint/2010/main" val="3846103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457200" y="304800"/>
            <a:ext cx="8229600" cy="381000"/>
          </a:xfrm>
        </p:spPr>
        <p:txBody>
          <a:bodyPr/>
          <a:lstStyle/>
          <a:p>
            <a:pPr algn="ctr"/>
            <a:r>
              <a:rPr lang="en-US" sz="2400" dirty="0" smtClean="0">
                <a:solidFill>
                  <a:srgbClr val="002060"/>
                </a:solidFill>
              </a:rPr>
              <a:t>Fixed Income Positioning vs. </a:t>
            </a:r>
            <a:r>
              <a:rPr lang="en-US" sz="2800" dirty="0" smtClean="0">
                <a:solidFill>
                  <a:srgbClr val="002060"/>
                </a:solidFill>
              </a:rPr>
              <a:t>SAAP</a:t>
            </a:r>
            <a:endParaRPr lang="en-US" sz="2800" dirty="0">
              <a:solidFill>
                <a:srgbClr val="002060"/>
              </a:solidFill>
            </a:endParaRPr>
          </a:p>
        </p:txBody>
      </p:sp>
      <p:sp>
        <p:nvSpPr>
          <p:cNvPr id="10" name="Content Placeholder 4"/>
          <p:cNvSpPr>
            <a:spLocks noGrp="1"/>
          </p:cNvSpPr>
          <p:nvPr>
            <p:ph idx="1"/>
          </p:nvPr>
        </p:nvSpPr>
        <p:spPr>
          <a:xfrm>
            <a:off x="685800" y="990600"/>
            <a:ext cx="8229600" cy="5181600"/>
          </a:xfrm>
        </p:spPr>
        <p:txBody>
          <a:bodyPr/>
          <a:lstStyle/>
          <a:p>
            <a:r>
              <a:rPr lang="en-US" dirty="0" smtClean="0"/>
              <a:t>As </a:t>
            </a:r>
            <a:r>
              <a:rPr lang="en-US" dirty="0"/>
              <a:t>a </a:t>
            </a:r>
            <a:r>
              <a:rPr lang="en-US" dirty="0" smtClean="0"/>
              <a:t>May 31, 2017, ASRS was positioned in </a:t>
            </a:r>
            <a:r>
              <a:rPr lang="en-US" dirty="0"/>
              <a:t>F</a:t>
            </a:r>
            <a:r>
              <a:rPr lang="en-US" dirty="0" smtClean="0"/>
              <a:t>ixed </a:t>
            </a:r>
            <a:r>
              <a:rPr lang="en-US" dirty="0"/>
              <a:t>I</a:t>
            </a:r>
            <a:r>
              <a:rPr lang="en-US" dirty="0" smtClean="0"/>
              <a:t>ncome </a:t>
            </a:r>
            <a:r>
              <a:rPr lang="en-US" dirty="0"/>
              <a:t>as </a:t>
            </a:r>
            <a:r>
              <a:rPr lang="en-US" dirty="0" smtClean="0"/>
              <a:t>follows versus the </a:t>
            </a:r>
            <a:r>
              <a:rPr lang="en-US" dirty="0"/>
              <a:t>SAAP </a:t>
            </a:r>
            <a:r>
              <a:rPr lang="en-US" dirty="0" smtClean="0"/>
              <a:t>adopted in 2015 (</a:t>
            </a:r>
            <a:r>
              <a:rPr lang="en-US" dirty="0" smtClean="0"/>
              <a:t>as </a:t>
            </a:r>
            <a:r>
              <a:rPr lang="en-US" dirty="0" smtClean="0"/>
              <a:t>further revised effective April 1, 2017) and the Interim </a:t>
            </a:r>
            <a:r>
              <a:rPr lang="en-US" dirty="0"/>
              <a:t>Adjusted </a:t>
            </a:r>
            <a:r>
              <a:rPr lang="en-US" dirty="0" smtClean="0"/>
              <a:t>SAAP </a:t>
            </a:r>
            <a:r>
              <a:rPr lang="en-US" dirty="0"/>
              <a:t>Policy </a:t>
            </a:r>
            <a:r>
              <a:rPr lang="en-US" dirty="0" smtClean="0"/>
              <a:t>targets:						</a:t>
            </a:r>
            <a:endParaRPr lang="en-US" dirty="0"/>
          </a:p>
          <a:p>
            <a:pPr marL="341313" lvl="1" indent="0">
              <a:buNone/>
            </a:pPr>
            <a:r>
              <a:rPr lang="en-US" sz="1600" dirty="0" smtClean="0"/>
              <a:t>						Interim</a:t>
            </a:r>
          </a:p>
          <a:p>
            <a:pPr marL="341313" lvl="1" indent="0">
              <a:buNone/>
            </a:pPr>
            <a:r>
              <a:rPr lang="en-US" sz="1600" dirty="0"/>
              <a:t>	</a:t>
            </a:r>
            <a:r>
              <a:rPr lang="en-US" sz="1600" dirty="0" smtClean="0"/>
              <a:t>				SAAP 	Adjust.	Over/</a:t>
            </a:r>
          </a:p>
          <a:p>
            <a:pPr marL="341313" lvl="1" indent="0">
              <a:spcAft>
                <a:spcPts val="1200"/>
              </a:spcAft>
              <a:buNone/>
            </a:pPr>
            <a:r>
              <a:rPr lang="en-US" sz="1600" dirty="0"/>
              <a:t>	</a:t>
            </a:r>
            <a:r>
              <a:rPr lang="en-US" sz="1600" dirty="0" smtClean="0"/>
              <a:t>			</a:t>
            </a:r>
            <a:r>
              <a:rPr lang="en-US" sz="1600" u="sng" dirty="0" smtClean="0"/>
              <a:t>Actual</a:t>
            </a:r>
            <a:r>
              <a:rPr lang="en-US" sz="1600" dirty="0" smtClean="0"/>
              <a:t> 	</a:t>
            </a:r>
            <a:r>
              <a:rPr lang="en-US" sz="1600" u="sng" dirty="0" smtClean="0"/>
              <a:t>Target</a:t>
            </a:r>
            <a:r>
              <a:rPr lang="en-US" sz="1600" dirty="0" smtClean="0"/>
              <a:t>	</a:t>
            </a:r>
            <a:r>
              <a:rPr lang="en-US" sz="1600" u="sng" dirty="0" smtClean="0"/>
              <a:t>SAAP</a:t>
            </a:r>
            <a:r>
              <a:rPr lang="en-US" sz="1600" dirty="0" smtClean="0"/>
              <a:t>	</a:t>
            </a:r>
            <a:r>
              <a:rPr lang="en-US" sz="1600" u="sng" dirty="0" smtClean="0"/>
              <a:t>(Under)</a:t>
            </a:r>
            <a:r>
              <a:rPr lang="en-US" sz="1600" u="sng" baseline="30000" dirty="0" smtClean="0"/>
              <a:t>1</a:t>
            </a:r>
            <a:r>
              <a:rPr lang="en-US" sz="1600" dirty="0" smtClean="0"/>
              <a:t>		</a:t>
            </a:r>
          </a:p>
          <a:p>
            <a:pPr marL="341313" lvl="1" indent="0">
              <a:spcAft>
                <a:spcPts val="2400"/>
              </a:spcAft>
              <a:buNone/>
            </a:pPr>
            <a:r>
              <a:rPr lang="en-US" sz="1600" dirty="0" smtClean="0"/>
              <a:t>Total Fixed Income		26.6%	25.0%	25.0%	 1.6%</a:t>
            </a:r>
          </a:p>
          <a:p>
            <a:pPr marL="341313" lvl="1" indent="0">
              <a:buNone/>
            </a:pPr>
            <a:r>
              <a:rPr lang="en-US" sz="1600" dirty="0" smtClean="0"/>
              <a:t>Interest Rate Sensitive		10.8%	11.0%	13.3%	(2.5%)</a:t>
            </a:r>
          </a:p>
          <a:p>
            <a:pPr marL="341313" lvl="1" indent="0">
              <a:spcAft>
                <a:spcPts val="1200"/>
              </a:spcAft>
              <a:buNone/>
            </a:pPr>
            <a:r>
              <a:rPr lang="en-US" sz="1600" dirty="0" smtClean="0"/>
              <a:t>High Yield			  2.7%	  2.0%	  2.4%	 0.3%</a:t>
            </a:r>
          </a:p>
          <a:p>
            <a:pPr marL="341313" lvl="1" indent="0">
              <a:spcAft>
                <a:spcPts val="1200"/>
              </a:spcAft>
              <a:buNone/>
            </a:pPr>
            <a:r>
              <a:rPr lang="en-US" sz="1600" dirty="0" smtClean="0"/>
              <a:t>Private Debt			  9.3%	  12.0%	</a:t>
            </a:r>
            <a:r>
              <a:rPr lang="en-US" sz="1600" dirty="0"/>
              <a:t> </a:t>
            </a:r>
            <a:r>
              <a:rPr lang="en-US" sz="1600" dirty="0" smtClean="0"/>
              <a:t> 9.3%    0.0%</a:t>
            </a:r>
          </a:p>
          <a:p>
            <a:pPr marL="341313" lvl="1" indent="0">
              <a:spcAft>
                <a:spcPts val="2400"/>
              </a:spcAft>
              <a:buNone/>
            </a:pPr>
            <a:r>
              <a:rPr lang="en-US" sz="1600" dirty="0" smtClean="0"/>
              <a:t>Opportunistic Debt		  3.8%	</a:t>
            </a:r>
            <a:r>
              <a:rPr lang="en-US" sz="1600" dirty="0"/>
              <a:t> </a:t>
            </a:r>
            <a:r>
              <a:rPr lang="en-US" sz="1600" dirty="0" smtClean="0"/>
              <a:t> 0.0%	  0.0%	 3.8%</a:t>
            </a:r>
          </a:p>
          <a:p>
            <a:pPr marL="341313" lvl="1" indent="0">
              <a:spcAft>
                <a:spcPts val="600"/>
              </a:spcAft>
              <a:buNone/>
            </a:pPr>
            <a:r>
              <a:rPr lang="en-US" sz="1050" baseline="30000" dirty="0" smtClean="0"/>
              <a:t>1 </a:t>
            </a:r>
            <a:r>
              <a:rPr lang="en-US" sz="1050" dirty="0" smtClean="0"/>
              <a:t>Versus</a:t>
            </a:r>
            <a:r>
              <a:rPr lang="en-US" sz="1050" dirty="0"/>
              <a:t> </a:t>
            </a:r>
            <a:r>
              <a:rPr lang="en-US" sz="1050" dirty="0" smtClean="0"/>
              <a:t>Interim SAA adjusted policy with unfunded </a:t>
            </a:r>
            <a:r>
              <a:rPr lang="en-US" sz="1050" dirty="0" smtClean="0"/>
              <a:t>Private </a:t>
            </a:r>
            <a:r>
              <a:rPr lang="en-US" sz="1050" dirty="0"/>
              <a:t>D</a:t>
            </a:r>
            <a:r>
              <a:rPr lang="en-US" sz="1050" dirty="0" smtClean="0"/>
              <a:t>ebt prorated </a:t>
            </a:r>
            <a:r>
              <a:rPr lang="en-US" sz="1050" dirty="0" smtClean="0"/>
              <a:t>to Interest Rate Sensitive and High Yield.</a:t>
            </a:r>
            <a:endParaRPr lang="en-US" sz="1050" dirty="0"/>
          </a:p>
        </p:txBody>
      </p:sp>
      <p:sp>
        <p:nvSpPr>
          <p:cNvPr id="4" name="Slide Number Placeholder 2"/>
          <p:cNvSpPr txBox="1">
            <a:spLocks/>
          </p:cNvSpPr>
          <p:nvPr/>
        </p:nvSpPr>
        <p:spPr>
          <a:xfrm>
            <a:off x="6553200" y="635635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rPr>
              <a:t>		</a:t>
            </a:r>
            <a:fld id="{B9F459C5-D201-49C9-A701-E5F8CEC6F7D4}" type="slidenum">
              <a:rPr lang="en-US" smtClean="0">
                <a:solidFill>
                  <a:prstClr val="black">
                    <a:tint val="75000"/>
                  </a:prstClr>
                </a:solidFill>
              </a:rPr>
              <a:pPr/>
              <a:t>3</a:t>
            </a:fld>
            <a:endParaRPr lang="en-US" dirty="0">
              <a:solidFill>
                <a:prstClr val="black">
                  <a:tint val="75000"/>
                </a:prstClr>
              </a:solidFill>
            </a:endParaRPr>
          </a:p>
        </p:txBody>
      </p:sp>
    </p:spTree>
    <p:extLst>
      <p:ext uri="{BB962C8B-B14F-4D97-AF65-F5344CB8AC3E}">
        <p14:creationId xmlns:p14="http://schemas.microsoft.com/office/powerpoint/2010/main" val="2616446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Interest Rate Sensitive </a:t>
            </a:r>
            <a:r>
              <a:rPr lang="en-US" dirty="0" smtClean="0"/>
              <a:t/>
            </a:r>
            <a:br>
              <a:rPr lang="en-US" dirty="0" smtClean="0"/>
            </a:br>
            <a:r>
              <a:rPr lang="en-US" dirty="0" smtClean="0"/>
              <a:t>Fixed </a:t>
            </a:r>
            <a:r>
              <a:rPr lang="en-US" dirty="0"/>
              <a:t>Income</a:t>
            </a:r>
            <a:endParaRPr lang="en-US" cap="all"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424723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600" dirty="0" smtClean="0"/>
              <a:t>Interest Rate Sensitive Fixed Income</a:t>
            </a:r>
            <a:endParaRPr lang="en-US" sz="3600" dirty="0"/>
          </a:p>
        </p:txBody>
      </p:sp>
      <p:sp>
        <p:nvSpPr>
          <p:cNvPr id="3" name="Content Placeholder 2"/>
          <p:cNvSpPr>
            <a:spLocks noGrp="1"/>
          </p:cNvSpPr>
          <p:nvPr>
            <p:ph idx="1"/>
          </p:nvPr>
        </p:nvSpPr>
        <p:spPr>
          <a:xfrm>
            <a:off x="457200" y="685800"/>
            <a:ext cx="8229600" cy="5791200"/>
          </a:xfrm>
        </p:spPr>
        <p:txBody>
          <a:bodyPr>
            <a:noAutofit/>
          </a:bodyPr>
          <a:lstStyle/>
          <a:p>
            <a:pPr marL="0" indent="0" algn="just">
              <a:spcAft>
                <a:spcPts val="600"/>
              </a:spcAft>
              <a:buNone/>
            </a:pPr>
            <a:r>
              <a:rPr lang="en-US" sz="1400" dirty="0"/>
              <a:t>Interest Rate Sensitive Fixed Income </a:t>
            </a:r>
            <a:r>
              <a:rPr lang="en-US" sz="1400" dirty="0" smtClean="0"/>
              <a:t>is comprised of the Core Fixed Income and Treasuries (Long Duration) asset classes.  Core fixed income represents the US investment-grade market which includes US Treasuries and Agencies, Agency Mortgage-Backed Securities, Corporate Bonds, Commercial Mortgage-Backed Securities (CMBS) and Asset-Backed Securities (ABS).    Its benchmark is the Barclays U.S. Aggregate Bond Index, which encompasses the market for U.S. dollar denominated, fixed-rate, taxable, investment-grade bonds that are SEC-registered.  Treasuries (Long Duration) is comprised of US Treasuries with maturities of 10 years or longer; its benchmark is the Barclays U.S. Treasury Long Index.</a:t>
            </a:r>
          </a:p>
          <a:p>
            <a:pPr marL="0" indent="0" algn="just">
              <a:buNone/>
            </a:pPr>
            <a:r>
              <a:rPr lang="en-US" sz="1400" dirty="0" smtClean="0"/>
              <a:t>The performance of </a:t>
            </a:r>
            <a:r>
              <a:rPr lang="en-US" sz="1400" dirty="0"/>
              <a:t>Interest Rate Sensitive Fixed Income </a:t>
            </a:r>
            <a:r>
              <a:rPr lang="en-US" sz="1400" dirty="0" smtClean="0"/>
              <a:t>is heavily tied to the direction of US Treasury rates.  In addition, </a:t>
            </a:r>
            <a:r>
              <a:rPr lang="en-US" sz="1400" dirty="0"/>
              <a:t>Interest Rate Sensitive Fixed Income tends to perform well when equity markets decline (ex. 2008</a:t>
            </a:r>
            <a:r>
              <a:rPr lang="en-US" sz="1400" dirty="0" smtClean="0"/>
              <a:t>) or when inflation expectations materially decline.  As a result, it is an important part of the overall ASRS portfolio because it provides a source of balance and diversification from riskier assets such as equities.   </a:t>
            </a:r>
            <a:endParaRPr lang="en-US" sz="1400" dirty="0"/>
          </a:p>
          <a:p>
            <a:pPr marL="0" lvl="0" indent="0" algn="just">
              <a:buNone/>
            </a:pPr>
            <a:endParaRPr lang="en-US" sz="1400" b="1" dirty="0" smtClean="0"/>
          </a:p>
          <a:p>
            <a:pPr marL="0" lvl="0" indent="0" algn="just">
              <a:buNone/>
            </a:pPr>
            <a:r>
              <a:rPr lang="en-US" sz="1400" b="1" dirty="0" smtClean="0"/>
              <a:t>IMD House View:  </a:t>
            </a:r>
          </a:p>
          <a:p>
            <a:pPr marL="0" indent="0" algn="just">
              <a:buNone/>
            </a:pPr>
            <a:r>
              <a:rPr lang="en-US" sz="1400" dirty="0" smtClean="0"/>
              <a:t>Interest Rate Sensitive Fixed Income is likely to generate low returns as Treasury rates, corporate credit spreads and agency MBS spreads are at low levels. As a consequence, w</a:t>
            </a:r>
            <a:r>
              <a:rPr lang="en-US" sz="1400" dirty="0" smtClean="0"/>
              <a:t>e are underweight Interest Rate Sensitive Fixed Income vs. the interim SAA adjusted policy target. We are also concerned that interest rates may rise over the intermediate term </a:t>
            </a:r>
            <a:r>
              <a:rPr lang="en-US" sz="1400" dirty="0"/>
              <a:t>as global growth and inflation expectations are generally improving and central banks such as the Federal Reserve and the ECB are likely to pull back from monetary policies that have pushed down rates in major developed countries.  </a:t>
            </a:r>
          </a:p>
          <a:p>
            <a:pPr marL="0" indent="0" algn="just">
              <a:buNone/>
            </a:pPr>
            <a:endParaRPr lang="en-US" sz="1400" dirty="0" smtClean="0"/>
          </a:p>
          <a:p>
            <a:pPr marL="0" lvl="0" indent="0" algn="just">
              <a:buNone/>
            </a:pPr>
            <a:r>
              <a:rPr lang="en-US" sz="1400" b="1" dirty="0" smtClean="0"/>
              <a:t>Weighting vs. Revised Interim SAAP Policy Effective 4/1/17:		Underweight</a:t>
            </a:r>
          </a:p>
          <a:p>
            <a:pPr marL="0" lvl="0" indent="0" algn="just">
              <a:buNone/>
            </a:pPr>
            <a:endParaRPr lang="en-US" sz="1400" dirty="0" smtClean="0"/>
          </a:p>
          <a:p>
            <a:pPr marL="0" lvl="0" indent="0" algn="just">
              <a:buNone/>
            </a:pPr>
            <a:r>
              <a:rPr lang="en-US" sz="1400" dirty="0" smtClean="0"/>
              <a:t>ASRS Actual Weighting (May 31, 2017)			10.8%</a:t>
            </a:r>
          </a:p>
          <a:p>
            <a:pPr marL="0" lvl="0" indent="0" algn="just">
              <a:buNone/>
            </a:pPr>
            <a:r>
              <a:rPr lang="en-US" sz="1400" dirty="0" smtClean="0"/>
              <a:t>Pro Forma Interest </a:t>
            </a:r>
            <a:r>
              <a:rPr lang="en-US" sz="1400" dirty="0"/>
              <a:t>Rate Sensitive Interim Adj. </a:t>
            </a:r>
            <a:r>
              <a:rPr lang="en-US" sz="1400" dirty="0" smtClean="0"/>
              <a:t>Policy</a:t>
            </a:r>
            <a:r>
              <a:rPr lang="en-US" sz="1400" dirty="0"/>
              <a:t>	</a:t>
            </a:r>
            <a:r>
              <a:rPr lang="en-US" sz="1400" dirty="0" smtClean="0"/>
              <a:t>	13.3% </a:t>
            </a:r>
          </a:p>
          <a:p>
            <a:pPr marL="0" lvl="0" indent="0" algn="just">
              <a:buNone/>
            </a:pPr>
            <a:r>
              <a:rPr lang="en-US" sz="1600" dirty="0" smtClean="0"/>
              <a:t>	</a:t>
            </a:r>
          </a:p>
          <a:p>
            <a:pPr lvl="0" algn="just"/>
            <a:endParaRPr lang="en-US" sz="1600" dirty="0"/>
          </a:p>
        </p:txBody>
      </p:sp>
      <p:sp>
        <p:nvSpPr>
          <p:cNvPr id="5" name="Slide Number Placeholder 4"/>
          <p:cNvSpPr>
            <a:spLocks noGrp="1"/>
          </p:cNvSpPr>
          <p:nvPr>
            <p:ph type="sldNum" sz="quarter" idx="12"/>
          </p:nvPr>
        </p:nvSpPr>
        <p:spPr/>
        <p:txBody>
          <a:bodyPr/>
          <a:lstStyle/>
          <a:p>
            <a:fld id="{AA3671F9-4802-4648-9E60-83C8E189E45C}" type="slidenum">
              <a:rPr lang="en-US" smtClean="0"/>
              <a:t>5</a:t>
            </a:fld>
            <a:endParaRPr lang="en-US" dirty="0"/>
          </a:p>
        </p:txBody>
      </p:sp>
    </p:spTree>
    <p:extLst>
      <p:ext uri="{BB962C8B-B14F-4D97-AF65-F5344CB8AC3E}">
        <p14:creationId xmlns:p14="http://schemas.microsoft.com/office/powerpoint/2010/main" val="2677484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Core Fixed Income Managers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5513155"/>
              </p:ext>
            </p:extLst>
          </p:nvPr>
        </p:nvGraphicFramePr>
        <p:xfrm>
          <a:off x="381000" y="1524000"/>
          <a:ext cx="8382001" cy="4076392"/>
        </p:xfrm>
        <a:graphic>
          <a:graphicData uri="http://schemas.openxmlformats.org/drawingml/2006/table">
            <a:tbl>
              <a:tblPr firstRow="1" bandRow="1">
                <a:tableStyleId>{5C22544A-7EE6-4342-B048-85BDC9FD1C3A}</a:tableStyleId>
              </a:tblPr>
              <a:tblGrid>
                <a:gridCol w="2394857"/>
                <a:gridCol w="1625082"/>
                <a:gridCol w="513184"/>
                <a:gridCol w="3848878"/>
              </a:tblGrid>
              <a:tr h="762000">
                <a:tc>
                  <a:txBody>
                    <a:bodyPr/>
                    <a:lstStyle/>
                    <a:p>
                      <a:endParaRPr lang="en-US" sz="1400" dirty="0" smtClean="0"/>
                    </a:p>
                    <a:p>
                      <a:endParaRPr lang="en-US" sz="1400" dirty="0" smtClean="0"/>
                    </a:p>
                    <a:p>
                      <a:r>
                        <a:rPr lang="en-US" sz="1400" dirty="0" smtClean="0"/>
                        <a:t>Portfolio</a:t>
                      </a:r>
                      <a:endParaRPr lang="en-US" sz="1400" dirty="0"/>
                    </a:p>
                  </a:txBody>
                  <a:tcPr/>
                </a:tc>
                <a:tc>
                  <a:txBody>
                    <a:bodyPr/>
                    <a:lstStyle/>
                    <a:p>
                      <a:pPr algn="ctr"/>
                      <a:r>
                        <a:rPr lang="en-US" sz="1400" dirty="0" smtClean="0"/>
                        <a:t>Market Value ($MM)</a:t>
                      </a:r>
                    </a:p>
                    <a:p>
                      <a:pPr algn="ctr"/>
                      <a:r>
                        <a:rPr lang="en-US" sz="1400" dirty="0" smtClean="0"/>
                        <a:t>5/31/17</a:t>
                      </a:r>
                      <a:endParaRPr lang="en-US" sz="1400" dirty="0"/>
                    </a:p>
                  </a:txBody>
                  <a:tcPr/>
                </a:tc>
                <a:tc>
                  <a:txBody>
                    <a:bodyPr/>
                    <a:lstStyle/>
                    <a:p>
                      <a:pPr algn="ctr"/>
                      <a:endParaRPr lang="en-US" sz="1400" dirty="0" smtClean="0"/>
                    </a:p>
                    <a:p>
                      <a:pPr algn="ctr"/>
                      <a:endParaRPr lang="en-US" sz="1400" dirty="0" smtClean="0"/>
                    </a:p>
                    <a:p>
                      <a:pPr algn="ctr"/>
                      <a:r>
                        <a:rPr lang="en-US" sz="1400" dirty="0" smtClean="0"/>
                        <a:t>%</a:t>
                      </a:r>
                      <a:endParaRPr lang="en-US" sz="1400" dirty="0"/>
                    </a:p>
                  </a:txBody>
                  <a:tcPr/>
                </a:tc>
                <a:tc>
                  <a:txBody>
                    <a:bodyPr/>
                    <a:lstStyle/>
                    <a:p>
                      <a:endParaRPr lang="en-US" sz="1400" dirty="0" smtClean="0"/>
                    </a:p>
                    <a:p>
                      <a:pPr algn="ctr"/>
                      <a:endParaRPr lang="en-US" sz="1400" dirty="0" smtClean="0"/>
                    </a:p>
                    <a:p>
                      <a:pPr algn="ctr"/>
                      <a:r>
                        <a:rPr lang="en-US" sz="1400" dirty="0" smtClean="0"/>
                        <a:t>IMD Commentary</a:t>
                      </a:r>
                      <a:endParaRPr lang="en-US" sz="1400" dirty="0"/>
                    </a:p>
                  </a:txBody>
                  <a:tcPr/>
                </a:tc>
              </a:tr>
              <a:tr h="1229644">
                <a:tc>
                  <a:txBody>
                    <a:bodyPr/>
                    <a:lstStyle/>
                    <a:p>
                      <a:pPr algn="l"/>
                      <a:r>
                        <a:rPr lang="en-US" sz="1400" dirty="0" smtClean="0"/>
                        <a:t>Blackrock</a:t>
                      </a:r>
                      <a:r>
                        <a:rPr lang="en-US" sz="1400" baseline="0" dirty="0" smtClean="0"/>
                        <a:t> US Debt Index Fund</a:t>
                      </a:r>
                      <a:endParaRPr lang="en-US" sz="1400" dirty="0"/>
                    </a:p>
                  </a:txBody>
                  <a:tcPr/>
                </a:tc>
                <a:tc>
                  <a:txBody>
                    <a:bodyPr/>
                    <a:lstStyle/>
                    <a:p>
                      <a:pPr algn="ctr"/>
                      <a:r>
                        <a:rPr lang="en-US" sz="1400" dirty="0" smtClean="0"/>
                        <a:t> $2,025</a:t>
                      </a:r>
                      <a:endParaRPr lang="en-US" sz="1400" dirty="0"/>
                    </a:p>
                  </a:txBody>
                  <a:tcPr/>
                </a:tc>
                <a:tc>
                  <a:txBody>
                    <a:bodyPr/>
                    <a:lstStyle/>
                    <a:p>
                      <a:pPr algn="ctr"/>
                      <a:r>
                        <a:rPr lang="en-US" sz="1400" dirty="0" smtClean="0"/>
                        <a:t>50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Passive strategy</a:t>
                      </a:r>
                      <a:r>
                        <a:rPr lang="en-US" sz="1400" baseline="0" dirty="0" smtClean="0"/>
                        <a:t> with h</a:t>
                      </a:r>
                      <a:r>
                        <a:rPr lang="en-US" sz="1400" dirty="0" smtClean="0"/>
                        <a:t>istory of modest outperformance.</a:t>
                      </a:r>
                    </a:p>
                  </a:txBody>
                  <a:tcPr/>
                </a:tc>
              </a:tr>
              <a:tr h="1229644">
                <a:tc>
                  <a:txBody>
                    <a:bodyPr/>
                    <a:lstStyle/>
                    <a:p>
                      <a:pPr algn="l"/>
                      <a:r>
                        <a:rPr lang="en-US" sz="1400" dirty="0" smtClean="0"/>
                        <a:t>F2 Internally Managed Account</a:t>
                      </a:r>
                      <a:endParaRPr lang="en-US" sz="1400" dirty="0"/>
                    </a:p>
                  </a:txBody>
                  <a:tcPr/>
                </a:tc>
                <a:tc>
                  <a:txBody>
                    <a:bodyPr/>
                    <a:lstStyle/>
                    <a:p>
                      <a:pPr algn="ctr"/>
                      <a:r>
                        <a:rPr lang="en-US" sz="1400" dirty="0" smtClean="0">
                          <a:effectLst/>
                        </a:rPr>
                        <a:t>$1,911</a:t>
                      </a:r>
                      <a:endParaRPr lang="en-US" sz="1400" dirty="0">
                        <a:effectLst/>
                      </a:endParaRPr>
                    </a:p>
                  </a:txBody>
                  <a:tcPr/>
                </a:tc>
                <a:tc>
                  <a:txBody>
                    <a:bodyPr/>
                    <a:lstStyle/>
                    <a:p>
                      <a:pPr algn="ctr"/>
                      <a:r>
                        <a:rPr lang="en-US" sz="1400" dirty="0" smtClean="0"/>
                        <a:t>47</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Enhanced</a:t>
                      </a:r>
                      <a:r>
                        <a:rPr lang="en-US" sz="1400" baseline="0" dirty="0" smtClean="0"/>
                        <a:t> passive strategy</a:t>
                      </a:r>
                      <a:r>
                        <a:rPr lang="en-US" sz="1400" dirty="0" smtClean="0"/>
                        <a:t> with an objective</a:t>
                      </a:r>
                      <a:r>
                        <a:rPr lang="en-US" sz="1400" baseline="0" dirty="0" smtClean="0"/>
                        <a:t> </a:t>
                      </a:r>
                      <a:r>
                        <a:rPr lang="en-US" sz="1400" dirty="0" smtClean="0"/>
                        <a:t>to slightly outperform</a:t>
                      </a:r>
                      <a:r>
                        <a:rPr lang="en-US" sz="1400" baseline="0" dirty="0" smtClean="0"/>
                        <a:t> </a:t>
                      </a:r>
                      <a:r>
                        <a:rPr lang="en-US" sz="1400" dirty="0" smtClean="0"/>
                        <a:t>the Barclays U.S. Aggregate Bond Index (the “Index”) through a stratified sampling strategy.   History of outperformance particularly</a:t>
                      </a:r>
                      <a:r>
                        <a:rPr lang="en-US" sz="1400" baseline="0" dirty="0" smtClean="0"/>
                        <a:t> over the past 10-year period.</a:t>
                      </a:r>
                      <a:r>
                        <a:rPr lang="en-US" sz="1400" dirty="0" smtClean="0"/>
                        <a:t> </a:t>
                      </a:r>
                      <a:endParaRPr lang="en-US" sz="1400" dirty="0"/>
                    </a:p>
                  </a:txBody>
                  <a:tcPr/>
                </a:tc>
              </a:tr>
              <a:tr h="427552">
                <a:tc>
                  <a:txBody>
                    <a:bodyPr/>
                    <a:lstStyle/>
                    <a:p>
                      <a:pPr algn="l"/>
                      <a:r>
                        <a:rPr lang="en-US" sz="1400" dirty="0" err="1" smtClean="0"/>
                        <a:t>Assetized</a:t>
                      </a:r>
                      <a:r>
                        <a:rPr lang="en-US" sz="1400" dirty="0" smtClean="0"/>
                        <a:t> Cash</a:t>
                      </a:r>
                      <a:endParaRPr lang="en-US" sz="1400" dirty="0"/>
                    </a:p>
                  </a:txBody>
                  <a:tcPr/>
                </a:tc>
                <a:tc>
                  <a:txBody>
                    <a:bodyPr/>
                    <a:lstStyle/>
                    <a:p>
                      <a:pPr algn="ctr"/>
                      <a:r>
                        <a:rPr lang="en-US" sz="1400" dirty="0" smtClean="0"/>
                        <a:t>    100</a:t>
                      </a:r>
                      <a:endParaRPr lang="en-US" sz="1400" dirty="0"/>
                    </a:p>
                  </a:txBody>
                  <a:tcPr/>
                </a:tc>
                <a:tc>
                  <a:txBody>
                    <a:bodyPr/>
                    <a:lstStyle/>
                    <a:p>
                      <a:pPr algn="ctr"/>
                      <a:r>
                        <a:rPr lang="en-US" sz="1400" dirty="0" smtClean="0"/>
                        <a:t>3</a:t>
                      </a:r>
                      <a:endParaRPr lang="en-US" sz="1400" dirty="0"/>
                    </a:p>
                  </a:txBody>
                  <a:tcPr/>
                </a:tc>
                <a:tc>
                  <a:txBody>
                    <a:bodyPr/>
                    <a:lstStyle/>
                    <a:p>
                      <a:pPr algn="l"/>
                      <a:r>
                        <a:rPr lang="en-US" sz="1400" dirty="0" err="1" smtClean="0"/>
                        <a:t>Assetized</a:t>
                      </a:r>
                      <a:r>
                        <a:rPr lang="en-US" sz="1400" dirty="0" smtClean="0"/>
                        <a:t> cash held in US Treasuries.</a:t>
                      </a:r>
                      <a:endParaRPr lang="en-US" sz="1400" dirty="0"/>
                    </a:p>
                  </a:txBody>
                  <a:tcPr/>
                </a:tc>
              </a:tr>
              <a:tr h="427552">
                <a:tc>
                  <a:txBody>
                    <a:bodyPr/>
                    <a:lstStyle/>
                    <a:p>
                      <a:pPr algn="l"/>
                      <a:r>
                        <a:rPr lang="en-US" sz="1400" dirty="0" smtClean="0"/>
                        <a:t>     Total</a:t>
                      </a:r>
                      <a:endParaRPr lang="en-US" sz="1400" dirty="0"/>
                    </a:p>
                  </a:txBody>
                  <a:tcPr/>
                </a:tc>
                <a:tc>
                  <a:txBody>
                    <a:bodyPr/>
                    <a:lstStyle/>
                    <a:p>
                      <a:pPr algn="ctr"/>
                      <a:r>
                        <a:rPr lang="en-US" sz="1400" dirty="0" smtClean="0"/>
                        <a:t>$4,036</a:t>
                      </a:r>
                      <a:endParaRPr lang="en-US" sz="1400" dirty="0"/>
                    </a:p>
                  </a:txBody>
                  <a:tcPr/>
                </a:tc>
                <a:tc>
                  <a:txBody>
                    <a:bodyPr/>
                    <a:lstStyle/>
                    <a:p>
                      <a:pPr algn="ctr"/>
                      <a:r>
                        <a:rPr lang="en-US" sz="1400" dirty="0" smtClean="0"/>
                        <a:t>100</a:t>
                      </a:r>
                      <a:endParaRPr lang="en-US" sz="1400" dirty="0"/>
                    </a:p>
                  </a:txBody>
                  <a:tcPr/>
                </a:tc>
                <a:tc>
                  <a:txBody>
                    <a:bodyPr/>
                    <a:lstStyle/>
                    <a:p>
                      <a:pPr algn="ctr"/>
                      <a:endParaRPr lang="en-US" sz="1400" dirty="0"/>
                    </a:p>
                  </a:txBody>
                  <a:tcPr/>
                </a:tc>
              </a:tr>
            </a:tbl>
          </a:graphicData>
        </a:graphic>
      </p:graphicFrame>
      <p:sp>
        <p:nvSpPr>
          <p:cNvPr id="5" name="Slide Number Placeholder 4"/>
          <p:cNvSpPr>
            <a:spLocks noGrp="1"/>
          </p:cNvSpPr>
          <p:nvPr>
            <p:ph type="sldNum" sz="quarter" idx="12"/>
          </p:nvPr>
        </p:nvSpPr>
        <p:spPr/>
        <p:txBody>
          <a:bodyPr/>
          <a:lstStyle/>
          <a:p>
            <a:fld id="{AA3671F9-4802-4648-9E60-83C8E189E45C}" type="slidenum">
              <a:rPr lang="en-US" smtClean="0"/>
              <a:t>6</a:t>
            </a:fld>
            <a:endParaRPr lang="en-US" dirty="0"/>
          </a:p>
        </p:txBody>
      </p:sp>
    </p:spTree>
    <p:extLst>
      <p:ext uri="{BB962C8B-B14F-4D97-AF65-F5344CB8AC3E}">
        <p14:creationId xmlns:p14="http://schemas.microsoft.com/office/powerpoint/2010/main" val="2266480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sz="4000" dirty="0" smtClean="0"/>
              <a:t>Barclays U.S. Aggregate Yield-to-Worst</a:t>
            </a:r>
            <a:r>
              <a:rPr lang="en-US" sz="4000" dirty="0"/>
              <a:t/>
            </a:r>
            <a:br>
              <a:rPr lang="en-US" sz="4000" dirty="0"/>
            </a:br>
            <a:r>
              <a:rPr lang="en-US" sz="4000" dirty="0" smtClean="0"/>
              <a:t>2012 </a:t>
            </a:r>
            <a:r>
              <a:rPr lang="en-US" sz="4000" dirty="0"/>
              <a:t>– </a:t>
            </a:r>
            <a:r>
              <a:rPr lang="en-US" sz="4000" dirty="0" smtClean="0"/>
              <a:t>2017</a:t>
            </a:r>
            <a:endParaRPr lang="en-US" sz="4000" dirty="0"/>
          </a:p>
        </p:txBody>
      </p:sp>
      <p:sp>
        <p:nvSpPr>
          <p:cNvPr id="3" name="Slide Number Placeholder 2"/>
          <p:cNvSpPr>
            <a:spLocks noGrp="1"/>
          </p:cNvSpPr>
          <p:nvPr>
            <p:ph type="sldNum" sz="quarter" idx="12"/>
          </p:nvPr>
        </p:nvSpPr>
        <p:spPr/>
        <p:txBody>
          <a:bodyPr/>
          <a:lstStyle/>
          <a:p>
            <a:fld id="{AA3671F9-4802-4648-9E60-83C8E189E45C}" type="slidenum">
              <a:rPr lang="en-US" smtClean="0"/>
              <a:t>7</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5105400"/>
          </a:xfrm>
        </p:spPr>
      </p:pic>
    </p:spTree>
    <p:extLst>
      <p:ext uri="{BB962C8B-B14F-4D97-AF65-F5344CB8AC3E}">
        <p14:creationId xmlns:p14="http://schemas.microsoft.com/office/powerpoint/2010/main" val="634875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Treasuries (Long Duration) Manager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0590160"/>
              </p:ext>
            </p:extLst>
          </p:nvPr>
        </p:nvGraphicFramePr>
        <p:xfrm>
          <a:off x="381000" y="1524000"/>
          <a:ext cx="8382001" cy="2419196"/>
        </p:xfrm>
        <a:graphic>
          <a:graphicData uri="http://schemas.openxmlformats.org/drawingml/2006/table">
            <a:tbl>
              <a:tblPr firstRow="1" bandRow="1">
                <a:tableStyleId>{5C22544A-7EE6-4342-B048-85BDC9FD1C3A}</a:tableStyleId>
              </a:tblPr>
              <a:tblGrid>
                <a:gridCol w="2394857"/>
                <a:gridCol w="1625082"/>
                <a:gridCol w="513184"/>
                <a:gridCol w="3848878"/>
              </a:tblGrid>
              <a:tr h="762000">
                <a:tc>
                  <a:txBody>
                    <a:bodyPr/>
                    <a:lstStyle/>
                    <a:p>
                      <a:endParaRPr lang="en-US" sz="1400" dirty="0" smtClean="0"/>
                    </a:p>
                    <a:p>
                      <a:endParaRPr lang="en-US" sz="1400" dirty="0" smtClean="0"/>
                    </a:p>
                    <a:p>
                      <a:r>
                        <a:rPr lang="en-US" sz="1400" dirty="0" smtClean="0"/>
                        <a:t>Portfolio</a:t>
                      </a:r>
                      <a:endParaRPr lang="en-US" sz="1400" dirty="0"/>
                    </a:p>
                  </a:txBody>
                  <a:tcPr/>
                </a:tc>
                <a:tc>
                  <a:txBody>
                    <a:bodyPr/>
                    <a:lstStyle/>
                    <a:p>
                      <a:pPr algn="ctr"/>
                      <a:r>
                        <a:rPr lang="en-US" sz="1400" dirty="0" smtClean="0"/>
                        <a:t>Market Value ($MM)</a:t>
                      </a:r>
                    </a:p>
                    <a:p>
                      <a:pPr algn="ctr"/>
                      <a:r>
                        <a:rPr lang="en-US" sz="1400" dirty="0" smtClean="0"/>
                        <a:t>5/31/17</a:t>
                      </a:r>
                      <a:endParaRPr lang="en-US" sz="1400" dirty="0"/>
                    </a:p>
                  </a:txBody>
                  <a:tcPr/>
                </a:tc>
                <a:tc>
                  <a:txBody>
                    <a:bodyPr/>
                    <a:lstStyle/>
                    <a:p>
                      <a:pPr algn="ctr"/>
                      <a:endParaRPr lang="en-US" sz="1400" dirty="0" smtClean="0"/>
                    </a:p>
                    <a:p>
                      <a:pPr algn="ctr"/>
                      <a:endParaRPr lang="en-US" sz="1400" dirty="0" smtClean="0"/>
                    </a:p>
                    <a:p>
                      <a:pPr algn="ctr"/>
                      <a:r>
                        <a:rPr lang="en-US" sz="1400" dirty="0" smtClean="0"/>
                        <a:t>%</a:t>
                      </a:r>
                      <a:endParaRPr lang="en-US" sz="1400" dirty="0"/>
                    </a:p>
                  </a:txBody>
                  <a:tcPr/>
                </a:tc>
                <a:tc>
                  <a:txBody>
                    <a:bodyPr/>
                    <a:lstStyle/>
                    <a:p>
                      <a:endParaRPr lang="en-US" sz="1400" dirty="0" smtClean="0"/>
                    </a:p>
                    <a:p>
                      <a:pPr algn="ctr"/>
                      <a:endParaRPr lang="en-US" sz="1400" dirty="0" smtClean="0"/>
                    </a:p>
                    <a:p>
                      <a:pPr algn="ctr"/>
                      <a:r>
                        <a:rPr lang="en-US" sz="1400" dirty="0" smtClean="0"/>
                        <a:t>IMD Commentary</a:t>
                      </a:r>
                      <a:endParaRPr lang="en-US" sz="1400" dirty="0"/>
                    </a:p>
                  </a:txBody>
                  <a:tcPr/>
                </a:tc>
              </a:tr>
              <a:tr h="1229644">
                <a:tc>
                  <a:txBody>
                    <a:bodyPr/>
                    <a:lstStyle/>
                    <a:p>
                      <a:pPr algn="l"/>
                      <a:r>
                        <a:rPr lang="en-US" sz="1400" b="0" i="0" kern="1200" dirty="0" smtClean="0">
                          <a:solidFill>
                            <a:schemeClr val="dk1"/>
                          </a:solidFill>
                          <a:effectLst/>
                          <a:latin typeface="+mn-lt"/>
                          <a:ea typeface="+mn-ea"/>
                          <a:cs typeface="+mn-cs"/>
                        </a:rPr>
                        <a:t>BlackRock Long Term Government Bond Index Fund </a:t>
                      </a:r>
                      <a:endParaRPr lang="en-US" sz="1400" b="0" i="0" dirty="0"/>
                    </a:p>
                  </a:txBody>
                  <a:tcPr/>
                </a:tc>
                <a:tc>
                  <a:txBody>
                    <a:bodyPr/>
                    <a:lstStyle/>
                    <a:p>
                      <a:pPr algn="ctr"/>
                      <a:r>
                        <a:rPr lang="en-US" sz="1400" dirty="0" smtClean="0">
                          <a:effectLst/>
                        </a:rPr>
                        <a:t>$</a:t>
                      </a:r>
                      <a:r>
                        <a:rPr lang="en-US" sz="1400" baseline="0" dirty="0" smtClean="0">
                          <a:effectLst/>
                        </a:rPr>
                        <a:t>  0</a:t>
                      </a:r>
                      <a:endParaRPr lang="en-US" sz="1400" dirty="0">
                        <a:effectLst/>
                      </a:endParaRPr>
                    </a:p>
                  </a:txBody>
                  <a:tcPr/>
                </a:tc>
                <a:tc>
                  <a:txBody>
                    <a:bodyPr/>
                    <a:lstStyle/>
                    <a:p>
                      <a:pPr algn="ctr"/>
                      <a:r>
                        <a:rPr lang="en-US" sz="1400" dirty="0" smtClean="0"/>
                        <a:t>100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Passive</a:t>
                      </a:r>
                      <a:r>
                        <a:rPr lang="en-US" sz="1400" baseline="0" dirty="0" smtClean="0"/>
                        <a:t> strategy.  We currently do not have an allocation to the Treasuries (Long Duration) asset class.</a:t>
                      </a:r>
                      <a:endParaRPr lang="en-US" sz="1400" dirty="0"/>
                    </a:p>
                  </a:txBody>
                  <a:tcPr/>
                </a:tc>
              </a:tr>
              <a:tr h="427552">
                <a:tc>
                  <a:txBody>
                    <a:bodyPr/>
                    <a:lstStyle/>
                    <a:p>
                      <a:pPr algn="l"/>
                      <a:r>
                        <a:rPr lang="en-US" sz="1400" dirty="0" smtClean="0"/>
                        <a:t>     Total</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100</a:t>
                      </a:r>
                      <a:endParaRPr lang="en-US" sz="1400" dirty="0"/>
                    </a:p>
                  </a:txBody>
                  <a:tcPr/>
                </a:tc>
                <a:tc>
                  <a:txBody>
                    <a:bodyPr/>
                    <a:lstStyle/>
                    <a:p>
                      <a:pPr algn="ctr"/>
                      <a:endParaRPr lang="en-US" sz="1400" dirty="0"/>
                    </a:p>
                  </a:txBody>
                  <a:tcPr/>
                </a:tc>
              </a:tr>
            </a:tbl>
          </a:graphicData>
        </a:graphic>
      </p:graphicFrame>
      <p:sp>
        <p:nvSpPr>
          <p:cNvPr id="5" name="Slide Number Placeholder 4"/>
          <p:cNvSpPr>
            <a:spLocks noGrp="1"/>
          </p:cNvSpPr>
          <p:nvPr>
            <p:ph type="sldNum" sz="quarter" idx="12"/>
          </p:nvPr>
        </p:nvSpPr>
        <p:spPr/>
        <p:txBody>
          <a:bodyPr/>
          <a:lstStyle/>
          <a:p>
            <a:fld id="{AA3671F9-4802-4648-9E60-83C8E189E45C}" type="slidenum">
              <a:rPr lang="en-US" smtClean="0"/>
              <a:t>8</a:t>
            </a:fld>
            <a:endParaRPr lang="en-US" dirty="0"/>
          </a:p>
        </p:txBody>
      </p:sp>
    </p:spTree>
    <p:extLst>
      <p:ext uri="{BB962C8B-B14F-4D97-AF65-F5344CB8AC3E}">
        <p14:creationId xmlns:p14="http://schemas.microsoft.com/office/powerpoint/2010/main" val="1936221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sz="4000" dirty="0" smtClean="0"/>
              <a:t>Barclays U.S. Long Treasury Index  </a:t>
            </a:r>
            <a:r>
              <a:rPr lang="en-US" sz="4000" dirty="0"/>
              <a:t>Yield</a:t>
            </a:r>
            <a:br>
              <a:rPr lang="en-US" sz="4000" dirty="0"/>
            </a:br>
            <a:r>
              <a:rPr lang="en-US" sz="4000" dirty="0" smtClean="0"/>
              <a:t>2012 </a:t>
            </a:r>
            <a:r>
              <a:rPr lang="en-US" sz="4000" dirty="0"/>
              <a:t>– </a:t>
            </a:r>
            <a:r>
              <a:rPr lang="en-US" sz="4000" dirty="0" smtClean="0"/>
              <a:t>2017</a:t>
            </a:r>
            <a:endParaRPr lang="en-US" sz="4000" dirty="0"/>
          </a:p>
        </p:txBody>
      </p:sp>
      <p:sp>
        <p:nvSpPr>
          <p:cNvPr id="3" name="Slide Number Placeholder 2"/>
          <p:cNvSpPr>
            <a:spLocks noGrp="1"/>
          </p:cNvSpPr>
          <p:nvPr>
            <p:ph type="sldNum" sz="quarter" idx="12"/>
          </p:nvPr>
        </p:nvSpPr>
        <p:spPr/>
        <p:txBody>
          <a:bodyPr/>
          <a:lstStyle/>
          <a:p>
            <a:fld id="{AA3671F9-4802-4648-9E60-83C8E189E45C}" type="slidenum">
              <a:rPr lang="en-US" smtClean="0"/>
              <a:t>9</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76400"/>
            <a:ext cx="8229600" cy="4800600"/>
          </a:xfrm>
        </p:spPr>
      </p:pic>
    </p:spTree>
    <p:extLst>
      <p:ext uri="{BB962C8B-B14F-4D97-AF65-F5344CB8AC3E}">
        <p14:creationId xmlns:p14="http://schemas.microsoft.com/office/powerpoint/2010/main" val="821248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8103</TotalTime>
  <Words>2819</Words>
  <Application>Microsoft Office PowerPoint</Application>
  <PresentationFormat>On-screen Show (4:3)</PresentationFormat>
  <Paragraphs>395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Fixed Income</vt:lpstr>
      <vt:lpstr>Fixed Income Positioning vs. SAAP</vt:lpstr>
      <vt:lpstr>Interest Rate Sensitive  Fixed Income</vt:lpstr>
      <vt:lpstr>Interest Rate Sensitive Fixed Income</vt:lpstr>
      <vt:lpstr>Core Fixed Income Managers</vt:lpstr>
      <vt:lpstr>Barclays U.S. Aggregate Yield-to-Worst 2012 – 2017</vt:lpstr>
      <vt:lpstr>Treasuries (Long Duration) Manager</vt:lpstr>
      <vt:lpstr>Barclays U.S. Long Treasury Index  Yield 2012 – 2017</vt:lpstr>
      <vt:lpstr>High Yield Fixed Income </vt:lpstr>
      <vt:lpstr>High Yield Fixed Income</vt:lpstr>
      <vt:lpstr>High Yield Fixed Income Managers</vt:lpstr>
      <vt:lpstr>Barclays US Corporate High Yield Index Option Adjusted Spread (OAS) 2012 – 2017</vt:lpstr>
      <vt:lpstr>Barclays US Corporate High Yield Index Yield-to-Worst 2012 – 2017</vt:lpstr>
      <vt:lpstr>Private Debt</vt:lpstr>
      <vt:lpstr> Private Debt </vt:lpstr>
      <vt:lpstr>Private Debt Characteristics</vt:lpstr>
      <vt:lpstr>Private Debt Market Environment</vt:lpstr>
      <vt:lpstr>ASRS Private Debt Program</vt:lpstr>
      <vt:lpstr>ASRS Private Debt Program</vt:lpstr>
      <vt:lpstr>Private Debt Managers</vt:lpstr>
      <vt:lpstr>Opportunistic Debt</vt:lpstr>
      <vt:lpstr> Opportunistic Debt </vt:lpstr>
      <vt:lpstr>Opportunistic Debt Managers Funds Making New Investments</vt:lpstr>
      <vt:lpstr>Opportunistic Debt Managers Funds in Liquidation</vt:lpstr>
    </vt:vector>
  </TitlesOfParts>
  <Company>Arizona State Retirement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dc:creator>
  <cp:lastModifiedBy>ala</cp:lastModifiedBy>
  <cp:revision>1308</cp:revision>
  <cp:lastPrinted>2017-06-08T17:52:13Z</cp:lastPrinted>
  <dcterms:created xsi:type="dcterms:W3CDTF">2013-05-15T19:34:40Z</dcterms:created>
  <dcterms:modified xsi:type="dcterms:W3CDTF">2017-06-08T17:54:45Z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-131701642</vt:i4>
  </property>
  <property fmtid="{D5CDD505-2E9C-101B-9397-08002B2CF9AE}" pid="3" name="_NewReviewCycle">
    <vt:lpwstr/>
  </property>
  <property fmtid="{D5CDD505-2E9C-101B-9397-08002B2CF9AE}" pid="4" name="_EmailSubject">
    <vt:lpwstr>Fixed Income Presentation</vt:lpwstr>
  </property>
  <property fmtid="{D5CDD505-2E9C-101B-9397-08002B2CF9AE}" pid="5" name="_AuthorEmail">
    <vt:lpwstr>LupitaB@azasrs.gov</vt:lpwstr>
  </property>
  <property fmtid="{D5CDD505-2E9C-101B-9397-08002B2CF9AE}" pid="6" name="_AuthorEmailDisplayName">
    <vt:lpwstr>Lupita Breland</vt:lpwstr>
  </property>
</Properties>
</file>