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146847058"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51" d="100"/>
          <a:sy n="51" d="100"/>
        </p:scale>
        <p:origin x="58" y="6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_guide/index.html" TargetMode="External"/><Relationship Id="rId2" Type="http://schemas.openxmlformats.org/officeDocument/2006/relationships/hyperlink" Target="https://www.kaggie.com/datasets" TargetMode="External"/><Relationship Id="rId1" Type="http://schemas.openxmlformats.org/officeDocument/2006/relationships/slideLayout" Target="../slideLayouts/slideLayout2.xml"/><Relationship Id="rId6" Type="http://schemas.openxmlformats.org/officeDocument/2006/relationships/hyperlink" Target="https://kaggle.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E-commerce Website Logs.csv</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221514" y="3352801"/>
            <a:ext cx="9748972" cy="3170099"/>
          </a:xfrm>
          <a:prstGeom prst="rect">
            <a:avLst/>
          </a:prstGeom>
          <a:noFill/>
        </p:spPr>
        <p:txBody>
          <a:bodyPr wrap="square" lIns="91440" tIns="45720" rIns="91440" bIns="45720" rtlCol="0" anchor="t">
            <a:spAutoFit/>
          </a:bodyPr>
          <a:lstStyle/>
          <a:p>
            <a:r>
              <a:rPr lang="en-US" sz="2000" b="1" dirty="0">
                <a:solidFill>
                  <a:srgbClr val="00B050"/>
                </a:solidFill>
                <a:latin typeface="Arial" pitchFamily="34" charset="0"/>
                <a:cs typeface="Arial" pitchFamily="34" charset="0"/>
              </a:rPr>
              <a:t>Presented By:</a:t>
            </a:r>
          </a:p>
          <a:p>
            <a:r>
              <a:rPr lang="en-US" sz="2000" b="1" dirty="0">
                <a:solidFill>
                  <a:srgbClr val="00B050"/>
                </a:solidFill>
                <a:latin typeface="Arial" pitchFamily="34" charset="0"/>
                <a:cs typeface="Arial" pitchFamily="34" charset="0"/>
              </a:rPr>
              <a:t>                         Name</a:t>
            </a:r>
            <a:r>
              <a:rPr lang="en-IN" sz="2000" dirty="0">
                <a:solidFill>
                  <a:srgbClr val="00B050"/>
                </a:solidFill>
                <a:latin typeface="Arial" panose="020B0604020202020204" pitchFamily="34" charset="0"/>
                <a:cs typeface="Arial" panose="020B0604020202020204" pitchFamily="34" charset="0"/>
              </a:rPr>
              <a:t>: Azeez Mohammed </a:t>
            </a:r>
          </a:p>
          <a:p>
            <a:r>
              <a:rPr lang="en-IN" sz="2000" dirty="0">
                <a:solidFill>
                  <a:srgbClr val="00B050"/>
                </a:solidFill>
                <a:latin typeface="Arial" panose="020B0604020202020204" pitchFamily="34" charset="0"/>
                <a:cs typeface="Arial" panose="020B0604020202020204" pitchFamily="34" charset="0"/>
              </a:rPr>
              <a:t>                         Institute: Aurora's Technological and Research Institute </a:t>
            </a:r>
          </a:p>
          <a:p>
            <a:r>
              <a:rPr lang="en-IN" sz="2000" dirty="0">
                <a:solidFill>
                  <a:srgbClr val="00B050"/>
                </a:solidFill>
                <a:latin typeface="Arial" panose="020B0604020202020204" pitchFamily="34" charset="0"/>
                <a:cs typeface="Arial" panose="020B0604020202020204" pitchFamily="34" charset="0"/>
              </a:rPr>
              <a:t>                         Branch: Electrical and Electronic Engineering</a:t>
            </a:r>
          </a:p>
          <a:p>
            <a:r>
              <a:rPr lang="en-IN" sz="2000" dirty="0">
                <a:solidFill>
                  <a:srgbClr val="00B050"/>
                </a:solidFill>
                <a:latin typeface="Arial" panose="020B0604020202020204" pitchFamily="34" charset="0"/>
                <a:cs typeface="Arial" panose="020B0604020202020204" pitchFamily="34" charset="0"/>
              </a:rPr>
              <a:t>                         Year: 4-2</a:t>
            </a:r>
          </a:p>
          <a:p>
            <a:r>
              <a:rPr lang="en-IN" sz="2000" dirty="0">
                <a:solidFill>
                  <a:srgbClr val="00B050"/>
                </a:solidFill>
                <a:latin typeface="Arial" panose="020B0604020202020204" pitchFamily="34" charset="0"/>
                <a:cs typeface="Arial" panose="020B0604020202020204" pitchFamily="34" charset="0"/>
              </a:rPr>
              <a:t>                         AICTE Student ID: STU65b74859eacfb1706510425 </a:t>
            </a:r>
          </a:p>
          <a:p>
            <a:r>
              <a:rPr lang="en-IN" sz="2000" dirty="0">
                <a:solidFill>
                  <a:srgbClr val="00B050"/>
                </a:solidFill>
                <a:latin typeface="Arial" panose="020B0604020202020204" pitchFamily="34" charset="0"/>
                <a:cs typeface="Arial" panose="020B0604020202020204" pitchFamily="34" charset="0"/>
              </a:rPr>
              <a:t>                         Internship ID: INTERNSHIP_17014232196569a8736a0de </a:t>
            </a:r>
          </a:p>
          <a:p>
            <a:r>
              <a:rPr lang="en-IN" sz="2000" dirty="0">
                <a:solidFill>
                  <a:srgbClr val="00B050"/>
                </a:solidFill>
                <a:latin typeface="Arial" panose="020B0604020202020204" pitchFamily="34" charset="0"/>
                <a:cs typeface="Arial" panose="020B0604020202020204" pitchFamily="34" charset="0"/>
              </a:rPr>
              <a:t>                         Gmail ID: azeezmd9390@gmail.com </a:t>
            </a:r>
          </a:p>
          <a:p>
            <a:r>
              <a:rPr lang="en-IN" sz="2000" b="1" dirty="0">
                <a:solidFill>
                  <a:srgbClr val="00B050"/>
                </a:solidFill>
                <a:latin typeface="Arial" panose="020B0604020202020204" pitchFamily="34" charset="0"/>
                <a:cs typeface="Arial" panose="020B0604020202020204" pitchFamily="34" charset="0"/>
              </a:rPr>
              <a:t>                         Phone.no: 9390355963</a:t>
            </a:r>
            <a:endParaRPr lang="en-US" sz="2000" b="1" dirty="0">
              <a:solidFill>
                <a:srgbClr val="00B050"/>
              </a:solidFill>
              <a:latin typeface="Arial" panose="020B0604020202020204" pitchFamily="34" charset="0"/>
              <a:cs typeface="Arial" pitchFamily="34" charset="0"/>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buNone/>
            </a:pPr>
            <a:r>
              <a:rPr lang="en-IN" sz="2400" dirty="0">
                <a:hlinkClick r:id="rId2"/>
              </a:rPr>
              <a:t>https://www.kaggie.com/datasets</a:t>
            </a:r>
            <a:endParaRPr lang="en-IN" sz="2400" dirty="0"/>
          </a:p>
          <a:p>
            <a:pPr marL="0" indent="0">
              <a:buNone/>
            </a:pPr>
            <a:r>
              <a:rPr lang="en-IN" sz="2400" dirty="0">
                <a:hlinkClick r:id="rId3"/>
              </a:rPr>
              <a:t>https://pandas.pydata.org/pandas-docs/stable/user_guide/index.html</a:t>
            </a:r>
            <a:endParaRPr lang="en-IN" sz="2400" dirty="0"/>
          </a:p>
          <a:p>
            <a:pPr marL="0" indent="0">
              <a:buNone/>
            </a:pPr>
            <a:r>
              <a:rPr lang="en-IN" sz="2400" dirty="0">
                <a:hlinkClick r:id="rId4"/>
              </a:rPr>
              <a:t>https://seaborn.pydata.org/</a:t>
            </a:r>
            <a:endParaRPr lang="en-IN" sz="2400" dirty="0"/>
          </a:p>
          <a:p>
            <a:pPr marL="0" indent="0">
              <a:buNone/>
            </a:pPr>
            <a:r>
              <a:rPr lang="en-IN" sz="2400" dirty="0">
                <a:hlinkClick r:id="rId5"/>
              </a:rPr>
              <a:t>https://matplotlib.org/stable/contents.html</a:t>
            </a:r>
            <a:endParaRPr lang="en-IN" sz="2400" dirty="0"/>
          </a:p>
          <a:p>
            <a:pPr marL="0" indent="0">
              <a:buNone/>
            </a:pPr>
            <a:r>
              <a:rPr lang="en-IN" sz="2400" dirty="0"/>
              <a:t>e-commerce website logs(</a:t>
            </a:r>
            <a:r>
              <a:rPr lang="en-IN" sz="2400" dirty="0">
                <a:hlinkClick r:id="rId6"/>
              </a:rPr>
              <a:t>https://kaggle.com</a:t>
            </a:r>
            <a:r>
              <a:rPr lang="en-IN" sz="2400" dirty="0"/>
              <a:t>)</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6AF2743A-F2F3-D688-6C78-00B3D16E1BC4}"/>
              </a:ext>
            </a:extLst>
          </p:cNvPr>
          <p:cNvPicPr>
            <a:picLocks noChangeAspect="1"/>
          </p:cNvPicPr>
          <p:nvPr/>
        </p:nvPicPr>
        <p:blipFill>
          <a:blip r:embed="rId2"/>
          <a:stretch>
            <a:fillRect/>
          </a:stretch>
        </p:blipFill>
        <p:spPr>
          <a:xfrm>
            <a:off x="1813915" y="1232452"/>
            <a:ext cx="8564170" cy="5048427"/>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4B70873D-5C12-8A2A-0E49-8CC40E9C37D3}"/>
              </a:ext>
            </a:extLst>
          </p:cNvPr>
          <p:cNvPicPr>
            <a:picLocks noChangeAspect="1"/>
          </p:cNvPicPr>
          <p:nvPr/>
        </p:nvPicPr>
        <p:blipFill>
          <a:blip r:embed="rId2"/>
          <a:stretch>
            <a:fillRect/>
          </a:stretch>
        </p:blipFill>
        <p:spPr>
          <a:xfrm>
            <a:off x="1861546" y="1337187"/>
            <a:ext cx="8468907" cy="4945626"/>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516F86-7B86-AF5F-FD59-3272480C4D8E}"/>
              </a:ext>
            </a:extLst>
          </p:cNvPr>
          <p:cNvSpPr txBox="1"/>
          <p:nvPr/>
        </p:nvSpPr>
        <p:spPr>
          <a:xfrm>
            <a:off x="511277" y="647460"/>
            <a:ext cx="6096000" cy="584775"/>
          </a:xfrm>
          <a:prstGeom prst="rect">
            <a:avLst/>
          </a:prstGeom>
          <a:noFill/>
        </p:spPr>
        <p:txBody>
          <a:bodyPr wrap="square">
            <a:spAutoFit/>
          </a:bodyPr>
          <a:lstStyle/>
          <a:p>
            <a:r>
              <a:rPr lang="en-IN" sz="3200" b="1" dirty="0">
                <a:solidFill>
                  <a:srgbClr val="00B0F0"/>
                </a:solidFill>
                <a:latin typeface="Arial" pitchFamily="34" charset="0"/>
                <a:cs typeface="Arial" pitchFamily="34" charset="0"/>
              </a:rPr>
              <a:t>Course Certificate 3</a:t>
            </a:r>
            <a:endParaRPr lang="en-IN" sz="3200" dirty="0"/>
          </a:p>
        </p:txBody>
      </p:sp>
      <p:pic>
        <p:nvPicPr>
          <p:cNvPr id="5" name="Picture 4">
            <a:extLst>
              <a:ext uri="{FF2B5EF4-FFF2-40B4-BE49-F238E27FC236}">
                <a16:creationId xmlns:a16="http://schemas.microsoft.com/office/drawing/2014/main" id="{D192D30C-EE75-2D6C-69F2-54C7DA98F759}"/>
              </a:ext>
            </a:extLst>
          </p:cNvPr>
          <p:cNvPicPr>
            <a:picLocks noChangeAspect="1"/>
          </p:cNvPicPr>
          <p:nvPr/>
        </p:nvPicPr>
        <p:blipFill>
          <a:blip r:embed="rId2"/>
          <a:stretch>
            <a:fillRect/>
          </a:stretch>
        </p:blipFill>
        <p:spPr>
          <a:xfrm>
            <a:off x="2548582" y="1494503"/>
            <a:ext cx="7094835" cy="4716037"/>
          </a:xfrm>
          <a:prstGeom prst="rect">
            <a:avLst/>
          </a:prstGeom>
        </p:spPr>
      </p:pic>
    </p:spTree>
    <p:extLst>
      <p:ext uri="{BB962C8B-B14F-4D97-AF65-F5344CB8AC3E}">
        <p14:creationId xmlns:p14="http://schemas.microsoft.com/office/powerpoint/2010/main" val="2296580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graphicFrame>
        <p:nvGraphicFramePr>
          <p:cNvPr id="3" name="Content Placeholder 2">
            <a:extLst>
              <a:ext uri="{FF2B5EF4-FFF2-40B4-BE49-F238E27FC236}">
                <a16:creationId xmlns:a16="http://schemas.microsoft.com/office/drawing/2014/main" id="{9033C34B-E91B-382A-AEFD-9BB3DFD0774E}"/>
              </a:ext>
            </a:extLst>
          </p:cNvPr>
          <p:cNvGraphicFramePr>
            <a:graphicFrameLocks noGrp="1"/>
          </p:cNvGraphicFramePr>
          <p:nvPr>
            <p:ph idx="1"/>
            <p:extLst>
              <p:ext uri="{D42A27DB-BD31-4B8C-83A1-F6EECF244321}">
                <p14:modId xmlns:p14="http://schemas.microsoft.com/office/powerpoint/2010/main" val="4654494"/>
              </p:ext>
            </p:extLst>
          </p:nvPr>
        </p:nvGraphicFramePr>
        <p:xfrm>
          <a:off x="776748" y="1376510"/>
          <a:ext cx="10834060" cy="3345180"/>
        </p:xfrm>
        <a:graphic>
          <a:graphicData uri="http://schemas.openxmlformats.org/drawingml/2006/table">
            <a:tbl>
              <a:tblPr/>
              <a:tblGrid>
                <a:gridCol w="10834060">
                  <a:extLst>
                    <a:ext uri="{9D8B030D-6E8A-4147-A177-3AD203B41FA5}">
                      <a16:colId xmlns:a16="http://schemas.microsoft.com/office/drawing/2014/main" val="2853903512"/>
                    </a:ext>
                  </a:extLst>
                </a:gridCol>
              </a:tblGrid>
              <a:tr h="1327355">
                <a:tc>
                  <a:txBody>
                    <a:bodyPr/>
                    <a:lstStyle/>
                    <a:p>
                      <a:pPr algn="l" fontAlgn="b"/>
                      <a:r>
                        <a:rPr lang="en-US" sz="3600" b="0" i="0" u="none" strike="noStrike" dirty="0">
                          <a:solidFill>
                            <a:srgbClr val="000000"/>
                          </a:solidFill>
                          <a:effectLst/>
                          <a:latin typeface="Arial" panose="020B0604020202020204" pitchFamily="34" charset="0"/>
                          <a:cs typeface="Arial" panose="020B0604020202020204" pitchFamily="34" charset="0"/>
                        </a:rPr>
                        <a:t>E-commerce website logs data created for helping the data analysts to practice exploratory data analysis and data visualization. The dataset has data on when the website was accessed, IP address of the source, Country, language in which website was accessed, amount of sales made by that country.</a:t>
                      </a:r>
                    </a:p>
                  </a:txBody>
                  <a:tcPr marL="7620" marR="7620" marT="7620" anchor="b">
                    <a:lnL>
                      <a:noFill/>
                    </a:lnL>
                    <a:lnR>
                      <a:noFill/>
                    </a:lnR>
                    <a:lnT>
                      <a:noFill/>
                    </a:lnT>
                    <a:lnB>
                      <a:noFill/>
                    </a:lnB>
                    <a:noFill/>
                  </a:tcPr>
                </a:tc>
                <a:extLst>
                  <a:ext uri="{0D108BD9-81ED-4DB2-BD59-A6C34878D82A}">
                    <a16:rowId xmlns:a16="http://schemas.microsoft.com/office/drawing/2014/main" val="3869175318"/>
                  </a:ext>
                </a:extLst>
              </a:tr>
            </a:tbl>
          </a:graphicData>
        </a:graphic>
      </p:graphicFrame>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140541"/>
            <a:ext cx="11029616" cy="5378245"/>
          </a:xfrm>
        </p:spPr>
        <p:txBody>
          <a:bodyPr vert="horz" lIns="91440" tIns="45720" rIns="91440" bIns="45720" rtlCol="0" anchor="ctr">
            <a:noAutofit/>
          </a:bodyPr>
          <a:lstStyle/>
          <a:p>
            <a:pPr algn="l">
              <a:buFont typeface="+mj-lt"/>
              <a:buAutoNum type="arabicPeriod"/>
            </a:pPr>
            <a:r>
              <a:rPr lang="en-US" sz="1600" b="1" i="0" dirty="0">
                <a:effectLst/>
                <a:latin typeface="Arial" panose="020B0604020202020204" pitchFamily="34" charset="0"/>
                <a:cs typeface="Arial" panose="020B0604020202020204" pitchFamily="34" charset="0"/>
              </a:rPr>
              <a:t>Data Collection</a:t>
            </a:r>
            <a:r>
              <a:rPr lang="en-US" sz="1600" b="0" i="0" dirty="0">
                <a:effectLst/>
                <a:latin typeface="Arial" panose="020B0604020202020204" pitchFamily="34" charset="0"/>
                <a:cs typeface="Arial" panose="020B0604020202020204" pitchFamily="34" charset="0"/>
              </a:rPr>
              <a:t>: This involves gathering the necessary e-commerce website logs that will be used for prediction. This could be user activity logs, transaction logs, error logs, etc.</a:t>
            </a:r>
          </a:p>
          <a:p>
            <a:pPr algn="l">
              <a:buFont typeface="+mj-lt"/>
              <a:buAutoNum type="arabicPeriod"/>
            </a:pPr>
            <a:r>
              <a:rPr lang="en-US" sz="1600" b="1" i="0" dirty="0">
                <a:effectLst/>
                <a:latin typeface="Arial" panose="020B0604020202020204" pitchFamily="34" charset="0"/>
                <a:cs typeface="Arial" panose="020B0604020202020204" pitchFamily="34" charset="0"/>
              </a:rPr>
              <a:t>Data Preprocessing</a:t>
            </a:r>
            <a:r>
              <a:rPr lang="en-US" sz="1600" b="0" i="0" dirty="0">
                <a:effectLst/>
                <a:latin typeface="Arial" panose="020B0604020202020204" pitchFamily="34" charset="0"/>
                <a:cs typeface="Arial" panose="020B0604020202020204" pitchFamily="34" charset="0"/>
              </a:rPr>
              <a:t>: The raw logs need to be cleaned and transformed into a format suitable for analysis. This could involve handling missing values, removing outliers, encoding categorical variables, etc.</a:t>
            </a:r>
          </a:p>
          <a:p>
            <a:pPr algn="l">
              <a:buFont typeface="+mj-lt"/>
              <a:buAutoNum type="arabicPeriod"/>
            </a:pPr>
            <a:r>
              <a:rPr lang="en-US" sz="1600" b="1" i="0" dirty="0">
                <a:effectLst/>
                <a:latin typeface="Arial" panose="020B0604020202020204" pitchFamily="34" charset="0"/>
                <a:cs typeface="Arial" panose="020B0604020202020204" pitchFamily="34" charset="0"/>
              </a:rPr>
              <a:t>Feature Engineering</a:t>
            </a:r>
            <a:r>
              <a:rPr lang="en-US" sz="1600" b="0" i="0" dirty="0">
                <a:effectLst/>
                <a:latin typeface="Arial" panose="020B0604020202020204" pitchFamily="34" charset="0"/>
                <a:cs typeface="Arial" panose="020B0604020202020204" pitchFamily="34" charset="0"/>
              </a:rPr>
              <a:t>: This involves creating predictive features from the preprocessed data. The features could be based on user behavior patterns, time series trends, etc.</a:t>
            </a:r>
          </a:p>
          <a:p>
            <a:pPr algn="l">
              <a:buFont typeface="+mj-lt"/>
              <a:buAutoNum type="arabicPeriod"/>
            </a:pPr>
            <a:r>
              <a:rPr lang="en-US" sz="1600" b="1" i="0" dirty="0">
                <a:effectLst/>
                <a:latin typeface="Arial" panose="020B0604020202020204" pitchFamily="34" charset="0"/>
                <a:cs typeface="Arial" panose="020B0604020202020204" pitchFamily="34" charset="0"/>
              </a:rPr>
              <a:t>Model Building</a:t>
            </a:r>
            <a:r>
              <a:rPr lang="en-US" sz="1600" b="0" i="0" dirty="0">
                <a:effectLst/>
                <a:latin typeface="Arial" panose="020B0604020202020204" pitchFamily="34" charset="0"/>
                <a:cs typeface="Arial" panose="020B0604020202020204" pitchFamily="34" charset="0"/>
              </a:rPr>
              <a:t>: Use data analytics and Python techniques to build a predictive model. This could involve splitting the data into training and test sets, selecting a suitable algorithm, training the model, and tuning its parameters.</a:t>
            </a:r>
          </a:p>
          <a:p>
            <a:pPr algn="l">
              <a:buFont typeface="+mj-lt"/>
              <a:buAutoNum type="arabicPeriod"/>
            </a:pPr>
            <a:r>
              <a:rPr lang="en-US" sz="1600" b="1" i="0" dirty="0">
                <a:effectLst/>
                <a:latin typeface="Arial" panose="020B0604020202020204" pitchFamily="34" charset="0"/>
                <a:cs typeface="Arial" panose="020B0604020202020204" pitchFamily="34" charset="0"/>
              </a:rPr>
              <a:t>Model Evaluation</a:t>
            </a:r>
            <a:r>
              <a:rPr lang="en-US" sz="1600" b="0" i="0" dirty="0">
                <a:effectLst/>
                <a:latin typeface="Arial" panose="020B0604020202020204" pitchFamily="34" charset="0"/>
                <a:cs typeface="Arial" panose="020B0604020202020204" pitchFamily="34" charset="0"/>
              </a:rPr>
              <a:t>: Assess the performance of the model using appropriate metrics and validation techniques. This could involve computing metrics like accuracy, precision, recall, F1 score, etc., and using techniques like cross-validation.</a:t>
            </a:r>
          </a:p>
          <a:p>
            <a:pPr algn="l">
              <a:buFont typeface="+mj-lt"/>
              <a:buAutoNum type="arabicPeriod"/>
            </a:pPr>
            <a:r>
              <a:rPr lang="en-US" sz="1600" b="1" i="0" dirty="0">
                <a:effectLst/>
                <a:latin typeface="Arial" panose="020B0604020202020204" pitchFamily="34" charset="0"/>
                <a:cs typeface="Arial" panose="020B0604020202020204" pitchFamily="34" charset="0"/>
              </a:rPr>
              <a:t>Prediction</a:t>
            </a:r>
            <a:r>
              <a:rPr lang="en-US" sz="1600" b="0" i="0" dirty="0">
                <a:effectLst/>
                <a:latin typeface="Arial" panose="020B0604020202020204" pitchFamily="34" charset="0"/>
                <a:cs typeface="Arial" panose="020B0604020202020204" pitchFamily="34" charset="0"/>
              </a:rPr>
              <a:t>: Use the trained model to make predictions on new, unseen data.</a:t>
            </a:r>
          </a:p>
          <a:p>
            <a:pPr algn="l">
              <a:buFont typeface="+mj-lt"/>
              <a:buAutoNum type="arabicPeriod"/>
            </a:pPr>
            <a:r>
              <a:rPr lang="en-US" sz="1600" b="1" i="0" dirty="0">
                <a:effectLst/>
                <a:latin typeface="Arial" panose="020B0604020202020204" pitchFamily="34" charset="0"/>
                <a:cs typeface="Arial" panose="020B0604020202020204" pitchFamily="34" charset="0"/>
              </a:rPr>
              <a:t>System Integration</a:t>
            </a:r>
            <a:r>
              <a:rPr lang="en-US" sz="1600" b="0" i="0" dirty="0">
                <a:effectLst/>
                <a:latin typeface="Arial" panose="020B0604020202020204" pitchFamily="34" charset="0"/>
                <a:cs typeface="Arial" panose="020B0604020202020204" pitchFamily="34" charset="0"/>
              </a:rPr>
              <a:t>: Integrate the prediction model into the existing e-commerce system so that it can use the predictions in real-time.</a:t>
            </a:r>
          </a:p>
          <a:p>
            <a:pPr marL="324485" lvl="1" indent="0">
              <a:buNone/>
            </a:pPr>
            <a:endParaRPr lang="en-IN" sz="1200" dirty="0">
              <a:latin typeface="Arial" panose="020B0604020202020204" pitchFamily="34" charset="0"/>
              <a:cs typeface="Arial" panose="020B0604020202020204" pitchFamily="34" charset="0"/>
            </a:endParaRPr>
          </a:p>
          <a:p>
            <a:pPr marL="0" indent="0">
              <a:buNone/>
            </a:pP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10000"/>
          </a:bodyPr>
          <a:lstStyle/>
          <a:p>
            <a:pPr algn="l">
              <a:buFont typeface="+mj-lt"/>
              <a:buAutoNum type="arabicPeriod"/>
            </a:pPr>
            <a:r>
              <a:rPr lang="en-US" b="1" i="0" dirty="0">
                <a:effectLst/>
                <a:latin typeface="Arial" panose="020B0604020202020204" pitchFamily="34" charset="0"/>
                <a:cs typeface="Arial" panose="020B0604020202020204" pitchFamily="34" charset="0"/>
              </a:rPr>
              <a:t>System Requirements</a:t>
            </a:r>
            <a:r>
              <a:rPr lang="en-US" b="0" i="0" dirty="0">
                <a:effectLst/>
                <a:latin typeface="Arial" panose="020B0604020202020204" pitchFamily="34" charset="0"/>
                <a:cs typeface="Arial" panose="020B0604020202020204" pitchFamily="34" charset="0"/>
              </a:rPr>
              <a:t>:</a:t>
            </a:r>
          </a:p>
          <a:p>
            <a:pPr marL="742950" lvl="1" indent="-285750" algn="l">
              <a:buFont typeface="+mj-lt"/>
              <a:buAutoNum type="arabicPeriod"/>
            </a:pPr>
            <a:r>
              <a:rPr lang="en-US" sz="1700" b="1" i="0" dirty="0">
                <a:effectLst/>
                <a:latin typeface="Arial" panose="020B0604020202020204" pitchFamily="34" charset="0"/>
                <a:cs typeface="Arial" panose="020B0604020202020204" pitchFamily="34" charset="0"/>
              </a:rPr>
              <a:t>Hardware Requirements</a:t>
            </a:r>
            <a:r>
              <a:rPr lang="en-US" sz="1700" b="0" i="0" dirty="0">
                <a:effectLst/>
                <a:latin typeface="Arial" panose="020B0604020202020204" pitchFamily="34" charset="0"/>
                <a:cs typeface="Arial" panose="020B0604020202020204" pitchFamily="34" charset="0"/>
              </a:rPr>
              <a:t>: Detail the necessary hardware components (like servers, computers, etc.) needed to run the system.</a:t>
            </a:r>
          </a:p>
          <a:p>
            <a:pPr marL="742950" lvl="1" indent="-285750" algn="l">
              <a:buFont typeface="+mj-lt"/>
              <a:buAutoNum type="arabicPeriod"/>
            </a:pPr>
            <a:r>
              <a:rPr lang="en-US" sz="1700" b="1" i="0" dirty="0">
                <a:effectLst/>
                <a:latin typeface="Arial" panose="020B0604020202020204" pitchFamily="34" charset="0"/>
                <a:cs typeface="Arial" panose="020B0604020202020204" pitchFamily="34" charset="0"/>
              </a:rPr>
              <a:t>Software Requirements</a:t>
            </a:r>
            <a:r>
              <a:rPr lang="en-US" sz="1700" b="0" i="0" dirty="0">
                <a:effectLst/>
                <a:latin typeface="Arial" panose="020B0604020202020204" pitchFamily="34" charset="0"/>
                <a:cs typeface="Arial" panose="020B0604020202020204" pitchFamily="34" charset="0"/>
              </a:rPr>
              <a:t>: List the operating systems, programming languages, databases, and other software that the system will use.</a:t>
            </a:r>
          </a:p>
          <a:p>
            <a:pPr algn="l">
              <a:buFont typeface="+mj-lt"/>
              <a:buAutoNum type="arabicPeriod"/>
            </a:pPr>
            <a:r>
              <a:rPr lang="en-US" b="1" i="0" dirty="0">
                <a:effectLst/>
                <a:latin typeface="Arial" panose="020B0604020202020204" pitchFamily="34" charset="0"/>
                <a:cs typeface="Arial" panose="020B0604020202020204" pitchFamily="34" charset="0"/>
              </a:rPr>
              <a:t>Library Required to Build the Model</a:t>
            </a:r>
            <a:r>
              <a:rPr lang="en-US" b="0" i="0" dirty="0">
                <a:effectLst/>
                <a:latin typeface="Arial" panose="020B0604020202020204" pitchFamily="34" charset="0"/>
                <a:cs typeface="Arial" panose="020B0604020202020204" pitchFamily="34" charset="0"/>
              </a:rPr>
              <a:t>: Discuss the specific libraries and packages that will be used in the development of the prediction model. For example, if you’re using Python, you might mention libraries like pandas for data manipulation, NumPy for numerical computations, and scikit-learn for machine learning.</a:t>
            </a:r>
          </a:p>
          <a:p>
            <a:pPr algn="l">
              <a:buFont typeface="+mj-lt"/>
              <a:buAutoNum type="arabicPeriod"/>
            </a:pPr>
            <a:r>
              <a:rPr lang="en-US" b="1" i="0" dirty="0">
                <a:effectLst/>
                <a:latin typeface="Arial" panose="020B0604020202020204" pitchFamily="34" charset="0"/>
                <a:cs typeface="Arial" panose="020B0604020202020204" pitchFamily="34" charset="0"/>
              </a:rPr>
              <a:t>Data Collection and Preprocessing</a:t>
            </a:r>
            <a:r>
              <a:rPr lang="en-US" b="0" i="0" dirty="0">
                <a:effectLst/>
                <a:latin typeface="Arial" panose="020B0604020202020204" pitchFamily="34" charset="0"/>
                <a:cs typeface="Arial" panose="020B0604020202020204" pitchFamily="34" charset="0"/>
              </a:rPr>
              <a:t>: Describe how you’ll collect and preprocess the website logs for the prediction model. This could include data cleaning, normalization, handling missing values, etc.</a:t>
            </a:r>
          </a:p>
          <a:p>
            <a:pPr algn="l">
              <a:buFont typeface="+mj-lt"/>
              <a:buAutoNum type="arabicPeriod"/>
            </a:pPr>
            <a:r>
              <a:rPr lang="en-US" b="1" i="0" dirty="0">
                <a:effectLst/>
                <a:latin typeface="Arial" panose="020B0604020202020204" pitchFamily="34" charset="0"/>
                <a:cs typeface="Arial" panose="020B0604020202020204" pitchFamily="34" charset="0"/>
              </a:rPr>
              <a:t>Model Development</a:t>
            </a:r>
            <a:r>
              <a:rPr lang="en-US" b="0" i="0" dirty="0">
                <a:effectLst/>
                <a:latin typeface="Arial" panose="020B0604020202020204" pitchFamily="34" charset="0"/>
                <a:cs typeface="Arial" panose="020B0604020202020204" pitchFamily="34" charset="0"/>
              </a:rPr>
              <a:t>: Explain the algorithms or methods you’ll use to develop the prediction model. Discuss why you chose these methods and how they’ll help achieve your goals.</a:t>
            </a:r>
          </a:p>
          <a:p>
            <a:pPr algn="l">
              <a:buFont typeface="+mj-lt"/>
              <a:buAutoNum type="arabicPeriod"/>
            </a:pPr>
            <a:r>
              <a:rPr lang="en-US" b="1" i="0" dirty="0">
                <a:effectLst/>
                <a:latin typeface="Arial" panose="020B0604020202020204" pitchFamily="34" charset="0"/>
                <a:cs typeface="Arial" panose="020B0604020202020204" pitchFamily="34" charset="0"/>
              </a:rPr>
              <a:t>Model Testing and Validation</a:t>
            </a:r>
            <a:r>
              <a:rPr lang="en-US" b="0" i="0" dirty="0">
                <a:effectLst/>
                <a:latin typeface="Arial" panose="020B0604020202020204" pitchFamily="34" charset="0"/>
                <a:cs typeface="Arial" panose="020B0604020202020204" pitchFamily="34" charset="0"/>
              </a:rPr>
              <a:t>: Outline how you’ll test the prediction model to ensure it’s working as expected. This could include cross-validation, performance metrics, etc.</a:t>
            </a:r>
          </a:p>
          <a:p>
            <a:pPr algn="l">
              <a:buFont typeface="+mj-lt"/>
              <a:buAutoNum type="arabicPeriod"/>
            </a:pPr>
            <a:r>
              <a:rPr lang="en-US" b="1" i="0" dirty="0">
                <a:effectLst/>
                <a:latin typeface="Arial" panose="020B0604020202020204" pitchFamily="34" charset="0"/>
                <a:cs typeface="Arial" panose="020B0604020202020204" pitchFamily="34" charset="0"/>
              </a:rPr>
              <a:t>System Implementation</a:t>
            </a:r>
            <a:r>
              <a:rPr lang="en-US" b="0" i="0" dirty="0">
                <a:effectLst/>
                <a:latin typeface="Arial" panose="020B0604020202020204" pitchFamily="34" charset="0"/>
                <a:cs typeface="Arial" panose="020B0604020202020204" pitchFamily="34" charset="0"/>
              </a:rPr>
              <a:t>: Discuss how the prediction model will be implemented into the existing system. This could include details about system integration, user interface design, etc.</a:t>
            </a:r>
          </a:p>
          <a:p>
            <a:pPr algn="l">
              <a:buFont typeface="+mj-lt"/>
              <a:buAutoNum type="arabicPeriod"/>
            </a:pPr>
            <a:r>
              <a:rPr lang="en-US" b="1" i="0" dirty="0">
                <a:effectLst/>
                <a:latin typeface="Arial" panose="020B0604020202020204" pitchFamily="34" charset="0"/>
                <a:cs typeface="Arial" panose="020B0604020202020204" pitchFamily="34" charset="0"/>
              </a:rPr>
              <a:t>Maintenance and Updates</a:t>
            </a:r>
            <a:r>
              <a:rPr lang="en-US" b="0" i="0" dirty="0">
                <a:effectLst/>
                <a:latin typeface="Arial" panose="020B0604020202020204" pitchFamily="34" charset="0"/>
                <a:cs typeface="Arial" panose="020B0604020202020204" pitchFamily="34" charset="0"/>
              </a:rPr>
              <a:t>: Explain how the system will be maintained and updated over time to ensure its continued effectiveness.</a:t>
            </a:r>
          </a:p>
          <a:p>
            <a:pPr marL="0" indent="0">
              <a:buNone/>
            </a:pPr>
            <a:endParaRPr lang="en-IN" sz="12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128271"/>
          </a:xfrm>
        </p:spPr>
        <p:txBody>
          <a:bodyPr/>
          <a:lstStyle/>
          <a:p>
            <a:pPr algn="l">
              <a:buFont typeface="+mj-lt"/>
              <a:buAutoNum type="arabicPeriod"/>
            </a:pPr>
            <a:r>
              <a:rPr lang="en-US" b="1" dirty="0">
                <a:latin typeface="Arial" panose="020B0604020202020204" pitchFamily="34" charset="0"/>
                <a:cs typeface="Arial" panose="020B0604020202020204" pitchFamily="34" charset="0"/>
              </a:rPr>
              <a:t>Algorithm Analysis</a:t>
            </a:r>
            <a:r>
              <a:rPr lang="en-US" b="0" i="0" dirty="0">
                <a:effectLst/>
                <a:latin typeface="Arial" panose="020B0604020202020204" pitchFamily="34" charset="0"/>
                <a:cs typeface="Arial" panose="020B0604020202020204" pitchFamily="34" charset="0"/>
              </a:rPr>
              <a:t>: The analyst is responsible for designing and evaluating algorithms. </a:t>
            </a:r>
            <a:r>
              <a:rPr lang="en-US" dirty="0">
                <a:latin typeface="Arial" panose="020B0604020202020204" pitchFamily="34" charset="0"/>
                <a:cs typeface="Arial" panose="020B0604020202020204" pitchFamily="34" charset="0"/>
              </a:rPr>
              <a:t>They need to understand the computational complexity of algorithms and how the running time or space used by an algorithm grows with the size of the input</a:t>
            </a:r>
            <a:r>
              <a:rPr lang="en-US" baseline="30000" dirty="0">
                <a:latin typeface="Arial" panose="020B0604020202020204" pitchFamily="34" charset="0"/>
                <a:cs typeface="Arial" panose="020B0604020202020204" pitchFamily="34" charset="0"/>
              </a:rPr>
              <a:t>.</a:t>
            </a:r>
            <a:r>
              <a:rPr lang="en-US" b="0" i="0" dirty="0">
                <a:effectLst/>
                <a:latin typeface="Arial" panose="020B0604020202020204" pitchFamily="34" charset="0"/>
                <a:cs typeface="Arial" panose="020B0604020202020204" pitchFamily="34" charset="0"/>
              </a:rPr>
              <a:t>.</a:t>
            </a:r>
          </a:p>
          <a:p>
            <a:pPr algn="l">
              <a:buFont typeface="+mj-lt"/>
              <a:buAutoNum type="arabicPeriod"/>
            </a:pPr>
            <a:r>
              <a:rPr lang="en-US" b="1" dirty="0">
                <a:latin typeface="Arial" panose="020B0604020202020204" pitchFamily="34" charset="0"/>
                <a:cs typeface="Arial" panose="020B0604020202020204" pitchFamily="34" charset="0"/>
              </a:rPr>
              <a:t>Deployment Analysis</a:t>
            </a:r>
            <a:r>
              <a:rPr lang="en-US" dirty="0">
                <a:latin typeface="Arial" panose="020B0604020202020204" pitchFamily="34" charset="0"/>
                <a:cs typeface="Arial" panose="020B0604020202020204" pitchFamily="34" charset="0"/>
              </a:rPr>
              <a:t>: The analyst develops strategies to optimize the deployment of new technologies in an organization, ensuring a smooth and efficient workflow</a:t>
            </a:r>
            <a:r>
              <a:rPr lang="en-US" b="0"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They conduct research and analyses, gather and interpret data from different departments, conduct risk assessments, create business forecasts and sales models, and develop business plans according to the company’s vision and mission</a:t>
            </a:r>
            <a:r>
              <a:rPr lang="en-US" b="0" i="0" dirty="0">
                <a:effectLst/>
                <a:latin typeface="Arial" panose="020B0604020202020204" pitchFamily="34" charset="0"/>
                <a:cs typeface="Arial" panose="020B0604020202020204" pitchFamily="34" charset="0"/>
              </a:rPr>
              <a:t>.</a:t>
            </a:r>
          </a:p>
          <a:p>
            <a:pPr algn="l">
              <a:buFont typeface="+mj-lt"/>
              <a:buAutoNum type="arabicPeriod"/>
            </a:pPr>
            <a:r>
              <a:rPr lang="en-US" b="1" dirty="0">
                <a:latin typeface="Arial" panose="020B0604020202020204" pitchFamily="34" charset="0"/>
                <a:cs typeface="Arial" panose="020B0604020202020204" pitchFamily="34" charset="0"/>
              </a:rPr>
              <a:t>System Integration</a:t>
            </a:r>
            <a:r>
              <a:rPr lang="en-US" b="0" i="0" dirty="0">
                <a:effectLst/>
                <a:latin typeface="Arial" panose="020B0604020202020204" pitchFamily="34" charset="0"/>
                <a:cs typeface="Arial" panose="020B0604020202020204" pitchFamily="34" charset="0"/>
              </a:rPr>
              <a:t>: The analyst is also responsible for integrating the developed algorithms into the existing system. </a:t>
            </a:r>
            <a:r>
              <a:rPr lang="en-US" dirty="0">
                <a:latin typeface="Arial" panose="020B0604020202020204" pitchFamily="34" charset="0"/>
                <a:cs typeface="Arial" panose="020B0604020202020204" pitchFamily="34" charset="0"/>
              </a:rPr>
              <a:t>They might install new computer systems, troubleshoot problems, administer and support software, and design packages</a:t>
            </a:r>
            <a:r>
              <a:rPr lang="en-US" b="0" i="0" dirty="0">
                <a:effectLst/>
                <a:latin typeface="Arial" panose="020B0604020202020204" pitchFamily="34" charset="0"/>
                <a:cs typeface="Arial" panose="020B0604020202020204" pitchFamily="34" charset="0"/>
              </a:rPr>
              <a:t>.</a:t>
            </a:r>
          </a:p>
          <a:p>
            <a:pPr algn="l">
              <a:buFont typeface="+mj-lt"/>
              <a:buAutoNum type="arabicPeriod"/>
            </a:pPr>
            <a:r>
              <a:rPr lang="en-US" b="1" dirty="0">
                <a:latin typeface="Arial" panose="020B0604020202020204" pitchFamily="34" charset="0"/>
                <a:cs typeface="Arial" panose="020B0604020202020204" pitchFamily="34" charset="0"/>
              </a:rPr>
              <a:t>Performance Monitoring</a:t>
            </a:r>
            <a:r>
              <a:rPr lang="en-US" dirty="0">
                <a:latin typeface="Arial" panose="020B0604020202020204" pitchFamily="34" charset="0"/>
                <a:cs typeface="Arial" panose="020B0604020202020204" pitchFamily="34" charset="0"/>
              </a:rPr>
              <a:t>: Post-deployment, the analyst monitors the performance of the algorithms and systems, ensuring they are working as expected and meeting the set Key Performance Indicators (KPIs)</a:t>
            </a:r>
            <a:r>
              <a:rPr lang="en-US" baseline="30000" dirty="0">
                <a:latin typeface="Arial" panose="020B0604020202020204" pitchFamily="34" charset="0"/>
                <a:cs typeface="Arial" panose="020B0604020202020204" pitchFamily="34" charset="0"/>
              </a:rPr>
              <a:t>2</a:t>
            </a:r>
            <a:r>
              <a:rPr lang="en-US" b="0" i="0" dirty="0">
                <a:effectLst/>
                <a:latin typeface="Arial" panose="020B0604020202020204" pitchFamily="34" charset="0"/>
                <a:cs typeface="Arial" panose="020B0604020202020204" pitchFamily="34" charset="0"/>
              </a:rPr>
              <a:t>.</a:t>
            </a:r>
          </a:p>
          <a:p>
            <a:pPr algn="l">
              <a:buFont typeface="+mj-lt"/>
              <a:buAutoNum type="arabicPeriod"/>
            </a:pPr>
            <a:r>
              <a:rPr lang="en-US" b="1" dirty="0">
                <a:latin typeface="Arial" panose="020B0604020202020204" pitchFamily="34" charset="0"/>
                <a:cs typeface="Arial" panose="020B0604020202020204" pitchFamily="34" charset="0"/>
              </a:rPr>
              <a:t>Maintenance and Updates</a:t>
            </a:r>
            <a:r>
              <a:rPr lang="en-US" dirty="0">
                <a:latin typeface="Arial" panose="020B0604020202020204" pitchFamily="34" charset="0"/>
                <a:cs typeface="Arial" panose="020B0604020202020204" pitchFamily="34" charset="0"/>
              </a:rPr>
              <a:t>: The analyst maintains and updates the system based on user feedback and changing requirements</a:t>
            </a:r>
            <a:r>
              <a:rPr lang="en-US" b="0" i="0" dirty="0">
                <a:effectLst/>
                <a:latin typeface="Arial" panose="020B0604020202020204" pitchFamily="34" charset="0"/>
                <a:cs typeface="Arial" panose="020B0604020202020204" pitchFamily="34" charset="0"/>
              </a:rPr>
              <a: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CD8559B1-4F31-73B1-D21B-548235C5C2C7}"/>
              </a:ext>
            </a:extLst>
          </p:cNvPr>
          <p:cNvPicPr>
            <a:picLocks noGrp="1" noChangeAspect="1"/>
          </p:cNvPicPr>
          <p:nvPr>
            <p:ph idx="4294967295"/>
          </p:nvPr>
        </p:nvPicPr>
        <p:blipFill>
          <a:blip r:embed="rId2"/>
          <a:stretch>
            <a:fillRect/>
          </a:stretch>
        </p:blipFill>
        <p:spPr>
          <a:xfrm>
            <a:off x="0" y="1271588"/>
            <a:ext cx="4572000" cy="4572000"/>
          </a:xfrm>
        </p:spPr>
      </p:pic>
      <p:pic>
        <p:nvPicPr>
          <p:cNvPr id="7" name="Picture 6">
            <a:extLst>
              <a:ext uri="{FF2B5EF4-FFF2-40B4-BE49-F238E27FC236}">
                <a16:creationId xmlns:a16="http://schemas.microsoft.com/office/drawing/2014/main" id="{4C249826-F2F5-8A98-7DA8-5ADF37FB2923}"/>
              </a:ext>
            </a:extLst>
          </p:cNvPr>
          <p:cNvPicPr>
            <a:picLocks noChangeAspect="1"/>
          </p:cNvPicPr>
          <p:nvPr/>
        </p:nvPicPr>
        <p:blipFill>
          <a:blip r:embed="rId3"/>
          <a:stretch>
            <a:fillRect/>
          </a:stretch>
        </p:blipFill>
        <p:spPr>
          <a:xfrm>
            <a:off x="4886632" y="1143000"/>
            <a:ext cx="7305368" cy="45720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TextBox 3">
            <a:extLst>
              <a:ext uri="{FF2B5EF4-FFF2-40B4-BE49-F238E27FC236}">
                <a16:creationId xmlns:a16="http://schemas.microsoft.com/office/drawing/2014/main" id="{59FF2AA7-3C90-CA0D-251C-9758489F2DB9}"/>
              </a:ext>
            </a:extLst>
          </p:cNvPr>
          <p:cNvSpPr txBox="1"/>
          <p:nvPr/>
        </p:nvSpPr>
        <p:spPr>
          <a:xfrm>
            <a:off x="581191" y="1451047"/>
            <a:ext cx="11029615" cy="3416320"/>
          </a:xfrm>
          <a:prstGeom prst="rect">
            <a:avLst/>
          </a:prstGeom>
          <a:noFill/>
        </p:spPr>
        <p:txBody>
          <a:bodyPr wrap="square">
            <a:spAutoFit/>
          </a:bodyPr>
          <a:lstStyle/>
          <a:p>
            <a:pPr algn="l"/>
            <a:r>
              <a:rPr lang="en-US" b="0" i="0" dirty="0">
                <a:effectLst/>
                <a:latin typeface="SegoeUIVariable"/>
              </a:rPr>
              <a:t>In conclusion, the E-commerce website logs dataset provides a rich source of information for data analysts. It allows them to practice and enhance their skills in exploratory data analysis and data visualization. The dataset includes crucial data points such as the time of website access, source IP address, country of access, language used, and sales made by that country.</a:t>
            </a:r>
          </a:p>
          <a:p>
            <a:pPr algn="l"/>
            <a:r>
              <a:rPr lang="en-US" b="0" i="0" dirty="0">
                <a:effectLst/>
                <a:latin typeface="SegoeUIVariable"/>
              </a:rPr>
              <a:t>Analyzing this data can offer valuable insights into user behavior, sales trends, and potential areas for business growth. For instance, understanding the peak times of website access can help in server management and improving user experience. Similarly, analyzing sales by country can aid in market segmentation and targeted marketing.</a:t>
            </a:r>
          </a:p>
          <a:p>
            <a:pPr algn="l"/>
            <a:r>
              <a:rPr lang="en-US" b="0" i="0" dirty="0">
                <a:effectLst/>
                <a:latin typeface="SegoeUIVariable"/>
              </a:rPr>
              <a:t>Therefore, this dataset not only serves as a practical tool for learning data analysis techniques but also simulates real-world data challenges that analysts might face in the E-commerce industry. It underscores the importance of data-driven decision-making in enhancing business performance and customer satisfaction</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10000"/>
          </a:bodyPr>
          <a:lstStyle/>
          <a:p>
            <a:pPr marL="0" indent="0">
              <a:buNone/>
            </a:pPr>
            <a:endParaRPr lang="en-US" sz="2000" b="1" dirty="0"/>
          </a:p>
          <a:p>
            <a:pPr marL="0" indent="0" algn="l">
              <a:buNone/>
            </a:pPr>
            <a:r>
              <a:rPr lang="en-US" b="1" i="0" dirty="0">
                <a:effectLst/>
                <a:latin typeface="Arial" panose="020B0604020202020204" pitchFamily="34" charset="0"/>
                <a:cs typeface="Arial" panose="020B0604020202020204" pitchFamily="34" charset="0"/>
              </a:rPr>
              <a:t>The future scope of using E-commerce website logs for data analysis and visualization is vast and promising. Here are some potential directions:</a:t>
            </a:r>
          </a:p>
          <a:p>
            <a:pPr>
              <a:buFont typeface="Wingdings" panose="05000000000000000000" pitchFamily="2" charset="2"/>
              <a:buChar char="Ø"/>
            </a:pPr>
            <a:r>
              <a:rPr lang="en-US" b="1" i="0" dirty="0">
                <a:effectLst/>
                <a:latin typeface="SegoeUIVariable"/>
              </a:rPr>
              <a:t>Advanced Predictive Analytics</a:t>
            </a:r>
            <a:r>
              <a:rPr lang="en-US" b="0" i="0" dirty="0">
                <a:effectLst/>
                <a:latin typeface="SegoeUIVariable"/>
              </a:rPr>
              <a:t>: With the growth of machine learning and artificial intelligence, there’s a significant potential to develop more sophisticated predictive models. These could forecast future sales trends, predict customer behavior, or even detect fraudulent activities.</a:t>
            </a:r>
          </a:p>
          <a:p>
            <a:pPr>
              <a:buFont typeface="Wingdings" panose="05000000000000000000" pitchFamily="2" charset="2"/>
              <a:buChar char="Ø"/>
            </a:pPr>
            <a:r>
              <a:rPr lang="en-US" b="1" i="0" dirty="0">
                <a:effectLst/>
                <a:latin typeface="SegoeUIVariable"/>
              </a:rPr>
              <a:t>Real-Time Analytics</a:t>
            </a:r>
            <a:r>
              <a:rPr lang="en-US" b="0" i="0" dirty="0">
                <a:effectLst/>
                <a:latin typeface="SegoeUIVariable"/>
              </a:rPr>
              <a:t>: As technology advances, there’s an increasing demand for real-time analytics. This involves analyzing website logs as they are generated to provide instant insights, which can be crucial for timely decision-making.</a:t>
            </a:r>
          </a:p>
          <a:p>
            <a:pPr>
              <a:buFont typeface="Wingdings" panose="05000000000000000000" pitchFamily="2" charset="2"/>
              <a:buChar char="Ø"/>
            </a:pPr>
            <a:r>
              <a:rPr lang="en-US" b="1" i="0" dirty="0">
                <a:effectLst/>
                <a:latin typeface="SegoeUIVariable"/>
              </a:rPr>
              <a:t>Personalization</a:t>
            </a:r>
            <a:r>
              <a:rPr lang="en-US" b="0" i="0" dirty="0">
                <a:effectLst/>
                <a:latin typeface="SegoeUIVariable"/>
              </a:rPr>
              <a:t>: The data from website logs can be used to understand individual user behavior better, leading to more personalized user experiences. This could involve personalized product recommendations, dynamic pricing, or personalized marketing.</a:t>
            </a:r>
          </a:p>
          <a:p>
            <a:r>
              <a:rPr lang="en-US" b="1" i="0" dirty="0">
                <a:effectLst/>
                <a:latin typeface="SegoeUIVariable"/>
              </a:rPr>
              <a:t> Multilingual Analysis</a:t>
            </a:r>
            <a:r>
              <a:rPr lang="en-US" b="0" i="0" dirty="0">
                <a:effectLst/>
                <a:latin typeface="SegoeUIVariable"/>
              </a:rPr>
              <a:t>: As e-commerce becomes more global, there’s a need to cater to customers who speak different languages.     Analyzing the language in which the website was accessed can provide insights into this aspect.</a:t>
            </a:r>
          </a:p>
          <a:p>
            <a:r>
              <a:rPr lang="en-US" b="1" i="0" dirty="0">
                <a:effectLst/>
                <a:latin typeface="SegoeUIVariable"/>
              </a:rPr>
              <a:t>Integration with Other Data Sources</a:t>
            </a:r>
            <a:r>
              <a:rPr lang="en-US" b="0" i="0" dirty="0">
                <a:effectLst/>
                <a:latin typeface="SegoeUIVariable"/>
              </a:rPr>
              <a:t>: Website logs can be combined with other data sources like customer demographics, social media data, etc., for a more holistic view of the business.</a:t>
            </a:r>
          </a:p>
          <a:p>
            <a:r>
              <a:rPr lang="en-US" b="1" i="0" dirty="0">
                <a:effectLst/>
                <a:latin typeface="SegoeUIVariable"/>
              </a:rPr>
              <a:t>Improving User Experience</a:t>
            </a:r>
            <a:r>
              <a:rPr lang="en-US" b="0" i="0" dirty="0">
                <a:effectLst/>
                <a:latin typeface="SegoeUIVariable"/>
              </a:rPr>
              <a:t>: By understanding when and how users access the website, businesses can optimize the user experience, leading to higher customer satisfaction and increased sales.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181</TotalTime>
  <Words>1288</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Franklin Gothic Book</vt:lpstr>
      <vt:lpstr>Franklin Gothic Demi</vt:lpstr>
      <vt:lpstr>SegoeUIVariable</vt:lpstr>
      <vt:lpstr>Wingdings</vt:lpstr>
      <vt:lpstr>Wingdings 2</vt:lpstr>
      <vt:lpstr>DividendVTI</vt:lpstr>
      <vt:lpstr>E-commerce Website Logs.csv</vt:lpstr>
      <vt:lpstr>OUTLINE</vt:lpstr>
      <vt:lpstr>Problem Statement</vt:lpstr>
      <vt:lpstr>Proposed Solution</vt:lpstr>
      <vt:lpstr>System  Approach</vt:lpstr>
      <vt:lpstr>Algorithm &amp; Deployment</vt:lpstr>
      <vt:lpstr>Result</vt:lpstr>
      <vt:lpstr>Conclusion</vt:lpstr>
      <vt:lpstr>PowerPoint Presentation</vt:lpstr>
      <vt:lpstr>References</vt:lpstr>
      <vt:lpstr>course certificate 1 </vt:lpstr>
      <vt:lpstr>course certificate 2</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azeez Mohammed</cp:lastModifiedBy>
  <cp:revision>26</cp:revision>
  <dcterms:created xsi:type="dcterms:W3CDTF">2021-05-26T16:50:10Z</dcterms:created>
  <dcterms:modified xsi:type="dcterms:W3CDTF">2024-03-23T08:31:53Z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