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670ee666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670ee666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670ee666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670ee666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670ee666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670ee666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670ee6662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670ee6662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670ee6662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670ee6662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d696080a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d696080a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d696080a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d696080a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d696080a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d696080a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d696080a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d696080a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670ee666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670ee666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670ee666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670ee666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670ee666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670ee666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s://docs.aws.amazon.com/eks/latest/userguide/eks-guestbook.html"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hyperlink" Target="https://docs.aws.amazon.com/cli/latest/userguide/install-cliv1.html" TargetMode="External"/><Relationship Id="rId4" Type="http://schemas.openxmlformats.org/officeDocument/2006/relationships/hyperlink" Target="https://docs.aws.amazon.com/eks/latest/userguide/getting-started-eksctl.html#w243aac11b7b5b9b7b3" TargetMode="External"/><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hyperlink" Target="https://docs.aws.amazon.com/eks/latest/userguide/eks-guestbook.html"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cloud.google.com/sdk/install" TargetMode="External"/><Relationship Id="rId4" Type="http://schemas.openxmlformats.org/officeDocument/2006/relationships/hyperlink" Target="https://cloud.google.com/sdk/install" TargetMode="External"/><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Deployment on AWS/GCP</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 guide by </a:t>
            </a:r>
            <a:r>
              <a:rPr lang="en" sz="2400"/>
              <a:t>Muhammad Usman</a:t>
            </a:r>
            <a:r>
              <a:rPr lang="en" sz="2400"/>
              <a:t> &amp; </a:t>
            </a:r>
            <a:r>
              <a:rPr lang="en" sz="2400"/>
              <a:t>Inam ul Haq</a:t>
            </a:r>
            <a:endParaRPr b="1" sz="2400"/>
          </a:p>
        </p:txBody>
      </p:sp>
      <p:pic>
        <p:nvPicPr>
          <p:cNvPr id="69" name="Google Shape;69;p13"/>
          <p:cNvPicPr preferRelativeResize="0"/>
          <p:nvPr/>
        </p:nvPicPr>
        <p:blipFill>
          <a:blip r:embed="rId3">
            <a:alphaModFix/>
          </a:blip>
          <a:stretch>
            <a:fillRect/>
          </a:stretch>
        </p:blipFill>
        <p:spPr>
          <a:xfrm>
            <a:off x="7277939" y="3346550"/>
            <a:ext cx="1866060" cy="1796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FE9FB"/>
            </a:gs>
            <a:gs pos="100000">
              <a:srgbClr val="6E9BE7"/>
            </a:gs>
          </a:gsLst>
          <a:path path="circle">
            <a:fillToRect b="50%" l="50%" r="50%" t="50%"/>
          </a:path>
          <a:tileRect/>
        </a:gradFill>
      </p:bgPr>
    </p:bg>
    <p:spTree>
      <p:nvGrpSpPr>
        <p:cNvPr id="129" name="Shape 129"/>
        <p:cNvGrpSpPr/>
        <p:nvPr/>
      </p:nvGrpSpPr>
      <p:grpSpPr>
        <a:xfrm>
          <a:off x="0" y="0"/>
          <a:ext cx="0" cy="0"/>
          <a:chOff x="0" y="0"/>
          <a:chExt cx="0" cy="0"/>
        </a:xfrm>
      </p:grpSpPr>
      <p:sp>
        <p:nvSpPr>
          <p:cNvPr id="130" name="Google Shape;130;p22"/>
          <p:cNvSpPr txBox="1"/>
          <p:nvPr>
            <p:ph idx="4294967295" type="title"/>
          </p:nvPr>
        </p:nvSpPr>
        <p:spPr>
          <a:xfrm>
            <a:off x="535775" y="712150"/>
            <a:ext cx="6920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FFFFFF"/>
                </a:solidFill>
              </a:rPr>
              <a:t>Deploying Over GKE</a:t>
            </a:r>
            <a:endParaRPr sz="2400">
              <a:solidFill>
                <a:srgbClr val="FFFFFF"/>
              </a:solidFill>
            </a:endParaRPr>
          </a:p>
        </p:txBody>
      </p:sp>
      <p:sp>
        <p:nvSpPr>
          <p:cNvPr id="131" name="Google Shape;131;p22"/>
          <p:cNvSpPr txBox="1"/>
          <p:nvPr>
            <p:ph idx="4294967295" type="title"/>
          </p:nvPr>
        </p:nvSpPr>
        <p:spPr>
          <a:xfrm>
            <a:off x="313175" y="1480150"/>
            <a:ext cx="5805900" cy="306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Execute command </a:t>
            </a:r>
            <a:r>
              <a:rPr i="1" lang="en" sz="1800">
                <a:solidFill>
                  <a:srgbClr val="000000"/>
                </a:solidFill>
                <a:latin typeface="Courier New"/>
                <a:ea typeface="Courier New"/>
                <a:cs typeface="Courier New"/>
                <a:sym typeface="Courier New"/>
              </a:rPr>
              <a:t>gcloud container clusters get-credentials [CLUSTER_NAME] --zone / --region [CLUSTER_ZONE / CLUSTER_REGION]</a:t>
            </a:r>
            <a:endParaRPr i="1" sz="1800">
              <a:solidFill>
                <a:srgbClr val="000000"/>
              </a:solidFill>
              <a:latin typeface="Courier New"/>
              <a:ea typeface="Courier New"/>
              <a:cs typeface="Courier New"/>
              <a:sym typeface="Courier New"/>
            </a:endParaRPr>
          </a:p>
          <a:p>
            <a:pPr indent="-381000" lvl="0" marL="457200" rtl="0" algn="l">
              <a:spcBef>
                <a:spcPts val="0"/>
              </a:spcBef>
              <a:spcAft>
                <a:spcPts val="0"/>
              </a:spcAft>
              <a:buClr>
                <a:srgbClr val="000000"/>
              </a:buClr>
              <a:buSzPts val="2400"/>
              <a:buChar char="●"/>
            </a:pPr>
            <a:r>
              <a:rPr lang="en" sz="2400">
                <a:solidFill>
                  <a:srgbClr val="000000"/>
                </a:solidFill>
              </a:rPr>
              <a:t>Above command will add the context entry in kubeconfig file and if entry is present will switch the current context to cluster name provided.</a:t>
            </a:r>
            <a:endParaRPr sz="2400">
              <a:solidFill>
                <a:srgbClr val="000000"/>
              </a:solidFill>
            </a:endParaRPr>
          </a:p>
        </p:txBody>
      </p:sp>
      <p:pic>
        <p:nvPicPr>
          <p:cNvPr id="132" name="Google Shape;132;p22"/>
          <p:cNvPicPr preferRelativeResize="0"/>
          <p:nvPr/>
        </p:nvPicPr>
        <p:blipFill>
          <a:blip r:embed="rId3">
            <a:alphaModFix/>
          </a:blip>
          <a:stretch>
            <a:fillRect/>
          </a:stretch>
        </p:blipFill>
        <p:spPr>
          <a:xfrm>
            <a:off x="6645325" y="2721820"/>
            <a:ext cx="2423162" cy="233341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FE9FB"/>
            </a:gs>
            <a:gs pos="100000">
              <a:srgbClr val="6E9BE7"/>
            </a:gs>
          </a:gsLst>
          <a:path path="circle">
            <a:fillToRect b="50%" l="50%" r="50%" t="50%"/>
          </a:path>
          <a:tileRect/>
        </a:gradFill>
      </p:bgPr>
    </p:bg>
    <p:spTree>
      <p:nvGrpSpPr>
        <p:cNvPr id="136" name="Shape 136"/>
        <p:cNvGrpSpPr/>
        <p:nvPr/>
      </p:nvGrpSpPr>
      <p:grpSpPr>
        <a:xfrm>
          <a:off x="0" y="0"/>
          <a:ext cx="0" cy="0"/>
          <a:chOff x="0" y="0"/>
          <a:chExt cx="0" cy="0"/>
        </a:xfrm>
      </p:grpSpPr>
      <p:sp>
        <p:nvSpPr>
          <p:cNvPr id="137" name="Google Shape;137;p23"/>
          <p:cNvSpPr txBox="1"/>
          <p:nvPr>
            <p:ph idx="4294967295" type="title"/>
          </p:nvPr>
        </p:nvSpPr>
        <p:spPr>
          <a:xfrm>
            <a:off x="535775" y="712150"/>
            <a:ext cx="6920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FFFFFF"/>
                </a:solidFill>
              </a:rPr>
              <a:t>Deploying Guest book app</a:t>
            </a:r>
            <a:endParaRPr sz="2400">
              <a:solidFill>
                <a:srgbClr val="FFFFFF"/>
              </a:solidFill>
            </a:endParaRPr>
          </a:p>
        </p:txBody>
      </p:sp>
      <p:sp>
        <p:nvSpPr>
          <p:cNvPr id="138" name="Google Shape;138;p23"/>
          <p:cNvSpPr txBox="1"/>
          <p:nvPr>
            <p:ph idx="4294967295" type="title"/>
          </p:nvPr>
        </p:nvSpPr>
        <p:spPr>
          <a:xfrm>
            <a:off x="313175" y="1480150"/>
            <a:ext cx="5805900" cy="306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Deploy your app or the sample guest book app (</a:t>
            </a:r>
            <a:r>
              <a:rPr lang="en" sz="1800">
                <a:solidFill>
                  <a:srgbClr val="000000"/>
                </a:solidFill>
                <a:uFill>
                  <a:noFill/>
                </a:uFill>
                <a:hlinkClick r:id="rId3"/>
              </a:rPr>
              <a:t>https://docs.aws.amazon.com/eks/latest/userguide/eks-guestbook.html</a:t>
            </a:r>
            <a:r>
              <a:rPr lang="en" sz="2400">
                <a:solidFill>
                  <a:srgbClr val="000000"/>
                </a:solidFill>
              </a:rPr>
              <a:t>) for working with the kubernetes cluster</a:t>
            </a:r>
            <a:endParaRPr sz="2400">
              <a:solidFill>
                <a:srgbClr val="000000"/>
              </a:solidFill>
            </a:endParaRPr>
          </a:p>
        </p:txBody>
      </p:sp>
      <p:pic>
        <p:nvPicPr>
          <p:cNvPr id="139" name="Google Shape;139;p23"/>
          <p:cNvPicPr preferRelativeResize="0"/>
          <p:nvPr/>
        </p:nvPicPr>
        <p:blipFill>
          <a:blip r:embed="rId4">
            <a:alphaModFix/>
          </a:blip>
          <a:stretch>
            <a:fillRect/>
          </a:stretch>
        </p:blipFill>
        <p:spPr>
          <a:xfrm>
            <a:off x="6645325" y="2721820"/>
            <a:ext cx="2423162" cy="233341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FE9FB"/>
            </a:gs>
            <a:gs pos="100000">
              <a:srgbClr val="6E9BE7"/>
            </a:gs>
          </a:gsLst>
          <a:path path="circle">
            <a:fillToRect b="50%" l="50%" r="50%" t="50%"/>
          </a:path>
          <a:tileRect/>
        </a:gradFill>
      </p:bgPr>
    </p:bg>
    <p:spTree>
      <p:nvGrpSpPr>
        <p:cNvPr id="143" name="Shape 143"/>
        <p:cNvGrpSpPr/>
        <p:nvPr/>
      </p:nvGrpSpPr>
      <p:grpSpPr>
        <a:xfrm>
          <a:off x="0" y="0"/>
          <a:ext cx="0" cy="0"/>
          <a:chOff x="0" y="0"/>
          <a:chExt cx="0" cy="0"/>
        </a:xfrm>
      </p:grpSpPr>
      <p:sp>
        <p:nvSpPr>
          <p:cNvPr id="144" name="Google Shape;144;p24"/>
          <p:cNvSpPr txBox="1"/>
          <p:nvPr>
            <p:ph idx="4294967295" type="title"/>
          </p:nvPr>
        </p:nvSpPr>
        <p:spPr>
          <a:xfrm>
            <a:off x="535775" y="712150"/>
            <a:ext cx="6920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FFFFFF"/>
                </a:solidFill>
              </a:rPr>
              <a:t>Deploying over AWS EKS</a:t>
            </a:r>
            <a:endParaRPr sz="2400">
              <a:solidFill>
                <a:srgbClr val="FFFFFF"/>
              </a:solidFill>
            </a:endParaRPr>
          </a:p>
        </p:txBody>
      </p:sp>
      <p:sp>
        <p:nvSpPr>
          <p:cNvPr id="145" name="Google Shape;145;p24"/>
          <p:cNvSpPr txBox="1"/>
          <p:nvPr>
            <p:ph idx="4294967295" type="title"/>
          </p:nvPr>
        </p:nvSpPr>
        <p:spPr>
          <a:xfrm>
            <a:off x="313175" y="1480150"/>
            <a:ext cx="5805900" cy="306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Install aws cli tool according to OS (</a:t>
            </a:r>
            <a:r>
              <a:rPr i="1" lang="en" sz="1800">
                <a:solidFill>
                  <a:srgbClr val="000000"/>
                </a:solidFill>
                <a:uFill>
                  <a:noFill/>
                </a:uFill>
                <a:latin typeface="Courier New"/>
                <a:ea typeface="Courier New"/>
                <a:cs typeface="Courier New"/>
                <a:sym typeface="Courier New"/>
                <a:hlinkClick r:id="rId3"/>
              </a:rPr>
              <a:t>https://docs.aws.amazon.com/cli/latest/userguide/install-cliv1.html</a:t>
            </a:r>
            <a:r>
              <a:rPr lang="en" sz="2400">
                <a:solidFill>
                  <a:srgbClr val="000000"/>
                </a:solidFill>
              </a:rPr>
              <a:t>)</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Install eks-ctl cli tool as per OS (</a:t>
            </a:r>
            <a:r>
              <a:rPr i="1" lang="en" sz="1800">
                <a:solidFill>
                  <a:srgbClr val="000000"/>
                </a:solidFill>
                <a:uFill>
                  <a:noFill/>
                </a:uFill>
                <a:latin typeface="Courier New"/>
                <a:ea typeface="Courier New"/>
                <a:cs typeface="Courier New"/>
                <a:sym typeface="Courier New"/>
                <a:hlinkClick r:id="rId4"/>
              </a:rPr>
              <a:t>https://docs.aws.amazon.com/eks/latest/userguide/getting-started-eksctl.html#w243aac11b7b5b9b7b3</a:t>
            </a:r>
            <a:r>
              <a:rPr lang="en" sz="2400">
                <a:solidFill>
                  <a:srgbClr val="000000"/>
                </a:solidFill>
              </a:rPr>
              <a:t>)</a:t>
            </a:r>
            <a:endParaRPr sz="2400">
              <a:solidFill>
                <a:srgbClr val="000000"/>
              </a:solidFill>
            </a:endParaRPr>
          </a:p>
          <a:p>
            <a:pPr indent="-381000" lvl="0" marL="457200" rtl="0" algn="l">
              <a:spcBef>
                <a:spcPts val="0"/>
              </a:spcBef>
              <a:spcAft>
                <a:spcPts val="0"/>
              </a:spcAft>
              <a:buClr>
                <a:srgbClr val="000000"/>
              </a:buClr>
              <a:buSzPts val="2400"/>
              <a:buChar char="●"/>
            </a:pPr>
            <a:r>
              <a:t/>
            </a:r>
            <a:endParaRPr sz="2400">
              <a:solidFill>
                <a:srgbClr val="000000"/>
              </a:solidFill>
            </a:endParaRPr>
          </a:p>
        </p:txBody>
      </p:sp>
      <p:pic>
        <p:nvPicPr>
          <p:cNvPr id="146" name="Google Shape;146;p24"/>
          <p:cNvPicPr preferRelativeResize="0"/>
          <p:nvPr/>
        </p:nvPicPr>
        <p:blipFill>
          <a:blip r:embed="rId5">
            <a:alphaModFix/>
          </a:blip>
          <a:stretch>
            <a:fillRect/>
          </a:stretch>
        </p:blipFill>
        <p:spPr>
          <a:xfrm>
            <a:off x="6645325" y="2721820"/>
            <a:ext cx="2423162" cy="233341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FE9FB"/>
            </a:gs>
            <a:gs pos="100000">
              <a:srgbClr val="6E9BE7"/>
            </a:gs>
          </a:gsLst>
          <a:path path="circle">
            <a:fillToRect b="50%" l="50%" r="50%" t="50%"/>
          </a:path>
          <a:tileRect/>
        </a:gradFill>
      </p:bgPr>
    </p:bg>
    <p:spTree>
      <p:nvGrpSpPr>
        <p:cNvPr id="150" name="Shape 150"/>
        <p:cNvGrpSpPr/>
        <p:nvPr/>
      </p:nvGrpSpPr>
      <p:grpSpPr>
        <a:xfrm>
          <a:off x="0" y="0"/>
          <a:ext cx="0" cy="0"/>
          <a:chOff x="0" y="0"/>
          <a:chExt cx="0" cy="0"/>
        </a:xfrm>
      </p:grpSpPr>
      <p:sp>
        <p:nvSpPr>
          <p:cNvPr id="151" name="Google Shape;151;p25"/>
          <p:cNvSpPr txBox="1"/>
          <p:nvPr>
            <p:ph idx="4294967295" type="title"/>
          </p:nvPr>
        </p:nvSpPr>
        <p:spPr>
          <a:xfrm>
            <a:off x="535775" y="712150"/>
            <a:ext cx="6920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FFFFFF"/>
                </a:solidFill>
              </a:rPr>
              <a:t>Deploying over AWS EKS</a:t>
            </a:r>
            <a:endParaRPr sz="2400">
              <a:solidFill>
                <a:srgbClr val="FFFFFF"/>
              </a:solidFill>
            </a:endParaRPr>
          </a:p>
        </p:txBody>
      </p:sp>
      <p:sp>
        <p:nvSpPr>
          <p:cNvPr id="152" name="Google Shape;152;p25"/>
          <p:cNvSpPr txBox="1"/>
          <p:nvPr>
            <p:ph idx="4294967295" type="title"/>
          </p:nvPr>
        </p:nvSpPr>
        <p:spPr>
          <a:xfrm>
            <a:off x="313175" y="1480150"/>
            <a:ext cx="5805900" cy="3067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Char char="●"/>
            </a:pPr>
            <a:r>
              <a:rPr lang="en" sz="1700">
                <a:solidFill>
                  <a:srgbClr val="000000"/>
                </a:solidFill>
              </a:rPr>
              <a:t>Create a cluster</a:t>
            </a:r>
            <a:endParaRPr sz="1700">
              <a:solidFill>
                <a:srgbClr val="000000"/>
              </a:solidFill>
            </a:endParaRPr>
          </a:p>
          <a:p>
            <a:pPr indent="0" lvl="0" marL="0" rtl="0" algn="l">
              <a:spcBef>
                <a:spcPts val="0"/>
              </a:spcBef>
              <a:spcAft>
                <a:spcPts val="0"/>
              </a:spcAft>
              <a:buNone/>
            </a:pPr>
            <a:r>
              <a:rPr i="1" lang="en" sz="1700">
                <a:solidFill>
                  <a:srgbClr val="000000"/>
                </a:solidFill>
                <a:latin typeface="Courier New"/>
                <a:ea typeface="Courier New"/>
                <a:cs typeface="Courier New"/>
                <a:sym typeface="Courier New"/>
              </a:rPr>
              <a:t>eksctl create cluster \</a:t>
            </a:r>
            <a:endParaRPr i="1" sz="1700">
              <a:solidFill>
                <a:srgbClr val="000000"/>
              </a:solidFill>
              <a:latin typeface="Courier New"/>
              <a:ea typeface="Courier New"/>
              <a:cs typeface="Courier New"/>
              <a:sym typeface="Courier New"/>
            </a:endParaRPr>
          </a:p>
          <a:p>
            <a:pPr indent="0" lvl="0" marL="0" rtl="0" algn="l">
              <a:spcBef>
                <a:spcPts val="0"/>
              </a:spcBef>
              <a:spcAft>
                <a:spcPts val="0"/>
              </a:spcAft>
              <a:buNone/>
            </a:pPr>
            <a:r>
              <a:rPr i="1" lang="en" sz="1700">
                <a:solidFill>
                  <a:srgbClr val="000000"/>
                </a:solidFill>
                <a:latin typeface="Courier New"/>
                <a:ea typeface="Courier New"/>
                <a:cs typeface="Courier New"/>
                <a:sym typeface="Courier New"/>
              </a:rPr>
              <a:t>--name prod \</a:t>
            </a:r>
            <a:endParaRPr i="1" sz="1700">
              <a:solidFill>
                <a:srgbClr val="000000"/>
              </a:solidFill>
              <a:latin typeface="Courier New"/>
              <a:ea typeface="Courier New"/>
              <a:cs typeface="Courier New"/>
              <a:sym typeface="Courier New"/>
            </a:endParaRPr>
          </a:p>
          <a:p>
            <a:pPr indent="0" lvl="0" marL="0" rtl="0" algn="l">
              <a:spcBef>
                <a:spcPts val="0"/>
              </a:spcBef>
              <a:spcAft>
                <a:spcPts val="0"/>
              </a:spcAft>
              <a:buNone/>
            </a:pPr>
            <a:r>
              <a:rPr i="1" lang="en" sz="1700">
                <a:solidFill>
                  <a:srgbClr val="000000"/>
                </a:solidFill>
                <a:latin typeface="Courier New"/>
                <a:ea typeface="Courier New"/>
                <a:cs typeface="Courier New"/>
                <a:sym typeface="Courier New"/>
              </a:rPr>
              <a:t>--version 1.14 \</a:t>
            </a:r>
            <a:endParaRPr i="1" sz="1700">
              <a:solidFill>
                <a:srgbClr val="000000"/>
              </a:solidFill>
              <a:latin typeface="Courier New"/>
              <a:ea typeface="Courier New"/>
              <a:cs typeface="Courier New"/>
              <a:sym typeface="Courier New"/>
            </a:endParaRPr>
          </a:p>
          <a:p>
            <a:pPr indent="0" lvl="0" marL="0" rtl="0" algn="l">
              <a:spcBef>
                <a:spcPts val="0"/>
              </a:spcBef>
              <a:spcAft>
                <a:spcPts val="0"/>
              </a:spcAft>
              <a:buNone/>
            </a:pPr>
            <a:r>
              <a:rPr i="1" lang="en" sz="1700">
                <a:solidFill>
                  <a:srgbClr val="000000"/>
                </a:solidFill>
                <a:latin typeface="Courier New"/>
                <a:ea typeface="Courier New"/>
                <a:cs typeface="Courier New"/>
                <a:sym typeface="Courier New"/>
              </a:rPr>
              <a:t>--region eu-west-1 \</a:t>
            </a:r>
            <a:endParaRPr i="1" sz="1700">
              <a:solidFill>
                <a:srgbClr val="000000"/>
              </a:solidFill>
              <a:latin typeface="Courier New"/>
              <a:ea typeface="Courier New"/>
              <a:cs typeface="Courier New"/>
              <a:sym typeface="Courier New"/>
            </a:endParaRPr>
          </a:p>
          <a:p>
            <a:pPr indent="0" lvl="0" marL="0" rtl="0" algn="l">
              <a:spcBef>
                <a:spcPts val="0"/>
              </a:spcBef>
              <a:spcAft>
                <a:spcPts val="0"/>
              </a:spcAft>
              <a:buNone/>
            </a:pPr>
            <a:r>
              <a:rPr i="1" lang="en" sz="1700">
                <a:solidFill>
                  <a:srgbClr val="000000"/>
                </a:solidFill>
                <a:latin typeface="Courier New"/>
                <a:ea typeface="Courier New"/>
                <a:cs typeface="Courier New"/>
                <a:sym typeface="Courier New"/>
              </a:rPr>
              <a:t>--nodegroup-name standard-workers \</a:t>
            </a:r>
            <a:endParaRPr i="1" sz="1700">
              <a:solidFill>
                <a:srgbClr val="000000"/>
              </a:solidFill>
              <a:latin typeface="Courier New"/>
              <a:ea typeface="Courier New"/>
              <a:cs typeface="Courier New"/>
              <a:sym typeface="Courier New"/>
            </a:endParaRPr>
          </a:p>
          <a:p>
            <a:pPr indent="0" lvl="0" marL="0" rtl="0" algn="l">
              <a:spcBef>
                <a:spcPts val="0"/>
              </a:spcBef>
              <a:spcAft>
                <a:spcPts val="0"/>
              </a:spcAft>
              <a:buNone/>
            </a:pPr>
            <a:r>
              <a:rPr i="1" lang="en" sz="1700">
                <a:solidFill>
                  <a:srgbClr val="000000"/>
                </a:solidFill>
                <a:latin typeface="Courier New"/>
                <a:ea typeface="Courier New"/>
                <a:cs typeface="Courier New"/>
                <a:sym typeface="Courier New"/>
              </a:rPr>
              <a:t>--node-type t3.small \</a:t>
            </a:r>
            <a:endParaRPr i="1" sz="1700">
              <a:solidFill>
                <a:srgbClr val="000000"/>
              </a:solidFill>
              <a:latin typeface="Courier New"/>
              <a:ea typeface="Courier New"/>
              <a:cs typeface="Courier New"/>
              <a:sym typeface="Courier New"/>
            </a:endParaRPr>
          </a:p>
          <a:p>
            <a:pPr indent="0" lvl="0" marL="0" rtl="0" algn="l">
              <a:spcBef>
                <a:spcPts val="0"/>
              </a:spcBef>
              <a:spcAft>
                <a:spcPts val="0"/>
              </a:spcAft>
              <a:buNone/>
            </a:pPr>
            <a:r>
              <a:rPr i="1" lang="en" sz="1700">
                <a:solidFill>
                  <a:srgbClr val="000000"/>
                </a:solidFill>
                <a:latin typeface="Courier New"/>
                <a:ea typeface="Courier New"/>
                <a:cs typeface="Courier New"/>
                <a:sym typeface="Courier New"/>
              </a:rPr>
              <a:t>--nodes 3 \</a:t>
            </a:r>
            <a:endParaRPr i="1" sz="1700">
              <a:solidFill>
                <a:srgbClr val="000000"/>
              </a:solidFill>
              <a:latin typeface="Courier New"/>
              <a:ea typeface="Courier New"/>
              <a:cs typeface="Courier New"/>
              <a:sym typeface="Courier New"/>
            </a:endParaRPr>
          </a:p>
          <a:p>
            <a:pPr indent="0" lvl="0" marL="0" rtl="0" algn="l">
              <a:spcBef>
                <a:spcPts val="0"/>
              </a:spcBef>
              <a:spcAft>
                <a:spcPts val="0"/>
              </a:spcAft>
              <a:buNone/>
            </a:pPr>
            <a:r>
              <a:rPr i="1" lang="en" sz="1700">
                <a:solidFill>
                  <a:srgbClr val="000000"/>
                </a:solidFill>
                <a:latin typeface="Courier New"/>
                <a:ea typeface="Courier New"/>
                <a:cs typeface="Courier New"/>
                <a:sym typeface="Courier New"/>
              </a:rPr>
              <a:t>--nodes-min 1 \</a:t>
            </a:r>
            <a:endParaRPr i="1" sz="1700">
              <a:solidFill>
                <a:srgbClr val="000000"/>
              </a:solidFill>
              <a:latin typeface="Courier New"/>
              <a:ea typeface="Courier New"/>
              <a:cs typeface="Courier New"/>
              <a:sym typeface="Courier New"/>
            </a:endParaRPr>
          </a:p>
          <a:p>
            <a:pPr indent="0" lvl="0" marL="0" rtl="0" algn="l">
              <a:spcBef>
                <a:spcPts val="0"/>
              </a:spcBef>
              <a:spcAft>
                <a:spcPts val="0"/>
              </a:spcAft>
              <a:buNone/>
            </a:pPr>
            <a:r>
              <a:rPr i="1" lang="en" sz="1700">
                <a:solidFill>
                  <a:srgbClr val="000000"/>
                </a:solidFill>
                <a:latin typeface="Courier New"/>
                <a:ea typeface="Courier New"/>
                <a:cs typeface="Courier New"/>
                <a:sym typeface="Courier New"/>
              </a:rPr>
              <a:t>--nodes-max 4 \</a:t>
            </a:r>
            <a:endParaRPr i="1" sz="1700">
              <a:solidFill>
                <a:srgbClr val="000000"/>
              </a:solidFill>
              <a:latin typeface="Courier New"/>
              <a:ea typeface="Courier New"/>
              <a:cs typeface="Courier New"/>
              <a:sym typeface="Courier New"/>
            </a:endParaRPr>
          </a:p>
          <a:p>
            <a:pPr indent="0" lvl="0" marL="0" rtl="0" algn="l">
              <a:spcBef>
                <a:spcPts val="0"/>
              </a:spcBef>
              <a:spcAft>
                <a:spcPts val="0"/>
              </a:spcAft>
              <a:buNone/>
            </a:pPr>
            <a:r>
              <a:rPr i="1" lang="en" sz="1700">
                <a:solidFill>
                  <a:srgbClr val="000000"/>
                </a:solidFill>
                <a:latin typeface="Courier New"/>
                <a:ea typeface="Courier New"/>
                <a:cs typeface="Courier New"/>
                <a:sym typeface="Courier New"/>
              </a:rPr>
              <a:t>--managed</a:t>
            </a:r>
            <a:endParaRPr i="1" sz="1700">
              <a:solidFill>
                <a:srgbClr val="000000"/>
              </a:solidFill>
              <a:latin typeface="Courier New"/>
              <a:ea typeface="Courier New"/>
              <a:cs typeface="Courier New"/>
              <a:sym typeface="Courier New"/>
            </a:endParaRPr>
          </a:p>
        </p:txBody>
      </p:sp>
      <p:pic>
        <p:nvPicPr>
          <p:cNvPr id="153" name="Google Shape;153;p25"/>
          <p:cNvPicPr preferRelativeResize="0"/>
          <p:nvPr/>
        </p:nvPicPr>
        <p:blipFill>
          <a:blip r:embed="rId3">
            <a:alphaModFix/>
          </a:blip>
          <a:stretch>
            <a:fillRect/>
          </a:stretch>
        </p:blipFill>
        <p:spPr>
          <a:xfrm>
            <a:off x="6645325" y="2721820"/>
            <a:ext cx="2423162" cy="233341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FE9FB"/>
            </a:gs>
            <a:gs pos="100000">
              <a:srgbClr val="6E9BE7"/>
            </a:gs>
          </a:gsLst>
          <a:path path="circle">
            <a:fillToRect b="50%" l="50%" r="50%" t="50%"/>
          </a:path>
          <a:tileRect/>
        </a:gradFill>
      </p:bgPr>
    </p:bg>
    <p:spTree>
      <p:nvGrpSpPr>
        <p:cNvPr id="157" name="Shape 157"/>
        <p:cNvGrpSpPr/>
        <p:nvPr/>
      </p:nvGrpSpPr>
      <p:grpSpPr>
        <a:xfrm>
          <a:off x="0" y="0"/>
          <a:ext cx="0" cy="0"/>
          <a:chOff x="0" y="0"/>
          <a:chExt cx="0" cy="0"/>
        </a:xfrm>
      </p:grpSpPr>
      <p:sp>
        <p:nvSpPr>
          <p:cNvPr id="158" name="Google Shape;158;p26"/>
          <p:cNvSpPr txBox="1"/>
          <p:nvPr>
            <p:ph idx="4294967295" type="title"/>
          </p:nvPr>
        </p:nvSpPr>
        <p:spPr>
          <a:xfrm>
            <a:off x="535775" y="712150"/>
            <a:ext cx="6920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t>Deploying Guest book app</a:t>
            </a:r>
            <a:endParaRPr sz="3600">
              <a:solidFill>
                <a:srgbClr val="FFFFFF"/>
              </a:solidFill>
            </a:endParaRPr>
          </a:p>
        </p:txBody>
      </p:sp>
      <p:sp>
        <p:nvSpPr>
          <p:cNvPr id="159" name="Google Shape;159;p26"/>
          <p:cNvSpPr txBox="1"/>
          <p:nvPr>
            <p:ph idx="4294967295" type="title"/>
          </p:nvPr>
        </p:nvSpPr>
        <p:spPr>
          <a:xfrm>
            <a:off x="313175" y="1480150"/>
            <a:ext cx="5805900" cy="306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Deploy your app or the sample guest book app (</a:t>
            </a:r>
            <a:r>
              <a:rPr lang="en" sz="1800">
                <a:solidFill>
                  <a:srgbClr val="000000"/>
                </a:solidFill>
                <a:uFill>
                  <a:noFill/>
                </a:uFill>
                <a:hlinkClick r:id="rId3"/>
              </a:rPr>
              <a:t>https://docs.aws.amazon.com/eks/latest/userguide/eks-guestbook.html</a:t>
            </a:r>
            <a:r>
              <a:rPr lang="en" sz="2400">
                <a:solidFill>
                  <a:srgbClr val="000000"/>
                </a:solidFill>
              </a:rPr>
              <a:t>) for working with the kubernetes cluster</a:t>
            </a:r>
            <a:endParaRPr i="1" sz="1700">
              <a:solidFill>
                <a:srgbClr val="000000"/>
              </a:solidFill>
              <a:latin typeface="Courier New"/>
              <a:ea typeface="Courier New"/>
              <a:cs typeface="Courier New"/>
              <a:sym typeface="Courier New"/>
            </a:endParaRPr>
          </a:p>
        </p:txBody>
      </p:sp>
      <p:pic>
        <p:nvPicPr>
          <p:cNvPr id="160" name="Google Shape;160;p26"/>
          <p:cNvPicPr preferRelativeResize="0"/>
          <p:nvPr/>
        </p:nvPicPr>
        <p:blipFill>
          <a:blip r:embed="rId4">
            <a:alphaModFix/>
          </a:blip>
          <a:stretch>
            <a:fillRect/>
          </a:stretch>
        </p:blipFill>
        <p:spPr>
          <a:xfrm>
            <a:off x="6645325" y="2721820"/>
            <a:ext cx="2423162" cy="233341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FE9FB"/>
            </a:gs>
            <a:gs pos="100000">
              <a:srgbClr val="6E9BE7"/>
            </a:gs>
          </a:gsLst>
          <a:path path="circle">
            <a:fillToRect b="50%" l="50%" r="50%" t="50%"/>
          </a:path>
          <a:tileRect/>
        </a:gradFill>
      </p:bgPr>
    </p:bg>
    <p:spTree>
      <p:nvGrpSpPr>
        <p:cNvPr id="73" name="Shape 73"/>
        <p:cNvGrpSpPr/>
        <p:nvPr/>
      </p:nvGrpSpPr>
      <p:grpSpPr>
        <a:xfrm>
          <a:off x="0" y="0"/>
          <a:ext cx="0" cy="0"/>
          <a:chOff x="0" y="0"/>
          <a:chExt cx="0" cy="0"/>
        </a:xfrm>
      </p:grpSpPr>
      <p:sp>
        <p:nvSpPr>
          <p:cNvPr id="74" name="Google Shape;74;p14"/>
          <p:cNvSpPr txBox="1"/>
          <p:nvPr>
            <p:ph idx="4294967295" type="title"/>
          </p:nvPr>
        </p:nvSpPr>
        <p:spPr>
          <a:xfrm>
            <a:off x="535775" y="712150"/>
            <a:ext cx="56958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FFFFFF"/>
                </a:solidFill>
              </a:rPr>
              <a:t>Kubernetes Deployments</a:t>
            </a:r>
            <a:endParaRPr sz="2400">
              <a:solidFill>
                <a:srgbClr val="FFFFFF"/>
              </a:solidFill>
            </a:endParaRPr>
          </a:p>
        </p:txBody>
      </p:sp>
      <p:sp>
        <p:nvSpPr>
          <p:cNvPr id="75" name="Google Shape;75;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b="0" lang="en" sz="1800">
                <a:solidFill>
                  <a:srgbClr val="000000"/>
                </a:solidFill>
                <a:latin typeface="Lato"/>
                <a:ea typeface="Lato"/>
                <a:cs typeface="Lato"/>
                <a:sym typeface="Lato"/>
              </a:rPr>
              <a:t>We assume everyone here is well aware of kubernetes, its components, terms and concepts of defining kubernetes objects in yaml. Today we will discuss about how to deploy these objects into production ready clusters.</a:t>
            </a:r>
            <a:endParaRPr sz="1700">
              <a:solidFill>
                <a:srgbClr val="000000"/>
              </a:solidFill>
              <a:latin typeface="Lato"/>
              <a:ea typeface="Lato"/>
              <a:cs typeface="Lato"/>
              <a:sym typeface="Lato"/>
            </a:endParaRPr>
          </a:p>
        </p:txBody>
      </p:sp>
      <p:pic>
        <p:nvPicPr>
          <p:cNvPr id="76" name="Google Shape;76;p14"/>
          <p:cNvPicPr preferRelativeResize="0"/>
          <p:nvPr/>
        </p:nvPicPr>
        <p:blipFill>
          <a:blip r:embed="rId3">
            <a:alphaModFix/>
          </a:blip>
          <a:stretch>
            <a:fillRect/>
          </a:stretch>
        </p:blipFill>
        <p:spPr>
          <a:xfrm>
            <a:off x="6645325" y="2721820"/>
            <a:ext cx="2423162" cy="233341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FE9FB"/>
            </a:gs>
            <a:gs pos="100000">
              <a:srgbClr val="6E9BE7"/>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15"/>
          <p:cNvSpPr txBox="1"/>
          <p:nvPr>
            <p:ph idx="4294967295" type="title"/>
          </p:nvPr>
        </p:nvSpPr>
        <p:spPr>
          <a:xfrm>
            <a:off x="535775" y="712150"/>
            <a:ext cx="56958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FFFFFF"/>
                </a:solidFill>
              </a:rPr>
              <a:t>Kubernetes Deployments</a:t>
            </a:r>
            <a:endParaRPr sz="2400">
              <a:solidFill>
                <a:srgbClr val="FFFFFF"/>
              </a:solidFill>
            </a:endParaRPr>
          </a:p>
        </p:txBody>
      </p:sp>
      <p:sp>
        <p:nvSpPr>
          <p:cNvPr id="82" name="Google Shape;82;p15"/>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rgbClr val="000000"/>
                </a:solidFill>
                <a:latin typeface="Lato"/>
                <a:ea typeface="Lato"/>
                <a:cs typeface="Lato"/>
                <a:sym typeface="Lato"/>
              </a:rPr>
              <a:t>There are two kind of deployments for kubernetes popular in recent days:</a:t>
            </a:r>
            <a:endParaRPr sz="1800">
              <a:solidFill>
                <a:srgbClr val="000000"/>
              </a:solidFill>
              <a:latin typeface="Lato"/>
              <a:ea typeface="Lato"/>
              <a:cs typeface="Lato"/>
              <a:sym typeface="Lato"/>
            </a:endParaRPr>
          </a:p>
          <a:p>
            <a:pPr indent="-342900" lvl="0" marL="457200" rtl="0" algn="just">
              <a:lnSpc>
                <a:spcPct val="115000"/>
              </a:lnSpc>
              <a:spcBef>
                <a:spcPts val="1600"/>
              </a:spcBef>
              <a:spcAft>
                <a:spcPts val="0"/>
              </a:spcAft>
              <a:buClr>
                <a:srgbClr val="000000"/>
              </a:buClr>
              <a:buSzPts val="1800"/>
              <a:buFont typeface="Lato"/>
              <a:buAutoNum type="arabicPeriod"/>
            </a:pPr>
            <a:r>
              <a:rPr lang="en" sz="1800">
                <a:solidFill>
                  <a:srgbClr val="000000"/>
                </a:solidFill>
                <a:latin typeface="Lato"/>
                <a:ea typeface="Lato"/>
                <a:cs typeface="Lato"/>
                <a:sym typeface="Lato"/>
              </a:rPr>
              <a:t>Owned / Self Managed clusters</a:t>
            </a:r>
            <a:endParaRPr sz="1800">
              <a:solidFill>
                <a:srgbClr val="000000"/>
              </a:solidFill>
              <a:latin typeface="Lato"/>
              <a:ea typeface="Lato"/>
              <a:cs typeface="Lato"/>
              <a:sym typeface="Lato"/>
            </a:endParaRPr>
          </a:p>
          <a:p>
            <a:pPr indent="-342900" lvl="0" marL="457200" rtl="0" algn="just">
              <a:lnSpc>
                <a:spcPct val="115000"/>
              </a:lnSpc>
              <a:spcBef>
                <a:spcPts val="0"/>
              </a:spcBef>
              <a:spcAft>
                <a:spcPts val="0"/>
              </a:spcAft>
              <a:buClr>
                <a:srgbClr val="000000"/>
              </a:buClr>
              <a:buSzPts val="1800"/>
              <a:buFont typeface="Lato"/>
              <a:buAutoNum type="arabicPeriod"/>
            </a:pPr>
            <a:r>
              <a:rPr lang="en" sz="1800">
                <a:solidFill>
                  <a:srgbClr val="000000"/>
                </a:solidFill>
                <a:latin typeface="Lato"/>
                <a:ea typeface="Lato"/>
                <a:cs typeface="Lato"/>
                <a:sym typeface="Lato"/>
              </a:rPr>
              <a:t>Managed Kubernetes Service</a:t>
            </a:r>
            <a:endParaRPr sz="1800">
              <a:solidFill>
                <a:srgbClr val="000000"/>
              </a:solidFill>
              <a:latin typeface="Lato"/>
              <a:ea typeface="Lato"/>
              <a:cs typeface="Lato"/>
              <a:sym typeface="Lato"/>
            </a:endParaRPr>
          </a:p>
        </p:txBody>
      </p:sp>
      <p:pic>
        <p:nvPicPr>
          <p:cNvPr id="83" name="Google Shape;83;p15"/>
          <p:cNvPicPr preferRelativeResize="0"/>
          <p:nvPr/>
        </p:nvPicPr>
        <p:blipFill>
          <a:blip r:embed="rId3">
            <a:alphaModFix/>
          </a:blip>
          <a:stretch>
            <a:fillRect/>
          </a:stretch>
        </p:blipFill>
        <p:spPr>
          <a:xfrm>
            <a:off x="6645325" y="2721820"/>
            <a:ext cx="2423162" cy="233341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FE9FB"/>
            </a:gs>
            <a:gs pos="100000">
              <a:srgbClr val="6E9BE7"/>
            </a:gs>
          </a:gsLst>
          <a:path path="circle">
            <a:fillToRect b="50%" l="50%" r="50%" t="50%"/>
          </a:path>
          <a:tileRect/>
        </a:gradFill>
      </p:bgPr>
    </p:bg>
    <p:spTree>
      <p:nvGrpSpPr>
        <p:cNvPr id="87" name="Shape 87"/>
        <p:cNvGrpSpPr/>
        <p:nvPr/>
      </p:nvGrpSpPr>
      <p:grpSpPr>
        <a:xfrm>
          <a:off x="0" y="0"/>
          <a:ext cx="0" cy="0"/>
          <a:chOff x="0" y="0"/>
          <a:chExt cx="0" cy="0"/>
        </a:xfrm>
      </p:grpSpPr>
      <p:sp>
        <p:nvSpPr>
          <p:cNvPr id="88" name="Google Shape;88;p16"/>
          <p:cNvSpPr txBox="1"/>
          <p:nvPr>
            <p:ph idx="4294967295" type="title"/>
          </p:nvPr>
        </p:nvSpPr>
        <p:spPr>
          <a:xfrm>
            <a:off x="535775" y="712150"/>
            <a:ext cx="56958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FFFFFF"/>
                </a:solidFill>
              </a:rPr>
              <a:t>Caveats of the Two</a:t>
            </a:r>
            <a:endParaRPr sz="2400">
              <a:solidFill>
                <a:srgbClr val="FFFFFF"/>
              </a:solidFill>
            </a:endParaRPr>
          </a:p>
        </p:txBody>
      </p:sp>
      <p:sp>
        <p:nvSpPr>
          <p:cNvPr id="89" name="Google Shape;89;p16"/>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1800">
                <a:solidFill>
                  <a:srgbClr val="000000"/>
                </a:solidFill>
                <a:latin typeface="Lato"/>
                <a:ea typeface="Lato"/>
                <a:cs typeface="Lato"/>
                <a:sym typeface="Lato"/>
              </a:rPr>
              <a:t>Self managed requires the manual efforts / additional tools for making sure that your cluster is always having sufficient resources or up. On the </a:t>
            </a:r>
            <a:r>
              <a:rPr lang="en" sz="1800">
                <a:solidFill>
                  <a:srgbClr val="000000"/>
                </a:solidFill>
                <a:latin typeface="Lato"/>
                <a:ea typeface="Lato"/>
                <a:cs typeface="Lato"/>
                <a:sym typeface="Lato"/>
              </a:rPr>
              <a:t>other hand</a:t>
            </a:r>
            <a:r>
              <a:rPr lang="en" sz="1800">
                <a:solidFill>
                  <a:srgbClr val="000000"/>
                </a:solidFill>
                <a:latin typeface="Lato"/>
                <a:ea typeface="Lato"/>
                <a:cs typeface="Lato"/>
                <a:sym typeface="Lato"/>
              </a:rPr>
              <a:t> managed kubernetes service makes sure that the configured worker nodes are always available with a HA control plane. Some providers charge no fee for control plane while some does. So </a:t>
            </a:r>
            <a:r>
              <a:rPr lang="en" sz="1800">
                <a:solidFill>
                  <a:srgbClr val="000000"/>
                </a:solidFill>
                <a:latin typeface="Lato"/>
                <a:ea typeface="Lato"/>
                <a:cs typeface="Lato"/>
                <a:sym typeface="Lato"/>
              </a:rPr>
              <a:t>carefully</a:t>
            </a:r>
            <a:r>
              <a:rPr lang="en" sz="1800">
                <a:solidFill>
                  <a:srgbClr val="000000"/>
                </a:solidFill>
                <a:latin typeface="Lato"/>
                <a:ea typeface="Lato"/>
                <a:cs typeface="Lato"/>
                <a:sym typeface="Lato"/>
              </a:rPr>
              <a:t> review the pricing of service you are renting out.</a:t>
            </a:r>
            <a:endParaRPr sz="1800">
              <a:solidFill>
                <a:srgbClr val="000000"/>
              </a:solidFill>
              <a:latin typeface="Lato"/>
              <a:ea typeface="Lato"/>
              <a:cs typeface="Lato"/>
              <a:sym typeface="Lato"/>
            </a:endParaRPr>
          </a:p>
        </p:txBody>
      </p:sp>
      <p:pic>
        <p:nvPicPr>
          <p:cNvPr id="90" name="Google Shape;90;p16"/>
          <p:cNvPicPr preferRelativeResize="0"/>
          <p:nvPr/>
        </p:nvPicPr>
        <p:blipFill>
          <a:blip r:embed="rId3">
            <a:alphaModFix/>
          </a:blip>
          <a:stretch>
            <a:fillRect/>
          </a:stretch>
        </p:blipFill>
        <p:spPr>
          <a:xfrm>
            <a:off x="6645325" y="2721820"/>
            <a:ext cx="2423162" cy="233341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FE9FB"/>
            </a:gs>
            <a:gs pos="100000">
              <a:srgbClr val="6E9BE7"/>
            </a:gs>
          </a:gsLst>
          <a:path path="circle">
            <a:fillToRect b="50%" l="50%" r="50%" t="50%"/>
          </a:path>
          <a:tileRect/>
        </a:gradFill>
      </p:bgPr>
    </p:bg>
    <p:spTree>
      <p:nvGrpSpPr>
        <p:cNvPr id="94" name="Shape 94"/>
        <p:cNvGrpSpPr/>
        <p:nvPr/>
      </p:nvGrpSpPr>
      <p:grpSpPr>
        <a:xfrm>
          <a:off x="0" y="0"/>
          <a:ext cx="0" cy="0"/>
          <a:chOff x="0" y="0"/>
          <a:chExt cx="0" cy="0"/>
        </a:xfrm>
      </p:grpSpPr>
      <p:sp>
        <p:nvSpPr>
          <p:cNvPr id="95" name="Google Shape;95;p17"/>
          <p:cNvSpPr txBox="1"/>
          <p:nvPr>
            <p:ph idx="4294967295" type="title"/>
          </p:nvPr>
        </p:nvSpPr>
        <p:spPr>
          <a:xfrm>
            <a:off x="535775" y="712150"/>
            <a:ext cx="6920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FFFFFF"/>
                </a:solidFill>
              </a:rPr>
              <a:t>Owned / Self Managed clusters</a:t>
            </a:r>
            <a:endParaRPr sz="2400">
              <a:solidFill>
                <a:srgbClr val="FFFFFF"/>
              </a:solidFill>
            </a:endParaRPr>
          </a:p>
        </p:txBody>
      </p:sp>
      <p:sp>
        <p:nvSpPr>
          <p:cNvPr id="96" name="Google Shape;96;p17"/>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rgbClr val="000000"/>
                </a:solidFill>
                <a:latin typeface="Lato"/>
                <a:ea typeface="Lato"/>
                <a:cs typeface="Lato"/>
                <a:sym typeface="Lato"/>
              </a:rPr>
              <a:t>There are many tools available for creating and managing owned / self managed clusters. </a:t>
            </a:r>
            <a:r>
              <a:rPr lang="en" sz="1800">
                <a:solidFill>
                  <a:srgbClr val="000000"/>
                </a:solidFill>
                <a:latin typeface="Lato"/>
                <a:ea typeface="Lato"/>
                <a:cs typeface="Lato"/>
                <a:sym typeface="Lato"/>
              </a:rPr>
              <a:t>Demonstration of </a:t>
            </a:r>
            <a:r>
              <a:rPr lang="en" sz="1800">
                <a:solidFill>
                  <a:srgbClr val="000000"/>
                </a:solidFill>
                <a:latin typeface="Lato"/>
                <a:ea typeface="Lato"/>
                <a:cs typeface="Lato"/>
                <a:sym typeface="Lato"/>
              </a:rPr>
              <a:t> this is not part of this session. Amongst most popular of these are:</a:t>
            </a:r>
            <a:endParaRPr sz="1800">
              <a:solidFill>
                <a:srgbClr val="000000"/>
              </a:solidFill>
              <a:latin typeface="Lato"/>
              <a:ea typeface="Lato"/>
              <a:cs typeface="Lato"/>
              <a:sym typeface="Lato"/>
            </a:endParaRPr>
          </a:p>
          <a:p>
            <a:pPr indent="-342900" lvl="0" marL="457200" rtl="0" algn="just">
              <a:lnSpc>
                <a:spcPct val="115000"/>
              </a:lnSpc>
              <a:spcBef>
                <a:spcPts val="1600"/>
              </a:spcBef>
              <a:spcAft>
                <a:spcPts val="0"/>
              </a:spcAft>
              <a:buClr>
                <a:srgbClr val="000000"/>
              </a:buClr>
              <a:buSzPts val="1800"/>
              <a:buFont typeface="Lato"/>
              <a:buAutoNum type="arabicPeriod"/>
            </a:pPr>
            <a:r>
              <a:rPr lang="en" sz="1800">
                <a:solidFill>
                  <a:srgbClr val="000000"/>
                </a:solidFill>
                <a:latin typeface="Lato"/>
                <a:ea typeface="Lato"/>
                <a:cs typeface="Lato"/>
                <a:sym typeface="Lato"/>
              </a:rPr>
              <a:t>Kubeadm</a:t>
            </a:r>
            <a:endParaRPr sz="1800">
              <a:solidFill>
                <a:srgbClr val="000000"/>
              </a:solidFill>
              <a:latin typeface="Lato"/>
              <a:ea typeface="Lato"/>
              <a:cs typeface="Lato"/>
              <a:sym typeface="Lato"/>
            </a:endParaRPr>
          </a:p>
          <a:p>
            <a:pPr indent="-342900" lvl="0" marL="457200" rtl="0" algn="just">
              <a:lnSpc>
                <a:spcPct val="115000"/>
              </a:lnSpc>
              <a:spcBef>
                <a:spcPts val="0"/>
              </a:spcBef>
              <a:spcAft>
                <a:spcPts val="0"/>
              </a:spcAft>
              <a:buClr>
                <a:srgbClr val="000000"/>
              </a:buClr>
              <a:buSzPts val="1800"/>
              <a:buFont typeface="Lato"/>
              <a:buAutoNum type="arabicPeriod"/>
            </a:pPr>
            <a:r>
              <a:rPr lang="en" sz="1800">
                <a:solidFill>
                  <a:srgbClr val="000000"/>
                </a:solidFill>
                <a:latin typeface="Lato"/>
                <a:ea typeface="Lato"/>
                <a:cs typeface="Lato"/>
                <a:sym typeface="Lato"/>
              </a:rPr>
              <a:t>Kops</a:t>
            </a:r>
            <a:endParaRPr sz="1800">
              <a:solidFill>
                <a:srgbClr val="000000"/>
              </a:solidFill>
              <a:latin typeface="Lato"/>
              <a:ea typeface="Lato"/>
              <a:cs typeface="Lato"/>
              <a:sym typeface="Lato"/>
            </a:endParaRPr>
          </a:p>
          <a:p>
            <a:pPr indent="-342900" lvl="0" marL="457200" rtl="0" algn="just">
              <a:lnSpc>
                <a:spcPct val="115000"/>
              </a:lnSpc>
              <a:spcBef>
                <a:spcPts val="0"/>
              </a:spcBef>
              <a:spcAft>
                <a:spcPts val="0"/>
              </a:spcAft>
              <a:buClr>
                <a:srgbClr val="000000"/>
              </a:buClr>
              <a:buSzPts val="1800"/>
              <a:buFont typeface="Lato"/>
              <a:buAutoNum type="arabicPeriod"/>
            </a:pPr>
            <a:r>
              <a:rPr lang="en" sz="1800">
                <a:solidFill>
                  <a:srgbClr val="000000"/>
                </a:solidFill>
                <a:latin typeface="Lato"/>
                <a:ea typeface="Lato"/>
                <a:cs typeface="Lato"/>
                <a:sym typeface="Lato"/>
              </a:rPr>
              <a:t>Kubespray</a:t>
            </a:r>
            <a:endParaRPr sz="1800">
              <a:solidFill>
                <a:srgbClr val="000000"/>
              </a:solidFill>
              <a:latin typeface="Lato"/>
              <a:ea typeface="Lato"/>
              <a:cs typeface="Lato"/>
              <a:sym typeface="Lato"/>
            </a:endParaRPr>
          </a:p>
        </p:txBody>
      </p:sp>
      <p:pic>
        <p:nvPicPr>
          <p:cNvPr id="97" name="Google Shape;97;p17"/>
          <p:cNvPicPr preferRelativeResize="0"/>
          <p:nvPr/>
        </p:nvPicPr>
        <p:blipFill>
          <a:blip r:embed="rId3">
            <a:alphaModFix/>
          </a:blip>
          <a:stretch>
            <a:fillRect/>
          </a:stretch>
        </p:blipFill>
        <p:spPr>
          <a:xfrm>
            <a:off x="6645325" y="2721820"/>
            <a:ext cx="2423162" cy="23334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FE9FB"/>
            </a:gs>
            <a:gs pos="100000">
              <a:srgbClr val="6E9BE7"/>
            </a:gs>
          </a:gsLst>
          <a:path path="circle">
            <a:fillToRect b="50%" l="50%" r="50%" t="50%"/>
          </a:path>
          <a:tileRect/>
        </a:gradFill>
      </p:bgPr>
    </p:bg>
    <p:spTree>
      <p:nvGrpSpPr>
        <p:cNvPr id="101" name="Shape 101"/>
        <p:cNvGrpSpPr/>
        <p:nvPr/>
      </p:nvGrpSpPr>
      <p:grpSpPr>
        <a:xfrm>
          <a:off x="0" y="0"/>
          <a:ext cx="0" cy="0"/>
          <a:chOff x="0" y="0"/>
          <a:chExt cx="0" cy="0"/>
        </a:xfrm>
      </p:grpSpPr>
      <p:sp>
        <p:nvSpPr>
          <p:cNvPr id="102" name="Google Shape;102;p18"/>
          <p:cNvSpPr txBox="1"/>
          <p:nvPr>
            <p:ph idx="4294967295" type="title"/>
          </p:nvPr>
        </p:nvSpPr>
        <p:spPr>
          <a:xfrm>
            <a:off x="535775" y="712150"/>
            <a:ext cx="6920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FFFFFF"/>
                </a:solidFill>
              </a:rPr>
              <a:t>Managed Kubernetes Service</a:t>
            </a:r>
            <a:endParaRPr sz="2400">
              <a:solidFill>
                <a:srgbClr val="FFFFFF"/>
              </a:solidFill>
            </a:endParaRPr>
          </a:p>
        </p:txBody>
      </p:sp>
      <p:sp>
        <p:nvSpPr>
          <p:cNvPr id="103" name="Google Shape;103;p18"/>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Very easy to spin up a new cluster from scratch</a:t>
            </a:r>
            <a:endParaRPr sz="1800">
              <a:solidFill>
                <a:srgbClr val="000000"/>
              </a:solidFill>
              <a:latin typeface="Lato"/>
              <a:ea typeface="Lato"/>
              <a:cs typeface="Lato"/>
              <a:sym typeface="Lato"/>
            </a:endParaRPr>
          </a:p>
          <a:p>
            <a:pPr indent="-342900" lvl="0" marL="457200" rtl="0" algn="just">
              <a:lnSpc>
                <a:spcPct val="115000"/>
              </a:lnSpc>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Elastic to respond to varying load (Auto scaling)</a:t>
            </a:r>
            <a:endParaRPr sz="1800">
              <a:solidFill>
                <a:srgbClr val="000000"/>
              </a:solidFill>
              <a:latin typeface="Lato"/>
              <a:ea typeface="Lato"/>
              <a:cs typeface="Lato"/>
              <a:sym typeface="Lato"/>
            </a:endParaRPr>
          </a:p>
          <a:p>
            <a:pPr indent="-342900" lvl="0" marL="457200" rtl="0" algn="just">
              <a:lnSpc>
                <a:spcPct val="115000"/>
              </a:lnSpc>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On failure of a node no need to manually spin a new node and attach it to the cluster, managed service providers does that for you. HA at no cost or very cheap cost</a:t>
            </a:r>
            <a:endParaRPr sz="1800">
              <a:solidFill>
                <a:srgbClr val="000000"/>
              </a:solidFill>
              <a:latin typeface="Lato"/>
              <a:ea typeface="Lato"/>
              <a:cs typeface="Lato"/>
              <a:sym typeface="Lato"/>
            </a:endParaRPr>
          </a:p>
        </p:txBody>
      </p:sp>
      <p:pic>
        <p:nvPicPr>
          <p:cNvPr id="104" name="Google Shape;104;p18"/>
          <p:cNvPicPr preferRelativeResize="0"/>
          <p:nvPr/>
        </p:nvPicPr>
        <p:blipFill>
          <a:blip r:embed="rId3">
            <a:alphaModFix/>
          </a:blip>
          <a:stretch>
            <a:fillRect/>
          </a:stretch>
        </p:blipFill>
        <p:spPr>
          <a:xfrm>
            <a:off x="6645325" y="2721820"/>
            <a:ext cx="2423162" cy="233341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FE9FB"/>
            </a:gs>
            <a:gs pos="100000">
              <a:srgbClr val="6E9BE7"/>
            </a:gs>
          </a:gsLst>
          <a:path path="circle">
            <a:fillToRect b="50%" l="50%" r="50%" t="50%"/>
          </a:path>
          <a:tileRect/>
        </a:gradFill>
      </p:bgPr>
    </p:bg>
    <p:spTree>
      <p:nvGrpSpPr>
        <p:cNvPr id="108" name="Shape 108"/>
        <p:cNvGrpSpPr/>
        <p:nvPr/>
      </p:nvGrpSpPr>
      <p:grpSpPr>
        <a:xfrm>
          <a:off x="0" y="0"/>
          <a:ext cx="0" cy="0"/>
          <a:chOff x="0" y="0"/>
          <a:chExt cx="0" cy="0"/>
        </a:xfrm>
      </p:grpSpPr>
      <p:sp>
        <p:nvSpPr>
          <p:cNvPr id="109" name="Google Shape;109;p19"/>
          <p:cNvSpPr txBox="1"/>
          <p:nvPr>
            <p:ph idx="4294967295" type="title"/>
          </p:nvPr>
        </p:nvSpPr>
        <p:spPr>
          <a:xfrm>
            <a:off x="535775" y="712150"/>
            <a:ext cx="6920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FFFFFF"/>
                </a:solidFill>
              </a:rPr>
              <a:t>Deploying Over GKE</a:t>
            </a:r>
            <a:endParaRPr sz="2400">
              <a:solidFill>
                <a:srgbClr val="FFFFFF"/>
              </a:solidFill>
            </a:endParaRPr>
          </a:p>
        </p:txBody>
      </p:sp>
      <p:sp>
        <p:nvSpPr>
          <p:cNvPr id="110" name="Google Shape;110;p19"/>
          <p:cNvSpPr txBox="1"/>
          <p:nvPr>
            <p:ph idx="4294967295" type="title"/>
          </p:nvPr>
        </p:nvSpPr>
        <p:spPr>
          <a:xfrm>
            <a:off x="168650" y="1480150"/>
            <a:ext cx="6348000" cy="3067500"/>
          </a:xfrm>
          <a:prstGeom prst="rect">
            <a:avLst/>
          </a:prstGeom>
        </p:spPr>
        <p:txBody>
          <a:bodyPr anchorCtr="0" anchor="t" bIns="91425" lIns="91425" spcFirstLastPara="1" rIns="91425" wrap="square" tIns="91425">
            <a:noAutofit/>
          </a:bodyPr>
          <a:lstStyle/>
          <a:p>
            <a:pPr indent="-381000" lvl="0" marL="457200" rtl="0" algn="just">
              <a:lnSpc>
                <a:spcPct val="115000"/>
              </a:lnSpc>
              <a:spcBef>
                <a:spcPts val="0"/>
              </a:spcBef>
              <a:spcAft>
                <a:spcPts val="0"/>
              </a:spcAft>
              <a:buClr>
                <a:srgbClr val="000000"/>
              </a:buClr>
              <a:buSzPts val="2400"/>
              <a:buFont typeface="Lato"/>
              <a:buChar char="●"/>
            </a:pPr>
            <a:r>
              <a:rPr lang="en" sz="2400">
                <a:solidFill>
                  <a:srgbClr val="000000"/>
                </a:solidFill>
                <a:latin typeface="Courier New"/>
                <a:ea typeface="Courier New"/>
                <a:cs typeface="Courier New"/>
                <a:sym typeface="Courier New"/>
              </a:rPr>
              <a:t>Installing gcloud cli tool from </a:t>
            </a:r>
            <a:r>
              <a:rPr lang="en" sz="2400">
                <a:solidFill>
                  <a:srgbClr val="000000"/>
                </a:solidFill>
                <a:latin typeface="Courier New"/>
                <a:ea typeface="Courier New"/>
                <a:cs typeface="Courier New"/>
                <a:sym typeface="Courier New"/>
              </a:rPr>
              <a:t> </a:t>
            </a:r>
            <a:r>
              <a:rPr lang="en" sz="2400">
                <a:solidFill>
                  <a:srgbClr val="000000"/>
                </a:solidFill>
                <a:uFill>
                  <a:noFill/>
                </a:uFill>
                <a:latin typeface="Courier New"/>
                <a:ea typeface="Courier New"/>
                <a:cs typeface="Courier New"/>
                <a:sym typeface="Courier New"/>
                <a:hlinkClick r:id="rId3"/>
              </a:rPr>
              <a:t>h</a:t>
            </a:r>
            <a:r>
              <a:rPr lang="en" sz="2400">
                <a:solidFill>
                  <a:srgbClr val="000000"/>
                </a:solidFill>
                <a:uFill>
                  <a:noFill/>
                </a:uFill>
                <a:latin typeface="Courier New"/>
                <a:ea typeface="Courier New"/>
                <a:cs typeface="Courier New"/>
                <a:sym typeface="Courier New"/>
                <a:hlinkClick r:id="rId4"/>
              </a:rPr>
              <a:t>ttps://cloud.google.com/sdk/install</a:t>
            </a:r>
            <a:endParaRPr sz="2400">
              <a:solidFill>
                <a:srgbClr val="000000"/>
              </a:solidFill>
              <a:latin typeface="Courier New"/>
              <a:ea typeface="Courier New"/>
              <a:cs typeface="Courier New"/>
              <a:sym typeface="Courier New"/>
            </a:endParaRPr>
          </a:p>
          <a:p>
            <a:pPr indent="-381000" lvl="0" marL="457200" rtl="0" algn="just">
              <a:lnSpc>
                <a:spcPct val="115000"/>
              </a:lnSpc>
              <a:spcBef>
                <a:spcPts val="0"/>
              </a:spcBef>
              <a:spcAft>
                <a:spcPts val="0"/>
              </a:spcAft>
              <a:buClr>
                <a:srgbClr val="000000"/>
              </a:buClr>
              <a:buSzPts val="2400"/>
              <a:buFont typeface="Courier New"/>
              <a:buChar char="●"/>
            </a:pPr>
            <a:r>
              <a:rPr lang="en" sz="2400">
                <a:solidFill>
                  <a:srgbClr val="000000"/>
                </a:solidFill>
                <a:latin typeface="Courier New"/>
                <a:ea typeface="Courier New"/>
                <a:cs typeface="Courier New"/>
                <a:sym typeface="Courier New"/>
              </a:rPr>
              <a:t>Execute command </a:t>
            </a:r>
            <a:r>
              <a:rPr i="1" lang="en" sz="2400">
                <a:solidFill>
                  <a:srgbClr val="000000"/>
                </a:solidFill>
                <a:latin typeface="Courier New"/>
                <a:ea typeface="Courier New"/>
                <a:cs typeface="Courier New"/>
                <a:sym typeface="Courier New"/>
              </a:rPr>
              <a:t>gcloud init </a:t>
            </a:r>
            <a:r>
              <a:rPr lang="en" sz="2400">
                <a:solidFill>
                  <a:srgbClr val="000000"/>
                </a:solidFill>
                <a:latin typeface="Courier New"/>
                <a:ea typeface="Courier New"/>
                <a:cs typeface="Courier New"/>
                <a:sym typeface="Courier New"/>
              </a:rPr>
              <a:t>for bootstrapping and authentication</a:t>
            </a:r>
            <a:endParaRPr sz="2400">
              <a:solidFill>
                <a:srgbClr val="000000"/>
              </a:solidFill>
              <a:latin typeface="Courier New"/>
              <a:ea typeface="Courier New"/>
              <a:cs typeface="Courier New"/>
              <a:sym typeface="Courier New"/>
            </a:endParaRPr>
          </a:p>
        </p:txBody>
      </p:sp>
      <p:pic>
        <p:nvPicPr>
          <p:cNvPr id="111" name="Google Shape;111;p19"/>
          <p:cNvPicPr preferRelativeResize="0"/>
          <p:nvPr/>
        </p:nvPicPr>
        <p:blipFill>
          <a:blip r:embed="rId5">
            <a:alphaModFix/>
          </a:blip>
          <a:stretch>
            <a:fillRect/>
          </a:stretch>
        </p:blipFill>
        <p:spPr>
          <a:xfrm>
            <a:off x="6645325" y="2721820"/>
            <a:ext cx="2423162" cy="233341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FE9FB"/>
            </a:gs>
            <a:gs pos="100000">
              <a:srgbClr val="6E9BE7"/>
            </a:gs>
          </a:gsLst>
          <a:path path="circle">
            <a:fillToRect b="50%" l="50%" r="50%" t="50%"/>
          </a:path>
          <a:tileRect/>
        </a:gradFill>
      </p:bgPr>
    </p:bg>
    <p:spTree>
      <p:nvGrpSpPr>
        <p:cNvPr id="115" name="Shape 115"/>
        <p:cNvGrpSpPr/>
        <p:nvPr/>
      </p:nvGrpSpPr>
      <p:grpSpPr>
        <a:xfrm>
          <a:off x="0" y="0"/>
          <a:ext cx="0" cy="0"/>
          <a:chOff x="0" y="0"/>
          <a:chExt cx="0" cy="0"/>
        </a:xfrm>
      </p:grpSpPr>
      <p:sp>
        <p:nvSpPr>
          <p:cNvPr id="116" name="Google Shape;116;p20"/>
          <p:cNvSpPr txBox="1"/>
          <p:nvPr>
            <p:ph idx="4294967295" type="title"/>
          </p:nvPr>
        </p:nvSpPr>
        <p:spPr>
          <a:xfrm>
            <a:off x="535775" y="712150"/>
            <a:ext cx="6920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FFFFFF"/>
                </a:solidFill>
              </a:rPr>
              <a:t>Deploying Over GKE</a:t>
            </a:r>
            <a:endParaRPr sz="2400">
              <a:solidFill>
                <a:srgbClr val="FFFFFF"/>
              </a:solidFill>
            </a:endParaRPr>
          </a:p>
        </p:txBody>
      </p:sp>
      <p:sp>
        <p:nvSpPr>
          <p:cNvPr id="117" name="Google Shape;117;p20"/>
          <p:cNvSpPr txBox="1"/>
          <p:nvPr>
            <p:ph idx="4294967295" type="title"/>
          </p:nvPr>
        </p:nvSpPr>
        <p:spPr>
          <a:xfrm>
            <a:off x="313175" y="1480150"/>
            <a:ext cx="5805900" cy="3067500"/>
          </a:xfrm>
          <a:prstGeom prst="rect">
            <a:avLst/>
          </a:prstGeom>
        </p:spPr>
        <p:txBody>
          <a:bodyPr anchorCtr="0" anchor="t" bIns="91425" lIns="91425" spcFirstLastPara="1" rIns="91425" wrap="square" tIns="91425">
            <a:noAutofit/>
          </a:bodyPr>
          <a:lstStyle/>
          <a:p>
            <a:pPr indent="-381000" lvl="0" marL="457200" rtl="0" algn="just">
              <a:lnSpc>
                <a:spcPct val="115000"/>
              </a:lnSpc>
              <a:spcBef>
                <a:spcPts val="0"/>
              </a:spcBef>
              <a:spcAft>
                <a:spcPts val="0"/>
              </a:spcAft>
              <a:buClr>
                <a:srgbClr val="000000"/>
              </a:buClr>
              <a:buSzPts val="2400"/>
              <a:buFont typeface="Courier New"/>
              <a:buChar char="●"/>
            </a:pPr>
            <a:r>
              <a:rPr lang="en" sz="2400">
                <a:solidFill>
                  <a:srgbClr val="000000"/>
                </a:solidFill>
                <a:latin typeface="Courier New"/>
                <a:ea typeface="Courier New"/>
                <a:cs typeface="Courier New"/>
                <a:sym typeface="Courier New"/>
              </a:rPr>
              <a:t>Enable Billing in GCP Dashboard</a:t>
            </a:r>
            <a:endParaRPr sz="2400">
              <a:solidFill>
                <a:srgbClr val="000000"/>
              </a:solidFill>
              <a:latin typeface="Courier New"/>
              <a:ea typeface="Courier New"/>
              <a:cs typeface="Courier New"/>
              <a:sym typeface="Courier New"/>
            </a:endParaRPr>
          </a:p>
          <a:p>
            <a:pPr indent="-381000" lvl="0" marL="457200" rtl="0" algn="just">
              <a:lnSpc>
                <a:spcPct val="115000"/>
              </a:lnSpc>
              <a:spcBef>
                <a:spcPts val="0"/>
              </a:spcBef>
              <a:spcAft>
                <a:spcPts val="0"/>
              </a:spcAft>
              <a:buClr>
                <a:srgbClr val="000000"/>
              </a:buClr>
              <a:buSzPts val="2400"/>
              <a:buFont typeface="Courier New"/>
              <a:buChar char="●"/>
            </a:pPr>
            <a:r>
              <a:rPr lang="en" sz="2400">
                <a:solidFill>
                  <a:srgbClr val="000000"/>
                </a:solidFill>
                <a:latin typeface="Courier New"/>
                <a:ea typeface="Courier New"/>
                <a:cs typeface="Courier New"/>
                <a:sym typeface="Courier New"/>
              </a:rPr>
              <a:t>Enable Kubernetes Engine API</a:t>
            </a:r>
            <a:endParaRPr sz="2400">
              <a:solidFill>
                <a:srgbClr val="000000"/>
              </a:solidFill>
              <a:latin typeface="Courier New"/>
              <a:ea typeface="Courier New"/>
              <a:cs typeface="Courier New"/>
              <a:sym typeface="Courier New"/>
            </a:endParaRPr>
          </a:p>
          <a:p>
            <a:pPr indent="-381000" lvl="0" marL="457200" rtl="0" algn="just">
              <a:lnSpc>
                <a:spcPct val="115000"/>
              </a:lnSpc>
              <a:spcBef>
                <a:spcPts val="0"/>
              </a:spcBef>
              <a:spcAft>
                <a:spcPts val="0"/>
              </a:spcAft>
              <a:buClr>
                <a:srgbClr val="000000"/>
              </a:buClr>
              <a:buSzPts val="2400"/>
              <a:buFont typeface="Courier New"/>
              <a:buChar char="●"/>
            </a:pPr>
            <a:r>
              <a:rPr lang="en" sz="2400">
                <a:solidFill>
                  <a:srgbClr val="000000"/>
                </a:solidFill>
                <a:latin typeface="Courier New"/>
                <a:ea typeface="Courier New"/>
                <a:cs typeface="Courier New"/>
                <a:sym typeface="Courier New"/>
              </a:rPr>
              <a:t>During init command if you have created a project select it otherwise create one from dashboard</a:t>
            </a:r>
            <a:endParaRPr sz="2400">
              <a:solidFill>
                <a:srgbClr val="000000"/>
              </a:solidFill>
              <a:latin typeface="Courier New"/>
              <a:ea typeface="Courier New"/>
              <a:cs typeface="Courier New"/>
              <a:sym typeface="Courier New"/>
            </a:endParaRPr>
          </a:p>
        </p:txBody>
      </p:sp>
      <p:pic>
        <p:nvPicPr>
          <p:cNvPr id="118" name="Google Shape;118;p20"/>
          <p:cNvPicPr preferRelativeResize="0"/>
          <p:nvPr/>
        </p:nvPicPr>
        <p:blipFill>
          <a:blip r:embed="rId3">
            <a:alphaModFix/>
          </a:blip>
          <a:stretch>
            <a:fillRect/>
          </a:stretch>
        </p:blipFill>
        <p:spPr>
          <a:xfrm>
            <a:off x="6645325" y="2721820"/>
            <a:ext cx="2423162" cy="233341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FE9FB"/>
            </a:gs>
            <a:gs pos="100000">
              <a:srgbClr val="6E9BE7"/>
            </a:gs>
          </a:gsLst>
          <a:path path="circle">
            <a:fillToRect b="50%" l="50%" r="50%" t="50%"/>
          </a:path>
          <a:tileRect/>
        </a:gradFill>
      </p:bgPr>
    </p:bg>
    <p:spTree>
      <p:nvGrpSpPr>
        <p:cNvPr id="122" name="Shape 122"/>
        <p:cNvGrpSpPr/>
        <p:nvPr/>
      </p:nvGrpSpPr>
      <p:grpSpPr>
        <a:xfrm>
          <a:off x="0" y="0"/>
          <a:ext cx="0" cy="0"/>
          <a:chOff x="0" y="0"/>
          <a:chExt cx="0" cy="0"/>
        </a:xfrm>
      </p:grpSpPr>
      <p:sp>
        <p:nvSpPr>
          <p:cNvPr id="123" name="Google Shape;123;p21"/>
          <p:cNvSpPr txBox="1"/>
          <p:nvPr>
            <p:ph idx="4294967295" type="title"/>
          </p:nvPr>
        </p:nvSpPr>
        <p:spPr>
          <a:xfrm>
            <a:off x="535775" y="712150"/>
            <a:ext cx="6920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FFFFFF"/>
                </a:solidFill>
              </a:rPr>
              <a:t>Deploying Over GKE</a:t>
            </a:r>
            <a:endParaRPr sz="2400">
              <a:solidFill>
                <a:srgbClr val="FFFFFF"/>
              </a:solidFill>
            </a:endParaRPr>
          </a:p>
        </p:txBody>
      </p:sp>
      <p:sp>
        <p:nvSpPr>
          <p:cNvPr id="124" name="Google Shape;124;p21"/>
          <p:cNvSpPr txBox="1"/>
          <p:nvPr>
            <p:ph idx="4294967295" type="title"/>
          </p:nvPr>
        </p:nvSpPr>
        <p:spPr>
          <a:xfrm>
            <a:off x="313175" y="1480150"/>
            <a:ext cx="5805900" cy="3067500"/>
          </a:xfrm>
          <a:prstGeom prst="rect">
            <a:avLst/>
          </a:prstGeom>
        </p:spPr>
        <p:txBody>
          <a:bodyPr anchorCtr="0" anchor="t" bIns="91425" lIns="91425" spcFirstLastPara="1" rIns="91425" wrap="square" tIns="91425">
            <a:noAutofit/>
          </a:bodyPr>
          <a:lstStyle/>
          <a:p>
            <a:pPr indent="-381000" lvl="0" marL="457200" rtl="0" algn="just">
              <a:lnSpc>
                <a:spcPct val="115000"/>
              </a:lnSpc>
              <a:spcBef>
                <a:spcPts val="0"/>
              </a:spcBef>
              <a:spcAft>
                <a:spcPts val="0"/>
              </a:spcAft>
              <a:buClr>
                <a:srgbClr val="000000"/>
              </a:buClr>
              <a:buSzPts val="2400"/>
              <a:buFont typeface="Courier New"/>
              <a:buChar char="●"/>
            </a:pPr>
            <a:r>
              <a:rPr lang="en" sz="2400">
                <a:solidFill>
                  <a:srgbClr val="000000"/>
                </a:solidFill>
                <a:latin typeface="Courier New"/>
                <a:ea typeface="Courier New"/>
                <a:cs typeface="Courier New"/>
                <a:sym typeface="Courier New"/>
              </a:rPr>
              <a:t>From side panel choose </a:t>
            </a:r>
            <a:r>
              <a:rPr b="1" lang="en" sz="2400">
                <a:solidFill>
                  <a:srgbClr val="000000"/>
                </a:solidFill>
                <a:latin typeface="Courier New"/>
                <a:ea typeface="Courier New"/>
                <a:cs typeface="Courier New"/>
                <a:sym typeface="Courier New"/>
              </a:rPr>
              <a:t>Kubernetes Engine</a:t>
            </a:r>
            <a:r>
              <a:rPr lang="en" sz="2400">
                <a:solidFill>
                  <a:srgbClr val="000000"/>
                </a:solidFill>
                <a:latin typeface="Courier New"/>
                <a:ea typeface="Courier New"/>
                <a:cs typeface="Courier New"/>
                <a:sym typeface="Courier New"/>
              </a:rPr>
              <a:t>, then select </a:t>
            </a:r>
            <a:r>
              <a:rPr b="1" lang="en" sz="2400">
                <a:solidFill>
                  <a:srgbClr val="000000"/>
                </a:solidFill>
                <a:latin typeface="Courier New"/>
                <a:ea typeface="Courier New"/>
                <a:cs typeface="Courier New"/>
                <a:sym typeface="Courier New"/>
              </a:rPr>
              <a:t>clusters</a:t>
            </a:r>
            <a:r>
              <a:rPr lang="en" sz="2400">
                <a:solidFill>
                  <a:srgbClr val="000000"/>
                </a:solidFill>
                <a:latin typeface="Courier New"/>
                <a:ea typeface="Courier New"/>
                <a:cs typeface="Courier New"/>
                <a:sym typeface="Courier New"/>
              </a:rPr>
              <a:t>, then select </a:t>
            </a:r>
            <a:r>
              <a:rPr b="1" lang="en" sz="2400">
                <a:solidFill>
                  <a:srgbClr val="000000"/>
                </a:solidFill>
                <a:latin typeface="Courier New"/>
                <a:ea typeface="Courier New"/>
                <a:cs typeface="Courier New"/>
                <a:sym typeface="Courier New"/>
              </a:rPr>
              <a:t>Create cluster</a:t>
            </a:r>
            <a:r>
              <a:rPr lang="en" sz="2400">
                <a:solidFill>
                  <a:srgbClr val="000000"/>
                </a:solidFill>
                <a:latin typeface="Courier New"/>
                <a:ea typeface="Courier New"/>
                <a:cs typeface="Courier New"/>
                <a:sym typeface="Courier New"/>
              </a:rPr>
              <a:t>.</a:t>
            </a:r>
            <a:endParaRPr sz="2400">
              <a:solidFill>
                <a:srgbClr val="000000"/>
              </a:solidFill>
              <a:latin typeface="Courier New"/>
              <a:ea typeface="Courier New"/>
              <a:cs typeface="Courier New"/>
              <a:sym typeface="Courier New"/>
            </a:endParaRPr>
          </a:p>
          <a:p>
            <a:pPr indent="-381000" lvl="0" marL="457200" rtl="0" algn="just">
              <a:lnSpc>
                <a:spcPct val="115000"/>
              </a:lnSpc>
              <a:spcBef>
                <a:spcPts val="0"/>
              </a:spcBef>
              <a:spcAft>
                <a:spcPts val="0"/>
              </a:spcAft>
              <a:buClr>
                <a:srgbClr val="000000"/>
              </a:buClr>
              <a:buSzPts val="2400"/>
              <a:buFont typeface="Courier New"/>
              <a:buChar char="●"/>
            </a:pPr>
            <a:r>
              <a:rPr lang="en" sz="2400">
                <a:solidFill>
                  <a:srgbClr val="000000"/>
                </a:solidFill>
                <a:latin typeface="Courier New"/>
                <a:ea typeface="Courier New"/>
                <a:cs typeface="Courier New"/>
                <a:sym typeface="Courier New"/>
              </a:rPr>
              <a:t>Enter suitable values in configuration. Wait for the cluster to </a:t>
            </a:r>
            <a:r>
              <a:rPr lang="en" sz="2400">
                <a:solidFill>
                  <a:srgbClr val="000000"/>
                </a:solidFill>
                <a:latin typeface="Courier New"/>
                <a:ea typeface="Courier New"/>
                <a:cs typeface="Courier New"/>
                <a:sym typeface="Courier New"/>
              </a:rPr>
              <a:t>spin up.</a:t>
            </a:r>
            <a:endParaRPr sz="2400">
              <a:solidFill>
                <a:srgbClr val="000000"/>
              </a:solidFill>
              <a:latin typeface="Courier New"/>
              <a:ea typeface="Courier New"/>
              <a:cs typeface="Courier New"/>
              <a:sym typeface="Courier New"/>
            </a:endParaRPr>
          </a:p>
        </p:txBody>
      </p:sp>
      <p:pic>
        <p:nvPicPr>
          <p:cNvPr id="125" name="Google Shape;125;p21"/>
          <p:cNvPicPr preferRelativeResize="0"/>
          <p:nvPr/>
        </p:nvPicPr>
        <p:blipFill>
          <a:blip r:embed="rId3">
            <a:alphaModFix/>
          </a:blip>
          <a:stretch>
            <a:fillRect/>
          </a:stretch>
        </p:blipFill>
        <p:spPr>
          <a:xfrm>
            <a:off x="6645325" y="2721820"/>
            <a:ext cx="2423162" cy="233341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