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19250" y="6731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8919"/>
            <a:ext cx="5334001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 algn="ctr">
              <a:defRPr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venir Next Medium"/>
        </a:defRPr>
      </a:lvl1pPr>
      <a:lvl2pPr marL="0" marR="0" indent="228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venir Next Medium"/>
        </a:defRPr>
      </a:lvl2pPr>
      <a:lvl3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venir Next Medium"/>
        </a:defRPr>
      </a:lvl3pPr>
      <a:lvl4pPr marL="0" marR="0" indent="685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venir Next Medium"/>
        </a:defRPr>
      </a:lvl4pPr>
      <a:lvl5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venir Next Medium"/>
        </a:defRPr>
      </a:lvl5pPr>
      <a:lvl6pPr marL="0" marR="0" indent="1143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venir Next Medium"/>
        </a:defRPr>
      </a:lvl6pPr>
      <a:lvl7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venir Next Medium"/>
        </a:defRPr>
      </a:lvl7pPr>
      <a:lvl8pPr marL="0" marR="0" indent="1600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venir Next Medium"/>
        </a:defRPr>
      </a:lvl8pPr>
      <a:lvl9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venir Next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Advancements in Augmented Reality"/>
          <p:cNvSpPr txBox="1"/>
          <p:nvPr>
            <p:ph type="ctrTitle"/>
          </p:nvPr>
        </p:nvSpPr>
        <p:spPr>
          <a:xfrm>
            <a:off x="1270000" y="990600"/>
            <a:ext cx="10464800" cy="3302000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FFED3E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Advancements in Augmented Reality</a:t>
            </a:r>
          </a:p>
        </p:txBody>
      </p:sp>
      <p:sp>
        <p:nvSpPr>
          <p:cNvPr id="120" name="Md. Azharullah Shariff…"/>
          <p:cNvSpPr txBox="1"/>
          <p:nvPr>
            <p:ph type="subTitle" sz="quarter" idx="1"/>
          </p:nvPr>
        </p:nvSpPr>
        <p:spPr>
          <a:xfrm>
            <a:off x="1981200" y="6756400"/>
            <a:ext cx="10464800" cy="1993206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50000"/>
              </a:lnSpc>
            </a:pPr>
            <a:r>
              <a:t>Md. Azharullah Shariff</a:t>
            </a:r>
          </a:p>
          <a:p>
            <a:pPr algn="r">
              <a:lnSpc>
                <a:spcPct val="150000"/>
              </a:lnSpc>
            </a:pPr>
            <a:r>
              <a:t>160317742013</a:t>
            </a:r>
          </a:p>
        </p:txBody>
      </p:sp>
      <p:sp>
        <p:nvSpPr>
          <p:cNvPr id="121" name="Slide Number"/>
          <p:cNvSpPr txBox="1"/>
          <p:nvPr>
            <p:ph type="sldNum" sz="quarter" idx="4294967295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AR - Microsoft Hololens"/>
          <p:cNvSpPr txBox="1"/>
          <p:nvPr>
            <p:ph type="title"/>
          </p:nvPr>
        </p:nvSpPr>
        <p:spPr>
          <a:xfrm>
            <a:off x="952500" y="254000"/>
            <a:ext cx="11099800" cy="11569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A55F"/>
                </a:solidFill>
              </a:defRPr>
            </a:lvl1pPr>
          </a:lstStyle>
          <a:p>
            <a:pPr/>
            <a:r>
              <a:t>AR - Microsoft Hololens</a:t>
            </a:r>
          </a:p>
        </p:txBody>
      </p:sp>
      <p:sp>
        <p:nvSpPr>
          <p:cNvPr id="156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57" name="f52a1f76-0640-4a37-a650-51b0902f8427.jpg" descr="f52a1f76-0640-4a37-a650-51b0902f8427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1746" y="3155925"/>
            <a:ext cx="11721308" cy="43954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cover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Hololens - Components"/>
          <p:cNvSpPr txBox="1"/>
          <p:nvPr>
            <p:ph type="title"/>
          </p:nvPr>
        </p:nvSpPr>
        <p:spPr>
          <a:xfrm>
            <a:off x="952500" y="254000"/>
            <a:ext cx="11099800" cy="11569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A55F"/>
                </a:solidFill>
              </a:defRPr>
            </a:lvl1pPr>
          </a:lstStyle>
          <a:p>
            <a:pPr/>
            <a:r>
              <a:t>Hololens - Components</a:t>
            </a:r>
          </a:p>
        </p:txBody>
      </p:sp>
      <p:sp>
        <p:nvSpPr>
          <p:cNvPr id="160" name="Lenses and Display…"/>
          <p:cNvSpPr txBox="1"/>
          <p:nvPr>
            <p:ph type="body" idx="1"/>
          </p:nvPr>
        </p:nvSpPr>
        <p:spPr>
          <a:xfrm>
            <a:off x="952500" y="1998414"/>
            <a:ext cx="11099800" cy="6878886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Arial Unicode MS"/>
                <a:ea typeface="Arial Unicode MS"/>
                <a:cs typeface="Arial Unicode MS"/>
                <a:sym typeface="Arial Unicode MS"/>
              </a:defRPr>
            </a:pPr>
            <a:r>
              <a:t>Lenses and Display</a:t>
            </a:r>
          </a:p>
          <a:p>
            <a:pPr>
              <a:defRPr>
                <a:latin typeface="Arial Unicode MS"/>
                <a:ea typeface="Arial Unicode MS"/>
                <a:cs typeface="Arial Unicode MS"/>
                <a:sym typeface="Arial Unicode MS"/>
              </a:defRPr>
            </a:pPr>
            <a:r>
              <a:t>Sensor</a:t>
            </a:r>
          </a:p>
          <a:p>
            <a:pPr>
              <a:defRPr>
                <a:latin typeface="Arial Unicode MS"/>
                <a:ea typeface="Arial Unicode MS"/>
                <a:cs typeface="Arial Unicode MS"/>
                <a:sym typeface="Arial Unicode MS"/>
              </a:defRPr>
            </a:pPr>
            <a:r>
              <a:t>Computer</a:t>
            </a:r>
          </a:p>
          <a:p>
            <a:pPr>
              <a:defRPr>
                <a:latin typeface="Arial Unicode MS"/>
                <a:ea typeface="Arial Unicode MS"/>
                <a:cs typeface="Arial Unicode MS"/>
                <a:sym typeface="Arial Unicode MS"/>
              </a:defRPr>
            </a:pPr>
            <a:r>
              <a:t>Camera</a:t>
            </a:r>
          </a:p>
          <a:p>
            <a:pPr>
              <a:defRPr>
                <a:latin typeface="Arial Unicode MS"/>
                <a:ea typeface="Arial Unicode MS"/>
                <a:cs typeface="Arial Unicode MS"/>
                <a:sym typeface="Arial Unicode MS"/>
              </a:defRPr>
            </a:pPr>
            <a:r>
              <a:t>Vent</a:t>
            </a:r>
          </a:p>
          <a:p>
            <a:pPr>
              <a:defRPr>
                <a:latin typeface="Arial Unicode MS"/>
                <a:ea typeface="Arial Unicode MS"/>
                <a:cs typeface="Arial Unicode MS"/>
                <a:sym typeface="Arial Unicode MS"/>
              </a:defRPr>
            </a:pPr>
            <a:r>
              <a:t>Control buttons</a:t>
            </a:r>
          </a:p>
        </p:txBody>
      </p:sp>
      <p:sp>
        <p:nvSpPr>
          <p:cNvPr id="161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62" name="Screen Shot 2017-12-14 at 7.49.12 PM.png" descr="Screen Shot 2017-12-14 at 7.49.1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32324" y="3577307"/>
            <a:ext cx="8331201" cy="3924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cover dir="l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Hololens - Applications"/>
          <p:cNvSpPr txBox="1"/>
          <p:nvPr>
            <p:ph type="title"/>
          </p:nvPr>
        </p:nvSpPr>
        <p:spPr>
          <a:xfrm>
            <a:off x="952500" y="254000"/>
            <a:ext cx="11099800" cy="11569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A55F"/>
                </a:solidFill>
              </a:defRPr>
            </a:lvl1pPr>
          </a:lstStyle>
          <a:p>
            <a:pPr/>
            <a:r>
              <a:t>Hololens - Applications</a:t>
            </a:r>
          </a:p>
        </p:txBody>
      </p:sp>
      <p:sp>
        <p:nvSpPr>
          <p:cNvPr id="165" name="Remote Instruction…"/>
          <p:cNvSpPr txBox="1"/>
          <p:nvPr>
            <p:ph type="body" idx="1"/>
          </p:nvPr>
        </p:nvSpPr>
        <p:spPr>
          <a:xfrm>
            <a:off x="952500" y="1998414"/>
            <a:ext cx="11099800" cy="6878886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Arial Unicode MS"/>
                <a:ea typeface="Arial Unicode MS"/>
                <a:cs typeface="Arial Unicode MS"/>
                <a:sym typeface="Arial Unicode MS"/>
              </a:defRPr>
            </a:pPr>
            <a:r>
              <a:t>Remote Instruction</a:t>
            </a:r>
          </a:p>
          <a:p>
            <a:pPr>
              <a:defRPr>
                <a:latin typeface="Arial Unicode MS"/>
                <a:ea typeface="Arial Unicode MS"/>
                <a:cs typeface="Arial Unicode MS"/>
                <a:sym typeface="Arial Unicode MS"/>
              </a:defRPr>
            </a:pPr>
            <a:r>
              <a:t>3D Aided Computer Design</a:t>
            </a:r>
          </a:p>
          <a:p>
            <a:pPr>
              <a:defRPr>
                <a:latin typeface="Arial Unicode MS"/>
                <a:ea typeface="Arial Unicode MS"/>
                <a:cs typeface="Arial Unicode MS"/>
                <a:sym typeface="Arial Unicode MS"/>
              </a:defRPr>
            </a:pPr>
            <a:r>
              <a:t>Education</a:t>
            </a:r>
          </a:p>
          <a:p>
            <a:pPr>
              <a:defRPr>
                <a:latin typeface="Arial Unicode MS"/>
                <a:ea typeface="Arial Unicode MS"/>
                <a:cs typeface="Arial Unicode MS"/>
                <a:sym typeface="Arial Unicode MS"/>
              </a:defRPr>
            </a:pPr>
            <a:r>
              <a:t>Gaming and Entertainment</a:t>
            </a:r>
          </a:p>
          <a:p>
            <a:pPr>
              <a:defRPr>
                <a:latin typeface="Arial Unicode MS"/>
                <a:ea typeface="Arial Unicode MS"/>
                <a:cs typeface="Arial Unicode MS"/>
                <a:sym typeface="Arial Unicode MS"/>
              </a:defRPr>
            </a:pPr>
            <a:r>
              <a:t>Architecture and Decorations</a:t>
            </a:r>
          </a:p>
          <a:p>
            <a:pPr>
              <a:defRPr>
                <a:latin typeface="Arial Unicode MS"/>
                <a:ea typeface="Arial Unicode MS"/>
                <a:cs typeface="Arial Unicode MS"/>
                <a:sym typeface="Arial Unicode MS"/>
              </a:defRPr>
            </a:pPr>
            <a:r>
              <a:t>Heads-up GPS</a:t>
            </a:r>
          </a:p>
        </p:txBody>
      </p:sp>
      <p:sp>
        <p:nvSpPr>
          <p:cNvPr id="166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cover dir="l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Hololens - Applications"/>
          <p:cNvSpPr txBox="1"/>
          <p:nvPr>
            <p:ph type="title"/>
          </p:nvPr>
        </p:nvSpPr>
        <p:spPr>
          <a:xfrm>
            <a:off x="952500" y="254000"/>
            <a:ext cx="11099800" cy="11569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A55F"/>
                </a:solidFill>
              </a:defRPr>
            </a:lvl1pPr>
          </a:lstStyle>
          <a:p>
            <a:pPr/>
            <a:r>
              <a:t>Hololens - Applications</a:t>
            </a:r>
          </a:p>
        </p:txBody>
      </p:sp>
      <p:sp>
        <p:nvSpPr>
          <p:cNvPr id="169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70" name="Screen Shot 2017-12-14 at 7.50.05 PM.png" descr="Screen Shot 2017-12-14 at 7.50.0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6898" y="1664198"/>
            <a:ext cx="5648812" cy="379657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Screen Shot 2017-12-14 at 7.50.14 PM.png" descr="Screen Shot 2017-12-14 at 7.50.14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00238" y="1607865"/>
            <a:ext cx="5801809" cy="390924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Screen Shot 2017-12-14 at 7.50.21 PM.png" descr="Screen Shot 2017-12-14 at 7.50.21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130288" y="5816185"/>
            <a:ext cx="6744224" cy="37965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cover dir="l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VR - Oculus Rift"/>
          <p:cNvSpPr txBox="1"/>
          <p:nvPr>
            <p:ph type="title"/>
          </p:nvPr>
        </p:nvSpPr>
        <p:spPr>
          <a:xfrm>
            <a:off x="952500" y="254000"/>
            <a:ext cx="11099800" cy="11569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A55F"/>
                </a:solidFill>
              </a:defRPr>
            </a:lvl1pPr>
          </a:lstStyle>
          <a:p>
            <a:pPr/>
            <a:r>
              <a:t>VR - Oculus Rift</a:t>
            </a:r>
          </a:p>
        </p:txBody>
      </p:sp>
      <p:sp>
        <p:nvSpPr>
          <p:cNvPr id="175" name="A Virtual reality headset developed by Oculus VR.…"/>
          <p:cNvSpPr txBox="1"/>
          <p:nvPr>
            <p:ph type="body" sz="half" idx="1"/>
          </p:nvPr>
        </p:nvSpPr>
        <p:spPr>
          <a:xfrm>
            <a:off x="952500" y="1828105"/>
            <a:ext cx="11099800" cy="2362895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Arial Unicode MS"/>
                <a:ea typeface="Arial Unicode MS"/>
                <a:cs typeface="Arial Unicode MS"/>
                <a:sym typeface="Arial Unicode MS"/>
              </a:defRPr>
            </a:pPr>
            <a:r>
              <a:t>A Virtual reality headset developed by Oculus VR.</a:t>
            </a:r>
          </a:p>
          <a:p>
            <a:pPr>
              <a:defRPr>
                <a:latin typeface="Arial Unicode MS"/>
                <a:ea typeface="Arial Unicode MS"/>
                <a:cs typeface="Arial Unicode MS"/>
                <a:sym typeface="Arial Unicode MS"/>
              </a:defRPr>
            </a:pPr>
            <a:r>
              <a:t>Most advanced VR system currently</a:t>
            </a:r>
          </a:p>
        </p:txBody>
      </p:sp>
      <p:sp>
        <p:nvSpPr>
          <p:cNvPr id="176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77" name="300px-Oculus-Rift-CV1-Headset-Front.jpg" descr="300px-Oculus-Rift-CV1-Headset-Front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34956" y="4707815"/>
            <a:ext cx="5734888" cy="40717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cover dir="l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Oculus Rift - Components"/>
          <p:cNvSpPr txBox="1"/>
          <p:nvPr>
            <p:ph type="title"/>
          </p:nvPr>
        </p:nvSpPr>
        <p:spPr>
          <a:xfrm>
            <a:off x="952500" y="254000"/>
            <a:ext cx="11099800" cy="11569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A55F"/>
                </a:solidFill>
              </a:defRPr>
            </a:lvl1pPr>
          </a:lstStyle>
          <a:p>
            <a:pPr/>
            <a:r>
              <a:t>Oculus Rift - Components</a:t>
            </a:r>
          </a:p>
        </p:txBody>
      </p:sp>
      <p:sp>
        <p:nvSpPr>
          <p:cNvPr id="180" name="OLED Panel…"/>
          <p:cNvSpPr txBox="1"/>
          <p:nvPr>
            <p:ph type="body" idx="1"/>
          </p:nvPr>
        </p:nvSpPr>
        <p:spPr>
          <a:xfrm>
            <a:off x="952500" y="1998414"/>
            <a:ext cx="11099800" cy="6878886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Arial Unicode MS"/>
                <a:ea typeface="Arial Unicode MS"/>
                <a:cs typeface="Arial Unicode MS"/>
                <a:sym typeface="Arial Unicode MS"/>
              </a:defRPr>
            </a:pPr>
            <a:r>
              <a:t>OLED Panel</a:t>
            </a:r>
          </a:p>
          <a:p>
            <a:pPr>
              <a:defRPr>
                <a:latin typeface="Arial Unicode MS"/>
                <a:ea typeface="Arial Unicode MS"/>
                <a:cs typeface="Arial Unicode MS"/>
                <a:sym typeface="Arial Unicode MS"/>
              </a:defRPr>
            </a:pPr>
            <a:r>
              <a:t>Constellation</a:t>
            </a:r>
          </a:p>
          <a:p>
            <a:pPr>
              <a:defRPr>
                <a:latin typeface="Arial Unicode MS"/>
                <a:ea typeface="Arial Unicode MS"/>
                <a:cs typeface="Arial Unicode MS"/>
                <a:sym typeface="Arial Unicode MS"/>
              </a:defRPr>
            </a:pPr>
            <a:r>
              <a:t>Touch controllers</a:t>
            </a:r>
          </a:p>
          <a:p>
            <a:pPr>
              <a:defRPr>
                <a:latin typeface="Arial Unicode MS"/>
                <a:ea typeface="Arial Unicode MS"/>
                <a:cs typeface="Arial Unicode MS"/>
                <a:sym typeface="Arial Unicode MS"/>
              </a:defRPr>
            </a:pPr>
            <a:r>
              <a:t>Requires a PC with an i5 processor, 16G RAM and NVIDIA GTX 970 Graphic card</a:t>
            </a:r>
          </a:p>
        </p:txBody>
      </p:sp>
      <p:sp>
        <p:nvSpPr>
          <p:cNvPr id="181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cover dir="l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Oculus Rift - Working"/>
          <p:cNvSpPr txBox="1"/>
          <p:nvPr>
            <p:ph type="title"/>
          </p:nvPr>
        </p:nvSpPr>
        <p:spPr>
          <a:xfrm>
            <a:off x="952500" y="254000"/>
            <a:ext cx="11099800" cy="11569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A55F"/>
                </a:solidFill>
              </a:defRPr>
            </a:lvl1pPr>
          </a:lstStyle>
          <a:p>
            <a:pPr/>
            <a:r>
              <a:t>Oculus Rift - Working</a:t>
            </a:r>
          </a:p>
        </p:txBody>
      </p:sp>
      <p:sp>
        <p:nvSpPr>
          <p:cNvPr id="184" name="Input Processor…"/>
          <p:cNvSpPr txBox="1"/>
          <p:nvPr>
            <p:ph type="body" idx="1"/>
          </p:nvPr>
        </p:nvSpPr>
        <p:spPr>
          <a:xfrm>
            <a:off x="952500" y="1998414"/>
            <a:ext cx="11099800" cy="6878886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Arial Unicode MS"/>
                <a:ea typeface="Arial Unicode MS"/>
                <a:cs typeface="Arial Unicode MS"/>
                <a:sym typeface="Arial Unicode MS"/>
              </a:defRPr>
            </a:pPr>
            <a:r>
              <a:t>Input Processor</a:t>
            </a:r>
          </a:p>
          <a:p>
            <a:pPr>
              <a:defRPr>
                <a:latin typeface="Arial Unicode MS"/>
                <a:ea typeface="Arial Unicode MS"/>
                <a:cs typeface="Arial Unicode MS"/>
                <a:sym typeface="Arial Unicode MS"/>
              </a:defRPr>
            </a:pPr>
            <a:r>
              <a:t>Simulation Processor</a:t>
            </a:r>
          </a:p>
          <a:p>
            <a:pPr>
              <a:defRPr>
                <a:latin typeface="Arial Unicode MS"/>
                <a:ea typeface="Arial Unicode MS"/>
                <a:cs typeface="Arial Unicode MS"/>
                <a:sym typeface="Arial Unicode MS"/>
              </a:defRPr>
            </a:pPr>
            <a:r>
              <a:t>Rendering Processor</a:t>
            </a:r>
          </a:p>
          <a:p>
            <a:pPr>
              <a:defRPr>
                <a:latin typeface="Arial Unicode MS"/>
                <a:ea typeface="Arial Unicode MS"/>
                <a:cs typeface="Arial Unicode MS"/>
                <a:sym typeface="Arial Unicode MS"/>
              </a:defRPr>
            </a:pPr>
            <a:r>
              <a:t>World Database</a:t>
            </a:r>
          </a:p>
        </p:txBody>
      </p:sp>
      <p:sp>
        <p:nvSpPr>
          <p:cNvPr id="185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86" name="Screen Shot 2017-12-14 at 8.41.58 PM.png" descr="Screen Shot 2017-12-14 at 8.41.5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29512" y="3024633"/>
            <a:ext cx="3822701" cy="4635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cover dir="l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Oculus Rift - Applications and Scope"/>
          <p:cNvSpPr txBox="1"/>
          <p:nvPr>
            <p:ph type="title"/>
          </p:nvPr>
        </p:nvSpPr>
        <p:spPr>
          <a:xfrm>
            <a:off x="952500" y="254000"/>
            <a:ext cx="11099800" cy="1156941"/>
          </a:xfrm>
          <a:prstGeom prst="rect">
            <a:avLst/>
          </a:prstGeom>
        </p:spPr>
        <p:txBody>
          <a:bodyPr/>
          <a:lstStyle>
            <a:lvl1pPr defTabSz="502412">
              <a:defRPr sz="5160">
                <a:solidFill>
                  <a:srgbClr val="FFA55F"/>
                </a:solidFill>
              </a:defRPr>
            </a:lvl1pPr>
          </a:lstStyle>
          <a:p>
            <a:pPr/>
            <a:r>
              <a:t>Oculus Rift - Applications and Scope</a:t>
            </a:r>
          </a:p>
        </p:txBody>
      </p:sp>
      <p:sp>
        <p:nvSpPr>
          <p:cNvPr id="189" name="Gaming…"/>
          <p:cNvSpPr txBox="1"/>
          <p:nvPr>
            <p:ph type="body" idx="1"/>
          </p:nvPr>
        </p:nvSpPr>
        <p:spPr>
          <a:xfrm>
            <a:off x="952500" y="1998414"/>
            <a:ext cx="11099800" cy="6878886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Arial Unicode MS"/>
                <a:ea typeface="Arial Unicode MS"/>
                <a:cs typeface="Arial Unicode MS"/>
                <a:sym typeface="Arial Unicode MS"/>
              </a:defRPr>
            </a:pPr>
            <a:r>
              <a:t>Gaming</a:t>
            </a:r>
          </a:p>
          <a:p>
            <a:pPr>
              <a:defRPr>
                <a:latin typeface="Arial Unicode MS"/>
                <a:ea typeface="Arial Unicode MS"/>
                <a:cs typeface="Arial Unicode MS"/>
                <a:sym typeface="Arial Unicode MS"/>
              </a:defRPr>
            </a:pPr>
            <a:r>
              <a:t>Media</a:t>
            </a:r>
          </a:p>
          <a:p>
            <a:pPr>
              <a:defRPr>
                <a:latin typeface="Arial Unicode MS"/>
                <a:ea typeface="Arial Unicode MS"/>
                <a:cs typeface="Arial Unicode MS"/>
                <a:sym typeface="Arial Unicode MS"/>
              </a:defRPr>
            </a:pPr>
            <a:r>
              <a:t>Social Applications</a:t>
            </a:r>
          </a:p>
          <a:p>
            <a:pPr>
              <a:defRPr>
                <a:latin typeface="Arial Unicode MS"/>
                <a:ea typeface="Arial Unicode MS"/>
                <a:cs typeface="Arial Unicode MS"/>
                <a:sym typeface="Arial Unicode MS"/>
              </a:defRPr>
            </a:pPr>
            <a:r>
              <a:t>Industrial Applications</a:t>
            </a:r>
          </a:p>
          <a:p>
            <a:pPr>
              <a:defRPr>
                <a:latin typeface="Arial Unicode MS"/>
                <a:ea typeface="Arial Unicode MS"/>
                <a:cs typeface="Arial Unicode MS"/>
                <a:sym typeface="Arial Unicode MS"/>
              </a:defRPr>
            </a:pPr>
            <a:r>
              <a:t>Medical Training: Laparoscopy Surgery</a:t>
            </a:r>
          </a:p>
          <a:p>
            <a:pPr>
              <a:defRPr>
                <a:latin typeface="Arial Unicode MS"/>
                <a:ea typeface="Arial Unicode MS"/>
                <a:cs typeface="Arial Unicode MS"/>
                <a:sym typeface="Arial Unicode MS"/>
              </a:defRPr>
            </a:pPr>
            <a:r>
              <a:t>Virtual Conferencing</a:t>
            </a:r>
          </a:p>
        </p:txBody>
      </p:sp>
      <p:sp>
        <p:nvSpPr>
          <p:cNvPr id="190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cover dir="l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hank you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accent3"/>
                </a:solidFill>
              </a:defRPr>
            </a:lvl1pPr>
          </a:lstStyle>
          <a:p>
            <a:pPr/>
            <a:r>
              <a:t>Thank you!</a:t>
            </a:r>
          </a:p>
        </p:txBody>
      </p:sp>
      <p:sp>
        <p:nvSpPr>
          <p:cNvPr id="193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cover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Agenda"/>
          <p:cNvSpPr txBox="1"/>
          <p:nvPr>
            <p:ph type="title"/>
          </p:nvPr>
        </p:nvSpPr>
        <p:spPr>
          <a:xfrm>
            <a:off x="952500" y="254000"/>
            <a:ext cx="11099800" cy="11569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A55F"/>
                </a:solidFill>
              </a:defRPr>
            </a:lvl1pPr>
          </a:lstStyle>
          <a:p>
            <a:pPr/>
            <a:r>
              <a:t>Agenda</a:t>
            </a:r>
          </a:p>
        </p:txBody>
      </p:sp>
      <p:sp>
        <p:nvSpPr>
          <p:cNvPr id="124" name="Augmented Reality (AR)…"/>
          <p:cNvSpPr txBox="1"/>
          <p:nvPr>
            <p:ph type="body" idx="1"/>
          </p:nvPr>
        </p:nvSpPr>
        <p:spPr>
          <a:xfrm>
            <a:off x="952500" y="1998414"/>
            <a:ext cx="11099800" cy="6878886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Arial Unicode MS"/>
                <a:ea typeface="Arial Unicode MS"/>
                <a:cs typeface="Arial Unicode MS"/>
                <a:sym typeface="Arial Unicode MS"/>
              </a:defRPr>
            </a:pPr>
            <a:r>
              <a:t>Augmented Reality (AR)</a:t>
            </a:r>
          </a:p>
          <a:p>
            <a:pPr>
              <a:defRPr>
                <a:latin typeface="Arial Unicode MS"/>
                <a:ea typeface="Arial Unicode MS"/>
                <a:cs typeface="Arial Unicode MS"/>
                <a:sym typeface="Arial Unicode MS"/>
              </a:defRPr>
            </a:pPr>
            <a:r>
              <a:t>Virtual Reality (VR)</a:t>
            </a:r>
          </a:p>
          <a:p>
            <a:pPr>
              <a:defRPr>
                <a:latin typeface="Arial Unicode MS"/>
                <a:ea typeface="Arial Unicode MS"/>
                <a:cs typeface="Arial Unicode MS"/>
                <a:sym typeface="Arial Unicode MS"/>
              </a:defRPr>
            </a:pPr>
            <a:r>
              <a:t>AR vs VR</a:t>
            </a:r>
          </a:p>
          <a:p>
            <a:pPr>
              <a:defRPr>
                <a:latin typeface="Arial Unicode MS"/>
                <a:ea typeface="Arial Unicode MS"/>
                <a:cs typeface="Arial Unicode MS"/>
                <a:sym typeface="Arial Unicode MS"/>
              </a:defRPr>
            </a:pPr>
            <a:r>
              <a:t>Microsoft Hololens (AR)</a:t>
            </a:r>
          </a:p>
          <a:p>
            <a:pPr>
              <a:defRPr>
                <a:latin typeface="Arial Unicode MS"/>
                <a:ea typeface="Arial Unicode MS"/>
                <a:cs typeface="Arial Unicode MS"/>
                <a:sym typeface="Arial Unicode MS"/>
              </a:defRPr>
            </a:pPr>
            <a:r>
              <a:t>Oculus Rift (VR)</a:t>
            </a:r>
          </a:p>
        </p:txBody>
      </p:sp>
      <p:sp>
        <p:nvSpPr>
          <p:cNvPr id="125" name="Slide Number"/>
          <p:cNvSpPr txBox="1"/>
          <p:nvPr>
            <p:ph type="sldNum" sz="quarter" idx="4294967295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cover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Augmented Reality (AR)"/>
          <p:cNvSpPr txBox="1"/>
          <p:nvPr>
            <p:ph type="title"/>
          </p:nvPr>
        </p:nvSpPr>
        <p:spPr>
          <a:xfrm>
            <a:off x="952500" y="254000"/>
            <a:ext cx="11099800" cy="11569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A55F"/>
                </a:solidFill>
              </a:defRPr>
            </a:lvl1pPr>
          </a:lstStyle>
          <a:p>
            <a:pPr/>
            <a:r>
              <a:t>Augmented Reality (AR)</a:t>
            </a:r>
          </a:p>
        </p:txBody>
      </p:sp>
      <p:sp>
        <p:nvSpPr>
          <p:cNvPr id="128" name="AR = Physical world + CGSI…"/>
          <p:cNvSpPr txBox="1"/>
          <p:nvPr>
            <p:ph type="body" idx="1"/>
          </p:nvPr>
        </p:nvSpPr>
        <p:spPr>
          <a:xfrm>
            <a:off x="952500" y="1998414"/>
            <a:ext cx="11099800" cy="6878886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Arial Unicode MS"/>
                <a:ea typeface="Arial Unicode MS"/>
                <a:cs typeface="Arial Unicode MS"/>
                <a:sym typeface="Arial Unicode MS"/>
              </a:defRPr>
            </a:pPr>
            <a:r>
              <a:t>AR = Physical world + CGSI</a:t>
            </a:r>
          </a:p>
          <a:p>
            <a:pPr>
              <a:defRPr>
                <a:latin typeface="Arial Unicode MS"/>
                <a:ea typeface="Arial Unicode MS"/>
                <a:cs typeface="Arial Unicode MS"/>
                <a:sym typeface="Arial Unicode MS"/>
              </a:defRPr>
            </a:pPr>
            <a:r>
              <a:t>Gives the user a composite view and offers an enriched experience</a:t>
            </a:r>
          </a:p>
          <a:p>
            <a:pPr>
              <a:defRPr>
                <a:latin typeface="Arial Unicode MS"/>
                <a:ea typeface="Arial Unicode MS"/>
                <a:cs typeface="Arial Unicode MS"/>
                <a:sym typeface="Arial Unicode MS"/>
              </a:defRPr>
            </a:pPr>
            <a:r>
              <a:t>Environment becomes interactive and digitally manipulatable</a:t>
            </a:r>
          </a:p>
        </p:txBody>
      </p:sp>
      <p:sp>
        <p:nvSpPr>
          <p:cNvPr id="129" name="Slide Number"/>
          <p:cNvSpPr txBox="1"/>
          <p:nvPr>
            <p:ph type="sldNum" sz="quarter" idx="4294967295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cover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AR - Working and Applications"/>
          <p:cNvSpPr txBox="1"/>
          <p:nvPr>
            <p:ph type="title"/>
          </p:nvPr>
        </p:nvSpPr>
        <p:spPr>
          <a:xfrm>
            <a:off x="952500" y="254000"/>
            <a:ext cx="11099800" cy="11569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A55F"/>
                </a:solidFill>
              </a:defRPr>
            </a:lvl1pPr>
          </a:lstStyle>
          <a:p>
            <a:pPr/>
            <a:r>
              <a:t>AR - Working and Applications</a:t>
            </a:r>
          </a:p>
        </p:txBody>
      </p:sp>
      <p:sp>
        <p:nvSpPr>
          <p:cNvPr id="132" name="Hardware: Processors, Display, Sensors, etc.…"/>
          <p:cNvSpPr txBox="1"/>
          <p:nvPr>
            <p:ph type="body" idx="1"/>
          </p:nvPr>
        </p:nvSpPr>
        <p:spPr>
          <a:xfrm>
            <a:off x="952500" y="1998414"/>
            <a:ext cx="11099800" cy="6878886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Arial Unicode MS"/>
                <a:ea typeface="Arial Unicode MS"/>
                <a:cs typeface="Arial Unicode MS"/>
                <a:sym typeface="Arial Unicode MS"/>
              </a:defRPr>
            </a:pPr>
            <a:r>
              <a: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Hardware:</a:t>
            </a:r>
            <a:r>
              <a:t> Processors, Display, Sensors, etc.</a:t>
            </a:r>
          </a:p>
          <a:p>
            <a:pPr>
              <a:defRPr>
                <a:latin typeface="Arial Unicode MS"/>
                <a:ea typeface="Arial Unicode MS"/>
                <a:cs typeface="Arial Unicode MS"/>
                <a:sym typeface="Arial Unicode MS"/>
              </a:defRPr>
            </a:pPr>
            <a:r>
              <a: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Software:</a:t>
            </a:r>
            <a:r>
              <a:t> Computer vision and Video tracking techniques for recording, processing and rendering</a:t>
            </a:r>
          </a:p>
          <a:p>
            <a:pPr>
              <a:defRPr>
                <a:latin typeface="Arial Unicode MS"/>
                <a:ea typeface="Arial Unicode MS"/>
                <a:cs typeface="Arial Unicode MS"/>
                <a:sym typeface="Arial Unicode MS"/>
              </a:defRPr>
            </a:pPr>
            <a:r>
              <a: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Applications:</a:t>
            </a:r>
            <a:r>
              <a:t> Medical, Manufacturing, Military Aircraft, Entertainment, etc.</a:t>
            </a:r>
          </a:p>
        </p:txBody>
      </p:sp>
      <p:sp>
        <p:nvSpPr>
          <p:cNvPr id="133" name="Slide Number"/>
          <p:cNvSpPr txBox="1"/>
          <p:nvPr>
            <p:ph type="sldNum" sz="quarter" idx="4294967295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cover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R - Issues and Challenges"/>
          <p:cNvSpPr txBox="1"/>
          <p:nvPr>
            <p:ph type="title"/>
          </p:nvPr>
        </p:nvSpPr>
        <p:spPr>
          <a:xfrm>
            <a:off x="952500" y="254000"/>
            <a:ext cx="11099800" cy="11569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A55F"/>
                </a:solidFill>
              </a:defRPr>
            </a:lvl1pPr>
          </a:lstStyle>
          <a:p>
            <a:pPr/>
            <a:r>
              <a:t>AR - Issues and Challenges</a:t>
            </a:r>
          </a:p>
        </p:txBody>
      </p:sp>
      <p:sp>
        <p:nvSpPr>
          <p:cNvPr id="136" name="Spam, Security and Interoperability issues…"/>
          <p:cNvSpPr txBox="1"/>
          <p:nvPr>
            <p:ph type="body" idx="1"/>
          </p:nvPr>
        </p:nvSpPr>
        <p:spPr>
          <a:xfrm>
            <a:off x="952500" y="1998414"/>
            <a:ext cx="11099800" cy="6878886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Arial Unicode MS"/>
                <a:ea typeface="Arial Unicode MS"/>
                <a:cs typeface="Arial Unicode MS"/>
                <a:sym typeface="Arial Unicode MS"/>
              </a:defRPr>
            </a:pPr>
            <a:r>
              <a:t>Spam, Security and Interoperability issues</a:t>
            </a:r>
          </a:p>
          <a:p>
            <a:pPr>
              <a:defRPr>
                <a:latin typeface="Arial Unicode MS"/>
                <a:ea typeface="Arial Unicode MS"/>
                <a:cs typeface="Arial Unicode MS"/>
                <a:sym typeface="Arial Unicode MS"/>
              </a:defRPr>
            </a:pPr>
            <a:r>
              <a:t>Performance and Interaction issues</a:t>
            </a:r>
          </a:p>
          <a:p>
            <a:pPr>
              <a:defRPr>
                <a:latin typeface="Arial Unicode MS"/>
                <a:ea typeface="Arial Unicode MS"/>
                <a:cs typeface="Arial Unicode MS"/>
                <a:sym typeface="Arial Unicode MS"/>
              </a:defRPr>
            </a:pPr>
            <a:r>
              <a:t>Technological limitations</a:t>
            </a:r>
          </a:p>
          <a:p>
            <a:pPr>
              <a:defRPr>
                <a:latin typeface="Arial Unicode MS"/>
                <a:ea typeface="Arial Unicode MS"/>
                <a:cs typeface="Arial Unicode MS"/>
                <a:sym typeface="Arial Unicode MS"/>
              </a:defRPr>
            </a:pPr>
            <a:r>
              <a:t>User Interface limitations</a:t>
            </a:r>
          </a:p>
        </p:txBody>
      </p:sp>
      <p:sp>
        <p:nvSpPr>
          <p:cNvPr id="137" name="Slide Number"/>
          <p:cNvSpPr txBox="1"/>
          <p:nvPr>
            <p:ph type="sldNum" sz="quarter" idx="4294967295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cover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Virtual Reality (VR)"/>
          <p:cNvSpPr txBox="1"/>
          <p:nvPr>
            <p:ph type="title"/>
          </p:nvPr>
        </p:nvSpPr>
        <p:spPr>
          <a:xfrm>
            <a:off x="952500" y="254000"/>
            <a:ext cx="11099800" cy="11569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A55F"/>
                </a:solidFill>
              </a:defRPr>
            </a:lvl1pPr>
          </a:lstStyle>
          <a:p>
            <a:pPr/>
            <a:r>
              <a:t>Virtual Reality (VR)</a:t>
            </a:r>
          </a:p>
        </p:txBody>
      </p:sp>
      <p:sp>
        <p:nvSpPr>
          <p:cNvPr id="140" name="Creates an environment simulated by multi-projected environments to generate realistic media…"/>
          <p:cNvSpPr txBox="1"/>
          <p:nvPr>
            <p:ph type="body" idx="1"/>
          </p:nvPr>
        </p:nvSpPr>
        <p:spPr>
          <a:xfrm>
            <a:off x="952500" y="1998414"/>
            <a:ext cx="11099800" cy="6878886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Arial Unicode MS"/>
                <a:ea typeface="Arial Unicode MS"/>
                <a:cs typeface="Arial Unicode MS"/>
                <a:sym typeface="Arial Unicode MS"/>
              </a:defRPr>
            </a:pPr>
            <a:r>
              <a:t>Creates an environment simulated by multi-projected environments to generate realistic media</a:t>
            </a:r>
          </a:p>
          <a:p>
            <a:pPr>
              <a:defRPr>
                <a:latin typeface="Arial Unicode MS"/>
                <a:ea typeface="Arial Unicode MS"/>
                <a:cs typeface="Arial Unicode MS"/>
                <a:sym typeface="Arial Unicode MS"/>
              </a:defRPr>
            </a:pPr>
            <a:r>
              <a:t>Completely replaces the real world with a computer generated three dimensional one</a:t>
            </a:r>
          </a:p>
          <a:p>
            <a:pPr>
              <a:defRPr>
                <a:latin typeface="Arial Unicode MS"/>
                <a:ea typeface="Arial Unicode MS"/>
                <a:cs typeface="Arial Unicode MS"/>
                <a:sym typeface="Arial Unicode MS"/>
              </a:defRPr>
            </a:pPr>
            <a:r>
              <a:t>Virtual environment becomes interactive and digitally manipulatable</a:t>
            </a:r>
          </a:p>
        </p:txBody>
      </p:sp>
      <p:sp>
        <p:nvSpPr>
          <p:cNvPr id="141" name="Slide Number"/>
          <p:cNvSpPr txBox="1"/>
          <p:nvPr>
            <p:ph type="sldNum" sz="quarter" idx="4294967295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cover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VR - Working and Applications"/>
          <p:cNvSpPr txBox="1"/>
          <p:nvPr>
            <p:ph type="title"/>
          </p:nvPr>
        </p:nvSpPr>
        <p:spPr>
          <a:xfrm>
            <a:off x="952500" y="254000"/>
            <a:ext cx="11099800" cy="11569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A55F"/>
                </a:solidFill>
              </a:defRPr>
            </a:lvl1pPr>
          </a:lstStyle>
          <a:p>
            <a:pPr/>
            <a:r>
              <a:t>VR - Working and Applications</a:t>
            </a:r>
          </a:p>
        </p:txBody>
      </p:sp>
      <p:sp>
        <p:nvSpPr>
          <p:cNvPr id="144" name="Hardware: HMD, Image and Sound generators, Motion and eye tracking sensors…"/>
          <p:cNvSpPr txBox="1"/>
          <p:nvPr>
            <p:ph type="body" idx="1"/>
          </p:nvPr>
        </p:nvSpPr>
        <p:spPr>
          <a:xfrm>
            <a:off x="952500" y="1998414"/>
            <a:ext cx="11099800" cy="6878886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Arial Unicode MS"/>
                <a:ea typeface="Arial Unicode MS"/>
                <a:cs typeface="Arial Unicode MS"/>
                <a:sym typeface="Arial Unicode MS"/>
              </a:defRPr>
            </a:pPr>
            <a:r>
              <a: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Hardware:</a:t>
            </a:r>
            <a:r>
              <a:t> HMD, Image and Sound generators, Motion and eye tracking sensors</a:t>
            </a:r>
          </a:p>
          <a:p>
            <a:pPr>
              <a:defRPr>
                <a:latin typeface="Arial Unicode MS"/>
                <a:ea typeface="Arial Unicode MS"/>
                <a:cs typeface="Arial Unicode MS"/>
                <a:sym typeface="Arial Unicode MS"/>
              </a:defRPr>
            </a:pPr>
            <a:r>
              <a: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Software:</a:t>
            </a:r>
            <a:r>
              <a:t> Media rendering and motion tracking techniques</a:t>
            </a:r>
          </a:p>
          <a:p>
            <a:pPr>
              <a:defRPr>
                <a:latin typeface="Arial Unicode MS"/>
                <a:ea typeface="Arial Unicode MS"/>
                <a:cs typeface="Arial Unicode MS"/>
                <a:sym typeface="Arial Unicode MS"/>
              </a:defRPr>
            </a:pPr>
            <a:r>
              <a: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Applications:</a:t>
            </a:r>
            <a:r>
              <a:t> Design, Architecture, Entertainment, Training and simulation</a:t>
            </a:r>
          </a:p>
        </p:txBody>
      </p:sp>
      <p:sp>
        <p:nvSpPr>
          <p:cNvPr id="145" name="Slide Number"/>
          <p:cNvSpPr txBox="1"/>
          <p:nvPr>
            <p:ph type="sldNum" sz="quarter" idx="4294967295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cover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VR - Issues"/>
          <p:cNvSpPr txBox="1"/>
          <p:nvPr>
            <p:ph type="title"/>
          </p:nvPr>
        </p:nvSpPr>
        <p:spPr>
          <a:xfrm>
            <a:off x="952500" y="254000"/>
            <a:ext cx="11099800" cy="11569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A55F"/>
                </a:solidFill>
              </a:defRPr>
            </a:lvl1pPr>
          </a:lstStyle>
          <a:p>
            <a:pPr/>
            <a:r>
              <a:t>VR - Issues</a:t>
            </a:r>
          </a:p>
        </p:txBody>
      </p:sp>
      <p:sp>
        <p:nvSpPr>
          <p:cNvPr id="148" name="Cost prohibitive hardware…"/>
          <p:cNvSpPr txBox="1"/>
          <p:nvPr>
            <p:ph type="body" idx="1"/>
          </p:nvPr>
        </p:nvSpPr>
        <p:spPr>
          <a:xfrm>
            <a:off x="952500" y="1998414"/>
            <a:ext cx="11099800" cy="6878886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Arial Unicode MS"/>
                <a:ea typeface="Arial Unicode MS"/>
                <a:cs typeface="Arial Unicode MS"/>
                <a:sym typeface="Arial Unicode MS"/>
              </a:defRPr>
            </a:pPr>
            <a:r>
              <a:t>Cost prohibitive hardware</a:t>
            </a:r>
          </a:p>
          <a:p>
            <a:pPr>
              <a:defRPr>
                <a:latin typeface="Arial Unicode MS"/>
                <a:ea typeface="Arial Unicode MS"/>
                <a:cs typeface="Arial Unicode MS"/>
                <a:sym typeface="Arial Unicode MS"/>
              </a:defRPr>
            </a:pPr>
            <a:r>
              <a:t>Still an experimental experience and steep learning curve for developers and manufacturers</a:t>
            </a:r>
          </a:p>
        </p:txBody>
      </p:sp>
      <p:sp>
        <p:nvSpPr>
          <p:cNvPr id="149" name="Slide Number"/>
          <p:cNvSpPr txBox="1"/>
          <p:nvPr>
            <p:ph type="sldNum" sz="quarter" idx="4294967295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cover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AR - Microsoft Hololens"/>
          <p:cNvSpPr txBox="1"/>
          <p:nvPr>
            <p:ph type="title"/>
          </p:nvPr>
        </p:nvSpPr>
        <p:spPr>
          <a:xfrm>
            <a:off x="952500" y="254000"/>
            <a:ext cx="11099800" cy="11569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A55F"/>
                </a:solidFill>
              </a:defRPr>
            </a:lvl1pPr>
          </a:lstStyle>
          <a:p>
            <a:pPr/>
            <a:r>
              <a:t>AR - Microsoft Hololens</a:t>
            </a:r>
          </a:p>
        </p:txBody>
      </p:sp>
      <p:sp>
        <p:nvSpPr>
          <p:cNvPr id="152" name="Hololens: Pair of mixed-reality head-mounted smart glasses…"/>
          <p:cNvSpPr txBox="1"/>
          <p:nvPr>
            <p:ph type="body" idx="1"/>
          </p:nvPr>
        </p:nvSpPr>
        <p:spPr>
          <a:xfrm>
            <a:off x="952500" y="1998414"/>
            <a:ext cx="11099800" cy="6878886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Arial Unicode MS"/>
                <a:ea typeface="Arial Unicode MS"/>
                <a:cs typeface="Arial Unicode MS"/>
                <a:sym typeface="Arial Unicode MS"/>
              </a:defRPr>
            </a:pPr>
            <a:r>
              <a:t>Hololens: Pair of mixed-reality head-mounted smart glasses</a:t>
            </a:r>
          </a:p>
          <a:p>
            <a:pPr>
              <a:defRPr>
                <a:latin typeface="Arial Unicode MS"/>
                <a:ea typeface="Arial Unicode MS"/>
                <a:cs typeface="Arial Unicode MS"/>
                <a:sym typeface="Arial Unicode MS"/>
              </a:defRPr>
            </a:pPr>
            <a:r>
              <a:t>Hologram is the basic entity</a:t>
            </a:r>
          </a:p>
          <a:p>
            <a:pPr>
              <a:defRPr>
                <a:latin typeface="Arial Unicode MS"/>
                <a:ea typeface="Arial Unicode MS"/>
                <a:cs typeface="Arial Unicode MS"/>
                <a:sym typeface="Arial Unicode MS"/>
              </a:defRPr>
            </a:pPr>
            <a:r>
              <a:t>Holographic objects pinned to the real physical world</a:t>
            </a:r>
          </a:p>
          <a:p>
            <a:pPr>
              <a:defRPr>
                <a:latin typeface="Arial Unicode MS"/>
                <a:ea typeface="Arial Unicode MS"/>
                <a:cs typeface="Arial Unicode MS"/>
                <a:sym typeface="Arial Unicode MS"/>
              </a:defRPr>
            </a:pPr>
            <a:r>
              <a:t>World's first computer running Windows mixed-reality platform powered by windows 10</a:t>
            </a:r>
          </a:p>
        </p:txBody>
      </p:sp>
      <p:sp>
        <p:nvSpPr>
          <p:cNvPr id="153" name="Slide Number"/>
          <p:cNvSpPr txBox="1"/>
          <p:nvPr>
            <p:ph type="sldNum" sz="quarter" idx="4294967295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cover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Avenir Next Medium"/>
        <a:ea typeface="Avenir Next Medium"/>
        <a:cs typeface="Avenir Next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Avenir Next Medium"/>
        <a:ea typeface="Avenir Next Medium"/>
        <a:cs typeface="Avenir Next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