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AEE74D-4FFC-4197-8ECD-31CEB4435D7B}">
  <a:tblStyle styleId="{0EAEE74D-4FFC-4197-8ECD-31CEB4435D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950d3bb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5950d3bb8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c3bbf33f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5c3bbf33f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950d3bb8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5950d3bb80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950d3bb8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5950d3bb80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950d3bb8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5950d3bb80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ba3cc1b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5ba3cc1b6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950d3bb8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5950d3bb80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ba3cc1b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5ba3cc1b6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ba3cc1b6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5ba3cc1b6a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950d3bb8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5950d3bb80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ba3cc1b6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5ba3cc1b6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950d3bb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5950d3bb8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f646aa6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ff646aa6e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f646aa6e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ff646aa6ea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950d3bb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5950d3bb8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c3bbf33f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5c3bbf33fe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950d3bb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5950d3bb8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950d3bb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5950d3bb8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950d3bb8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5950d3bb80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950d3bb8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5950d3bb80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950d3bb8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5950d3bb80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c3bbf33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5c3bbf33f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c3bbf33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5c3bbf33f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30.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55" name="Google Shape;55;p13"/>
          <p:cNvSpPr txBox="1"/>
          <p:nvPr/>
        </p:nvSpPr>
        <p:spPr>
          <a:xfrm>
            <a:off x="653143" y="1556657"/>
            <a:ext cx="6655200" cy="30708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5000">
                <a:solidFill>
                  <a:srgbClr val="FF6600"/>
                </a:solidFill>
                <a:latin typeface="Calibri"/>
                <a:ea typeface="Calibri"/>
                <a:cs typeface="Calibri"/>
                <a:sym typeface="Calibri"/>
              </a:rPr>
              <a:t>Analysis based on </a:t>
            </a:r>
            <a:r>
              <a:rPr lang="en" sz="5000">
                <a:solidFill>
                  <a:srgbClr val="FF6600"/>
                </a:solidFill>
                <a:latin typeface="Calibri"/>
                <a:ea typeface="Calibri"/>
                <a:cs typeface="Calibri"/>
                <a:sym typeface="Calibri"/>
              </a:rPr>
              <a:t>machine</a:t>
            </a:r>
            <a:r>
              <a:rPr lang="en" sz="5000">
                <a:solidFill>
                  <a:srgbClr val="FF6600"/>
                </a:solidFill>
                <a:latin typeface="Calibri"/>
                <a:ea typeface="Calibri"/>
                <a:cs typeface="Calibri"/>
                <a:sym typeface="Calibri"/>
              </a:rPr>
              <a:t> learning</a:t>
            </a:r>
            <a:endParaRPr sz="1100"/>
          </a:p>
          <a:p>
            <a:pPr indent="0" lvl="0" marL="0" marR="0" rtl="0" algn="l">
              <a:spcBef>
                <a:spcPts val="0"/>
              </a:spcBef>
              <a:spcAft>
                <a:spcPts val="0"/>
              </a:spcAft>
              <a:buNone/>
            </a:pPr>
            <a:r>
              <a:rPr lang="en" sz="3000">
                <a:solidFill>
                  <a:schemeClr val="dk1"/>
                </a:solidFill>
                <a:latin typeface="Calibri"/>
                <a:ea typeface="Calibri"/>
                <a:cs typeface="Calibri"/>
                <a:sym typeface="Calibri"/>
              </a:rPr>
              <a:t>&lt;marketing case&gt;</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a:solidFill>
                  <a:schemeClr val="dk1"/>
                </a:solidFill>
                <a:latin typeface="Calibri"/>
                <a:ea typeface="Calibri"/>
                <a:cs typeface="Calibri"/>
                <a:sym typeface="Calibri"/>
              </a:rPr>
              <a:t>&lt;Zhihui Chen&gt;</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b="1" lang="en" sz="2100">
                <a:solidFill>
                  <a:schemeClr val="dk1"/>
                </a:solidFill>
                <a:latin typeface="Calibri"/>
                <a:ea typeface="Calibri"/>
                <a:cs typeface="Calibri"/>
                <a:sym typeface="Calibri"/>
              </a:rPr>
              <a:t>&lt;9/25/2022&gt;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147" name="Google Shape;147;p22"/>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148" name="Google Shape;148;p22"/>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EDA</a:t>
            </a:r>
            <a:endParaRPr sz="2400">
              <a:solidFill>
                <a:srgbClr val="FF6600"/>
              </a:solidFill>
              <a:latin typeface="Calibri"/>
              <a:ea typeface="Calibri"/>
              <a:cs typeface="Calibri"/>
              <a:sym typeface="Calibri"/>
            </a:endParaRPr>
          </a:p>
        </p:txBody>
      </p:sp>
      <p:sp>
        <p:nvSpPr>
          <p:cNvPr id="149" name="Google Shape;149;p22"/>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Data visualization </a:t>
            </a:r>
            <a:r>
              <a:rPr lang="en" sz="800">
                <a:solidFill>
                  <a:schemeClr val="lt1"/>
                </a:solidFill>
                <a:latin typeface="Calibri"/>
                <a:ea typeface="Calibri"/>
                <a:cs typeface="Calibri"/>
                <a:sym typeface="Calibri"/>
              </a:rPr>
              <a:t>(Initial dataset without cleaning and replacement)</a:t>
            </a:r>
            <a:endParaRPr sz="800">
              <a:solidFill>
                <a:schemeClr val="lt1"/>
              </a:solidFill>
              <a:latin typeface="Calibri"/>
              <a:ea typeface="Calibri"/>
              <a:cs typeface="Calibri"/>
              <a:sym typeface="Calibri"/>
            </a:endParaRPr>
          </a:p>
        </p:txBody>
      </p:sp>
      <p:pic>
        <p:nvPicPr>
          <p:cNvPr id="150" name="Google Shape;150;p22"/>
          <p:cNvPicPr preferRelativeResize="0"/>
          <p:nvPr/>
        </p:nvPicPr>
        <p:blipFill>
          <a:blip r:embed="rId4">
            <a:alphaModFix/>
          </a:blip>
          <a:stretch>
            <a:fillRect/>
          </a:stretch>
        </p:blipFill>
        <p:spPr>
          <a:xfrm>
            <a:off x="4616375" y="1979461"/>
            <a:ext cx="4343400" cy="2166271"/>
          </a:xfrm>
          <a:prstGeom prst="rect">
            <a:avLst/>
          </a:prstGeom>
          <a:noFill/>
          <a:ln>
            <a:noFill/>
          </a:ln>
        </p:spPr>
      </p:pic>
      <p:pic>
        <p:nvPicPr>
          <p:cNvPr id="151" name="Google Shape;151;p22"/>
          <p:cNvPicPr preferRelativeResize="0"/>
          <p:nvPr/>
        </p:nvPicPr>
        <p:blipFill>
          <a:blip r:embed="rId5">
            <a:alphaModFix/>
          </a:blip>
          <a:stretch>
            <a:fillRect/>
          </a:stretch>
        </p:blipFill>
        <p:spPr>
          <a:xfrm>
            <a:off x="259700" y="1949125"/>
            <a:ext cx="4194103" cy="216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157" name="Google Shape;157;p23"/>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158" name="Google Shape;158;p23"/>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EDA</a:t>
            </a:r>
            <a:endParaRPr sz="2400">
              <a:solidFill>
                <a:srgbClr val="FF6600"/>
              </a:solidFill>
              <a:latin typeface="Calibri"/>
              <a:ea typeface="Calibri"/>
              <a:cs typeface="Calibri"/>
              <a:sym typeface="Calibri"/>
            </a:endParaRPr>
          </a:p>
        </p:txBody>
      </p:sp>
      <p:sp>
        <p:nvSpPr>
          <p:cNvPr id="159" name="Google Shape;159;p23"/>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Data visualization </a:t>
            </a:r>
            <a:r>
              <a:rPr lang="en" sz="800">
                <a:solidFill>
                  <a:schemeClr val="lt1"/>
                </a:solidFill>
                <a:latin typeface="Calibri"/>
                <a:ea typeface="Calibri"/>
                <a:cs typeface="Calibri"/>
                <a:sym typeface="Calibri"/>
              </a:rPr>
              <a:t>(Initial dataset without cleaning and replacement)</a:t>
            </a:r>
            <a:endParaRPr sz="800">
              <a:solidFill>
                <a:schemeClr val="lt1"/>
              </a:solidFill>
              <a:latin typeface="Calibri"/>
              <a:ea typeface="Calibri"/>
              <a:cs typeface="Calibri"/>
              <a:sym typeface="Calibri"/>
            </a:endParaRPr>
          </a:p>
        </p:txBody>
      </p:sp>
      <p:pic>
        <p:nvPicPr>
          <p:cNvPr id="160" name="Google Shape;160;p23"/>
          <p:cNvPicPr preferRelativeResize="0"/>
          <p:nvPr/>
        </p:nvPicPr>
        <p:blipFill>
          <a:blip r:embed="rId4">
            <a:alphaModFix/>
          </a:blip>
          <a:stretch>
            <a:fillRect/>
          </a:stretch>
        </p:blipFill>
        <p:spPr>
          <a:xfrm>
            <a:off x="610250" y="1092450"/>
            <a:ext cx="4404476" cy="3996349"/>
          </a:xfrm>
          <a:prstGeom prst="rect">
            <a:avLst/>
          </a:prstGeom>
          <a:noFill/>
          <a:ln>
            <a:noFill/>
          </a:ln>
        </p:spPr>
      </p:pic>
      <p:sp>
        <p:nvSpPr>
          <p:cNvPr id="161" name="Google Shape;161;p23"/>
          <p:cNvSpPr txBox="1"/>
          <p:nvPr/>
        </p:nvSpPr>
        <p:spPr>
          <a:xfrm>
            <a:off x="5687200" y="1380650"/>
            <a:ext cx="2682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heatmap shows age, duration, number of contacts were made with a customer previously has obvious positive relationships with a ‘yes’ outcome.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number of days has passed since a customer was contacted last time, </a:t>
            </a:r>
            <a:r>
              <a:rPr lang="en"/>
              <a:t>euribor 3 month rate, number of employments has negative relationship with a ‘Yes’ outcome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167" name="Google Shape;167;p24"/>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168" name="Google Shape;168;p24"/>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Missing value replacement</a:t>
            </a:r>
            <a:endParaRPr sz="800">
              <a:solidFill>
                <a:schemeClr val="lt1"/>
              </a:solidFill>
              <a:latin typeface="Calibri"/>
              <a:ea typeface="Calibri"/>
              <a:cs typeface="Calibri"/>
              <a:sym typeface="Calibri"/>
            </a:endParaRPr>
          </a:p>
        </p:txBody>
      </p:sp>
      <p:sp>
        <p:nvSpPr>
          <p:cNvPr id="169" name="Google Shape;169;p24"/>
          <p:cNvSpPr txBox="1"/>
          <p:nvPr/>
        </p:nvSpPr>
        <p:spPr>
          <a:xfrm>
            <a:off x="330200" y="1201825"/>
            <a:ext cx="50955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rPr>
              <a:t>S</a:t>
            </a:r>
            <a:r>
              <a:rPr lang="en" sz="1200">
                <a:solidFill>
                  <a:schemeClr val="dk1"/>
                </a:solidFill>
              </a:rPr>
              <a:t>ome of information are missing in the string variables, some of them are noted with ‘unknown’ or ‘nonexist’, though there are no obvious NaN values in this dataset, these ‘unknown’ variables will have impact to the model, as they are meaningless to the model training and selection process.</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To handle these values, I used </a:t>
            </a:r>
            <a:r>
              <a:rPr b="1" lang="en" sz="1200">
                <a:solidFill>
                  <a:schemeClr val="dk1"/>
                </a:solidFill>
              </a:rPr>
              <a:t>RandomForestClassifie</a:t>
            </a:r>
            <a:r>
              <a:rPr lang="en" sz="1200">
                <a:solidFill>
                  <a:schemeClr val="dk1"/>
                </a:solidFill>
              </a:rPr>
              <a:t>r to forecast the </a:t>
            </a:r>
            <a:r>
              <a:rPr b="1" lang="en" sz="1200">
                <a:solidFill>
                  <a:schemeClr val="dk1"/>
                </a:solidFill>
              </a:rPr>
              <a:t>missing values</a:t>
            </a:r>
            <a:r>
              <a:rPr lang="en" sz="1200">
                <a:solidFill>
                  <a:schemeClr val="dk1"/>
                </a:solidFill>
              </a:rPr>
              <a:t>. Since the int variables are all set, I used them as Xs in this missing value prediction model, and indicators 'marital', 'education', 'default', 'housing', 'loan', 'poutcome' as Y respectively. </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The predicted values will replace the original ‘unknown’ and ‘nonexistence’ values.</a:t>
            </a:r>
            <a:endParaRPr/>
          </a:p>
        </p:txBody>
      </p:sp>
      <p:grpSp>
        <p:nvGrpSpPr>
          <p:cNvPr id="170" name="Google Shape;170;p24"/>
          <p:cNvGrpSpPr/>
          <p:nvPr/>
        </p:nvGrpSpPr>
        <p:grpSpPr>
          <a:xfrm>
            <a:off x="6474438" y="2348085"/>
            <a:ext cx="1966905" cy="2179738"/>
            <a:chOff x="5952213" y="1697113"/>
            <a:chExt cx="2124088" cy="2179738"/>
          </a:xfrm>
        </p:grpSpPr>
        <p:pic>
          <p:nvPicPr>
            <p:cNvPr id="171" name="Google Shape;171;p24"/>
            <p:cNvPicPr preferRelativeResize="0"/>
            <p:nvPr/>
          </p:nvPicPr>
          <p:blipFill rotWithShape="1">
            <a:blip r:embed="rId4">
              <a:alphaModFix/>
            </a:blip>
            <a:srcRect b="84858" l="0" r="0" t="0"/>
            <a:stretch/>
          </p:blipFill>
          <p:spPr>
            <a:xfrm>
              <a:off x="5952225" y="1697113"/>
              <a:ext cx="2124075" cy="711026"/>
            </a:xfrm>
            <a:prstGeom prst="rect">
              <a:avLst/>
            </a:prstGeom>
            <a:noFill/>
            <a:ln>
              <a:noFill/>
            </a:ln>
          </p:spPr>
        </p:pic>
        <p:pic>
          <p:nvPicPr>
            <p:cNvPr id="172" name="Google Shape;172;p24"/>
            <p:cNvPicPr preferRelativeResize="0"/>
            <p:nvPr/>
          </p:nvPicPr>
          <p:blipFill rotWithShape="1">
            <a:blip r:embed="rId5">
              <a:alphaModFix/>
            </a:blip>
            <a:srcRect b="85305" l="0" r="0" t="0"/>
            <a:stretch/>
          </p:blipFill>
          <p:spPr>
            <a:xfrm>
              <a:off x="5952213" y="3259374"/>
              <a:ext cx="2124075" cy="617476"/>
            </a:xfrm>
            <a:prstGeom prst="rect">
              <a:avLst/>
            </a:prstGeom>
            <a:noFill/>
            <a:ln>
              <a:noFill/>
            </a:ln>
          </p:spPr>
        </p:pic>
        <p:sp>
          <p:nvSpPr>
            <p:cNvPr id="173" name="Google Shape;173;p24"/>
            <p:cNvSpPr/>
            <p:nvPr/>
          </p:nvSpPr>
          <p:spPr>
            <a:xfrm>
              <a:off x="6581375" y="2503800"/>
              <a:ext cx="207600" cy="565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4"/>
          <p:cNvSpPr txBox="1"/>
          <p:nvPr/>
        </p:nvSpPr>
        <p:spPr>
          <a:xfrm>
            <a:off x="6352450" y="1401700"/>
            <a:ext cx="2088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Take marital as an example, its composition of each category is shown in the image below.</a:t>
            </a:r>
            <a:endParaRPr sz="1100"/>
          </a:p>
        </p:txBody>
      </p:sp>
      <p:sp>
        <p:nvSpPr>
          <p:cNvPr id="175" name="Google Shape;175;p24"/>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Data cleaning and Processing</a:t>
            </a:r>
            <a:endParaRPr sz="2400">
              <a:solidFill>
                <a:srgbClr val="FF66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181" name="Google Shape;181;p25"/>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182" name="Google Shape;182;p25"/>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Data cleaning and Processing</a:t>
            </a:r>
            <a:endParaRPr sz="2400">
              <a:solidFill>
                <a:srgbClr val="FF6600"/>
              </a:solidFill>
              <a:latin typeface="Calibri"/>
              <a:ea typeface="Calibri"/>
              <a:cs typeface="Calibri"/>
              <a:sym typeface="Calibri"/>
            </a:endParaRPr>
          </a:p>
        </p:txBody>
      </p:sp>
      <p:sp>
        <p:nvSpPr>
          <p:cNvPr id="183" name="Google Shape;183;p25"/>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Get dummy variables and balancing the outcome</a:t>
            </a:r>
            <a:endParaRPr sz="800">
              <a:solidFill>
                <a:schemeClr val="lt1"/>
              </a:solidFill>
              <a:latin typeface="Calibri"/>
              <a:ea typeface="Calibri"/>
              <a:cs typeface="Calibri"/>
              <a:sym typeface="Calibri"/>
            </a:endParaRPr>
          </a:p>
        </p:txBody>
      </p:sp>
      <p:sp>
        <p:nvSpPr>
          <p:cNvPr id="184" name="Google Shape;184;p25"/>
          <p:cNvSpPr txBox="1"/>
          <p:nvPr/>
        </p:nvSpPr>
        <p:spPr>
          <a:xfrm>
            <a:off x="1125000" y="1320725"/>
            <a:ext cx="6894000" cy="11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dk1"/>
                </a:solidFill>
              </a:rPr>
              <a:t>Since some of the categories contain many features, dummy variables should be set up.</a:t>
            </a:r>
            <a:endParaRPr sz="1100">
              <a:solidFill>
                <a:schemeClr val="dk1"/>
              </a:solidFill>
            </a:endParaRPr>
          </a:p>
          <a:p>
            <a:pPr indent="0" lvl="0" marL="0" rtl="0" algn="l">
              <a:lnSpc>
                <a:spcPct val="150000"/>
              </a:lnSpc>
              <a:spcBef>
                <a:spcPts val="0"/>
              </a:spcBef>
              <a:spcAft>
                <a:spcPts val="0"/>
              </a:spcAft>
              <a:buNone/>
            </a:pPr>
            <a:r>
              <a:rPr lang="en" sz="1100">
                <a:solidFill>
                  <a:schemeClr val="dk1"/>
                </a:solidFill>
              </a:rPr>
              <a:t>For the value in 'job', 'marital', 'education', 'default', 'housing', 'loan', 'contact', 'month', and 'poutcome', pd.get_dummies is used to generate the new dataset. Then the dataset contains 33 columns after taking dummy variables.</a:t>
            </a:r>
            <a:endParaRPr sz="1300"/>
          </a:p>
        </p:txBody>
      </p:sp>
      <p:sp>
        <p:nvSpPr>
          <p:cNvPr id="185" name="Google Shape;185;p25"/>
          <p:cNvSpPr txBox="1"/>
          <p:nvPr/>
        </p:nvSpPr>
        <p:spPr>
          <a:xfrm>
            <a:off x="1636225" y="2811250"/>
            <a:ext cx="23697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In the visualization part, we already know that the dataset is </a:t>
            </a:r>
            <a:r>
              <a:rPr lang="en" sz="1300"/>
              <a:t>imbalance</a:t>
            </a:r>
            <a:r>
              <a:rPr lang="en" sz="1300"/>
              <a:t>, two methods are used here to balance the dataset, undersample and oversample. Either method will give out the same pattern.</a:t>
            </a:r>
            <a:endParaRPr sz="1300"/>
          </a:p>
        </p:txBody>
      </p:sp>
      <p:pic>
        <p:nvPicPr>
          <p:cNvPr id="186" name="Google Shape;186;p25"/>
          <p:cNvPicPr preferRelativeResize="0"/>
          <p:nvPr/>
        </p:nvPicPr>
        <p:blipFill>
          <a:blip r:embed="rId4">
            <a:alphaModFix/>
          </a:blip>
          <a:stretch>
            <a:fillRect/>
          </a:stretch>
        </p:blipFill>
        <p:spPr>
          <a:xfrm>
            <a:off x="4005925" y="2540087"/>
            <a:ext cx="3920750" cy="240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192" name="Google Shape;192;p26"/>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193" name="Google Shape;193;p26"/>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Data cleaning and Processing</a:t>
            </a:r>
            <a:endParaRPr sz="2400">
              <a:solidFill>
                <a:srgbClr val="FF6600"/>
              </a:solidFill>
              <a:latin typeface="Calibri"/>
              <a:ea typeface="Calibri"/>
              <a:cs typeface="Calibri"/>
              <a:sym typeface="Calibri"/>
            </a:endParaRPr>
          </a:p>
        </p:txBody>
      </p:sp>
      <p:sp>
        <p:nvSpPr>
          <p:cNvPr id="194" name="Google Shape;194;p26"/>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PCA</a:t>
            </a:r>
            <a:endParaRPr sz="800">
              <a:solidFill>
                <a:schemeClr val="lt1"/>
              </a:solidFill>
              <a:latin typeface="Calibri"/>
              <a:ea typeface="Calibri"/>
              <a:cs typeface="Calibri"/>
              <a:sym typeface="Calibri"/>
            </a:endParaRPr>
          </a:p>
        </p:txBody>
      </p:sp>
      <p:sp>
        <p:nvSpPr>
          <p:cNvPr id="195" name="Google Shape;195;p26"/>
          <p:cNvSpPr txBox="1"/>
          <p:nvPr/>
        </p:nvSpPr>
        <p:spPr>
          <a:xfrm>
            <a:off x="1130275" y="1580975"/>
            <a:ext cx="3054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adding </a:t>
            </a:r>
            <a:r>
              <a:rPr lang="en"/>
              <a:t>dummies to the model, independent variables in this case becomes 30. PCA helps to reduce the dimension of the features and can simplify the complexity of the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201" name="Google Shape;201;p27"/>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202" name="Google Shape;202;p27"/>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Model training</a:t>
            </a:r>
            <a:endParaRPr sz="2400">
              <a:solidFill>
                <a:srgbClr val="FF6600"/>
              </a:solidFill>
              <a:latin typeface="Calibri"/>
              <a:ea typeface="Calibri"/>
              <a:cs typeface="Calibri"/>
              <a:sym typeface="Calibri"/>
            </a:endParaRPr>
          </a:p>
        </p:txBody>
      </p:sp>
      <p:graphicFrame>
        <p:nvGraphicFramePr>
          <p:cNvPr id="203" name="Google Shape;203;p27"/>
          <p:cNvGraphicFramePr/>
          <p:nvPr/>
        </p:nvGraphicFramePr>
        <p:xfrm>
          <a:off x="916825" y="1421325"/>
          <a:ext cx="3000000" cy="3000000"/>
        </p:xfrm>
        <a:graphic>
          <a:graphicData uri="http://schemas.openxmlformats.org/drawingml/2006/table">
            <a:tbl>
              <a:tblPr>
                <a:noFill/>
                <a:tableStyleId>{0EAEE74D-4FFC-4197-8ECD-31CEB4435D7B}</a:tableStyleId>
              </a:tblPr>
              <a:tblGrid>
                <a:gridCol w="1988575"/>
                <a:gridCol w="1981675"/>
                <a:gridCol w="2024650"/>
                <a:gridCol w="149445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Training score</a:t>
                      </a:r>
                      <a:endParaRPr/>
                    </a:p>
                  </a:txBody>
                  <a:tcPr marT="91425" marB="91425" marR="91425" marL="91425"/>
                </a:tc>
                <a:tc>
                  <a:txBody>
                    <a:bodyPr/>
                    <a:lstStyle/>
                    <a:p>
                      <a:pPr indent="0" lvl="0" marL="0" rtl="0" algn="l">
                        <a:spcBef>
                          <a:spcPts val="0"/>
                        </a:spcBef>
                        <a:spcAft>
                          <a:spcPts val="0"/>
                        </a:spcAft>
                        <a:buNone/>
                      </a:pPr>
                      <a:r>
                        <a:rPr lang="en"/>
                        <a:t>Test score</a:t>
                      </a:r>
                      <a:endParaRPr/>
                    </a:p>
                  </a:txBody>
                  <a:tcPr marT="91425" marB="91425" marR="91425" marL="91425"/>
                </a:tc>
                <a:tc>
                  <a:txBody>
                    <a:bodyPr/>
                    <a:lstStyle/>
                    <a:p>
                      <a:pPr indent="0" lvl="0" marL="0" rtl="0" algn="l">
                        <a:spcBef>
                          <a:spcPts val="0"/>
                        </a:spcBef>
                        <a:spcAft>
                          <a:spcPts val="0"/>
                        </a:spcAft>
                        <a:buNone/>
                      </a:pPr>
                      <a:r>
                        <a:rPr lang="en"/>
                        <a:t>Being selected or not</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marR="0" rtl="0" algn="l">
                        <a:lnSpc>
                          <a:spcPct val="100000"/>
                        </a:lnSpc>
                        <a:spcBef>
                          <a:spcPts val="0"/>
                        </a:spcBef>
                        <a:spcAft>
                          <a:spcPts val="0"/>
                        </a:spcAft>
                        <a:buNone/>
                      </a:pPr>
                      <a:r>
                        <a:rPr lang="en"/>
                        <a:t>0.7790924313462827</a:t>
                      </a:r>
                      <a:endParaRPr/>
                    </a:p>
                  </a:txBody>
                  <a:tcPr marT="91425" marB="91425" marR="91425" marL="91425"/>
                </a:tc>
                <a:tc>
                  <a:txBody>
                    <a:bodyPr/>
                    <a:lstStyle/>
                    <a:p>
                      <a:pPr indent="0" lvl="0" marL="0" marR="0" rtl="0" algn="l">
                        <a:lnSpc>
                          <a:spcPct val="100000"/>
                        </a:lnSpc>
                        <a:spcBef>
                          <a:spcPts val="0"/>
                        </a:spcBef>
                        <a:spcAft>
                          <a:spcPts val="0"/>
                        </a:spcAft>
                        <a:buNone/>
                      </a:pPr>
                      <a:r>
                        <a:rPr lang="en"/>
                        <a:t>0.7778804620793571</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r>
              <a:tr h="381000">
                <a:tc>
                  <a:txBody>
                    <a:bodyPr/>
                    <a:lstStyle/>
                    <a:p>
                      <a:pPr indent="0" lvl="0" marL="0" rtl="0" algn="l">
                        <a:spcBef>
                          <a:spcPts val="0"/>
                        </a:spcBef>
                        <a:spcAft>
                          <a:spcPts val="0"/>
                        </a:spcAft>
                        <a:buNone/>
                      </a:pPr>
                      <a:r>
                        <a:rPr lang="en"/>
                        <a:t>Ridge with grid search</a:t>
                      </a:r>
                      <a:endParaRPr/>
                    </a:p>
                  </a:txBody>
                  <a:tcPr marT="91425" marB="91425" marR="91425" marL="91425"/>
                </a:tc>
                <a:tc>
                  <a:txBody>
                    <a:bodyPr/>
                    <a:lstStyle/>
                    <a:p>
                      <a:pPr indent="0" lvl="0" marL="0" marR="0" rtl="0" algn="l">
                        <a:lnSpc>
                          <a:spcPct val="100000"/>
                        </a:lnSpc>
                        <a:spcBef>
                          <a:spcPts val="0"/>
                        </a:spcBef>
                        <a:spcAft>
                          <a:spcPts val="0"/>
                        </a:spcAft>
                        <a:buNone/>
                      </a:pPr>
                      <a:r>
                        <a:rPr lang="en"/>
                        <a:t>0.7115572672471535</a:t>
                      </a:r>
                      <a:endParaRPr/>
                    </a:p>
                  </a:txBody>
                  <a:tcPr marT="91425" marB="91425" marR="91425" marL="91425"/>
                </a:tc>
                <a:tc>
                  <a:txBody>
                    <a:bodyPr/>
                    <a:lstStyle/>
                    <a:p>
                      <a:pPr indent="0" lvl="0" marL="0" marR="0" rtl="0" algn="l">
                        <a:lnSpc>
                          <a:spcPct val="100000"/>
                        </a:lnSpc>
                        <a:spcBef>
                          <a:spcPts val="0"/>
                        </a:spcBef>
                        <a:spcAft>
                          <a:spcPts val="0"/>
                        </a:spcAft>
                        <a:buNone/>
                      </a:pPr>
                      <a:r>
                        <a:rPr lang="en"/>
                        <a:t>0.7122852837769965</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marR="0" rtl="0" algn="l">
                        <a:lnSpc>
                          <a:spcPct val="100000"/>
                        </a:lnSpc>
                        <a:spcBef>
                          <a:spcPts val="0"/>
                        </a:spcBef>
                        <a:spcAft>
                          <a:spcPts val="0"/>
                        </a:spcAft>
                        <a:buNone/>
                      </a:pPr>
                      <a:r>
                        <a:rPr lang="en"/>
                        <a:t>0.8559912926992633</a:t>
                      </a:r>
                      <a:endParaRPr/>
                    </a:p>
                  </a:txBody>
                  <a:tcPr marT="91425" marB="91425" marR="91425" marL="91425"/>
                </a:tc>
                <a:tc>
                  <a:txBody>
                    <a:bodyPr/>
                    <a:lstStyle/>
                    <a:p>
                      <a:pPr indent="0" lvl="0" marL="0" marR="0" rtl="0" algn="l">
                        <a:lnSpc>
                          <a:spcPct val="100000"/>
                        </a:lnSpc>
                        <a:spcBef>
                          <a:spcPts val="0"/>
                        </a:spcBef>
                        <a:spcAft>
                          <a:spcPts val="0"/>
                        </a:spcAft>
                        <a:buNone/>
                      </a:pPr>
                      <a:r>
                        <a:rPr lang="en"/>
                        <a:t>0.8214665996986439</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solidFill>
                      <a:srgbClr val="FF9900"/>
                    </a:solidFill>
                  </a:tcPr>
                </a:tc>
                <a:tc>
                  <a:txBody>
                    <a:bodyPr/>
                    <a:lstStyle/>
                    <a:p>
                      <a:pPr indent="0" lvl="0" marL="0" marR="0" rtl="0" algn="l">
                        <a:lnSpc>
                          <a:spcPct val="100000"/>
                        </a:lnSpc>
                        <a:spcBef>
                          <a:spcPts val="0"/>
                        </a:spcBef>
                        <a:spcAft>
                          <a:spcPts val="0"/>
                        </a:spcAft>
                        <a:buNone/>
                      </a:pPr>
                      <a:r>
                        <a:rPr lang="en"/>
                        <a:t>0.8814434025452109</a:t>
                      </a:r>
                      <a:endParaRPr/>
                    </a:p>
                  </a:txBody>
                  <a:tcPr marT="91425" marB="91425" marR="91425" marL="91425">
                    <a:solidFill>
                      <a:srgbClr val="FF9900"/>
                    </a:solidFill>
                  </a:tcPr>
                </a:tc>
                <a:tc>
                  <a:txBody>
                    <a:bodyPr/>
                    <a:lstStyle/>
                    <a:p>
                      <a:pPr indent="0" lvl="0" marL="0" marR="0" rtl="0" algn="l">
                        <a:lnSpc>
                          <a:spcPct val="100000"/>
                        </a:lnSpc>
                        <a:spcBef>
                          <a:spcPts val="0"/>
                        </a:spcBef>
                        <a:spcAft>
                          <a:spcPts val="0"/>
                        </a:spcAft>
                        <a:buNone/>
                      </a:pPr>
                      <a:r>
                        <a:rPr lang="en"/>
                        <a:t>0.8499146157709694</a:t>
                      </a:r>
                      <a:endParaRPr/>
                    </a:p>
                  </a:txBody>
                  <a:tcPr marT="91425" marB="91425" marR="91425" marL="91425">
                    <a:solidFill>
                      <a:srgbClr val="FF9900"/>
                    </a:solidFill>
                  </a:tcPr>
                </a:tc>
                <a:tc>
                  <a:txBody>
                    <a:bodyPr/>
                    <a:lstStyle/>
                    <a:p>
                      <a:pPr indent="0" lvl="0" marL="0" rtl="0" algn="l">
                        <a:spcBef>
                          <a:spcPts val="0"/>
                        </a:spcBef>
                        <a:spcAft>
                          <a:spcPts val="0"/>
                        </a:spcAft>
                        <a:buNone/>
                      </a:pPr>
                      <a:r>
                        <a:rPr lang="en"/>
                        <a:t>YES!</a:t>
                      </a:r>
                      <a:endParaRPr/>
                    </a:p>
                  </a:txBody>
                  <a:tcPr marT="91425" marB="91425" marR="91425" marL="91425">
                    <a:solidFill>
                      <a:srgbClr val="FF9900"/>
                    </a:solidFill>
                  </a:tcPr>
                </a:tc>
              </a:tr>
              <a:tr h="381000">
                <a:tc>
                  <a:txBody>
                    <a:bodyPr/>
                    <a:lstStyle/>
                    <a:p>
                      <a:pPr indent="0" lvl="0" marL="0" rtl="0" algn="l">
                        <a:spcBef>
                          <a:spcPts val="0"/>
                        </a:spcBef>
                        <a:spcAft>
                          <a:spcPts val="0"/>
                        </a:spcAft>
                        <a:buNone/>
                      </a:pPr>
                      <a:r>
                        <a:rPr lang="en"/>
                        <a:t>Linear SVC</a:t>
                      </a:r>
                      <a:endParaRPr/>
                    </a:p>
                  </a:txBody>
                  <a:tcPr marT="91425" marB="91425" marR="91425" marL="91425"/>
                </a:tc>
                <a:tc>
                  <a:txBody>
                    <a:bodyPr/>
                    <a:lstStyle/>
                    <a:p>
                      <a:pPr indent="0" lvl="0" marL="0" marR="0" rtl="0" algn="l">
                        <a:lnSpc>
                          <a:spcPct val="100000"/>
                        </a:lnSpc>
                        <a:spcBef>
                          <a:spcPts val="0"/>
                        </a:spcBef>
                        <a:spcAft>
                          <a:spcPts val="0"/>
                        </a:spcAft>
                        <a:buNone/>
                      </a:pPr>
                      <a:r>
                        <a:rPr lang="en"/>
                        <a:t>0.7783389149363699</a:t>
                      </a:r>
                      <a:endParaRPr/>
                    </a:p>
                  </a:txBody>
                  <a:tcPr marT="91425" marB="91425" marR="91425" marL="91425"/>
                </a:tc>
                <a:tc>
                  <a:txBody>
                    <a:bodyPr/>
                    <a:lstStyle/>
                    <a:p>
                      <a:pPr indent="0" lvl="0" marL="0" marR="0" rtl="0" algn="l">
                        <a:lnSpc>
                          <a:spcPct val="100000"/>
                        </a:lnSpc>
                        <a:spcBef>
                          <a:spcPts val="0"/>
                        </a:spcBef>
                        <a:spcAft>
                          <a:spcPts val="0"/>
                        </a:spcAft>
                        <a:buNone/>
                      </a:pPr>
                      <a:r>
                        <a:rPr lang="en"/>
                        <a:t>0.7779407332998493</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r>
            </a:tbl>
          </a:graphicData>
        </a:graphic>
      </p:graphicFrame>
      <p:sp>
        <p:nvSpPr>
          <p:cNvPr id="204" name="Google Shape;204;p27"/>
          <p:cNvSpPr txBox="1"/>
          <p:nvPr/>
        </p:nvSpPr>
        <p:spPr>
          <a:xfrm>
            <a:off x="925050" y="4151625"/>
            <a:ext cx="7657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test score indicates the accuracy of each model. Based on these results, Random Forest is the best model </a:t>
            </a:r>
            <a:r>
              <a:rPr lang="en" sz="1200"/>
              <a:t>(</a:t>
            </a:r>
            <a:r>
              <a:rPr lang="en" sz="1200">
                <a:solidFill>
                  <a:schemeClr val="dk1"/>
                </a:solidFill>
              </a:rPr>
              <a:t>with maximum depth equal to 10, maximum features equal to 4 and n estimators equal to 80</a:t>
            </a:r>
            <a:r>
              <a:rPr lang="en" sz="1200"/>
              <a:t>)</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210" name="Google Shape;210;p28"/>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211" name="Google Shape;211;p28"/>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Model Training</a:t>
            </a:r>
            <a:endParaRPr sz="2400">
              <a:solidFill>
                <a:srgbClr val="FF6600"/>
              </a:solidFill>
              <a:latin typeface="Calibri"/>
              <a:ea typeface="Calibri"/>
              <a:cs typeface="Calibri"/>
              <a:sym typeface="Calibri"/>
            </a:endParaRPr>
          </a:p>
        </p:txBody>
      </p:sp>
      <p:sp>
        <p:nvSpPr>
          <p:cNvPr id="212" name="Google Shape;212;p28"/>
          <p:cNvSpPr txBox="1"/>
          <p:nvPr/>
        </p:nvSpPr>
        <p:spPr>
          <a:xfrm>
            <a:off x="349247" y="597325"/>
            <a:ext cx="29463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Confusion matrix</a:t>
            </a:r>
            <a:endParaRPr sz="1200">
              <a:solidFill>
                <a:schemeClr val="lt1"/>
              </a:solidFill>
              <a:latin typeface="Calibri"/>
              <a:ea typeface="Calibri"/>
              <a:cs typeface="Calibri"/>
              <a:sym typeface="Calibri"/>
            </a:endParaRPr>
          </a:p>
        </p:txBody>
      </p:sp>
      <p:graphicFrame>
        <p:nvGraphicFramePr>
          <p:cNvPr id="213" name="Google Shape;213;p28"/>
          <p:cNvGraphicFramePr/>
          <p:nvPr/>
        </p:nvGraphicFramePr>
        <p:xfrm>
          <a:off x="587000" y="1358375"/>
          <a:ext cx="3000000" cy="3000000"/>
        </p:xfrm>
        <a:graphic>
          <a:graphicData uri="http://schemas.openxmlformats.org/drawingml/2006/table">
            <a:tbl>
              <a:tblPr>
                <a:noFill/>
                <a:tableStyleId>{0EAEE74D-4FFC-4197-8ECD-31CEB4435D7B}</a:tableStyleId>
              </a:tblPr>
              <a:tblGrid>
                <a:gridCol w="1856900"/>
                <a:gridCol w="1064050"/>
                <a:gridCol w="1064050"/>
              </a:tblGrid>
              <a:tr h="335250">
                <a:tc rowSpan="2">
                  <a:txBody>
                    <a:bodyPr/>
                    <a:lstStyle/>
                    <a:p>
                      <a:pPr indent="0" lvl="0" marL="0" rtl="0" algn="l">
                        <a:spcBef>
                          <a:spcPts val="0"/>
                        </a:spcBef>
                        <a:spcAft>
                          <a:spcPts val="0"/>
                        </a:spcAft>
                        <a:buNone/>
                      </a:pPr>
                      <a:r>
                        <a:rPr lang="en" sz="1200">
                          <a:solidFill>
                            <a:schemeClr val="dk1"/>
                          </a:solidFill>
                        </a:rPr>
                        <a:t>Logistic Regression</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c>
                  <a:txBody>
                    <a:bodyPr/>
                    <a:lstStyle/>
                    <a:p>
                      <a:pPr indent="0" lvl="0" marL="0" marR="0" rtl="0" algn="l">
                        <a:lnSpc>
                          <a:spcPct val="100000"/>
                        </a:lnSpc>
                        <a:spcBef>
                          <a:spcPts val="0"/>
                        </a:spcBef>
                        <a:spcAft>
                          <a:spcPts val="0"/>
                        </a:spcAft>
                        <a:buNone/>
                      </a:pPr>
                      <a:r>
                        <a:rPr lang="en" sz="1000"/>
                        <a:t>3558</a:t>
                      </a:r>
                      <a:endParaRPr sz="1000"/>
                    </a:p>
                  </a:txBody>
                  <a:tcPr marT="91425" marB="91425" marR="91425" marL="91425"/>
                </a:tc>
                <a:tc>
                  <a:txBody>
                    <a:bodyPr/>
                    <a:lstStyle/>
                    <a:p>
                      <a:pPr indent="0" lvl="0" marL="0" marR="0" rtl="0" algn="l">
                        <a:lnSpc>
                          <a:spcPct val="100000"/>
                        </a:lnSpc>
                        <a:spcBef>
                          <a:spcPts val="0"/>
                        </a:spcBef>
                        <a:spcAft>
                          <a:spcPts val="0"/>
                        </a:spcAft>
                        <a:buNone/>
                      </a:pPr>
                      <a:r>
                        <a:rPr lang="en" sz="1000"/>
                        <a:t>361</a:t>
                      </a:r>
                      <a:endParaRPr sz="1000"/>
                    </a:p>
                  </a:txBody>
                  <a:tcPr marT="91425" marB="91425" marR="91425" marL="91425"/>
                </a:tc>
              </a:tr>
              <a:tr h="335250">
                <a:tc vMerge="1"/>
                <a:tc>
                  <a:txBody>
                    <a:bodyPr/>
                    <a:lstStyle/>
                    <a:p>
                      <a:pPr indent="0" lvl="0" marL="0" marR="0" rtl="0" algn="l">
                        <a:lnSpc>
                          <a:spcPct val="100000"/>
                        </a:lnSpc>
                        <a:spcBef>
                          <a:spcPts val="0"/>
                        </a:spcBef>
                        <a:spcAft>
                          <a:spcPts val="0"/>
                        </a:spcAft>
                        <a:buNone/>
                      </a:pPr>
                      <a:r>
                        <a:rPr lang="en" sz="1000"/>
                        <a:t>1390 </a:t>
                      </a:r>
                      <a:endParaRPr sz="1000"/>
                    </a:p>
                  </a:txBody>
                  <a:tcPr marT="91425" marB="91425" marR="91425" marL="91425"/>
                </a:tc>
                <a:tc>
                  <a:txBody>
                    <a:bodyPr/>
                    <a:lstStyle/>
                    <a:p>
                      <a:pPr indent="0" lvl="0" marL="0" marR="0" rtl="0" algn="l">
                        <a:lnSpc>
                          <a:spcPct val="100000"/>
                        </a:lnSpc>
                        <a:spcBef>
                          <a:spcPts val="0"/>
                        </a:spcBef>
                        <a:spcAft>
                          <a:spcPts val="0"/>
                        </a:spcAft>
                        <a:buNone/>
                      </a:pPr>
                      <a:r>
                        <a:rPr lang="en" sz="1000"/>
                        <a:t>2654</a:t>
                      </a:r>
                      <a:endParaRPr sz="1000"/>
                    </a:p>
                  </a:txBody>
                  <a:tcPr marT="91425" marB="91425" marR="91425" marL="91425"/>
                </a:tc>
              </a:tr>
              <a:tr h="335250">
                <a:tc rowSpan="2">
                  <a:txBody>
                    <a:bodyPr/>
                    <a:lstStyle/>
                    <a:p>
                      <a:pPr indent="0" lvl="0" marL="0" rtl="0" algn="l">
                        <a:spcBef>
                          <a:spcPts val="0"/>
                        </a:spcBef>
                        <a:spcAft>
                          <a:spcPts val="0"/>
                        </a:spcAft>
                        <a:buNone/>
                      </a:pPr>
                      <a:r>
                        <a:rPr lang="en" sz="1200">
                          <a:solidFill>
                            <a:schemeClr val="dk1"/>
                          </a:solidFill>
                        </a:rPr>
                        <a:t>Ridge with grid search</a:t>
                      </a:r>
                      <a:endParaRPr sz="1200"/>
                    </a:p>
                  </a:txBody>
                  <a:tcPr marT="91425" marB="91425" marR="91425" marL="91425"/>
                </a:tc>
                <a:tc>
                  <a:txBody>
                    <a:bodyPr/>
                    <a:lstStyle/>
                    <a:p>
                      <a:pPr indent="0" lvl="0" marL="0" marR="0" rtl="0" algn="l">
                        <a:lnSpc>
                          <a:spcPct val="100000"/>
                        </a:lnSpc>
                        <a:spcBef>
                          <a:spcPts val="0"/>
                        </a:spcBef>
                        <a:spcAft>
                          <a:spcPts val="0"/>
                        </a:spcAft>
                        <a:buNone/>
                      </a:pPr>
                      <a:r>
                        <a:rPr lang="en" sz="1000"/>
                        <a:t>3919</a:t>
                      </a:r>
                      <a:endParaRPr sz="1000"/>
                    </a:p>
                  </a:txBody>
                  <a:tcPr marT="91425" marB="91425" marR="91425" marL="91425"/>
                </a:tc>
                <a:tc>
                  <a:txBody>
                    <a:bodyPr/>
                    <a:lstStyle/>
                    <a:p>
                      <a:pPr indent="0" lvl="0" marL="0" rtl="0" algn="l">
                        <a:spcBef>
                          <a:spcPts val="0"/>
                        </a:spcBef>
                        <a:spcAft>
                          <a:spcPts val="0"/>
                        </a:spcAft>
                        <a:buNone/>
                      </a:pPr>
                      <a:r>
                        <a:rPr lang="en" sz="1000"/>
                        <a:t>0</a:t>
                      </a:r>
                      <a:endParaRPr sz="1000"/>
                    </a:p>
                  </a:txBody>
                  <a:tcPr marT="91425" marB="91425" marR="91425" marL="91425"/>
                </a:tc>
              </a:tr>
              <a:tr h="335250">
                <a:tc vMerge="1"/>
                <a:tc>
                  <a:txBody>
                    <a:bodyPr/>
                    <a:lstStyle/>
                    <a:p>
                      <a:pPr indent="0" lvl="0" marL="0" rtl="0" algn="l">
                        <a:spcBef>
                          <a:spcPts val="0"/>
                        </a:spcBef>
                        <a:spcAft>
                          <a:spcPts val="0"/>
                        </a:spcAft>
                        <a:buNone/>
                      </a:pPr>
                      <a:r>
                        <a:rPr lang="en" sz="1000"/>
                        <a:t>2294</a:t>
                      </a:r>
                      <a:endParaRPr sz="1000"/>
                    </a:p>
                  </a:txBody>
                  <a:tcPr marT="91425" marB="91425" marR="91425" marL="91425"/>
                </a:tc>
                <a:tc>
                  <a:txBody>
                    <a:bodyPr/>
                    <a:lstStyle/>
                    <a:p>
                      <a:pPr indent="0" lvl="0" marL="0" rtl="0" algn="l">
                        <a:spcBef>
                          <a:spcPts val="0"/>
                        </a:spcBef>
                        <a:spcAft>
                          <a:spcPts val="0"/>
                        </a:spcAft>
                        <a:buNone/>
                      </a:pPr>
                      <a:r>
                        <a:rPr lang="en" sz="1000"/>
                        <a:t>1750</a:t>
                      </a:r>
                      <a:endParaRPr sz="1000"/>
                    </a:p>
                  </a:txBody>
                  <a:tcPr marT="91425" marB="91425" marR="91425" marL="91425"/>
                </a:tc>
              </a:tr>
              <a:tr h="335250">
                <a:tc rowSpan="2">
                  <a:txBody>
                    <a:bodyPr/>
                    <a:lstStyle/>
                    <a:p>
                      <a:pPr indent="0" lvl="0" marL="0" rtl="0" algn="l">
                        <a:spcBef>
                          <a:spcPts val="0"/>
                        </a:spcBef>
                        <a:spcAft>
                          <a:spcPts val="0"/>
                        </a:spcAft>
                        <a:buNone/>
                      </a:pPr>
                      <a:r>
                        <a:rPr lang="en" sz="1200">
                          <a:solidFill>
                            <a:schemeClr val="dk1"/>
                          </a:solidFill>
                        </a:rPr>
                        <a:t>Decision Tree</a:t>
                      </a:r>
                      <a:endParaRPr sz="1200"/>
                    </a:p>
                  </a:txBody>
                  <a:tcPr marT="91425" marB="91425" marR="91425" marL="91425"/>
                </a:tc>
                <a:tc>
                  <a:txBody>
                    <a:bodyPr/>
                    <a:lstStyle/>
                    <a:p>
                      <a:pPr indent="0" lvl="0" marL="0" marR="0" rtl="0" algn="l">
                        <a:lnSpc>
                          <a:spcPct val="100000"/>
                        </a:lnSpc>
                        <a:spcBef>
                          <a:spcPts val="0"/>
                        </a:spcBef>
                        <a:spcAft>
                          <a:spcPts val="0"/>
                        </a:spcAft>
                        <a:buNone/>
                      </a:pPr>
                      <a:r>
                        <a:rPr lang="en" sz="1000"/>
                        <a:t>3060</a:t>
                      </a:r>
                      <a:endParaRPr sz="1000"/>
                    </a:p>
                  </a:txBody>
                  <a:tcPr marT="91425" marB="91425" marR="91425" marL="91425"/>
                </a:tc>
                <a:tc>
                  <a:txBody>
                    <a:bodyPr/>
                    <a:lstStyle/>
                    <a:p>
                      <a:pPr indent="0" lvl="0" marL="0" marR="0" rtl="0" algn="l">
                        <a:lnSpc>
                          <a:spcPct val="100000"/>
                        </a:lnSpc>
                        <a:spcBef>
                          <a:spcPts val="0"/>
                        </a:spcBef>
                        <a:spcAft>
                          <a:spcPts val="0"/>
                        </a:spcAft>
                        <a:buNone/>
                      </a:pPr>
                      <a:r>
                        <a:rPr lang="en" sz="1000"/>
                        <a:t>859</a:t>
                      </a:r>
                      <a:endParaRPr sz="1000"/>
                    </a:p>
                  </a:txBody>
                  <a:tcPr marT="91425" marB="91425" marR="91425" marL="91425"/>
                </a:tc>
              </a:tr>
              <a:tr h="335250">
                <a:tc vMerge="1"/>
                <a:tc>
                  <a:txBody>
                    <a:bodyPr/>
                    <a:lstStyle/>
                    <a:p>
                      <a:pPr indent="0" lvl="0" marL="0" marR="0" rtl="0" algn="l">
                        <a:lnSpc>
                          <a:spcPct val="100000"/>
                        </a:lnSpc>
                        <a:spcBef>
                          <a:spcPts val="0"/>
                        </a:spcBef>
                        <a:spcAft>
                          <a:spcPts val="0"/>
                        </a:spcAft>
                        <a:buNone/>
                      </a:pPr>
                      <a:r>
                        <a:rPr lang="en" sz="1000"/>
                        <a:t>379</a:t>
                      </a:r>
                      <a:endParaRPr sz="1000"/>
                    </a:p>
                  </a:txBody>
                  <a:tcPr marT="91425" marB="91425" marR="91425" marL="91425"/>
                </a:tc>
                <a:tc>
                  <a:txBody>
                    <a:bodyPr/>
                    <a:lstStyle/>
                    <a:p>
                      <a:pPr indent="0" lvl="0" marL="0" marR="0" rtl="0" algn="l">
                        <a:lnSpc>
                          <a:spcPct val="100000"/>
                        </a:lnSpc>
                        <a:spcBef>
                          <a:spcPts val="0"/>
                        </a:spcBef>
                        <a:spcAft>
                          <a:spcPts val="0"/>
                        </a:spcAft>
                        <a:buNone/>
                      </a:pPr>
                      <a:r>
                        <a:rPr lang="en" sz="1000"/>
                        <a:t>3665</a:t>
                      </a:r>
                      <a:endParaRPr sz="1000"/>
                    </a:p>
                  </a:txBody>
                  <a:tcPr marT="91425" marB="91425" marR="91425" marL="91425"/>
                </a:tc>
              </a:tr>
              <a:tr h="335250">
                <a:tc rowSpan="2">
                  <a:txBody>
                    <a:bodyPr/>
                    <a:lstStyle/>
                    <a:p>
                      <a:pPr indent="0" lvl="0" marL="0" rtl="0" algn="l">
                        <a:spcBef>
                          <a:spcPts val="0"/>
                        </a:spcBef>
                        <a:spcAft>
                          <a:spcPts val="0"/>
                        </a:spcAft>
                        <a:buNone/>
                      </a:pPr>
                      <a:r>
                        <a:rPr lang="en" sz="1200">
                          <a:solidFill>
                            <a:schemeClr val="dk1"/>
                          </a:solidFill>
                        </a:rPr>
                        <a:t>Random Forest</a:t>
                      </a:r>
                      <a:endParaRPr sz="1200"/>
                    </a:p>
                  </a:txBody>
                  <a:tcPr marT="91425" marB="91425" marR="91425" marL="91425"/>
                </a:tc>
                <a:tc>
                  <a:txBody>
                    <a:bodyPr/>
                    <a:lstStyle/>
                    <a:p>
                      <a:pPr indent="0" lvl="0" marL="0" marR="0" rtl="0" algn="l">
                        <a:lnSpc>
                          <a:spcPct val="100000"/>
                        </a:lnSpc>
                        <a:spcBef>
                          <a:spcPts val="0"/>
                        </a:spcBef>
                        <a:spcAft>
                          <a:spcPts val="0"/>
                        </a:spcAft>
                        <a:buNone/>
                      </a:pPr>
                      <a:r>
                        <a:rPr lang="en" sz="1000"/>
                        <a:t>3566</a:t>
                      </a:r>
                      <a:endParaRPr sz="1000"/>
                    </a:p>
                  </a:txBody>
                  <a:tcPr marT="91425" marB="91425" marR="91425" marL="91425">
                    <a:solidFill>
                      <a:schemeClr val="accent4"/>
                    </a:solidFill>
                  </a:tcPr>
                </a:tc>
                <a:tc>
                  <a:txBody>
                    <a:bodyPr/>
                    <a:lstStyle/>
                    <a:p>
                      <a:pPr indent="0" lvl="0" marL="0" marR="0" rtl="0" algn="l">
                        <a:lnSpc>
                          <a:spcPct val="100000"/>
                        </a:lnSpc>
                        <a:spcBef>
                          <a:spcPts val="0"/>
                        </a:spcBef>
                        <a:spcAft>
                          <a:spcPts val="0"/>
                        </a:spcAft>
                        <a:buNone/>
                      </a:pPr>
                      <a:r>
                        <a:rPr lang="en" sz="1000"/>
                        <a:t>353</a:t>
                      </a:r>
                      <a:endParaRPr sz="1000"/>
                    </a:p>
                  </a:txBody>
                  <a:tcPr marT="91425" marB="91425" marR="91425" marL="91425">
                    <a:solidFill>
                      <a:schemeClr val="accent4"/>
                    </a:solidFill>
                  </a:tcPr>
                </a:tc>
              </a:tr>
              <a:tr h="335250">
                <a:tc vMerge="1"/>
                <a:tc>
                  <a:txBody>
                    <a:bodyPr/>
                    <a:lstStyle/>
                    <a:p>
                      <a:pPr indent="0" lvl="0" marL="0" marR="0" rtl="0" algn="l">
                        <a:lnSpc>
                          <a:spcPct val="100000"/>
                        </a:lnSpc>
                        <a:spcBef>
                          <a:spcPts val="0"/>
                        </a:spcBef>
                        <a:spcAft>
                          <a:spcPts val="0"/>
                        </a:spcAft>
                        <a:buNone/>
                      </a:pPr>
                      <a:r>
                        <a:rPr lang="en" sz="1000"/>
                        <a:t>638</a:t>
                      </a:r>
                      <a:endParaRPr sz="1000"/>
                    </a:p>
                  </a:txBody>
                  <a:tcPr marT="91425" marB="91425" marR="91425" marL="91425">
                    <a:solidFill>
                      <a:schemeClr val="accent4"/>
                    </a:solidFill>
                  </a:tcPr>
                </a:tc>
                <a:tc>
                  <a:txBody>
                    <a:bodyPr/>
                    <a:lstStyle/>
                    <a:p>
                      <a:pPr indent="0" lvl="0" marL="0" marR="0" rtl="0" algn="l">
                        <a:lnSpc>
                          <a:spcPct val="100000"/>
                        </a:lnSpc>
                        <a:spcBef>
                          <a:spcPts val="0"/>
                        </a:spcBef>
                        <a:spcAft>
                          <a:spcPts val="0"/>
                        </a:spcAft>
                        <a:buNone/>
                      </a:pPr>
                      <a:r>
                        <a:rPr lang="en" sz="1000"/>
                        <a:t>3406</a:t>
                      </a:r>
                      <a:endParaRPr sz="1000"/>
                    </a:p>
                  </a:txBody>
                  <a:tcPr marT="91425" marB="91425" marR="91425" marL="91425">
                    <a:solidFill>
                      <a:schemeClr val="accent4"/>
                    </a:solidFill>
                  </a:tcPr>
                </a:tc>
              </a:tr>
              <a:tr h="335250">
                <a:tc rowSpan="2">
                  <a:txBody>
                    <a:bodyPr/>
                    <a:lstStyle/>
                    <a:p>
                      <a:pPr indent="0" lvl="0" marL="0" rtl="0" algn="l">
                        <a:spcBef>
                          <a:spcPts val="0"/>
                        </a:spcBef>
                        <a:spcAft>
                          <a:spcPts val="0"/>
                        </a:spcAft>
                        <a:buNone/>
                      </a:pPr>
                      <a:r>
                        <a:rPr lang="en" sz="1200">
                          <a:solidFill>
                            <a:schemeClr val="dk1"/>
                          </a:solidFill>
                        </a:rPr>
                        <a:t>Linear SVC</a:t>
                      </a:r>
                      <a:endParaRPr sz="1200"/>
                    </a:p>
                  </a:txBody>
                  <a:tcPr marT="91425" marB="91425" marR="91425" marL="91425"/>
                </a:tc>
                <a:tc>
                  <a:txBody>
                    <a:bodyPr/>
                    <a:lstStyle/>
                    <a:p>
                      <a:pPr indent="0" lvl="0" marL="0" rtl="0" algn="l">
                        <a:spcBef>
                          <a:spcPts val="0"/>
                        </a:spcBef>
                        <a:spcAft>
                          <a:spcPts val="0"/>
                        </a:spcAft>
                        <a:buNone/>
                      </a:pPr>
                      <a:r>
                        <a:rPr lang="en" sz="1000"/>
                        <a:t>3680</a:t>
                      </a:r>
                      <a:endParaRPr sz="1000"/>
                    </a:p>
                  </a:txBody>
                  <a:tcPr marT="91425" marB="91425" marR="91425" marL="91425"/>
                </a:tc>
                <a:tc>
                  <a:txBody>
                    <a:bodyPr/>
                    <a:lstStyle/>
                    <a:p>
                      <a:pPr indent="0" lvl="0" marL="0" rtl="0" algn="l">
                        <a:spcBef>
                          <a:spcPts val="0"/>
                        </a:spcBef>
                        <a:spcAft>
                          <a:spcPts val="0"/>
                        </a:spcAft>
                        <a:buNone/>
                      </a:pPr>
                      <a:r>
                        <a:rPr lang="en" sz="1000"/>
                        <a:t>239</a:t>
                      </a:r>
                      <a:endParaRPr sz="1000"/>
                    </a:p>
                  </a:txBody>
                  <a:tcPr marT="91425" marB="91425" marR="91425" marL="91425"/>
                </a:tc>
              </a:tr>
              <a:tr h="335250">
                <a:tc vMerge="1"/>
                <a:tc>
                  <a:txBody>
                    <a:bodyPr/>
                    <a:lstStyle/>
                    <a:p>
                      <a:pPr indent="0" lvl="0" marL="0" rtl="0" algn="l">
                        <a:spcBef>
                          <a:spcPts val="0"/>
                        </a:spcBef>
                        <a:spcAft>
                          <a:spcPts val="0"/>
                        </a:spcAft>
                        <a:buNone/>
                      </a:pPr>
                      <a:r>
                        <a:rPr lang="en" sz="1000"/>
                        <a:t>1523</a:t>
                      </a:r>
                      <a:endParaRPr sz="1000"/>
                    </a:p>
                  </a:txBody>
                  <a:tcPr marT="91425" marB="91425" marR="91425" marL="91425"/>
                </a:tc>
                <a:tc>
                  <a:txBody>
                    <a:bodyPr/>
                    <a:lstStyle/>
                    <a:p>
                      <a:pPr indent="0" lvl="0" marL="0" rtl="0" algn="l">
                        <a:spcBef>
                          <a:spcPts val="0"/>
                        </a:spcBef>
                        <a:spcAft>
                          <a:spcPts val="0"/>
                        </a:spcAft>
                        <a:buNone/>
                      </a:pPr>
                      <a:r>
                        <a:rPr lang="en" sz="1000"/>
                        <a:t>2521</a:t>
                      </a:r>
                      <a:endParaRPr sz="1000"/>
                    </a:p>
                  </a:txBody>
                  <a:tcPr marT="91425" marB="91425" marR="91425" marL="91425"/>
                </a:tc>
              </a:tr>
            </a:tbl>
          </a:graphicData>
        </a:graphic>
      </p:graphicFrame>
      <p:sp>
        <p:nvSpPr>
          <p:cNvPr id="214" name="Google Shape;214;p28"/>
          <p:cNvSpPr txBox="1"/>
          <p:nvPr/>
        </p:nvSpPr>
        <p:spPr>
          <a:xfrm>
            <a:off x="379150" y="319770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15" name="Google Shape;215;p28"/>
          <p:cNvPicPr preferRelativeResize="0"/>
          <p:nvPr/>
        </p:nvPicPr>
        <p:blipFill>
          <a:blip r:embed="rId4">
            <a:alphaModFix/>
          </a:blip>
          <a:stretch>
            <a:fillRect/>
          </a:stretch>
        </p:blipFill>
        <p:spPr>
          <a:xfrm>
            <a:off x="5761850" y="1227513"/>
            <a:ext cx="2152901" cy="1344250"/>
          </a:xfrm>
          <a:prstGeom prst="rect">
            <a:avLst/>
          </a:prstGeom>
          <a:noFill/>
          <a:ln>
            <a:noFill/>
          </a:ln>
        </p:spPr>
      </p:pic>
      <p:sp>
        <p:nvSpPr>
          <p:cNvPr id="216" name="Google Shape;216;p28"/>
          <p:cNvSpPr txBox="1"/>
          <p:nvPr/>
        </p:nvSpPr>
        <p:spPr>
          <a:xfrm>
            <a:off x="5265100" y="2699375"/>
            <a:ext cx="33624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t>Classification accuracy alone can be misleading if we have an unequal number. Calculating a confusion matrix can give a better idea of what the classification model is getting right and what types of error it is making.</a:t>
            </a:r>
            <a:endParaRPr sz="1100"/>
          </a:p>
          <a:p>
            <a:pPr indent="0" lvl="0" marL="0" marR="0" rtl="0" algn="l">
              <a:lnSpc>
                <a:spcPct val="100000"/>
              </a:lnSpc>
              <a:spcBef>
                <a:spcPts val="0"/>
              </a:spcBef>
              <a:spcAft>
                <a:spcPts val="0"/>
              </a:spcAft>
              <a:buNone/>
            </a:pPr>
            <a:r>
              <a:rPr lang="en" sz="1100"/>
              <a:t>The number of correct and incorrect predictions are summarized with count values and broken down by each class.</a:t>
            </a:r>
            <a:endParaRPr sz="1100"/>
          </a:p>
          <a:p>
            <a:pPr indent="0" lvl="0" marL="0" marR="0" rtl="0" algn="l">
              <a:lnSpc>
                <a:spcPct val="100000"/>
              </a:lnSpc>
              <a:spcBef>
                <a:spcPts val="0"/>
              </a:spcBef>
              <a:spcAft>
                <a:spcPts val="0"/>
              </a:spcAft>
              <a:buNone/>
            </a:pPr>
            <a:r>
              <a:rPr lang="en" sz="1100"/>
              <a:t>The confusion matrix shows the ways in which the classification model is confused when it makes predictions.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222" name="Google Shape;222;p29"/>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223" name="Google Shape;223;p29"/>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Model Training</a:t>
            </a:r>
            <a:endParaRPr sz="2400">
              <a:solidFill>
                <a:srgbClr val="FF6600"/>
              </a:solidFill>
              <a:latin typeface="Calibri"/>
              <a:ea typeface="Calibri"/>
              <a:cs typeface="Calibri"/>
              <a:sym typeface="Calibri"/>
            </a:endParaRPr>
          </a:p>
        </p:txBody>
      </p:sp>
      <p:sp>
        <p:nvSpPr>
          <p:cNvPr id="224" name="Google Shape;224;p29"/>
          <p:cNvSpPr txBox="1"/>
          <p:nvPr/>
        </p:nvSpPr>
        <p:spPr>
          <a:xfrm>
            <a:off x="349247" y="597325"/>
            <a:ext cx="29463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ROC curve &amp; AUC</a:t>
            </a:r>
            <a:endParaRPr sz="1200">
              <a:solidFill>
                <a:schemeClr val="lt1"/>
              </a:solidFill>
              <a:latin typeface="Calibri"/>
              <a:ea typeface="Calibri"/>
              <a:cs typeface="Calibri"/>
              <a:sym typeface="Calibri"/>
            </a:endParaRPr>
          </a:p>
        </p:txBody>
      </p:sp>
      <p:grpSp>
        <p:nvGrpSpPr>
          <p:cNvPr id="225" name="Google Shape;225;p29"/>
          <p:cNvGrpSpPr/>
          <p:nvPr/>
        </p:nvGrpSpPr>
        <p:grpSpPr>
          <a:xfrm>
            <a:off x="4210427" y="1259037"/>
            <a:ext cx="4438484" cy="3583964"/>
            <a:chOff x="155625" y="-815425"/>
            <a:chExt cx="5976951" cy="5360400"/>
          </a:xfrm>
        </p:grpSpPr>
        <p:grpSp>
          <p:nvGrpSpPr>
            <p:cNvPr id="226" name="Google Shape;226;p29"/>
            <p:cNvGrpSpPr/>
            <p:nvPr/>
          </p:nvGrpSpPr>
          <p:grpSpPr>
            <a:xfrm>
              <a:off x="155625" y="-815425"/>
              <a:ext cx="5976951" cy="3863775"/>
              <a:chOff x="527650" y="1009375"/>
              <a:chExt cx="5976951" cy="3863775"/>
            </a:xfrm>
          </p:grpSpPr>
          <p:pic>
            <p:nvPicPr>
              <p:cNvPr id="227" name="Google Shape;227;p29"/>
              <p:cNvPicPr preferRelativeResize="0"/>
              <p:nvPr/>
            </p:nvPicPr>
            <p:blipFill>
              <a:blip r:embed="rId4">
                <a:alphaModFix/>
              </a:blip>
              <a:stretch>
                <a:fillRect/>
              </a:stretch>
            </p:blipFill>
            <p:spPr>
              <a:xfrm>
                <a:off x="527650" y="1009375"/>
                <a:ext cx="5976951" cy="1850300"/>
              </a:xfrm>
              <a:prstGeom prst="rect">
                <a:avLst/>
              </a:prstGeom>
              <a:noFill/>
              <a:ln>
                <a:noFill/>
              </a:ln>
            </p:spPr>
          </p:pic>
          <p:pic>
            <p:nvPicPr>
              <p:cNvPr id="228" name="Google Shape;228;p29"/>
              <p:cNvPicPr preferRelativeResize="0"/>
              <p:nvPr/>
            </p:nvPicPr>
            <p:blipFill>
              <a:blip r:embed="rId5">
                <a:alphaModFix/>
              </a:blip>
              <a:stretch>
                <a:fillRect/>
              </a:stretch>
            </p:blipFill>
            <p:spPr>
              <a:xfrm>
                <a:off x="527650" y="2859675"/>
                <a:ext cx="5848010" cy="2013475"/>
              </a:xfrm>
              <a:prstGeom prst="rect">
                <a:avLst/>
              </a:prstGeom>
              <a:noFill/>
              <a:ln>
                <a:noFill/>
              </a:ln>
            </p:spPr>
          </p:pic>
        </p:grpSp>
        <p:pic>
          <p:nvPicPr>
            <p:cNvPr id="229" name="Google Shape;229;p29"/>
            <p:cNvPicPr preferRelativeResize="0"/>
            <p:nvPr/>
          </p:nvPicPr>
          <p:blipFill>
            <a:blip r:embed="rId6">
              <a:alphaModFix/>
            </a:blip>
            <a:stretch>
              <a:fillRect/>
            </a:stretch>
          </p:blipFill>
          <p:spPr>
            <a:xfrm>
              <a:off x="220000" y="3048350"/>
              <a:ext cx="5731850" cy="1496625"/>
            </a:xfrm>
            <a:prstGeom prst="rect">
              <a:avLst/>
            </a:prstGeom>
            <a:noFill/>
            <a:ln>
              <a:noFill/>
            </a:ln>
          </p:spPr>
        </p:pic>
      </p:grpSp>
      <p:sp>
        <p:nvSpPr>
          <p:cNvPr id="230" name="Google Shape;230;p29"/>
          <p:cNvSpPr txBox="1"/>
          <p:nvPr/>
        </p:nvSpPr>
        <p:spPr>
          <a:xfrm>
            <a:off x="994350" y="1380650"/>
            <a:ext cx="124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29"/>
          <p:cNvSpPr txBox="1"/>
          <p:nvPr/>
        </p:nvSpPr>
        <p:spPr>
          <a:xfrm>
            <a:off x="486450" y="1688250"/>
            <a:ext cx="31905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SzPts val="1400"/>
              <a:buChar char="●"/>
            </a:pPr>
            <a:r>
              <a:rPr lang="en"/>
              <a:t>The ROC curve presents the </a:t>
            </a:r>
            <a:r>
              <a:rPr lang="en"/>
              <a:t>false</a:t>
            </a:r>
            <a:r>
              <a:rPr lang="en"/>
              <a:t> positive rate </a:t>
            </a:r>
            <a:r>
              <a:rPr lang="en"/>
              <a:t>against</a:t>
            </a:r>
            <a:r>
              <a:rPr lang="en"/>
              <a:t> the True positive rate. </a:t>
            </a:r>
            <a:endParaRPr/>
          </a:p>
          <a:p>
            <a:pPr indent="-317500" lvl="0" marL="457200" marR="0" rtl="0" algn="l">
              <a:lnSpc>
                <a:spcPct val="100000"/>
              </a:lnSpc>
              <a:spcBef>
                <a:spcPts val="0"/>
              </a:spcBef>
              <a:spcAft>
                <a:spcPts val="0"/>
              </a:spcAft>
              <a:buSzPts val="1400"/>
              <a:buChar char="●"/>
            </a:pPr>
            <a:r>
              <a:rPr lang="en"/>
              <a:t>AUC is the Graph under the ROC curve. It tells how much the model is capable of distinguishing between classes.</a:t>
            </a:r>
            <a:endParaRPr/>
          </a:p>
          <a:p>
            <a:pPr indent="-317500" lvl="0" marL="457200" marR="0" rtl="0" algn="l">
              <a:lnSpc>
                <a:spcPct val="100000"/>
              </a:lnSpc>
              <a:spcBef>
                <a:spcPts val="0"/>
              </a:spcBef>
              <a:spcAft>
                <a:spcPts val="0"/>
              </a:spcAft>
              <a:buSzPts val="1400"/>
              <a:buChar char="●"/>
            </a:pPr>
            <a:r>
              <a:rPr lang="en"/>
              <a:t>An excellent model would h</a:t>
            </a:r>
            <a:r>
              <a:rPr lang="en"/>
              <a:t>ave AUC close to 1, from the charts, the models all looked good.</a:t>
            </a:r>
            <a:endParaRPr/>
          </a:p>
        </p:txBody>
      </p:sp>
      <p:sp>
        <p:nvSpPr>
          <p:cNvPr id="232" name="Google Shape;232;p29"/>
          <p:cNvSpPr txBox="1"/>
          <p:nvPr/>
        </p:nvSpPr>
        <p:spPr>
          <a:xfrm>
            <a:off x="5436800" y="1115950"/>
            <a:ext cx="30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Logistic regression</a:t>
            </a:r>
            <a:endParaRPr/>
          </a:p>
        </p:txBody>
      </p:sp>
      <p:sp>
        <p:nvSpPr>
          <p:cNvPr id="233" name="Google Shape;233;p29"/>
          <p:cNvSpPr/>
          <p:nvPr/>
        </p:nvSpPr>
        <p:spPr>
          <a:xfrm>
            <a:off x="7547000" y="4435300"/>
            <a:ext cx="981000" cy="1503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239" name="Google Shape;239;p30"/>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240" name="Google Shape;240;p30"/>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Model Training</a:t>
            </a:r>
            <a:endParaRPr sz="2400">
              <a:solidFill>
                <a:srgbClr val="FF6600"/>
              </a:solidFill>
              <a:latin typeface="Calibri"/>
              <a:ea typeface="Calibri"/>
              <a:cs typeface="Calibri"/>
              <a:sym typeface="Calibri"/>
            </a:endParaRPr>
          </a:p>
        </p:txBody>
      </p:sp>
      <p:sp>
        <p:nvSpPr>
          <p:cNvPr id="241" name="Google Shape;241;p30"/>
          <p:cNvSpPr txBox="1"/>
          <p:nvPr/>
        </p:nvSpPr>
        <p:spPr>
          <a:xfrm>
            <a:off x="349247" y="597325"/>
            <a:ext cx="29463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ROC curve</a:t>
            </a:r>
            <a:endParaRPr sz="1200">
              <a:solidFill>
                <a:schemeClr val="lt1"/>
              </a:solidFill>
              <a:latin typeface="Calibri"/>
              <a:ea typeface="Calibri"/>
              <a:cs typeface="Calibri"/>
              <a:sym typeface="Calibri"/>
            </a:endParaRPr>
          </a:p>
        </p:txBody>
      </p:sp>
      <p:pic>
        <p:nvPicPr>
          <p:cNvPr id="242" name="Google Shape;242;p30"/>
          <p:cNvPicPr preferRelativeResize="0"/>
          <p:nvPr/>
        </p:nvPicPr>
        <p:blipFill>
          <a:blip r:embed="rId4">
            <a:alphaModFix/>
          </a:blip>
          <a:stretch>
            <a:fillRect/>
          </a:stretch>
        </p:blipFill>
        <p:spPr>
          <a:xfrm>
            <a:off x="140325" y="1022401"/>
            <a:ext cx="4723141" cy="3892499"/>
          </a:xfrm>
          <a:prstGeom prst="rect">
            <a:avLst/>
          </a:prstGeom>
          <a:noFill/>
          <a:ln>
            <a:noFill/>
          </a:ln>
        </p:spPr>
      </p:pic>
      <p:pic>
        <p:nvPicPr>
          <p:cNvPr id="243" name="Google Shape;243;p30"/>
          <p:cNvPicPr preferRelativeResize="0"/>
          <p:nvPr/>
        </p:nvPicPr>
        <p:blipFill>
          <a:blip r:embed="rId5">
            <a:alphaModFix/>
          </a:blip>
          <a:stretch>
            <a:fillRect/>
          </a:stretch>
        </p:blipFill>
        <p:spPr>
          <a:xfrm>
            <a:off x="4800600" y="1022400"/>
            <a:ext cx="4343400" cy="3777885"/>
          </a:xfrm>
          <a:prstGeom prst="rect">
            <a:avLst/>
          </a:prstGeom>
          <a:noFill/>
          <a:ln>
            <a:noFill/>
          </a:ln>
        </p:spPr>
      </p:pic>
      <p:sp>
        <p:nvSpPr>
          <p:cNvPr id="244" name="Google Shape;244;p30"/>
          <p:cNvSpPr txBox="1"/>
          <p:nvPr/>
        </p:nvSpPr>
        <p:spPr>
          <a:xfrm>
            <a:off x="517550" y="1097000"/>
            <a:ext cx="26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rPr>
              <a:t>Ridge with grid search</a:t>
            </a:r>
            <a:endParaRPr b="1"/>
          </a:p>
        </p:txBody>
      </p:sp>
      <p:sp>
        <p:nvSpPr>
          <p:cNvPr id="245" name="Google Shape;245;p30"/>
          <p:cNvSpPr txBox="1"/>
          <p:nvPr/>
        </p:nvSpPr>
        <p:spPr>
          <a:xfrm>
            <a:off x="5229325" y="1097000"/>
            <a:ext cx="19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Decision Tree</a:t>
            </a:r>
            <a:endParaRPr b="1"/>
          </a:p>
        </p:txBody>
      </p:sp>
      <p:sp>
        <p:nvSpPr>
          <p:cNvPr id="246" name="Google Shape;246;p30"/>
          <p:cNvSpPr/>
          <p:nvPr/>
        </p:nvSpPr>
        <p:spPr>
          <a:xfrm>
            <a:off x="3591000" y="4523300"/>
            <a:ext cx="981000" cy="1503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8019675" y="4430325"/>
            <a:ext cx="981000" cy="1503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253" name="Google Shape;253;p31"/>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254" name="Google Shape;254;p31"/>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Model Training</a:t>
            </a:r>
            <a:endParaRPr sz="2400">
              <a:solidFill>
                <a:srgbClr val="FF6600"/>
              </a:solidFill>
              <a:latin typeface="Calibri"/>
              <a:ea typeface="Calibri"/>
              <a:cs typeface="Calibri"/>
              <a:sym typeface="Calibri"/>
            </a:endParaRPr>
          </a:p>
        </p:txBody>
      </p:sp>
      <p:sp>
        <p:nvSpPr>
          <p:cNvPr id="255" name="Google Shape;255;p31"/>
          <p:cNvSpPr txBox="1"/>
          <p:nvPr/>
        </p:nvSpPr>
        <p:spPr>
          <a:xfrm>
            <a:off x="349247" y="597325"/>
            <a:ext cx="29463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ROC curve</a:t>
            </a:r>
            <a:endParaRPr sz="1200">
              <a:solidFill>
                <a:schemeClr val="lt1"/>
              </a:solidFill>
              <a:latin typeface="Calibri"/>
              <a:ea typeface="Calibri"/>
              <a:cs typeface="Calibri"/>
              <a:sym typeface="Calibri"/>
            </a:endParaRPr>
          </a:p>
        </p:txBody>
      </p:sp>
      <p:pic>
        <p:nvPicPr>
          <p:cNvPr id="256" name="Google Shape;256;p31"/>
          <p:cNvPicPr preferRelativeResize="0"/>
          <p:nvPr/>
        </p:nvPicPr>
        <p:blipFill>
          <a:blip r:embed="rId4">
            <a:alphaModFix/>
          </a:blip>
          <a:stretch>
            <a:fillRect/>
          </a:stretch>
        </p:blipFill>
        <p:spPr>
          <a:xfrm>
            <a:off x="337125" y="1020375"/>
            <a:ext cx="4280775" cy="3760851"/>
          </a:xfrm>
          <a:prstGeom prst="rect">
            <a:avLst/>
          </a:prstGeom>
          <a:noFill/>
          <a:ln>
            <a:noFill/>
          </a:ln>
        </p:spPr>
      </p:pic>
      <p:pic>
        <p:nvPicPr>
          <p:cNvPr id="257" name="Google Shape;257;p31"/>
          <p:cNvPicPr preferRelativeResize="0"/>
          <p:nvPr/>
        </p:nvPicPr>
        <p:blipFill>
          <a:blip r:embed="rId5">
            <a:alphaModFix/>
          </a:blip>
          <a:stretch>
            <a:fillRect/>
          </a:stretch>
        </p:blipFill>
        <p:spPr>
          <a:xfrm>
            <a:off x="4572000" y="982275"/>
            <a:ext cx="4280776" cy="3794201"/>
          </a:xfrm>
          <a:prstGeom prst="rect">
            <a:avLst/>
          </a:prstGeom>
          <a:noFill/>
          <a:ln>
            <a:noFill/>
          </a:ln>
        </p:spPr>
      </p:pic>
      <p:sp>
        <p:nvSpPr>
          <p:cNvPr id="258" name="Google Shape;258;p31"/>
          <p:cNvSpPr txBox="1"/>
          <p:nvPr/>
        </p:nvSpPr>
        <p:spPr>
          <a:xfrm>
            <a:off x="729700" y="996850"/>
            <a:ext cx="18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rPr>
              <a:t>Random Forest</a:t>
            </a:r>
            <a:endParaRPr b="1"/>
          </a:p>
        </p:txBody>
      </p:sp>
      <p:sp>
        <p:nvSpPr>
          <p:cNvPr id="259" name="Google Shape;259;p31"/>
          <p:cNvSpPr txBox="1"/>
          <p:nvPr/>
        </p:nvSpPr>
        <p:spPr>
          <a:xfrm>
            <a:off x="5093425" y="1044450"/>
            <a:ext cx="14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Linear SVM</a:t>
            </a:r>
            <a:endParaRPr b="1"/>
          </a:p>
        </p:txBody>
      </p:sp>
      <p:sp>
        <p:nvSpPr>
          <p:cNvPr id="260" name="Google Shape;260;p31"/>
          <p:cNvSpPr/>
          <p:nvPr/>
        </p:nvSpPr>
        <p:spPr>
          <a:xfrm>
            <a:off x="3591000" y="4392375"/>
            <a:ext cx="981000" cy="1503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7759700" y="4392375"/>
            <a:ext cx="981000" cy="1503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nvSpPr>
        <p:spPr>
          <a:xfrm>
            <a:off x="1375250" y="2231950"/>
            <a:ext cx="2253300" cy="1477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AUC of all these models are not bad, however, </a:t>
            </a:r>
            <a:r>
              <a:rPr b="1" lang="en"/>
              <a:t>random forest</a:t>
            </a:r>
            <a:r>
              <a:rPr lang="en"/>
              <a:t> still beats the other models with an AUC of 0.93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
            </a:br>
            <a:br>
              <a:rPr lang="en"/>
            </a:br>
            <a:br>
              <a:rPr lang="en"/>
            </a:br>
            <a:r>
              <a:rPr b="1" lang="en">
                <a:solidFill>
                  <a:srgbClr val="FF6600"/>
                </a:solidFill>
              </a:rPr>
              <a:t>Agenda</a:t>
            </a:r>
            <a:endParaRPr/>
          </a:p>
        </p:txBody>
      </p:sp>
      <p:sp>
        <p:nvSpPr>
          <p:cNvPr id="61" name="Google Shape;61;p14"/>
          <p:cNvSpPr txBox="1"/>
          <p:nvPr>
            <p:ph idx="1" type="subTitle"/>
          </p:nvPr>
        </p:nvSpPr>
        <p:spPr>
          <a:xfrm>
            <a:off x="4929450" y="1359200"/>
            <a:ext cx="3583500" cy="21819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Clr>
                <a:srgbClr val="FF6600"/>
              </a:buClr>
              <a:buSzPts val="2100"/>
              <a:buNone/>
            </a:pPr>
            <a:r>
              <a:rPr lang="en" sz="2100">
                <a:solidFill>
                  <a:srgbClr val="FF6600"/>
                </a:solidFill>
              </a:rPr>
              <a:t>Executive Summary</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Problem Statement</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EDA</a:t>
            </a:r>
            <a:endParaRPr sz="2100">
              <a:solidFill>
                <a:srgbClr val="FF6600"/>
              </a:solidFill>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Machine learning models</a:t>
            </a:r>
            <a:endParaRPr sz="2100">
              <a:solidFill>
                <a:srgbClr val="FF6600"/>
              </a:solidFill>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Conclusion</a:t>
            </a:r>
            <a:endParaRPr>
              <a:solidFill>
                <a:srgbClr val="FF6600"/>
              </a:solidFill>
            </a:endParaRPr>
          </a:p>
        </p:txBody>
      </p:sp>
      <p:pic>
        <p:nvPicPr>
          <p:cNvPr id="62" name="Google Shape;62;p14"/>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268" name="Google Shape;268;p32"/>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269" name="Google Shape;269;p32"/>
          <p:cNvSpPr txBox="1"/>
          <p:nvPr/>
        </p:nvSpPr>
        <p:spPr>
          <a:xfrm>
            <a:off x="1115950" y="1402125"/>
            <a:ext cx="654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Based on the accuracy score, AUC, and </a:t>
            </a:r>
            <a:r>
              <a:rPr lang="en"/>
              <a:t>confusion</a:t>
            </a:r>
            <a:r>
              <a:rPr lang="en"/>
              <a:t> matrix, the final model is going to be used for forecasting is Random Forest Classifier with maximum depth equal to 10, maximum features equal to 4 and n estimators equal to 80.</a:t>
            </a:r>
            <a:endParaRPr/>
          </a:p>
        </p:txBody>
      </p:sp>
      <p:sp>
        <p:nvSpPr>
          <p:cNvPr id="270" name="Google Shape;270;p32"/>
          <p:cNvSpPr txBox="1"/>
          <p:nvPr/>
        </p:nvSpPr>
        <p:spPr>
          <a:xfrm>
            <a:off x="1115950" y="2353575"/>
            <a:ext cx="626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a new dataset of </a:t>
            </a:r>
            <a:r>
              <a:rPr lang="en"/>
              <a:t>customer</a:t>
            </a:r>
            <a:r>
              <a:rPr lang="en"/>
              <a:t> information is given, then the information could be used to replace the circled part in the following code. And a new file with the predicted outcome will be created automatically by the code.</a:t>
            </a:r>
            <a:endParaRPr/>
          </a:p>
        </p:txBody>
      </p:sp>
      <p:grpSp>
        <p:nvGrpSpPr>
          <p:cNvPr id="271" name="Google Shape;271;p32"/>
          <p:cNvGrpSpPr/>
          <p:nvPr/>
        </p:nvGrpSpPr>
        <p:grpSpPr>
          <a:xfrm>
            <a:off x="1166015" y="3219122"/>
            <a:ext cx="6023365" cy="1108699"/>
            <a:chOff x="1115940" y="3419447"/>
            <a:chExt cx="6023365" cy="1108699"/>
          </a:xfrm>
        </p:grpSpPr>
        <p:grpSp>
          <p:nvGrpSpPr>
            <p:cNvPr id="272" name="Google Shape;272;p32"/>
            <p:cNvGrpSpPr/>
            <p:nvPr/>
          </p:nvGrpSpPr>
          <p:grpSpPr>
            <a:xfrm>
              <a:off x="1115940" y="3419447"/>
              <a:ext cx="6023365" cy="1108699"/>
              <a:chOff x="1189988" y="2604125"/>
              <a:chExt cx="6764026" cy="1476100"/>
            </a:xfrm>
          </p:grpSpPr>
          <p:pic>
            <p:nvPicPr>
              <p:cNvPr id="273" name="Google Shape;273;p32"/>
              <p:cNvPicPr preferRelativeResize="0"/>
              <p:nvPr/>
            </p:nvPicPr>
            <p:blipFill>
              <a:blip r:embed="rId4">
                <a:alphaModFix/>
              </a:blip>
              <a:stretch>
                <a:fillRect/>
              </a:stretch>
            </p:blipFill>
            <p:spPr>
              <a:xfrm>
                <a:off x="1189988" y="2604125"/>
                <a:ext cx="6764026" cy="1476100"/>
              </a:xfrm>
              <a:prstGeom prst="rect">
                <a:avLst/>
              </a:prstGeom>
              <a:noFill/>
              <a:ln>
                <a:noFill/>
              </a:ln>
            </p:spPr>
          </p:pic>
          <p:sp>
            <p:nvSpPr>
              <p:cNvPr id="274" name="Google Shape;274;p32"/>
              <p:cNvSpPr/>
              <p:nvPr/>
            </p:nvSpPr>
            <p:spPr>
              <a:xfrm>
                <a:off x="4328000" y="2968775"/>
                <a:ext cx="1588200" cy="286200"/>
              </a:xfrm>
              <a:prstGeom prst="roundRect">
                <a:avLst>
                  <a:gd fmla="val 16667" name="adj"/>
                </a:avLst>
              </a:prstGeom>
              <a:noFill/>
              <a:ln cap="flat" cmpd="sng" w="381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2"/>
            <p:cNvSpPr/>
            <p:nvPr/>
          </p:nvSpPr>
          <p:spPr>
            <a:xfrm>
              <a:off x="3841000" y="3934527"/>
              <a:ext cx="1345500" cy="169200"/>
            </a:xfrm>
            <a:prstGeom prst="roundRect">
              <a:avLst>
                <a:gd fmla="val 16667" name="adj"/>
              </a:avLst>
            </a:prstGeom>
            <a:noFill/>
            <a:ln cap="flat" cmpd="sng" w="381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32"/>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Model Selection</a:t>
            </a:r>
            <a:endParaRPr sz="2400">
              <a:solidFill>
                <a:srgbClr val="FF66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282" name="Google Shape;282;p33"/>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283" name="Google Shape;283;p33"/>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Visualization insights and advice</a:t>
            </a:r>
            <a:endParaRPr sz="2400">
              <a:solidFill>
                <a:srgbClr val="FF6600"/>
              </a:solidFill>
              <a:latin typeface="Calibri"/>
              <a:ea typeface="Calibri"/>
              <a:cs typeface="Calibri"/>
              <a:sym typeface="Calibri"/>
            </a:endParaRPr>
          </a:p>
        </p:txBody>
      </p:sp>
      <p:sp>
        <p:nvSpPr>
          <p:cNvPr id="284" name="Google Shape;284;p33"/>
          <p:cNvSpPr txBox="1"/>
          <p:nvPr/>
        </p:nvSpPr>
        <p:spPr>
          <a:xfrm>
            <a:off x="1180350" y="1357025"/>
            <a:ext cx="6896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Analysis on different categories of customers (categorical features)</a:t>
            </a:r>
            <a:endParaRPr/>
          </a:p>
          <a:p>
            <a:pPr indent="-317500" lvl="0" marL="457200" rtl="0" algn="l">
              <a:spcBef>
                <a:spcPts val="0"/>
              </a:spcBef>
              <a:spcAft>
                <a:spcPts val="0"/>
              </a:spcAft>
              <a:buSzPts val="1400"/>
              <a:buChar char="●"/>
            </a:pPr>
            <a:r>
              <a:rPr lang="en"/>
              <a:t>Job: the top three occupation statues tend to have a positive result are </a:t>
            </a:r>
            <a:r>
              <a:rPr b="1" lang="en"/>
              <a:t>student, retired and self-employed</a:t>
            </a:r>
            <a:r>
              <a:rPr lang="en"/>
              <a:t>, and blue-collar people are the most likely to say NO</a:t>
            </a:r>
            <a:endParaRPr/>
          </a:p>
          <a:p>
            <a:pPr indent="-317500" lvl="0" marL="457200" rtl="0" algn="l">
              <a:spcBef>
                <a:spcPts val="0"/>
              </a:spcBef>
              <a:spcAft>
                <a:spcPts val="0"/>
              </a:spcAft>
              <a:buSzPts val="1400"/>
              <a:buChar char="●"/>
            </a:pPr>
            <a:r>
              <a:rPr lang="en"/>
              <a:t>Marital: </a:t>
            </a:r>
            <a:r>
              <a:rPr b="1" lang="en"/>
              <a:t>Single</a:t>
            </a:r>
            <a:r>
              <a:rPr lang="en"/>
              <a:t> people are more likely to respond with YES</a:t>
            </a:r>
            <a:endParaRPr/>
          </a:p>
          <a:p>
            <a:pPr indent="-317500" lvl="0" marL="457200" rtl="0" algn="l">
              <a:spcBef>
                <a:spcPts val="0"/>
              </a:spcBef>
              <a:spcAft>
                <a:spcPts val="0"/>
              </a:spcAft>
              <a:buSzPts val="1400"/>
              <a:buChar char="●"/>
            </a:pPr>
            <a:r>
              <a:rPr lang="en"/>
              <a:t>E</a:t>
            </a:r>
            <a:r>
              <a:rPr lang="en"/>
              <a:t>ducation</a:t>
            </a:r>
            <a:r>
              <a:rPr lang="en"/>
              <a:t>: </a:t>
            </a:r>
            <a:r>
              <a:rPr b="1" lang="en"/>
              <a:t>Illiterate</a:t>
            </a:r>
            <a:r>
              <a:rPr lang="en"/>
              <a:t> people tend to say YES, while people with primary, junior and senior school background tend to say NO</a:t>
            </a:r>
            <a:endParaRPr/>
          </a:p>
          <a:p>
            <a:pPr indent="-317500" lvl="0" marL="457200" rtl="0" algn="l">
              <a:spcBef>
                <a:spcPts val="0"/>
              </a:spcBef>
              <a:spcAft>
                <a:spcPts val="0"/>
              </a:spcAft>
              <a:buSzPts val="1400"/>
              <a:buChar char="●"/>
            </a:pPr>
            <a:r>
              <a:rPr lang="en"/>
              <a:t>Housing: People </a:t>
            </a:r>
            <a:r>
              <a:rPr b="1" lang="en"/>
              <a:t>have houses</a:t>
            </a:r>
            <a:r>
              <a:rPr lang="en"/>
              <a:t> are more likely to say YES</a:t>
            </a:r>
            <a:endParaRPr/>
          </a:p>
          <a:p>
            <a:pPr indent="-317500" lvl="0" marL="457200" rtl="0" algn="l">
              <a:spcBef>
                <a:spcPts val="0"/>
              </a:spcBef>
              <a:spcAft>
                <a:spcPts val="0"/>
              </a:spcAft>
              <a:buSzPts val="1400"/>
              <a:buChar char="●"/>
            </a:pPr>
            <a:r>
              <a:rPr lang="en"/>
              <a:t>Loan: People that </a:t>
            </a:r>
            <a:r>
              <a:rPr b="1" lang="en"/>
              <a:t>not under loan</a:t>
            </a:r>
            <a:r>
              <a:rPr lang="en"/>
              <a:t> are more likely to say YES</a:t>
            </a:r>
            <a:endParaRPr/>
          </a:p>
          <a:p>
            <a:pPr indent="-317500" lvl="0" marL="457200" rtl="0" algn="l">
              <a:spcBef>
                <a:spcPts val="0"/>
              </a:spcBef>
              <a:spcAft>
                <a:spcPts val="0"/>
              </a:spcAft>
              <a:buSzPts val="1400"/>
              <a:buChar char="●"/>
            </a:pPr>
            <a:r>
              <a:rPr lang="en"/>
              <a:t>Phone: People are using </a:t>
            </a:r>
            <a:r>
              <a:rPr b="1" lang="en"/>
              <a:t>cellular phones </a:t>
            </a:r>
            <a:r>
              <a:rPr lang="en"/>
              <a:t>tend to respond with YES</a:t>
            </a:r>
            <a:endParaRPr/>
          </a:p>
          <a:p>
            <a:pPr indent="-317500" lvl="0" marL="457200" rtl="0" algn="l">
              <a:spcBef>
                <a:spcPts val="0"/>
              </a:spcBef>
              <a:spcAft>
                <a:spcPts val="0"/>
              </a:spcAft>
              <a:buSzPts val="1400"/>
              <a:buChar char="●"/>
            </a:pPr>
            <a:r>
              <a:rPr lang="en"/>
              <a:t>Month: In </a:t>
            </a:r>
            <a:r>
              <a:rPr b="1" lang="en"/>
              <a:t>March, December, September and October</a:t>
            </a:r>
            <a:r>
              <a:rPr lang="en"/>
              <a:t>, people tend to accept the offer</a:t>
            </a:r>
            <a:endParaRPr/>
          </a:p>
          <a:p>
            <a:pPr indent="-317500" lvl="0" marL="457200" rtl="0" algn="l">
              <a:spcBef>
                <a:spcPts val="0"/>
              </a:spcBef>
              <a:spcAft>
                <a:spcPts val="0"/>
              </a:spcAft>
              <a:buSzPts val="1400"/>
              <a:buChar char="●"/>
            </a:pPr>
            <a:r>
              <a:rPr lang="en"/>
              <a:t>Day of week: </a:t>
            </a:r>
            <a:r>
              <a:rPr b="1" lang="en"/>
              <a:t>From Tuesday to Thursday</a:t>
            </a:r>
            <a:r>
              <a:rPr lang="en"/>
              <a:t> are </a:t>
            </a:r>
            <a:r>
              <a:rPr lang="en"/>
              <a:t>the</a:t>
            </a:r>
            <a:r>
              <a:rPr lang="en"/>
              <a:t> high time people replying with YES</a:t>
            </a:r>
            <a:endParaRPr/>
          </a:p>
        </p:txBody>
      </p:sp>
      <p:sp>
        <p:nvSpPr>
          <p:cNvPr id="285" name="Google Shape;285;p33"/>
          <p:cNvSpPr/>
          <p:nvPr/>
        </p:nvSpPr>
        <p:spPr>
          <a:xfrm>
            <a:off x="1214200" y="1480825"/>
            <a:ext cx="3078000" cy="2947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Customers</a:t>
            </a:r>
            <a:r>
              <a:rPr lang="en" sz="1500">
                <a:solidFill>
                  <a:schemeClr val="dk1"/>
                </a:solidFill>
              </a:rPr>
              <a:t> that are </a:t>
            </a:r>
            <a:r>
              <a:rPr lang="en" sz="1500">
                <a:solidFill>
                  <a:schemeClr val="dk1"/>
                </a:solidFill>
              </a:rPr>
              <a:t>student, retired and self-employed, single, illiterate and with education higher than high school, own a house and without loan, use cellular phones needs special attention</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Better be called from Tuesday to Thursday during Sep, Oct, Dec</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291" name="Google Shape;291;p34"/>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292" name="Google Shape;292;p34"/>
          <p:cNvSpPr txBox="1"/>
          <p:nvPr/>
        </p:nvSpPr>
        <p:spPr>
          <a:xfrm>
            <a:off x="1528700" y="1824175"/>
            <a:ext cx="6231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Analysis on different categories of customers (numerical features)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Duration: replying YES distribution looks like a normal distribution, the time better be controlled between 630s to 3600s.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Campaign: number of c</a:t>
            </a:r>
            <a:r>
              <a:rPr lang="en">
                <a:solidFill>
                  <a:schemeClr val="dk1"/>
                </a:solidFill>
              </a:rPr>
              <a:t>ampaigns </a:t>
            </a:r>
            <a:r>
              <a:rPr lang="en">
                <a:solidFill>
                  <a:schemeClr val="dk1"/>
                </a:solidFill>
              </a:rPr>
              <a:t>from 1 to 15 are more </a:t>
            </a:r>
            <a:r>
              <a:rPr lang="en">
                <a:solidFill>
                  <a:schemeClr val="dk1"/>
                </a:solidFill>
              </a:rPr>
              <a:t>likely</a:t>
            </a:r>
            <a:r>
              <a:rPr lang="en">
                <a:solidFill>
                  <a:schemeClr val="dk1"/>
                </a:solidFill>
              </a:rPr>
              <a:t> to have positive results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Pday: </a:t>
            </a:r>
            <a:r>
              <a:rPr b="1" lang="en">
                <a:solidFill>
                  <a:schemeClr val="dk1"/>
                </a:solidFill>
              </a:rPr>
              <a:t>the less the better</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Previous contacts: the number of times the customer was previously contacted and positive results are having positive relationships, </a:t>
            </a:r>
            <a:r>
              <a:rPr b="1" lang="en">
                <a:solidFill>
                  <a:schemeClr val="dk1"/>
                </a:solidFill>
              </a:rPr>
              <a:t>previous contacts: the more the better</a:t>
            </a:r>
            <a:endParaRPr>
              <a:solidFill>
                <a:schemeClr val="dk1"/>
              </a:solidFill>
            </a:endParaRPr>
          </a:p>
        </p:txBody>
      </p:sp>
      <p:sp>
        <p:nvSpPr>
          <p:cNvPr id="293" name="Google Shape;293;p34"/>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Visualization insights and advice</a:t>
            </a:r>
            <a:endParaRPr sz="2400">
              <a:solidFill>
                <a:srgbClr val="FF66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299" name="Google Shape;299;p35"/>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300" name="Google Shape;300;p35"/>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Conclusion</a:t>
            </a:r>
            <a:endParaRPr sz="2400">
              <a:solidFill>
                <a:srgbClr val="FF6600"/>
              </a:solidFill>
              <a:latin typeface="Calibri"/>
              <a:ea typeface="Calibri"/>
              <a:cs typeface="Calibri"/>
              <a:sym typeface="Calibri"/>
            </a:endParaRPr>
          </a:p>
        </p:txBody>
      </p:sp>
      <p:sp>
        <p:nvSpPr>
          <p:cNvPr id="301" name="Google Shape;301;p35"/>
          <p:cNvSpPr txBox="1"/>
          <p:nvPr/>
        </p:nvSpPr>
        <p:spPr>
          <a:xfrm>
            <a:off x="1495850" y="1266150"/>
            <a:ext cx="6337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Final </a:t>
            </a:r>
            <a:r>
              <a:rPr lang="en" sz="1300"/>
              <a:t>prediction</a:t>
            </a:r>
            <a:r>
              <a:rPr lang="en" sz="1300"/>
              <a:t> model</a:t>
            </a:r>
            <a:r>
              <a:rPr lang="en"/>
              <a:t>: </a:t>
            </a:r>
            <a:r>
              <a:rPr b="1" lang="en" sz="1200">
                <a:solidFill>
                  <a:schemeClr val="dk1"/>
                </a:solidFill>
              </a:rPr>
              <a:t>Random Forest Classifier</a:t>
            </a:r>
            <a:r>
              <a:rPr lang="en" sz="1200">
                <a:solidFill>
                  <a:schemeClr val="dk1"/>
                </a:solidFill>
              </a:rPr>
              <a:t> with maximum depth equal to 10, maximum features equal to 4 and n estimators equal to 80</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sz="1300"/>
              <a:t>Suggested special target customers:</a:t>
            </a:r>
            <a:r>
              <a:rPr lang="en"/>
              <a:t> </a:t>
            </a:r>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Student, retired and self-employed</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Single</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Illiterate and people whos education level higher than high school</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Own a house</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Without loan</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Use cellular phones	</a:t>
            </a:r>
            <a:endParaRPr sz="1500">
              <a:solidFill>
                <a:schemeClr val="dk1"/>
              </a:solidFill>
            </a:endParaRPr>
          </a:p>
          <a:p>
            <a:pPr indent="0" lvl="0" marL="0" marR="0" rtl="0" algn="l">
              <a:lnSpc>
                <a:spcPct val="100000"/>
              </a:lnSpc>
              <a:spcBef>
                <a:spcPts val="0"/>
              </a:spcBef>
              <a:spcAft>
                <a:spcPts val="0"/>
              </a:spcAft>
              <a:buNone/>
            </a:pPr>
            <a:r>
              <a:rPr lang="en" sz="1300"/>
              <a:t>Reaching out time:</a:t>
            </a:r>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From Tuesday to Thursday</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Sep, Oct, Dec</a:t>
            </a:r>
            <a:endParaRPr sz="1200">
              <a:solidFill>
                <a:schemeClr val="dk1"/>
              </a:solidFill>
            </a:endParaRPr>
          </a:p>
          <a:p>
            <a:pPr indent="0" lvl="0" marL="0" marR="0" rtl="0" algn="l">
              <a:lnSpc>
                <a:spcPct val="100000"/>
              </a:lnSpc>
              <a:spcBef>
                <a:spcPts val="0"/>
              </a:spcBef>
              <a:spcAft>
                <a:spcPts val="0"/>
              </a:spcAft>
              <a:buNone/>
            </a:pPr>
            <a:r>
              <a:rPr lang="en" sz="1300"/>
              <a:t>Frequency and other strategies:</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Duration: from 600 to 3600</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Campaign: from 1 to 15</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Pdays: the less the better</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Previous contacts: the more the better</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68" name="Google Shape;68;p15"/>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69" name="Google Shape;69;p15"/>
          <p:cNvSpPr txBox="1"/>
          <p:nvPr/>
        </p:nvSpPr>
        <p:spPr>
          <a:xfrm>
            <a:off x="330200" y="260348"/>
            <a:ext cx="52578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 Executive Summary</a:t>
            </a:r>
            <a:endParaRPr sz="2400">
              <a:solidFill>
                <a:srgbClr val="FF6600"/>
              </a:solidFill>
              <a:latin typeface="Calibri"/>
              <a:ea typeface="Calibri"/>
              <a:cs typeface="Calibri"/>
              <a:sym typeface="Calibri"/>
            </a:endParaRPr>
          </a:p>
        </p:txBody>
      </p:sp>
      <p:sp>
        <p:nvSpPr>
          <p:cNvPr id="70" name="Google Shape;70;p15"/>
          <p:cNvSpPr txBox="1"/>
          <p:nvPr/>
        </p:nvSpPr>
        <p:spPr>
          <a:xfrm>
            <a:off x="1089775" y="1856050"/>
            <a:ext cx="6979500" cy="2378100"/>
          </a:xfrm>
          <a:prstGeom prst="rect">
            <a:avLst/>
          </a:prstGeom>
          <a:noFill/>
          <a:ln>
            <a:noFill/>
          </a:ln>
        </p:spPr>
        <p:txBody>
          <a:bodyPr anchorCtr="0" anchor="t" bIns="34275" lIns="68575" spcFirstLastPara="1" rIns="68575" wrap="square" tIns="34275">
            <a:spAutoFit/>
          </a:bodyPr>
          <a:lstStyle/>
          <a:p>
            <a:pPr indent="-323850" lvl="0" marL="457200" marR="0" rtl="0" algn="l">
              <a:lnSpc>
                <a:spcPct val="150000"/>
              </a:lnSpc>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ABC Bank wants to sell it's term deposit product to customers and before launching the product they want to develop a model which help them in understanding whether a particular customer will buy their product or not.</a:t>
            </a:r>
            <a:endParaRPr sz="1500">
              <a:solidFill>
                <a:srgbClr val="2D3B45"/>
              </a:solidFill>
              <a:latin typeface="Lato"/>
              <a:ea typeface="Lato"/>
              <a:cs typeface="Lato"/>
              <a:sym typeface="Lato"/>
            </a:endParaRPr>
          </a:p>
          <a:p>
            <a:pPr indent="-323850" lvl="0" marL="457200" marR="0" rtl="0" algn="l">
              <a:lnSpc>
                <a:spcPct val="150000"/>
              </a:lnSpc>
              <a:spcBef>
                <a:spcPts val="0"/>
              </a:spcBef>
              <a:spcAft>
                <a:spcPts val="0"/>
              </a:spcAft>
              <a:buClr>
                <a:srgbClr val="2D3B45"/>
              </a:buClr>
              <a:buSzPts val="1500"/>
              <a:buFont typeface="Lato"/>
              <a:buChar char="●"/>
            </a:pPr>
            <a:r>
              <a:rPr b="0" i="0" lang="en" sz="1500" u="none" strike="noStrike">
                <a:solidFill>
                  <a:srgbClr val="2D3B45"/>
                </a:solidFill>
                <a:latin typeface="Lato"/>
                <a:ea typeface="Lato"/>
                <a:cs typeface="Lato"/>
                <a:sym typeface="Lato"/>
              </a:rPr>
              <a:t>Our goal is to come out with </a:t>
            </a:r>
            <a:r>
              <a:rPr b="0" i="0" lang="en" sz="1500" u="none" strike="noStrike">
                <a:solidFill>
                  <a:srgbClr val="2D3B45"/>
                </a:solidFill>
                <a:latin typeface="Lato"/>
                <a:ea typeface="Lato"/>
                <a:cs typeface="Lato"/>
                <a:sym typeface="Lato"/>
              </a:rPr>
              <a:t>insights based on EDA process and dive into different dimensions to figure out </a:t>
            </a:r>
            <a:r>
              <a:rPr lang="en" sz="1500">
                <a:solidFill>
                  <a:srgbClr val="2D3B45"/>
                </a:solidFill>
                <a:latin typeface="Lato"/>
                <a:ea typeface="Lato"/>
                <a:cs typeface="Lato"/>
                <a:sym typeface="Lato"/>
              </a:rPr>
              <a:t>whom they need to pay special attention during marketing process, and a machine learning model to help them to make the marketing decision</a:t>
            </a:r>
            <a:r>
              <a:rPr b="0" i="0" lang="en" sz="1500" u="none" strike="noStrike">
                <a:solidFill>
                  <a:srgbClr val="2D3B45"/>
                </a:solidFill>
                <a:latin typeface="Lato"/>
                <a:ea typeface="Lato"/>
                <a:cs typeface="Lato"/>
                <a:sym typeface="Lato"/>
              </a:rPr>
              <a:t>.</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76" name="Google Shape;76;p16"/>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77" name="Google Shape;77;p16"/>
          <p:cNvSpPr txBox="1"/>
          <p:nvPr/>
        </p:nvSpPr>
        <p:spPr>
          <a:xfrm>
            <a:off x="330200" y="260348"/>
            <a:ext cx="43434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Problem Statement &amp; Approach</a:t>
            </a:r>
            <a:endParaRPr sz="2400">
              <a:solidFill>
                <a:srgbClr val="FF6600"/>
              </a:solidFill>
              <a:latin typeface="Calibri"/>
              <a:ea typeface="Calibri"/>
              <a:cs typeface="Calibri"/>
              <a:sym typeface="Calibri"/>
            </a:endParaRPr>
          </a:p>
        </p:txBody>
      </p:sp>
      <p:sp>
        <p:nvSpPr>
          <p:cNvPr id="78" name="Google Shape;78;p16"/>
          <p:cNvSpPr txBox="1"/>
          <p:nvPr/>
        </p:nvSpPr>
        <p:spPr>
          <a:xfrm>
            <a:off x="349247" y="597325"/>
            <a:ext cx="29463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Data Understanding</a:t>
            </a:r>
            <a:endParaRPr sz="1200">
              <a:solidFill>
                <a:schemeClr val="lt1"/>
              </a:solidFill>
              <a:latin typeface="Calibri"/>
              <a:ea typeface="Calibri"/>
              <a:cs typeface="Calibri"/>
              <a:sym typeface="Calibri"/>
            </a:endParaRPr>
          </a:p>
        </p:txBody>
      </p:sp>
      <p:sp>
        <p:nvSpPr>
          <p:cNvPr id="79" name="Google Shape;79;p16"/>
          <p:cNvSpPr txBox="1"/>
          <p:nvPr/>
        </p:nvSpPr>
        <p:spPr>
          <a:xfrm>
            <a:off x="1291586" y="1872050"/>
            <a:ext cx="6632400" cy="1293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rPr>
              <a:t>The dataset used for analysis is </a:t>
            </a:r>
            <a:r>
              <a:rPr b="1" lang="en">
                <a:solidFill>
                  <a:schemeClr val="dk1"/>
                </a:solidFill>
              </a:rPr>
              <a:t>bank-full</a:t>
            </a:r>
            <a:r>
              <a:rPr lang="en">
                <a:solidFill>
                  <a:schemeClr val="dk1"/>
                </a:solidFill>
              </a:rPr>
              <a:t>, covering 2 years from May, 2008 to Oct, 2010, and containing 45211 rows and 21 features.</a:t>
            </a:r>
            <a:endParaRPr>
              <a:solidFill>
                <a:schemeClr val="dk1"/>
              </a:solidFill>
            </a:endParaRPr>
          </a:p>
          <a:p>
            <a:pPr indent="0" lvl="0" marL="0" marR="0" rtl="0" algn="l">
              <a:spcBef>
                <a:spcPts val="900"/>
              </a:spcBef>
              <a:spcAft>
                <a:spcPts val="0"/>
              </a:spcAft>
              <a:buNone/>
            </a:pPr>
            <a:r>
              <a:rPr lang="en" sz="1600">
                <a:solidFill>
                  <a:schemeClr val="dk1"/>
                </a:solidFill>
                <a:latin typeface="Calibri"/>
                <a:ea typeface="Calibri"/>
                <a:cs typeface="Calibri"/>
                <a:sym typeface="Calibri"/>
              </a:rPr>
              <a:t>10 numerical variables and 11 </a:t>
            </a:r>
            <a:r>
              <a:rPr lang="en">
                <a:solidFill>
                  <a:srgbClr val="2D3B45"/>
                </a:solidFill>
                <a:highlight>
                  <a:srgbClr val="FFFFFF"/>
                </a:highlight>
                <a:latin typeface="Lato"/>
                <a:ea typeface="Lato"/>
                <a:cs typeface="Lato"/>
                <a:sym typeface="Lato"/>
              </a:rPr>
              <a:t>categorical variables are included in this dataset, in the following data processing session, the categorical variables needed to be processed to dummy variables.</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85" name="Google Shape;85;p17"/>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86" name="Google Shape;86;p17"/>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EDA</a:t>
            </a:r>
            <a:endParaRPr sz="2400">
              <a:solidFill>
                <a:srgbClr val="FF6600"/>
              </a:solidFill>
              <a:latin typeface="Calibri"/>
              <a:ea typeface="Calibri"/>
              <a:cs typeface="Calibri"/>
              <a:sym typeface="Calibri"/>
            </a:endParaRPr>
          </a:p>
        </p:txBody>
      </p:sp>
      <p:sp>
        <p:nvSpPr>
          <p:cNvPr id="87" name="Google Shape;87;p17"/>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Data visualization </a:t>
            </a:r>
            <a:r>
              <a:rPr lang="en" sz="800">
                <a:solidFill>
                  <a:schemeClr val="lt1"/>
                </a:solidFill>
                <a:latin typeface="Calibri"/>
                <a:ea typeface="Calibri"/>
                <a:cs typeface="Calibri"/>
                <a:sym typeface="Calibri"/>
              </a:rPr>
              <a:t>(Initial dataset without cleaning and replacement)</a:t>
            </a:r>
            <a:endParaRPr sz="800">
              <a:solidFill>
                <a:schemeClr val="lt1"/>
              </a:solidFill>
              <a:latin typeface="Calibri"/>
              <a:ea typeface="Calibri"/>
              <a:cs typeface="Calibri"/>
              <a:sym typeface="Calibri"/>
            </a:endParaRPr>
          </a:p>
        </p:txBody>
      </p:sp>
      <p:sp>
        <p:nvSpPr>
          <p:cNvPr id="88" name="Google Shape;88;p17"/>
          <p:cNvSpPr txBox="1"/>
          <p:nvPr/>
        </p:nvSpPr>
        <p:spPr>
          <a:xfrm>
            <a:off x="722750" y="1675725"/>
            <a:ext cx="2723700" cy="2547300"/>
          </a:xfrm>
          <a:prstGeom prst="rect">
            <a:avLst/>
          </a:prstGeom>
          <a:noFill/>
          <a:ln>
            <a:noFill/>
          </a:ln>
        </p:spPr>
        <p:txBody>
          <a:bodyPr anchorCtr="0" anchor="t" bIns="34275" lIns="68575" spcFirstLastPara="1" rIns="68575" wrap="square" tIns="3427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2D3B45"/>
                </a:solidFill>
              </a:rPr>
              <a:t>Outcome is the dependent variable (Y) in this dataset. The chart shows the y is imbalance, in further machine learning process we need to make up for the imbalanced part or delete some data with the outcome of ‘Yes’ randomly.</a:t>
            </a:r>
            <a:endParaRPr sz="1600">
              <a:solidFill>
                <a:schemeClr val="dk1"/>
              </a:solidFill>
              <a:latin typeface="Calibri"/>
              <a:ea typeface="Calibri"/>
              <a:cs typeface="Calibri"/>
              <a:sym typeface="Calibri"/>
            </a:endParaRPr>
          </a:p>
        </p:txBody>
      </p:sp>
      <p:pic>
        <p:nvPicPr>
          <p:cNvPr id="89" name="Google Shape;89;p17"/>
          <p:cNvPicPr preferRelativeResize="0"/>
          <p:nvPr/>
        </p:nvPicPr>
        <p:blipFill>
          <a:blip r:embed="rId4">
            <a:alphaModFix/>
          </a:blip>
          <a:stretch>
            <a:fillRect/>
          </a:stretch>
        </p:blipFill>
        <p:spPr>
          <a:xfrm>
            <a:off x="4005575" y="1593051"/>
            <a:ext cx="4764924" cy="2792175"/>
          </a:xfrm>
          <a:prstGeom prst="rect">
            <a:avLst/>
          </a:prstGeom>
          <a:noFill/>
          <a:ln>
            <a:noFill/>
          </a:ln>
        </p:spPr>
      </p:pic>
      <p:sp>
        <p:nvSpPr>
          <p:cNvPr id="90" name="Google Shape;90;p17"/>
          <p:cNvSpPr txBox="1"/>
          <p:nvPr/>
        </p:nvSpPr>
        <p:spPr>
          <a:xfrm>
            <a:off x="722750" y="1201825"/>
            <a:ext cx="12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O</a:t>
            </a:r>
            <a:r>
              <a:rPr b="1" lang="en" sz="1600"/>
              <a:t>utcome</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96" name="Google Shape;96;p18"/>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97" name="Google Shape;97;p18"/>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EDA</a:t>
            </a:r>
            <a:endParaRPr sz="2400">
              <a:solidFill>
                <a:srgbClr val="FF6600"/>
              </a:solidFill>
              <a:latin typeface="Calibri"/>
              <a:ea typeface="Calibri"/>
              <a:cs typeface="Calibri"/>
              <a:sym typeface="Calibri"/>
            </a:endParaRPr>
          </a:p>
        </p:txBody>
      </p:sp>
      <p:sp>
        <p:nvSpPr>
          <p:cNvPr id="98" name="Google Shape;98;p18"/>
          <p:cNvSpPr txBox="1"/>
          <p:nvPr/>
        </p:nvSpPr>
        <p:spPr>
          <a:xfrm>
            <a:off x="805525" y="1170600"/>
            <a:ext cx="6612900" cy="669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rgbClr val="1A1A1A"/>
                </a:solidFill>
                <a:latin typeface="Raleway"/>
                <a:ea typeface="Raleway"/>
                <a:cs typeface="Raleway"/>
                <a:sym typeface="Raleway"/>
              </a:rPr>
              <a:t>Job</a:t>
            </a:r>
            <a:endParaRPr b="1">
              <a:solidFill>
                <a:srgbClr val="1A1A1A"/>
              </a:solidFill>
              <a:latin typeface="Raleway"/>
              <a:ea typeface="Raleway"/>
              <a:cs typeface="Raleway"/>
              <a:sym typeface="Raleway"/>
            </a:endParaRPr>
          </a:p>
          <a:p>
            <a:pPr indent="0" lvl="0" marL="0" rtl="0" algn="l">
              <a:lnSpc>
                <a:spcPct val="150000"/>
              </a:lnSpc>
              <a:spcBef>
                <a:spcPts val="0"/>
              </a:spcBef>
              <a:spcAft>
                <a:spcPts val="0"/>
              </a:spcAft>
              <a:buSzPts val="1100"/>
              <a:buNone/>
            </a:pPr>
            <a:r>
              <a:rPr lang="en" sz="1000">
                <a:solidFill>
                  <a:schemeClr val="dk1"/>
                </a:solidFill>
              </a:rPr>
              <a:t>Majority of the clients are from admin. Category, meanwhile the rejection rate of admin. people are also higher than the other categories.</a:t>
            </a:r>
            <a:endParaRPr b="1">
              <a:solidFill>
                <a:srgbClr val="1A1A1A"/>
              </a:solidFill>
              <a:latin typeface="Raleway"/>
              <a:ea typeface="Raleway"/>
              <a:cs typeface="Raleway"/>
              <a:sym typeface="Raleway"/>
            </a:endParaRPr>
          </a:p>
        </p:txBody>
      </p:sp>
      <p:pic>
        <p:nvPicPr>
          <p:cNvPr id="99" name="Google Shape;99;p18"/>
          <p:cNvPicPr preferRelativeResize="0"/>
          <p:nvPr/>
        </p:nvPicPr>
        <p:blipFill>
          <a:blip r:embed="rId4">
            <a:alphaModFix/>
          </a:blip>
          <a:stretch>
            <a:fillRect/>
          </a:stretch>
        </p:blipFill>
        <p:spPr>
          <a:xfrm>
            <a:off x="349250" y="2159675"/>
            <a:ext cx="4116101" cy="2183375"/>
          </a:xfrm>
          <a:prstGeom prst="rect">
            <a:avLst/>
          </a:prstGeom>
          <a:noFill/>
          <a:ln>
            <a:noFill/>
          </a:ln>
        </p:spPr>
      </p:pic>
      <p:sp>
        <p:nvSpPr>
          <p:cNvPr id="100" name="Google Shape;100;p18"/>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Data visualization </a:t>
            </a:r>
            <a:r>
              <a:rPr lang="en" sz="800">
                <a:solidFill>
                  <a:schemeClr val="lt1"/>
                </a:solidFill>
                <a:latin typeface="Calibri"/>
                <a:ea typeface="Calibri"/>
                <a:cs typeface="Calibri"/>
                <a:sym typeface="Calibri"/>
              </a:rPr>
              <a:t>(Initial dataset without cleaning and replacement)</a:t>
            </a:r>
            <a:endParaRPr sz="800">
              <a:solidFill>
                <a:schemeClr val="lt1"/>
              </a:solidFill>
              <a:latin typeface="Calibri"/>
              <a:ea typeface="Calibri"/>
              <a:cs typeface="Calibri"/>
              <a:sym typeface="Calibri"/>
            </a:endParaRPr>
          </a:p>
        </p:txBody>
      </p:sp>
      <p:pic>
        <p:nvPicPr>
          <p:cNvPr id="101" name="Google Shape;101;p18"/>
          <p:cNvPicPr preferRelativeResize="0"/>
          <p:nvPr/>
        </p:nvPicPr>
        <p:blipFill>
          <a:blip r:embed="rId5">
            <a:alphaModFix/>
          </a:blip>
          <a:stretch>
            <a:fillRect/>
          </a:stretch>
        </p:blipFill>
        <p:spPr>
          <a:xfrm>
            <a:off x="349250" y="2159675"/>
            <a:ext cx="4116100" cy="2245575"/>
          </a:xfrm>
          <a:prstGeom prst="rect">
            <a:avLst/>
          </a:prstGeom>
          <a:noFill/>
          <a:ln>
            <a:noFill/>
          </a:ln>
        </p:spPr>
      </p:pic>
      <p:sp>
        <p:nvSpPr>
          <p:cNvPr id="102" name="Google Shape;102;p18"/>
          <p:cNvSpPr txBox="1"/>
          <p:nvPr/>
        </p:nvSpPr>
        <p:spPr>
          <a:xfrm>
            <a:off x="805525" y="1125150"/>
            <a:ext cx="3104700" cy="669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300">
                <a:solidFill>
                  <a:schemeClr val="dk1"/>
                </a:solidFill>
              </a:rPr>
              <a:t>Marital</a:t>
            </a:r>
            <a:endParaRPr b="1" sz="1300">
              <a:solidFill>
                <a:schemeClr val="dk1"/>
              </a:solidFill>
            </a:endParaRPr>
          </a:p>
          <a:p>
            <a:pPr indent="0" lvl="0" marL="0" rtl="0" algn="l">
              <a:lnSpc>
                <a:spcPct val="150000"/>
              </a:lnSpc>
              <a:spcBef>
                <a:spcPts val="0"/>
              </a:spcBef>
              <a:spcAft>
                <a:spcPts val="0"/>
              </a:spcAft>
              <a:buNone/>
            </a:pPr>
            <a:r>
              <a:rPr lang="en" sz="1200">
                <a:solidFill>
                  <a:schemeClr val="dk1"/>
                </a:solidFill>
              </a:rPr>
              <a:t>Most clients are married.</a:t>
            </a:r>
            <a:endParaRPr/>
          </a:p>
        </p:txBody>
      </p:sp>
      <p:pic>
        <p:nvPicPr>
          <p:cNvPr id="103" name="Google Shape;103;p18"/>
          <p:cNvPicPr preferRelativeResize="0"/>
          <p:nvPr/>
        </p:nvPicPr>
        <p:blipFill>
          <a:blip r:embed="rId6">
            <a:alphaModFix/>
          </a:blip>
          <a:stretch>
            <a:fillRect/>
          </a:stretch>
        </p:blipFill>
        <p:spPr>
          <a:xfrm>
            <a:off x="472150" y="2112300"/>
            <a:ext cx="3930600" cy="2292950"/>
          </a:xfrm>
          <a:prstGeom prst="rect">
            <a:avLst/>
          </a:prstGeom>
          <a:noFill/>
          <a:ln>
            <a:noFill/>
          </a:ln>
        </p:spPr>
      </p:pic>
      <p:sp>
        <p:nvSpPr>
          <p:cNvPr id="104" name="Google Shape;104;p18"/>
          <p:cNvSpPr txBox="1"/>
          <p:nvPr/>
        </p:nvSpPr>
        <p:spPr>
          <a:xfrm>
            <a:off x="805525" y="1094400"/>
            <a:ext cx="5913600" cy="8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300">
                <a:solidFill>
                  <a:schemeClr val="dk1"/>
                </a:solidFill>
              </a:rPr>
              <a:t>Contact</a:t>
            </a:r>
            <a:endParaRPr b="1" sz="13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rPr>
              <a:t>Most clients prefer cellular phones as a contact method. By </a:t>
            </a:r>
            <a:r>
              <a:rPr lang="en" sz="1000">
                <a:solidFill>
                  <a:schemeClr val="dk1"/>
                </a:solidFill>
              </a:rPr>
              <a:t>contacting people with their cellular contacts might be more possible to be answered. </a:t>
            </a:r>
            <a:endParaRPr sz="1200"/>
          </a:p>
        </p:txBody>
      </p:sp>
      <p:pic>
        <p:nvPicPr>
          <p:cNvPr id="105" name="Google Shape;105;p18"/>
          <p:cNvPicPr preferRelativeResize="0"/>
          <p:nvPr/>
        </p:nvPicPr>
        <p:blipFill>
          <a:blip r:embed="rId7">
            <a:alphaModFix/>
          </a:blip>
          <a:stretch>
            <a:fillRect/>
          </a:stretch>
        </p:blipFill>
        <p:spPr>
          <a:xfrm>
            <a:off x="4673600" y="2249522"/>
            <a:ext cx="4243876" cy="2116650"/>
          </a:xfrm>
          <a:prstGeom prst="rect">
            <a:avLst/>
          </a:prstGeom>
          <a:noFill/>
          <a:ln>
            <a:noFill/>
          </a:ln>
        </p:spPr>
      </p:pic>
      <p:pic>
        <p:nvPicPr>
          <p:cNvPr id="106" name="Google Shape;106;p18"/>
          <p:cNvPicPr preferRelativeResize="0"/>
          <p:nvPr/>
        </p:nvPicPr>
        <p:blipFill>
          <a:blip r:embed="rId8">
            <a:alphaModFix/>
          </a:blip>
          <a:stretch>
            <a:fillRect/>
          </a:stretch>
        </p:blipFill>
        <p:spPr>
          <a:xfrm>
            <a:off x="4673600" y="2249525"/>
            <a:ext cx="4243875" cy="2183375"/>
          </a:xfrm>
          <a:prstGeom prst="rect">
            <a:avLst/>
          </a:prstGeom>
          <a:noFill/>
          <a:ln>
            <a:noFill/>
          </a:ln>
        </p:spPr>
      </p:pic>
      <p:pic>
        <p:nvPicPr>
          <p:cNvPr id="107" name="Google Shape;107;p18"/>
          <p:cNvPicPr preferRelativeResize="0"/>
          <p:nvPr/>
        </p:nvPicPr>
        <p:blipFill>
          <a:blip r:embed="rId9">
            <a:alphaModFix/>
          </a:blip>
          <a:stretch>
            <a:fillRect/>
          </a:stretch>
        </p:blipFill>
        <p:spPr>
          <a:xfrm>
            <a:off x="4719250" y="2156850"/>
            <a:ext cx="4152575" cy="224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100"/>
                                          </p:stCondLst>
                                        </p:cTn>
                                        <p:tgtEl>
                                          <p:spTgt spid="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0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100"/>
                                          </p:stCondLst>
                                        </p:cTn>
                                        <p:tgtEl>
                                          <p:spTgt spid="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0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113" name="Google Shape;113;p19"/>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114" name="Google Shape;114;p19"/>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EDA</a:t>
            </a:r>
            <a:endParaRPr sz="2400">
              <a:solidFill>
                <a:srgbClr val="FF6600"/>
              </a:solidFill>
              <a:latin typeface="Calibri"/>
              <a:ea typeface="Calibri"/>
              <a:cs typeface="Calibri"/>
              <a:sym typeface="Calibri"/>
            </a:endParaRPr>
          </a:p>
        </p:txBody>
      </p:sp>
      <p:sp>
        <p:nvSpPr>
          <p:cNvPr id="115" name="Google Shape;115;p19"/>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Data visualization </a:t>
            </a:r>
            <a:r>
              <a:rPr lang="en" sz="800">
                <a:solidFill>
                  <a:schemeClr val="lt1"/>
                </a:solidFill>
                <a:latin typeface="Calibri"/>
                <a:ea typeface="Calibri"/>
                <a:cs typeface="Calibri"/>
                <a:sym typeface="Calibri"/>
              </a:rPr>
              <a:t>(Initial dataset without cleaning and replacement)</a:t>
            </a:r>
            <a:endParaRPr sz="800">
              <a:solidFill>
                <a:schemeClr val="lt1"/>
              </a:solidFill>
              <a:latin typeface="Calibri"/>
              <a:ea typeface="Calibri"/>
              <a:cs typeface="Calibri"/>
              <a:sym typeface="Calibri"/>
            </a:endParaRPr>
          </a:p>
        </p:txBody>
      </p:sp>
      <p:sp>
        <p:nvSpPr>
          <p:cNvPr id="116" name="Google Shape;116;p19"/>
          <p:cNvSpPr txBox="1"/>
          <p:nvPr/>
        </p:nvSpPr>
        <p:spPr>
          <a:xfrm>
            <a:off x="1065900" y="1173200"/>
            <a:ext cx="5637000" cy="84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dk1"/>
                </a:solidFill>
              </a:rPr>
              <a:t>Day of week</a:t>
            </a:r>
            <a:endParaRPr b="1"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rPr>
              <a:t>This indicator has a uniform distribution, contact with clients in either of the days does not affect much on the rejection rate.</a:t>
            </a:r>
            <a:endParaRPr sz="1200"/>
          </a:p>
        </p:txBody>
      </p:sp>
      <p:pic>
        <p:nvPicPr>
          <p:cNvPr id="117" name="Google Shape;117;p19"/>
          <p:cNvPicPr preferRelativeResize="0"/>
          <p:nvPr/>
        </p:nvPicPr>
        <p:blipFill>
          <a:blip r:embed="rId4">
            <a:alphaModFix/>
          </a:blip>
          <a:stretch>
            <a:fillRect/>
          </a:stretch>
        </p:blipFill>
        <p:spPr>
          <a:xfrm>
            <a:off x="373898" y="2246800"/>
            <a:ext cx="4256014" cy="2204650"/>
          </a:xfrm>
          <a:prstGeom prst="rect">
            <a:avLst/>
          </a:prstGeom>
          <a:noFill/>
          <a:ln>
            <a:noFill/>
          </a:ln>
        </p:spPr>
      </p:pic>
      <p:pic>
        <p:nvPicPr>
          <p:cNvPr id="118" name="Google Shape;118;p19"/>
          <p:cNvPicPr preferRelativeResize="0"/>
          <p:nvPr/>
        </p:nvPicPr>
        <p:blipFill>
          <a:blip r:embed="rId5">
            <a:alphaModFix/>
          </a:blip>
          <a:stretch>
            <a:fillRect/>
          </a:stretch>
        </p:blipFill>
        <p:spPr>
          <a:xfrm>
            <a:off x="373900" y="2246806"/>
            <a:ext cx="4256000" cy="2242622"/>
          </a:xfrm>
          <a:prstGeom prst="rect">
            <a:avLst/>
          </a:prstGeom>
          <a:noFill/>
          <a:ln>
            <a:noFill/>
          </a:ln>
        </p:spPr>
      </p:pic>
      <p:sp>
        <p:nvSpPr>
          <p:cNvPr id="119" name="Google Shape;119;p19"/>
          <p:cNvSpPr txBox="1"/>
          <p:nvPr/>
        </p:nvSpPr>
        <p:spPr>
          <a:xfrm>
            <a:off x="1065900" y="1166300"/>
            <a:ext cx="6323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Month</a:t>
            </a:r>
            <a:endParaRPr b="1" sz="1200"/>
          </a:p>
          <a:p>
            <a:pPr indent="0" lvl="0" marL="0" rtl="0" algn="l">
              <a:spcBef>
                <a:spcPts val="0"/>
              </a:spcBef>
              <a:spcAft>
                <a:spcPts val="0"/>
              </a:spcAft>
              <a:buNone/>
            </a:pPr>
            <a:r>
              <a:rPr lang="en" sz="1100"/>
              <a:t>During summer, there are generally more phone calls, but the rejection rate are higher at the same time.</a:t>
            </a:r>
            <a:endParaRPr sz="1100"/>
          </a:p>
        </p:txBody>
      </p:sp>
      <p:pic>
        <p:nvPicPr>
          <p:cNvPr id="120" name="Google Shape;120;p19"/>
          <p:cNvPicPr preferRelativeResize="0"/>
          <p:nvPr/>
        </p:nvPicPr>
        <p:blipFill>
          <a:blip r:embed="rId6">
            <a:alphaModFix/>
          </a:blip>
          <a:stretch>
            <a:fillRect/>
          </a:stretch>
        </p:blipFill>
        <p:spPr>
          <a:xfrm>
            <a:off x="4782300" y="2343825"/>
            <a:ext cx="4063591" cy="2204650"/>
          </a:xfrm>
          <a:prstGeom prst="rect">
            <a:avLst/>
          </a:prstGeom>
          <a:noFill/>
          <a:ln>
            <a:noFill/>
          </a:ln>
        </p:spPr>
      </p:pic>
      <p:pic>
        <p:nvPicPr>
          <p:cNvPr id="121" name="Google Shape;121;p19"/>
          <p:cNvPicPr preferRelativeResize="0"/>
          <p:nvPr/>
        </p:nvPicPr>
        <p:blipFill>
          <a:blip r:embed="rId7">
            <a:alphaModFix/>
          </a:blip>
          <a:stretch>
            <a:fillRect/>
          </a:stretch>
        </p:blipFill>
        <p:spPr>
          <a:xfrm>
            <a:off x="4782300" y="2313400"/>
            <a:ext cx="4063601" cy="220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6"/>
                                        </p:tgtEl>
                                      </p:cBhvr>
                                    </p:animEffect>
                                    <p:set>
                                      <p:cBhvr>
                                        <p:cTn dur="1" fill="hold">
                                          <p:stCondLst>
                                            <p:cond delay="1000"/>
                                          </p:stCondLst>
                                        </p:cTn>
                                        <p:tgtEl>
                                          <p:spTgt spid="1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0"/>
                                        </p:tgtEl>
                                      </p:cBhvr>
                                    </p:animEffect>
                                    <p:set>
                                      <p:cBhvr>
                                        <p:cTn dur="1" fill="hold">
                                          <p:stCondLst>
                                            <p:cond delay="1000"/>
                                          </p:stCondLst>
                                        </p:cTn>
                                        <p:tgtEl>
                                          <p:spTgt spid="1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17"/>
                                        </p:tgtEl>
                                      </p:cBhvr>
                                    </p:animEffect>
                                    <p:set>
                                      <p:cBhvr>
                                        <p:cTn dur="1" fill="hold">
                                          <p:stCondLst>
                                            <p:cond delay="1000"/>
                                          </p:stCondLst>
                                        </p:cTn>
                                        <p:tgtEl>
                                          <p:spTgt spid="1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127" name="Google Shape;127;p20"/>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128" name="Google Shape;128;p20"/>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EDA</a:t>
            </a:r>
            <a:endParaRPr sz="2400">
              <a:solidFill>
                <a:srgbClr val="FF6600"/>
              </a:solidFill>
              <a:latin typeface="Calibri"/>
              <a:ea typeface="Calibri"/>
              <a:cs typeface="Calibri"/>
              <a:sym typeface="Calibri"/>
            </a:endParaRPr>
          </a:p>
        </p:txBody>
      </p:sp>
      <p:sp>
        <p:nvSpPr>
          <p:cNvPr id="129" name="Google Shape;129;p20"/>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Data visualization </a:t>
            </a:r>
            <a:r>
              <a:rPr lang="en" sz="800">
                <a:solidFill>
                  <a:schemeClr val="lt1"/>
                </a:solidFill>
                <a:latin typeface="Calibri"/>
                <a:ea typeface="Calibri"/>
                <a:cs typeface="Calibri"/>
                <a:sym typeface="Calibri"/>
              </a:rPr>
              <a:t>(Initial dataset without cleaning and replacement)</a:t>
            </a:r>
            <a:endParaRPr sz="800">
              <a:solidFill>
                <a:schemeClr val="lt1"/>
              </a:solidFill>
              <a:latin typeface="Calibri"/>
              <a:ea typeface="Calibri"/>
              <a:cs typeface="Calibri"/>
              <a:sym typeface="Calibri"/>
            </a:endParaRPr>
          </a:p>
        </p:txBody>
      </p:sp>
      <p:pic>
        <p:nvPicPr>
          <p:cNvPr id="130" name="Google Shape;130;p20"/>
          <p:cNvPicPr preferRelativeResize="0"/>
          <p:nvPr/>
        </p:nvPicPr>
        <p:blipFill>
          <a:blip r:embed="rId4">
            <a:alphaModFix/>
          </a:blip>
          <a:stretch>
            <a:fillRect/>
          </a:stretch>
        </p:blipFill>
        <p:spPr>
          <a:xfrm>
            <a:off x="4629225" y="1895550"/>
            <a:ext cx="4098074" cy="2297350"/>
          </a:xfrm>
          <a:prstGeom prst="rect">
            <a:avLst/>
          </a:prstGeom>
          <a:noFill/>
          <a:ln>
            <a:noFill/>
          </a:ln>
        </p:spPr>
      </p:pic>
      <p:pic>
        <p:nvPicPr>
          <p:cNvPr id="131" name="Google Shape;131;p20"/>
          <p:cNvPicPr preferRelativeResize="0"/>
          <p:nvPr/>
        </p:nvPicPr>
        <p:blipFill>
          <a:blip r:embed="rId5">
            <a:alphaModFix/>
          </a:blip>
          <a:stretch>
            <a:fillRect/>
          </a:stretch>
        </p:blipFill>
        <p:spPr>
          <a:xfrm>
            <a:off x="256250" y="1942726"/>
            <a:ext cx="4167249" cy="22029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1" y="1"/>
            <a:ext cx="9144000" cy="946200"/>
          </a:xfrm>
          <a:prstGeom prst="rect">
            <a:avLst/>
          </a:prstGeom>
          <a:solidFill>
            <a:srgbClr val="3B3B3B"/>
          </a:solid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br>
              <a:rPr lang="en"/>
            </a:br>
            <a:br>
              <a:rPr lang="en"/>
            </a:br>
            <a:br>
              <a:rPr lang="en"/>
            </a:br>
            <a:endParaRPr b="1">
              <a:solidFill>
                <a:srgbClr val="FF6600"/>
              </a:solidFill>
            </a:endParaRPr>
          </a:p>
        </p:txBody>
      </p:sp>
      <p:pic>
        <p:nvPicPr>
          <p:cNvPr id="137" name="Google Shape;137;p21"/>
          <p:cNvPicPr preferRelativeResize="0"/>
          <p:nvPr/>
        </p:nvPicPr>
        <p:blipFill rotWithShape="1">
          <a:blip r:embed="rId3">
            <a:alphaModFix/>
          </a:blip>
          <a:srcRect b="0" l="0" r="0" t="0"/>
          <a:stretch/>
        </p:blipFill>
        <p:spPr>
          <a:xfrm>
            <a:off x="7759699" y="100238"/>
            <a:ext cx="1240971" cy="745674"/>
          </a:xfrm>
          <a:prstGeom prst="rect">
            <a:avLst/>
          </a:prstGeom>
          <a:noFill/>
          <a:ln>
            <a:noFill/>
          </a:ln>
        </p:spPr>
      </p:pic>
      <p:sp>
        <p:nvSpPr>
          <p:cNvPr id="138" name="Google Shape;138;p21"/>
          <p:cNvSpPr txBox="1"/>
          <p:nvPr/>
        </p:nvSpPr>
        <p:spPr>
          <a:xfrm>
            <a:off x="330200" y="260348"/>
            <a:ext cx="4343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rgbClr val="FF6600"/>
                </a:solidFill>
                <a:latin typeface="Calibri"/>
                <a:ea typeface="Calibri"/>
                <a:cs typeface="Calibri"/>
                <a:sym typeface="Calibri"/>
              </a:rPr>
              <a:t>EDA</a:t>
            </a:r>
            <a:endParaRPr sz="2400">
              <a:solidFill>
                <a:srgbClr val="FF6600"/>
              </a:solidFill>
              <a:latin typeface="Calibri"/>
              <a:ea typeface="Calibri"/>
              <a:cs typeface="Calibri"/>
              <a:sym typeface="Calibri"/>
            </a:endParaRPr>
          </a:p>
        </p:txBody>
      </p:sp>
      <p:sp>
        <p:nvSpPr>
          <p:cNvPr id="139" name="Google Shape;139;p21"/>
          <p:cNvSpPr txBox="1"/>
          <p:nvPr/>
        </p:nvSpPr>
        <p:spPr>
          <a:xfrm>
            <a:off x="349250" y="597325"/>
            <a:ext cx="34707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Data visualization </a:t>
            </a:r>
            <a:r>
              <a:rPr lang="en" sz="800">
                <a:solidFill>
                  <a:schemeClr val="lt1"/>
                </a:solidFill>
                <a:latin typeface="Calibri"/>
                <a:ea typeface="Calibri"/>
                <a:cs typeface="Calibri"/>
                <a:sym typeface="Calibri"/>
              </a:rPr>
              <a:t>(Initial dataset without cleaning and replacement)</a:t>
            </a:r>
            <a:endParaRPr sz="800">
              <a:solidFill>
                <a:schemeClr val="lt1"/>
              </a:solidFill>
              <a:latin typeface="Calibri"/>
              <a:ea typeface="Calibri"/>
              <a:cs typeface="Calibri"/>
              <a:sym typeface="Calibri"/>
            </a:endParaRPr>
          </a:p>
        </p:txBody>
      </p:sp>
      <p:pic>
        <p:nvPicPr>
          <p:cNvPr id="140" name="Google Shape;140;p21"/>
          <p:cNvPicPr preferRelativeResize="0"/>
          <p:nvPr/>
        </p:nvPicPr>
        <p:blipFill>
          <a:blip r:embed="rId4">
            <a:alphaModFix/>
          </a:blip>
          <a:stretch>
            <a:fillRect/>
          </a:stretch>
        </p:blipFill>
        <p:spPr>
          <a:xfrm>
            <a:off x="4616375" y="1979461"/>
            <a:ext cx="4343400" cy="2166271"/>
          </a:xfrm>
          <a:prstGeom prst="rect">
            <a:avLst/>
          </a:prstGeom>
          <a:noFill/>
          <a:ln>
            <a:noFill/>
          </a:ln>
        </p:spPr>
      </p:pic>
      <p:pic>
        <p:nvPicPr>
          <p:cNvPr id="141" name="Google Shape;141;p21"/>
          <p:cNvPicPr preferRelativeResize="0"/>
          <p:nvPr/>
        </p:nvPicPr>
        <p:blipFill>
          <a:blip r:embed="rId5">
            <a:alphaModFix/>
          </a:blip>
          <a:stretch>
            <a:fillRect/>
          </a:stretch>
        </p:blipFill>
        <p:spPr>
          <a:xfrm>
            <a:off x="259700" y="1949125"/>
            <a:ext cx="4194103" cy="21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