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5" r:id="rId5"/>
    <p:sldId id="283" r:id="rId6"/>
    <p:sldId id="284" r:id="rId7"/>
    <p:sldId id="288" r:id="rId8"/>
    <p:sldId id="279" r:id="rId9"/>
    <p:sldId id="289" r:id="rId10"/>
    <p:sldId id="291" r:id="rId11"/>
    <p:sldId id="292" r:id="rId12"/>
    <p:sldId id="295" r:id="rId13"/>
    <p:sldId id="294" r:id="rId14"/>
    <p:sldId id="296" r:id="rId15"/>
    <p:sldId id="298" r:id="rId16"/>
    <p:sldId id="297" r:id="rId17"/>
    <p:sldId id="299" r:id="rId18"/>
    <p:sldId id="301" r:id="rId19"/>
    <p:sldId id="302" r:id="rId20"/>
    <p:sldId id="303" r:id="rId21"/>
    <p:sldId id="305" r:id="rId22"/>
    <p:sldId id="304" r:id="rId23"/>
    <p:sldId id="28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8A9"/>
    <a:srgbClr val="FF6600"/>
    <a:srgbClr val="F0E68C"/>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101" d="100"/>
          <a:sy n="101" d="100"/>
        </p:scale>
        <p:origin x="15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&lt;G2M Case Study&gt;</a:t>
            </a:r>
          </a:p>
          <a:p>
            <a:endParaRPr lang="en-US" sz="4000" dirty="0"/>
          </a:p>
          <a:p>
            <a:r>
              <a:rPr lang="en-US" sz="2800" b="1" dirty="0"/>
              <a:t>&lt;7/13/2022&gt;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demographic information analysis</a:t>
            </a:r>
            <a:endParaRPr lang="zh-CN" altLang="en-US" sz="1600" dirty="0">
              <a:solidFill>
                <a:schemeClr val="bg1"/>
              </a:solidFill>
            </a:endParaRPr>
          </a:p>
        </p:txBody>
      </p:sp>
      <p:sp>
        <p:nvSpPr>
          <p:cNvPr id="11" name="文本框 10">
            <a:extLst>
              <a:ext uri="{FF2B5EF4-FFF2-40B4-BE49-F238E27FC236}">
                <a16:creationId xmlns:a16="http://schemas.microsoft.com/office/drawing/2014/main" id="{2DDAD59E-B07B-6917-A2A2-CDFC6EF0BF31}"/>
              </a:ext>
            </a:extLst>
          </p:cNvPr>
          <p:cNvSpPr txBox="1"/>
          <p:nvPr/>
        </p:nvSpPr>
        <p:spPr>
          <a:xfrm>
            <a:off x="804333" y="1533618"/>
            <a:ext cx="1413934"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Gender</a:t>
            </a:r>
            <a:endParaRPr lang="en-US" altLang="zh-CN" b="0" dirty="0">
              <a:effectLst/>
            </a:endParaRPr>
          </a:p>
        </p:txBody>
      </p:sp>
      <p:grpSp>
        <p:nvGrpSpPr>
          <p:cNvPr id="6" name="组合 5">
            <a:extLst>
              <a:ext uri="{FF2B5EF4-FFF2-40B4-BE49-F238E27FC236}">
                <a16:creationId xmlns:a16="http://schemas.microsoft.com/office/drawing/2014/main" id="{17E6F9A1-5A6D-9156-FECD-B983141761CF}"/>
              </a:ext>
            </a:extLst>
          </p:cNvPr>
          <p:cNvGrpSpPr/>
          <p:nvPr/>
        </p:nvGrpSpPr>
        <p:grpSpPr>
          <a:xfrm>
            <a:off x="2218267" y="2346126"/>
            <a:ext cx="8482369" cy="2530674"/>
            <a:chOff x="1151466" y="2092126"/>
            <a:chExt cx="8482369" cy="2530674"/>
          </a:xfrm>
        </p:grpSpPr>
        <p:pic>
          <p:nvPicPr>
            <p:cNvPr id="7170" name="Picture 2">
              <a:extLst>
                <a:ext uri="{FF2B5EF4-FFF2-40B4-BE49-F238E27FC236}">
                  <a16:creationId xmlns:a16="http://schemas.microsoft.com/office/drawing/2014/main" id="{0080DC57-84B9-7182-E3E0-9118CD2E6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6" y="2092126"/>
              <a:ext cx="8482369" cy="253067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459E6E7-E052-444D-CAD0-3E02D1B78C2D}"/>
                </a:ext>
              </a:extLst>
            </p:cNvPr>
            <p:cNvSpPr txBox="1"/>
            <p:nvPr/>
          </p:nvSpPr>
          <p:spPr>
            <a:xfrm>
              <a:off x="7831667" y="2946399"/>
              <a:ext cx="745067" cy="307777"/>
            </a:xfrm>
            <a:prstGeom prst="rect">
              <a:avLst/>
            </a:prstGeom>
            <a:noFill/>
          </p:spPr>
          <p:txBody>
            <a:bodyPr wrap="square" rtlCol="0">
              <a:spAutoFit/>
            </a:bodyPr>
            <a:lstStyle/>
            <a:p>
              <a:r>
                <a:rPr lang="en-US" altLang="zh-CN" sz="1400" dirty="0"/>
                <a:t>57.77%</a:t>
              </a:r>
              <a:endParaRPr lang="zh-CN" altLang="en-US" sz="1400" dirty="0"/>
            </a:p>
          </p:txBody>
        </p:sp>
        <p:sp>
          <p:nvSpPr>
            <p:cNvPr id="15" name="文本框 14">
              <a:extLst>
                <a:ext uri="{FF2B5EF4-FFF2-40B4-BE49-F238E27FC236}">
                  <a16:creationId xmlns:a16="http://schemas.microsoft.com/office/drawing/2014/main" id="{788649B0-C57F-5A6B-9A3C-DC8732E4A58A}"/>
                </a:ext>
              </a:extLst>
            </p:cNvPr>
            <p:cNvSpPr txBox="1"/>
            <p:nvPr/>
          </p:nvSpPr>
          <p:spPr>
            <a:xfrm>
              <a:off x="5080000" y="2956353"/>
              <a:ext cx="745067" cy="307777"/>
            </a:xfrm>
            <a:prstGeom prst="rect">
              <a:avLst/>
            </a:prstGeom>
            <a:noFill/>
          </p:spPr>
          <p:txBody>
            <a:bodyPr wrap="square" rtlCol="0">
              <a:spAutoFit/>
            </a:bodyPr>
            <a:lstStyle/>
            <a:p>
              <a:r>
                <a:rPr lang="en-US" altLang="zh-CN" sz="1400" dirty="0"/>
                <a:t>55.76%</a:t>
              </a:r>
              <a:endParaRPr lang="zh-CN" altLang="en-US" sz="1400" dirty="0"/>
            </a:p>
          </p:txBody>
        </p:sp>
        <p:sp>
          <p:nvSpPr>
            <p:cNvPr id="16" name="文本框 15">
              <a:extLst>
                <a:ext uri="{FF2B5EF4-FFF2-40B4-BE49-F238E27FC236}">
                  <a16:creationId xmlns:a16="http://schemas.microsoft.com/office/drawing/2014/main" id="{6AA18D89-2FA2-1B3D-A5FA-5BA41E7250DB}"/>
                </a:ext>
              </a:extLst>
            </p:cNvPr>
            <p:cNvSpPr txBox="1"/>
            <p:nvPr/>
          </p:nvSpPr>
          <p:spPr>
            <a:xfrm>
              <a:off x="2209801" y="2946398"/>
              <a:ext cx="745067" cy="307777"/>
            </a:xfrm>
            <a:prstGeom prst="rect">
              <a:avLst/>
            </a:prstGeom>
            <a:noFill/>
          </p:spPr>
          <p:txBody>
            <a:bodyPr wrap="square" rtlCol="0">
              <a:spAutoFit/>
            </a:bodyPr>
            <a:lstStyle/>
            <a:p>
              <a:r>
                <a:rPr lang="en-US" altLang="zh-CN" sz="1400" dirty="0"/>
                <a:t>57.29%</a:t>
              </a:r>
              <a:endParaRPr lang="zh-CN" altLang="en-US" sz="1400" dirty="0"/>
            </a:p>
          </p:txBody>
        </p:sp>
      </p:grpSp>
      <p:sp>
        <p:nvSpPr>
          <p:cNvPr id="17" name="文本框 16">
            <a:extLst>
              <a:ext uri="{FF2B5EF4-FFF2-40B4-BE49-F238E27FC236}">
                <a16:creationId xmlns:a16="http://schemas.microsoft.com/office/drawing/2014/main" id="{F4851E67-EE0B-C35E-8A54-A3B53AD4F10F}"/>
              </a:ext>
            </a:extLst>
          </p:cNvPr>
          <p:cNvSpPr txBox="1"/>
          <p:nvPr/>
        </p:nvSpPr>
        <p:spPr>
          <a:xfrm>
            <a:off x="2731115" y="5365573"/>
            <a:ext cx="7120467" cy="646331"/>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There are more male users in these three dimensions. But in Yellow Cab, male users take up more percentage than that in Pink Cab.</a:t>
            </a:r>
            <a:endParaRPr lang="en-US" altLang="zh-CN" b="0" dirty="0">
              <a:effectLst/>
            </a:endParaRPr>
          </a:p>
        </p:txBody>
      </p:sp>
    </p:spTree>
    <p:extLst>
      <p:ext uri="{BB962C8B-B14F-4D97-AF65-F5344CB8AC3E}">
        <p14:creationId xmlns:p14="http://schemas.microsoft.com/office/powerpoint/2010/main" val="186455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804333" y="1555090"/>
            <a:ext cx="6096000"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User Income</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demographic information analysis</a:t>
            </a:r>
            <a:endParaRPr lang="zh-CN" altLang="en-US" sz="1600" dirty="0">
              <a:solidFill>
                <a:schemeClr val="bg1"/>
              </a:solidFill>
            </a:endParaRPr>
          </a:p>
        </p:txBody>
      </p:sp>
      <p:grpSp>
        <p:nvGrpSpPr>
          <p:cNvPr id="16" name="组合 15">
            <a:extLst>
              <a:ext uri="{FF2B5EF4-FFF2-40B4-BE49-F238E27FC236}">
                <a16:creationId xmlns:a16="http://schemas.microsoft.com/office/drawing/2014/main" id="{50512707-92E1-FC2D-88DF-CD4E0572A32D}"/>
              </a:ext>
            </a:extLst>
          </p:cNvPr>
          <p:cNvGrpSpPr/>
          <p:nvPr/>
        </p:nvGrpSpPr>
        <p:grpSpPr>
          <a:xfrm>
            <a:off x="804333" y="2229221"/>
            <a:ext cx="5096934" cy="4136193"/>
            <a:chOff x="651933" y="2366209"/>
            <a:chExt cx="4800847" cy="3759393"/>
          </a:xfrm>
        </p:grpSpPr>
        <p:pic>
          <p:nvPicPr>
            <p:cNvPr id="5" name="图片 4">
              <a:extLst>
                <a:ext uri="{FF2B5EF4-FFF2-40B4-BE49-F238E27FC236}">
                  <a16:creationId xmlns:a16="http://schemas.microsoft.com/office/drawing/2014/main" id="{C55C54AC-DA70-F2A7-3385-7BE4FD47F24D}"/>
                </a:ext>
              </a:extLst>
            </p:cNvPr>
            <p:cNvPicPr>
              <a:picLocks noChangeAspect="1"/>
            </p:cNvPicPr>
            <p:nvPr/>
          </p:nvPicPr>
          <p:blipFill>
            <a:blip r:embed="rId3"/>
            <a:stretch>
              <a:fillRect/>
            </a:stretch>
          </p:blipFill>
          <p:spPr>
            <a:xfrm>
              <a:off x="651933" y="2366209"/>
              <a:ext cx="4800847" cy="3759393"/>
            </a:xfrm>
            <a:prstGeom prst="rect">
              <a:avLst/>
            </a:prstGeom>
          </p:spPr>
        </p:pic>
        <p:pic>
          <p:nvPicPr>
            <p:cNvPr id="8" name="图片 7">
              <a:extLst>
                <a:ext uri="{FF2B5EF4-FFF2-40B4-BE49-F238E27FC236}">
                  <a16:creationId xmlns:a16="http://schemas.microsoft.com/office/drawing/2014/main" id="{2DA4E74C-84B4-993B-C761-8C3F5478E78E}"/>
                </a:ext>
              </a:extLst>
            </p:cNvPr>
            <p:cNvPicPr>
              <a:picLocks noChangeAspect="1"/>
            </p:cNvPicPr>
            <p:nvPr/>
          </p:nvPicPr>
          <p:blipFill>
            <a:blip r:embed="rId4"/>
            <a:stretch>
              <a:fillRect/>
            </a:stretch>
          </p:blipFill>
          <p:spPr>
            <a:xfrm>
              <a:off x="3957057" y="2509360"/>
              <a:ext cx="1241476" cy="560416"/>
            </a:xfrm>
            <a:prstGeom prst="rect">
              <a:avLst/>
            </a:prstGeom>
          </p:spPr>
        </p:pic>
        <p:pic>
          <p:nvPicPr>
            <p:cNvPr id="11" name="图片 10">
              <a:extLst>
                <a:ext uri="{FF2B5EF4-FFF2-40B4-BE49-F238E27FC236}">
                  <a16:creationId xmlns:a16="http://schemas.microsoft.com/office/drawing/2014/main" id="{C7086AE4-5393-C885-8451-4B143FEC1EBB}"/>
                </a:ext>
              </a:extLst>
            </p:cNvPr>
            <p:cNvPicPr>
              <a:picLocks noChangeAspect="1"/>
            </p:cNvPicPr>
            <p:nvPr/>
          </p:nvPicPr>
          <p:blipFill>
            <a:blip r:embed="rId5"/>
            <a:stretch>
              <a:fillRect/>
            </a:stretch>
          </p:blipFill>
          <p:spPr>
            <a:xfrm>
              <a:off x="3957057" y="4317606"/>
              <a:ext cx="1241476" cy="433531"/>
            </a:xfrm>
            <a:prstGeom prst="rect">
              <a:avLst/>
            </a:prstGeom>
          </p:spPr>
        </p:pic>
      </p:grpSp>
      <p:sp>
        <p:nvSpPr>
          <p:cNvPr id="17" name="文本框 16">
            <a:extLst>
              <a:ext uri="{FF2B5EF4-FFF2-40B4-BE49-F238E27FC236}">
                <a16:creationId xmlns:a16="http://schemas.microsoft.com/office/drawing/2014/main" id="{D121D5AC-C456-6891-3BCB-AD877C7E4F1F}"/>
              </a:ext>
            </a:extLst>
          </p:cNvPr>
          <p:cNvSpPr txBox="1"/>
          <p:nvPr/>
        </p:nvSpPr>
        <p:spPr>
          <a:xfrm>
            <a:off x="6646333" y="3003306"/>
            <a:ext cx="3395134" cy="1754326"/>
          </a:xfrm>
          <a:prstGeom prst="rect">
            <a:avLst/>
          </a:prstGeom>
          <a:noFill/>
        </p:spPr>
        <p:txBody>
          <a:bodyPr wrap="square" rtlCol="0">
            <a:spAutoFit/>
          </a:bodyPr>
          <a:lstStyle/>
          <a:p>
            <a:r>
              <a:rPr lang="en-US" altLang="zh-CN" dirty="0"/>
              <a:t>People with relatively less income are more likely to call a cab.</a:t>
            </a:r>
          </a:p>
          <a:p>
            <a:endParaRPr lang="en-US" altLang="zh-CN" dirty="0"/>
          </a:p>
          <a:p>
            <a:r>
              <a:rPr lang="en-US" altLang="zh-CN" dirty="0"/>
              <a:t>The user constitutes of </a:t>
            </a:r>
            <a:r>
              <a:rPr lang="en-US" altLang="zh-CN" b="1" dirty="0"/>
              <a:t>Pink Cab </a:t>
            </a:r>
            <a:r>
              <a:rPr lang="en-US" altLang="zh-CN" dirty="0"/>
              <a:t>involves a higher percentage of people with higher incomes.</a:t>
            </a:r>
            <a:endParaRPr lang="zh-CN" altLang="en-US" dirty="0"/>
          </a:p>
        </p:txBody>
      </p:sp>
    </p:spTree>
    <p:extLst>
      <p:ext uri="{BB962C8B-B14F-4D97-AF65-F5344CB8AC3E}">
        <p14:creationId xmlns:p14="http://schemas.microsoft.com/office/powerpoint/2010/main" val="952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872066" y="1791508"/>
            <a:ext cx="3302001"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Payment methods</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demographic information analysis</a:t>
            </a:r>
            <a:endParaRPr lang="zh-CN" altLang="en-US" sz="1600" dirty="0">
              <a:solidFill>
                <a:schemeClr val="bg1"/>
              </a:solidFill>
            </a:endParaRPr>
          </a:p>
        </p:txBody>
      </p:sp>
      <p:sp>
        <p:nvSpPr>
          <p:cNvPr id="17" name="文本框 16">
            <a:extLst>
              <a:ext uri="{FF2B5EF4-FFF2-40B4-BE49-F238E27FC236}">
                <a16:creationId xmlns:a16="http://schemas.microsoft.com/office/drawing/2014/main" id="{D121D5AC-C456-6891-3BCB-AD877C7E4F1F}"/>
              </a:ext>
            </a:extLst>
          </p:cNvPr>
          <p:cNvSpPr txBox="1"/>
          <p:nvPr/>
        </p:nvSpPr>
        <p:spPr>
          <a:xfrm>
            <a:off x="6095999" y="3336806"/>
            <a:ext cx="4182533" cy="369332"/>
          </a:xfrm>
          <a:prstGeom prst="rect">
            <a:avLst/>
          </a:prstGeom>
          <a:noFill/>
        </p:spPr>
        <p:txBody>
          <a:bodyPr wrap="square" rtlCol="0">
            <a:spAutoFit/>
          </a:bodyPr>
          <a:lstStyle/>
          <a:p>
            <a:r>
              <a:rPr lang="en-US" altLang="zh-CN" dirty="0"/>
              <a:t>In general, people prefer to pay by card.</a:t>
            </a:r>
            <a:endParaRPr lang="zh-CN" altLang="en-US" dirty="0"/>
          </a:p>
        </p:txBody>
      </p:sp>
      <p:pic>
        <p:nvPicPr>
          <p:cNvPr id="14338" name="Picture 2">
            <a:extLst>
              <a:ext uri="{FF2B5EF4-FFF2-40B4-BE49-F238E27FC236}">
                <a16:creationId xmlns:a16="http://schemas.microsoft.com/office/drawing/2014/main" id="{681F35D4-97C4-6A44-C87E-DD2AD4220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7" y="2604098"/>
            <a:ext cx="3179763" cy="263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55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804333" y="1687220"/>
            <a:ext cx="1388534"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Age</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demographic information analysis</a:t>
            </a:r>
            <a:endParaRPr lang="zh-CN" altLang="en-US" sz="1600" dirty="0">
              <a:solidFill>
                <a:schemeClr val="bg1"/>
              </a:solidFill>
            </a:endParaRPr>
          </a:p>
        </p:txBody>
      </p:sp>
      <p:pic>
        <p:nvPicPr>
          <p:cNvPr id="4098" name="Picture 2">
            <a:extLst>
              <a:ext uri="{FF2B5EF4-FFF2-40B4-BE49-F238E27FC236}">
                <a16:creationId xmlns:a16="http://schemas.microsoft.com/office/drawing/2014/main" id="{27E5D456-1DCB-73CD-1057-07ED15D25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723" y="1730028"/>
            <a:ext cx="8173486" cy="295826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1D1EC25A-F48B-84A6-CFDE-DBC72C1DD2C0}"/>
              </a:ext>
            </a:extLst>
          </p:cNvPr>
          <p:cNvPicPr>
            <a:picLocks noChangeAspect="1"/>
          </p:cNvPicPr>
          <p:nvPr/>
        </p:nvPicPr>
        <p:blipFill rotWithShape="1">
          <a:blip r:embed="rId4"/>
          <a:srcRect t="12207"/>
          <a:stretch/>
        </p:blipFill>
        <p:spPr>
          <a:xfrm>
            <a:off x="2590324" y="3773182"/>
            <a:ext cx="1054732" cy="710587"/>
          </a:xfrm>
          <a:prstGeom prst="rect">
            <a:avLst/>
          </a:prstGeom>
        </p:spPr>
      </p:pic>
      <p:pic>
        <p:nvPicPr>
          <p:cNvPr id="8" name="图片 7">
            <a:extLst>
              <a:ext uri="{FF2B5EF4-FFF2-40B4-BE49-F238E27FC236}">
                <a16:creationId xmlns:a16="http://schemas.microsoft.com/office/drawing/2014/main" id="{F01370EE-9724-D27A-FF15-5A5765114F60}"/>
              </a:ext>
            </a:extLst>
          </p:cNvPr>
          <p:cNvPicPr>
            <a:picLocks noChangeAspect="1"/>
          </p:cNvPicPr>
          <p:nvPr/>
        </p:nvPicPr>
        <p:blipFill>
          <a:blip r:embed="rId5"/>
          <a:stretch>
            <a:fillRect/>
          </a:stretch>
        </p:blipFill>
        <p:spPr>
          <a:xfrm>
            <a:off x="6874713" y="3773182"/>
            <a:ext cx="1228814" cy="686303"/>
          </a:xfrm>
          <a:prstGeom prst="rect">
            <a:avLst/>
          </a:prstGeom>
        </p:spPr>
      </p:pic>
      <p:sp>
        <p:nvSpPr>
          <p:cNvPr id="16" name="文本框 15">
            <a:extLst>
              <a:ext uri="{FF2B5EF4-FFF2-40B4-BE49-F238E27FC236}">
                <a16:creationId xmlns:a16="http://schemas.microsoft.com/office/drawing/2014/main" id="{D92449B2-0749-B068-3FFF-6C6D0A8422DD}"/>
              </a:ext>
            </a:extLst>
          </p:cNvPr>
          <p:cNvSpPr txBox="1"/>
          <p:nvPr/>
        </p:nvSpPr>
        <p:spPr>
          <a:xfrm>
            <a:off x="2590324" y="4895707"/>
            <a:ext cx="8898943" cy="1631216"/>
          </a:xfrm>
          <a:prstGeom prst="rect">
            <a:avLst/>
          </a:prstGeom>
          <a:noFill/>
        </p:spPr>
        <p:txBody>
          <a:bodyPr wrap="square">
            <a:spAutoFit/>
          </a:bodyPr>
          <a:lstStyle/>
          <a:p>
            <a:pPr algn="just" rtl="0">
              <a:spcBef>
                <a:spcPts val="0"/>
              </a:spcBef>
              <a:spcAft>
                <a:spcPts val="1200"/>
              </a:spcAft>
            </a:pPr>
            <a:r>
              <a:rPr lang="en-US" altLang="zh-CN" sz="1800" b="0" i="0" u="none" strike="noStrike" dirty="0">
                <a:solidFill>
                  <a:srgbClr val="000000"/>
                </a:solidFill>
                <a:effectLst/>
                <a:latin typeface="Lato" panose="020F0502020204030203" pitchFamily="34" charset="0"/>
              </a:rPr>
              <a:t>The composition of age looks similar in the two companies. </a:t>
            </a:r>
          </a:p>
          <a:p>
            <a:pPr algn="just" rtl="0">
              <a:spcBef>
                <a:spcPts val="0"/>
              </a:spcBef>
              <a:spcAft>
                <a:spcPts val="1200"/>
              </a:spcAft>
            </a:pPr>
            <a:r>
              <a:rPr lang="en-US" altLang="zh-CN" sz="1800" b="0" i="0" u="none" strike="noStrike" dirty="0">
                <a:solidFill>
                  <a:srgbClr val="000000"/>
                </a:solidFill>
                <a:effectLst/>
                <a:latin typeface="Lato" panose="020F0502020204030203" pitchFamily="34" charset="0"/>
              </a:rPr>
              <a:t>In both of the companies, users are </a:t>
            </a:r>
            <a:r>
              <a:rPr lang="en-US" altLang="zh-CN" sz="1800" b="1" i="0" u="none" strike="noStrike" dirty="0">
                <a:solidFill>
                  <a:srgbClr val="000000"/>
                </a:solidFill>
                <a:effectLst/>
                <a:latin typeface="Lato" panose="020F0502020204030203" pitchFamily="34" charset="0"/>
              </a:rPr>
              <a:t>mainly under 36 years old</a:t>
            </a:r>
            <a:r>
              <a:rPr lang="en-US" altLang="zh-CN" sz="1800" b="0" i="0" u="none" strike="noStrike" dirty="0">
                <a:solidFill>
                  <a:srgbClr val="000000"/>
                </a:solidFill>
                <a:effectLst/>
                <a:latin typeface="Lato" panose="020F0502020204030203" pitchFamily="34" charset="0"/>
              </a:rPr>
              <a:t>, cabs are more popular among the youngest. While in the Yellow Cab, users aging from 46-60 has a percentage of 15.01%, the percentage in the Pink Cab is 14.81%, </a:t>
            </a:r>
            <a:r>
              <a:rPr lang="en-US" altLang="zh-CN" sz="1800" b="1" i="0" u="none" strike="noStrike" dirty="0">
                <a:solidFill>
                  <a:srgbClr val="000000"/>
                </a:solidFill>
                <a:effectLst/>
                <a:latin typeface="Lato" panose="020F0502020204030203" pitchFamily="34" charset="0"/>
              </a:rPr>
              <a:t>Yellow Cab </a:t>
            </a:r>
            <a:r>
              <a:rPr lang="en-US" altLang="zh-CN" sz="1800" b="0" i="0" u="none" strike="noStrike" dirty="0">
                <a:solidFill>
                  <a:srgbClr val="000000"/>
                </a:solidFill>
                <a:effectLst/>
                <a:latin typeface="Lato" panose="020F0502020204030203" pitchFamily="34" charset="0"/>
              </a:rPr>
              <a:t>could reach out to more people in the elder age group.</a:t>
            </a:r>
            <a:endParaRPr lang="en-US" altLang="zh-CN" b="0" dirty="0">
              <a:effectLst/>
            </a:endParaRPr>
          </a:p>
        </p:txBody>
      </p:sp>
    </p:spTree>
    <p:extLst>
      <p:ext uri="{BB962C8B-B14F-4D97-AF65-F5344CB8AC3E}">
        <p14:creationId xmlns:p14="http://schemas.microsoft.com/office/powerpoint/2010/main" val="324627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804333" y="1555090"/>
            <a:ext cx="3039534"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Geographic coverage</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preference</a:t>
            </a:r>
            <a:endParaRPr lang="zh-CN" altLang="en-US" sz="1600" dirty="0">
              <a:solidFill>
                <a:schemeClr val="bg1"/>
              </a:solidFill>
            </a:endParaRPr>
          </a:p>
        </p:txBody>
      </p:sp>
      <p:pic>
        <p:nvPicPr>
          <p:cNvPr id="13314" name="Picture 2">
            <a:extLst>
              <a:ext uri="{FF2B5EF4-FFF2-40B4-BE49-F238E27FC236}">
                <a16:creationId xmlns:a16="http://schemas.microsoft.com/office/drawing/2014/main" id="{94E8583E-F3FB-6DB3-C100-55F25484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2099362"/>
            <a:ext cx="3420007" cy="213397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3340985C-EF5A-8870-9D1B-2046231DB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133" y="4408273"/>
            <a:ext cx="3288774" cy="204332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C4CA1F53-1ED7-18A0-1605-98336EC82DE3}"/>
              </a:ext>
            </a:extLst>
          </p:cNvPr>
          <p:cNvSpPr txBox="1"/>
          <p:nvPr/>
        </p:nvSpPr>
        <p:spPr>
          <a:xfrm>
            <a:off x="5173133" y="4430813"/>
            <a:ext cx="4060295" cy="1238801"/>
          </a:xfrm>
          <a:prstGeom prst="rect">
            <a:avLst/>
          </a:prstGeom>
          <a:noFill/>
        </p:spPr>
        <p:txBody>
          <a:bodyPr wrap="square">
            <a:spAutoFit/>
          </a:bodyPr>
          <a:lstStyle/>
          <a:p>
            <a:pPr rtl="0">
              <a:spcBef>
                <a:spcPts val="0"/>
              </a:spcBef>
              <a:spcAft>
                <a:spcPts val="0"/>
              </a:spcAft>
            </a:pPr>
            <a:r>
              <a:rPr lang="it-IT" altLang="zh-CN" sz="1600" b="0" i="0" u="none" strike="noStrike" dirty="0">
                <a:solidFill>
                  <a:srgbClr val="000000"/>
                </a:solidFill>
                <a:effectLst/>
                <a:latin typeface="Lato" panose="020F0502020204030203" pitchFamily="34" charset="0"/>
              </a:rPr>
              <a:t>States with more users:</a:t>
            </a:r>
            <a:endParaRPr lang="it-IT" altLang="zh-CN" sz="1600" b="0" dirty="0">
              <a:effectLst/>
            </a:endParaRPr>
          </a:p>
          <a:p>
            <a:pPr rtl="0">
              <a:spcBef>
                <a:spcPts val="0"/>
              </a:spcBef>
              <a:spcAft>
                <a:spcPts val="0"/>
              </a:spcAft>
            </a:pPr>
            <a:r>
              <a:rPr lang="it-IT" altLang="zh-CN" sz="1600" b="0" i="0" u="none" strike="noStrike" dirty="0">
                <a:solidFill>
                  <a:srgbClr val="000000"/>
                </a:solidFill>
                <a:effectLst/>
                <a:latin typeface="Lato" panose="020F0502020204030203" pitchFamily="34" charset="0"/>
              </a:rPr>
              <a:t>NY, CA, IL, DC, MA</a:t>
            </a:r>
            <a:endParaRPr lang="it-IT" altLang="zh-CN" sz="1600" b="0" dirty="0">
              <a:effectLst/>
            </a:endParaRPr>
          </a:p>
          <a:p>
            <a:pPr rtl="0">
              <a:spcBef>
                <a:spcPts val="0"/>
              </a:spcBef>
              <a:spcAft>
                <a:spcPts val="0"/>
              </a:spcAft>
            </a:pPr>
            <a:r>
              <a:rPr lang="it-IT" altLang="zh-CN" sz="1600" b="0" i="0" u="none" strike="noStrike" dirty="0">
                <a:solidFill>
                  <a:srgbClr val="000000"/>
                </a:solidFill>
                <a:effectLst/>
                <a:latin typeface="Lato" panose="020F0502020204030203" pitchFamily="34" charset="0"/>
              </a:rPr>
              <a:t>States with the most conversion rate:</a:t>
            </a:r>
          </a:p>
          <a:p>
            <a:pPr rtl="0">
              <a:spcBef>
                <a:spcPts val="0"/>
              </a:spcBef>
              <a:spcAft>
                <a:spcPts val="0"/>
              </a:spcAft>
            </a:pPr>
            <a:r>
              <a:rPr lang="it-IT" altLang="zh-CN" sz="1050" dirty="0">
                <a:solidFill>
                  <a:srgbClr val="000000"/>
                </a:solidFill>
                <a:latin typeface="Lato" panose="020F0502020204030203" pitchFamily="34" charset="0"/>
              </a:rPr>
              <a:t>(derived by the number of users/population)</a:t>
            </a:r>
            <a:endParaRPr lang="it-IT" altLang="zh-CN" sz="1050" b="0" dirty="0">
              <a:effectLst/>
            </a:endParaRPr>
          </a:p>
          <a:p>
            <a:pPr rtl="0">
              <a:spcBef>
                <a:spcPts val="0"/>
              </a:spcBef>
              <a:spcAft>
                <a:spcPts val="0"/>
              </a:spcAft>
            </a:pPr>
            <a:r>
              <a:rPr lang="it-IT" altLang="zh-CN" sz="1600" b="0" i="0" u="none" strike="noStrike" dirty="0">
                <a:solidFill>
                  <a:srgbClr val="000000"/>
                </a:solidFill>
                <a:effectLst/>
                <a:latin typeface="Lato" panose="020F0502020204030203" pitchFamily="34" charset="0"/>
              </a:rPr>
              <a:t>CA, MA, DC, IL, NY</a:t>
            </a:r>
            <a:endParaRPr lang="zh-CN" altLang="en-US" sz="1600" dirty="0"/>
          </a:p>
        </p:txBody>
      </p:sp>
      <p:sp>
        <p:nvSpPr>
          <p:cNvPr id="18" name="文本框 17">
            <a:extLst>
              <a:ext uri="{FF2B5EF4-FFF2-40B4-BE49-F238E27FC236}">
                <a16:creationId xmlns:a16="http://schemas.microsoft.com/office/drawing/2014/main" id="{DED1718B-D5C4-A43D-2E40-C6481CCE207F}"/>
              </a:ext>
            </a:extLst>
          </p:cNvPr>
          <p:cNvSpPr txBox="1"/>
          <p:nvPr/>
        </p:nvSpPr>
        <p:spPr>
          <a:xfrm>
            <a:off x="728133" y="6558147"/>
            <a:ext cx="6096000" cy="215444"/>
          </a:xfrm>
          <a:prstGeom prst="rect">
            <a:avLst/>
          </a:prstGeom>
          <a:noFill/>
        </p:spPr>
        <p:txBody>
          <a:bodyPr wrap="square">
            <a:spAutoFit/>
          </a:bodyPr>
          <a:lstStyle/>
          <a:p>
            <a:pPr rtl="0">
              <a:spcBef>
                <a:spcPts val="0"/>
              </a:spcBef>
              <a:spcAft>
                <a:spcPts val="0"/>
              </a:spcAft>
            </a:pPr>
            <a:r>
              <a:rPr lang="en-US" altLang="zh-CN" sz="800" b="0" i="0" u="none" strike="noStrike" dirty="0">
                <a:solidFill>
                  <a:srgbClr val="000000"/>
                </a:solidFill>
                <a:effectLst/>
                <a:latin typeface="Lato" panose="020F0502020204030203" pitchFamily="34" charset="0"/>
              </a:rPr>
              <a:t>GDP data source: https://www.statista.com/statistics/248063/per-capita-us-real-gross-domestic-product-gdp-by-state/</a:t>
            </a:r>
            <a:endParaRPr lang="en-US" altLang="zh-CN" b="0" dirty="0">
              <a:effectLst/>
            </a:endParaRPr>
          </a:p>
        </p:txBody>
      </p:sp>
      <p:grpSp>
        <p:nvGrpSpPr>
          <p:cNvPr id="10" name="组合 9">
            <a:extLst>
              <a:ext uri="{FF2B5EF4-FFF2-40B4-BE49-F238E27FC236}">
                <a16:creationId xmlns:a16="http://schemas.microsoft.com/office/drawing/2014/main" id="{A480BF39-1474-A37E-4B3A-3A303D176EEA}"/>
              </a:ext>
            </a:extLst>
          </p:cNvPr>
          <p:cNvGrpSpPr/>
          <p:nvPr/>
        </p:nvGrpSpPr>
        <p:grpSpPr>
          <a:xfrm>
            <a:off x="5096933" y="2099361"/>
            <a:ext cx="5519738" cy="2133971"/>
            <a:chOff x="4876800" y="2099362"/>
            <a:chExt cx="5579004" cy="2094642"/>
          </a:xfrm>
        </p:grpSpPr>
        <p:pic>
          <p:nvPicPr>
            <p:cNvPr id="13318" name="Picture 6">
              <a:extLst>
                <a:ext uri="{FF2B5EF4-FFF2-40B4-BE49-F238E27FC236}">
                  <a16:creationId xmlns:a16="http://schemas.microsoft.com/office/drawing/2014/main" id="{5315269F-17EF-05DF-9BD9-A04A1A0718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099362"/>
              <a:ext cx="5579004" cy="209464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441DED7-9241-3EAD-7B6D-5F8892010EE8}"/>
                </a:ext>
              </a:extLst>
            </p:cNvPr>
            <p:cNvSpPr txBox="1"/>
            <p:nvPr/>
          </p:nvSpPr>
          <p:spPr>
            <a:xfrm>
              <a:off x="8720667" y="2885073"/>
              <a:ext cx="1540933" cy="523220"/>
            </a:xfrm>
            <a:prstGeom prst="rect">
              <a:avLst/>
            </a:prstGeom>
            <a:noFill/>
          </p:spPr>
          <p:txBody>
            <a:bodyPr wrap="square" rtlCol="0">
              <a:spAutoFit/>
            </a:bodyPr>
            <a:lstStyle/>
            <a:p>
              <a:r>
                <a:rPr lang="en-US" altLang="zh-CN" sz="1400" dirty="0"/>
                <a:t>Top 9 States with their GDPs</a:t>
              </a:r>
              <a:endParaRPr lang="zh-CN" altLang="en-US" sz="1400" dirty="0"/>
            </a:p>
          </p:txBody>
        </p:sp>
      </p:grpSp>
      <p:sp>
        <p:nvSpPr>
          <p:cNvPr id="22" name="文本框 21">
            <a:extLst>
              <a:ext uri="{FF2B5EF4-FFF2-40B4-BE49-F238E27FC236}">
                <a16:creationId xmlns:a16="http://schemas.microsoft.com/office/drawing/2014/main" id="{32AAF0B2-B61D-CB53-F033-F790F643878B}"/>
              </a:ext>
            </a:extLst>
          </p:cNvPr>
          <p:cNvSpPr txBox="1"/>
          <p:nvPr/>
        </p:nvSpPr>
        <p:spPr>
          <a:xfrm>
            <a:off x="5173133" y="5647074"/>
            <a:ext cx="6496355" cy="646331"/>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States with the highest population to users conversion rate are generally with higher education levels and have higher GDPs.</a:t>
            </a:r>
            <a:endParaRPr lang="en-US" altLang="zh-CN" b="0" dirty="0">
              <a:effectLst/>
            </a:endParaRPr>
          </a:p>
        </p:txBody>
      </p:sp>
      <p:pic>
        <p:nvPicPr>
          <p:cNvPr id="20" name="图片 19">
            <a:extLst>
              <a:ext uri="{FF2B5EF4-FFF2-40B4-BE49-F238E27FC236}">
                <a16:creationId xmlns:a16="http://schemas.microsoft.com/office/drawing/2014/main" id="{99DBAD34-1526-2E35-E353-11865805C750}"/>
              </a:ext>
            </a:extLst>
          </p:cNvPr>
          <p:cNvPicPr>
            <a:picLocks noChangeAspect="1"/>
          </p:cNvPicPr>
          <p:nvPr/>
        </p:nvPicPr>
        <p:blipFill>
          <a:blip r:embed="rId6"/>
          <a:stretch>
            <a:fillRect/>
          </a:stretch>
        </p:blipFill>
        <p:spPr>
          <a:xfrm>
            <a:off x="728133" y="1889664"/>
            <a:ext cx="3666064" cy="2359572"/>
          </a:xfrm>
          <a:prstGeom prst="rect">
            <a:avLst/>
          </a:prstGeom>
        </p:spPr>
      </p:pic>
      <p:pic>
        <p:nvPicPr>
          <p:cNvPr id="23" name="图片 22">
            <a:extLst>
              <a:ext uri="{FF2B5EF4-FFF2-40B4-BE49-F238E27FC236}">
                <a16:creationId xmlns:a16="http://schemas.microsoft.com/office/drawing/2014/main" id="{8859C835-01F3-7C8B-0210-74EF027D9029}"/>
              </a:ext>
            </a:extLst>
          </p:cNvPr>
          <p:cNvPicPr>
            <a:picLocks noChangeAspect="1"/>
          </p:cNvPicPr>
          <p:nvPr/>
        </p:nvPicPr>
        <p:blipFill>
          <a:blip r:embed="rId7"/>
          <a:stretch>
            <a:fillRect/>
          </a:stretch>
        </p:blipFill>
        <p:spPr>
          <a:xfrm>
            <a:off x="728131" y="4212500"/>
            <a:ext cx="3666064" cy="2400735"/>
          </a:xfrm>
          <a:prstGeom prst="rect">
            <a:avLst/>
          </a:prstGeom>
        </p:spPr>
      </p:pic>
      <p:sp>
        <p:nvSpPr>
          <p:cNvPr id="24" name="文本框 23">
            <a:extLst>
              <a:ext uri="{FF2B5EF4-FFF2-40B4-BE49-F238E27FC236}">
                <a16:creationId xmlns:a16="http://schemas.microsoft.com/office/drawing/2014/main" id="{544EE1BC-7323-2CE2-6729-860C773A37F7}"/>
              </a:ext>
            </a:extLst>
          </p:cNvPr>
          <p:cNvSpPr txBox="1"/>
          <p:nvPr/>
        </p:nvSpPr>
        <p:spPr>
          <a:xfrm>
            <a:off x="5419726" y="3586349"/>
            <a:ext cx="5372100" cy="923330"/>
          </a:xfrm>
          <a:prstGeom prst="rect">
            <a:avLst/>
          </a:prstGeom>
          <a:noFill/>
        </p:spPr>
        <p:txBody>
          <a:bodyPr wrap="square" rtlCol="0">
            <a:spAutoFit/>
          </a:bodyPr>
          <a:lstStyle/>
          <a:p>
            <a:r>
              <a:rPr lang="en-US" altLang="zh-CN" dirty="0"/>
              <a:t>Though CA, NY, IL, MA, DC are the main areas the two companies cover, Yellow cab appeals to more users in the CA area.</a:t>
            </a:r>
            <a:endParaRPr lang="zh-CN" altLang="en-US" dirty="0"/>
          </a:p>
        </p:txBody>
      </p:sp>
    </p:spTree>
    <p:extLst>
      <p:ext uri="{BB962C8B-B14F-4D97-AF65-F5344CB8AC3E}">
        <p14:creationId xmlns:p14="http://schemas.microsoft.com/office/powerpoint/2010/main" val="23604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0" presetClass="exit" presetSubtype="0" fill="hold" grpId="0" nodeType="with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a:extLst>
              <a:ext uri="{FF2B5EF4-FFF2-40B4-BE49-F238E27FC236}">
                <a16:creationId xmlns:a16="http://schemas.microsoft.com/office/drawing/2014/main" id="{20B2F8E3-F54E-9790-03F0-E1FBA7B34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70119"/>
            <a:ext cx="4569515" cy="259220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8E974721-2C71-E12E-DFDF-8DC6034F3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539" y="770119"/>
            <a:ext cx="4271961" cy="2592205"/>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a:extLst>
              <a:ext uri="{FF2B5EF4-FFF2-40B4-BE49-F238E27FC236}">
                <a16:creationId xmlns:a16="http://schemas.microsoft.com/office/drawing/2014/main" id="{EBC4F9E5-AE34-0264-3D0E-81B7FEF51B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42"/>
          <a:stretch/>
        </p:blipFill>
        <p:spPr bwMode="auto">
          <a:xfrm>
            <a:off x="627340" y="3646672"/>
            <a:ext cx="4499975" cy="259220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7F9F253-E1C4-0B7A-E657-C88BB7D3481E}"/>
              </a:ext>
            </a:extLst>
          </p:cNvPr>
          <p:cNvSpPr txBox="1"/>
          <p:nvPr/>
        </p:nvSpPr>
        <p:spPr>
          <a:xfrm>
            <a:off x="5674519" y="3781427"/>
            <a:ext cx="6096000" cy="2585323"/>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From the heat maps, on the east coast, Yellow cab is more welcomed, and charged more in total, while Pink cab is more welcomed on the west coast.</a:t>
            </a:r>
            <a:endParaRPr lang="en-US" altLang="zh-CN" b="0" dirty="0">
              <a:effectLst/>
            </a:endParaRPr>
          </a:p>
          <a:p>
            <a:pPr rtl="0">
              <a:spcBef>
                <a:spcPts val="0"/>
              </a:spcBef>
              <a:spcAft>
                <a:spcPts val="0"/>
              </a:spcAft>
            </a:pPr>
            <a:br>
              <a:rPr lang="en-US" altLang="zh-CN" b="0" dirty="0">
                <a:effectLst/>
              </a:rPr>
            </a:br>
            <a:r>
              <a:rPr lang="en-US" altLang="zh-CN" sz="1800" b="0" i="0" u="none" strike="noStrike" dirty="0">
                <a:solidFill>
                  <a:srgbClr val="000000"/>
                </a:solidFill>
                <a:effectLst/>
                <a:latin typeface="Lato" panose="020F0502020204030203" pitchFamily="34" charset="0"/>
              </a:rPr>
              <a:t>Combined with previous region analysis, NY, CA, IL, DC, and MA have the most users and their conversion rates are also high, for more profits, then we need to mainly focus on the company are welcomed in more regions, that would be the Yellow Cab </a:t>
            </a:r>
            <a:endParaRPr lang="en-US" altLang="zh-CN" b="0" dirty="0">
              <a:effectLst/>
            </a:endParaRPr>
          </a:p>
        </p:txBody>
      </p:sp>
      <p:sp>
        <p:nvSpPr>
          <p:cNvPr id="12" name="文本框 11">
            <a:extLst>
              <a:ext uri="{FF2B5EF4-FFF2-40B4-BE49-F238E27FC236}">
                <a16:creationId xmlns:a16="http://schemas.microsoft.com/office/drawing/2014/main" id="{E580431E-C634-2315-550E-5F69E84881E2}"/>
              </a:ext>
            </a:extLst>
          </p:cNvPr>
          <p:cNvSpPr txBox="1"/>
          <p:nvPr/>
        </p:nvSpPr>
        <p:spPr>
          <a:xfrm>
            <a:off x="1476375" y="3057439"/>
            <a:ext cx="2207315" cy="276999"/>
          </a:xfrm>
          <a:prstGeom prst="rect">
            <a:avLst/>
          </a:prstGeom>
          <a:noFill/>
        </p:spPr>
        <p:txBody>
          <a:bodyPr wrap="square">
            <a:spAutoFit/>
          </a:bodyPr>
          <a:lstStyle/>
          <a:p>
            <a:pPr rtl="0">
              <a:spcBef>
                <a:spcPts val="0"/>
              </a:spcBef>
              <a:spcAft>
                <a:spcPts val="0"/>
              </a:spcAft>
            </a:pPr>
            <a:r>
              <a:rPr lang="en-US" altLang="zh-CN" sz="1200" b="0" i="0" u="none" strike="noStrike">
                <a:solidFill>
                  <a:srgbClr val="000000"/>
                </a:solidFill>
                <a:effectLst/>
                <a:latin typeface="Lato" panose="020F0502020204030203" pitchFamily="34" charset="0"/>
              </a:rPr>
              <a:t>All cab companies</a:t>
            </a:r>
            <a:endParaRPr lang="en-US" altLang="zh-CN" sz="1200" b="0" dirty="0">
              <a:effectLst/>
            </a:endParaRPr>
          </a:p>
        </p:txBody>
      </p:sp>
      <p:sp>
        <p:nvSpPr>
          <p:cNvPr id="14" name="文本框 13">
            <a:extLst>
              <a:ext uri="{FF2B5EF4-FFF2-40B4-BE49-F238E27FC236}">
                <a16:creationId xmlns:a16="http://schemas.microsoft.com/office/drawing/2014/main" id="{05122429-6393-D8BA-2B8F-E050DF3446E0}"/>
              </a:ext>
            </a:extLst>
          </p:cNvPr>
          <p:cNvSpPr txBox="1"/>
          <p:nvPr/>
        </p:nvSpPr>
        <p:spPr>
          <a:xfrm>
            <a:off x="8048625" y="3100714"/>
            <a:ext cx="1209675" cy="261610"/>
          </a:xfrm>
          <a:prstGeom prst="rect">
            <a:avLst/>
          </a:prstGeom>
          <a:noFill/>
        </p:spPr>
        <p:txBody>
          <a:bodyPr wrap="square">
            <a:spAutoFit/>
          </a:bodyPr>
          <a:lstStyle/>
          <a:p>
            <a:pPr rtl="0">
              <a:spcBef>
                <a:spcPts val="0"/>
              </a:spcBef>
              <a:spcAft>
                <a:spcPts val="0"/>
              </a:spcAft>
            </a:pPr>
            <a:r>
              <a:rPr lang="en-US" altLang="zh-CN" sz="1100" b="0" i="0" u="none" strike="noStrike" dirty="0">
                <a:solidFill>
                  <a:srgbClr val="000000"/>
                </a:solidFill>
                <a:effectLst/>
                <a:latin typeface="Lato" panose="020F0502020204030203" pitchFamily="34" charset="0"/>
              </a:rPr>
              <a:t>Pink Cab</a:t>
            </a:r>
            <a:endParaRPr lang="en-US" altLang="zh-CN" sz="1100" b="0" dirty="0">
              <a:effectLst/>
            </a:endParaRPr>
          </a:p>
        </p:txBody>
      </p:sp>
      <p:sp>
        <p:nvSpPr>
          <p:cNvPr id="16" name="文本框 15">
            <a:extLst>
              <a:ext uri="{FF2B5EF4-FFF2-40B4-BE49-F238E27FC236}">
                <a16:creationId xmlns:a16="http://schemas.microsoft.com/office/drawing/2014/main" id="{BE0D2AFA-D306-F1B9-377B-5F0A035D1D09}"/>
              </a:ext>
            </a:extLst>
          </p:cNvPr>
          <p:cNvSpPr txBox="1"/>
          <p:nvPr/>
        </p:nvSpPr>
        <p:spPr>
          <a:xfrm>
            <a:off x="1781174" y="6048977"/>
            <a:ext cx="1426265" cy="261610"/>
          </a:xfrm>
          <a:prstGeom prst="rect">
            <a:avLst/>
          </a:prstGeom>
          <a:noFill/>
        </p:spPr>
        <p:txBody>
          <a:bodyPr wrap="square">
            <a:spAutoFit/>
          </a:bodyPr>
          <a:lstStyle/>
          <a:p>
            <a:pPr rtl="0">
              <a:spcBef>
                <a:spcPts val="0"/>
              </a:spcBef>
              <a:spcAft>
                <a:spcPts val="0"/>
              </a:spcAft>
            </a:pPr>
            <a:r>
              <a:rPr lang="en-US" altLang="zh-CN" sz="1100" b="0" i="0" u="none" strike="noStrike" dirty="0">
                <a:solidFill>
                  <a:srgbClr val="000000"/>
                </a:solidFill>
                <a:effectLst/>
                <a:latin typeface="Lato" panose="020F0502020204030203" pitchFamily="34" charset="0"/>
              </a:rPr>
              <a:t>Yellow Cab</a:t>
            </a:r>
            <a:endParaRPr lang="en-US" altLang="zh-CN" sz="1100" b="0" dirty="0">
              <a:effectLst/>
            </a:endParaRPr>
          </a:p>
        </p:txBody>
      </p:sp>
      <p:sp>
        <p:nvSpPr>
          <p:cNvPr id="18" name="文本框 17">
            <a:extLst>
              <a:ext uri="{FF2B5EF4-FFF2-40B4-BE49-F238E27FC236}">
                <a16:creationId xmlns:a16="http://schemas.microsoft.com/office/drawing/2014/main" id="{D59328F6-1F9F-C52E-CE3C-CAA19A408B98}"/>
              </a:ext>
            </a:extLst>
          </p:cNvPr>
          <p:cNvSpPr txBox="1"/>
          <p:nvPr/>
        </p:nvSpPr>
        <p:spPr>
          <a:xfrm>
            <a:off x="3207439" y="301105"/>
            <a:ext cx="6096000" cy="369332"/>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Total price charged by each company in different regions</a:t>
            </a:r>
            <a:endParaRPr lang="en-US" altLang="zh-CN" b="0" dirty="0">
              <a:effectLst/>
            </a:endParaRPr>
          </a:p>
        </p:txBody>
      </p:sp>
    </p:spTree>
    <p:extLst>
      <p:ext uri="{BB962C8B-B14F-4D97-AF65-F5344CB8AC3E}">
        <p14:creationId xmlns:p14="http://schemas.microsoft.com/office/powerpoint/2010/main" val="421551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1090083" y="1579099"/>
            <a:ext cx="4367742"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KM vs. Trips</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User preference</a:t>
            </a:r>
            <a:endParaRPr lang="zh-CN" altLang="en-US" sz="1600" dirty="0">
              <a:solidFill>
                <a:schemeClr val="bg1"/>
              </a:solidFill>
            </a:endParaRPr>
          </a:p>
        </p:txBody>
      </p:sp>
      <p:pic>
        <p:nvPicPr>
          <p:cNvPr id="12290" name="Picture 2">
            <a:extLst>
              <a:ext uri="{FF2B5EF4-FFF2-40B4-BE49-F238E27FC236}">
                <a16:creationId xmlns:a16="http://schemas.microsoft.com/office/drawing/2014/main" id="{6A4F3F75-6714-47F4-C0DE-A440824D4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63" y="2324178"/>
            <a:ext cx="5828770" cy="33922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4B77FC70-460E-4E7F-2015-683B09C10CB2}"/>
              </a:ext>
            </a:extLst>
          </p:cNvPr>
          <p:cNvSpPr txBox="1"/>
          <p:nvPr/>
        </p:nvSpPr>
        <p:spPr>
          <a:xfrm>
            <a:off x="7477126" y="3004661"/>
            <a:ext cx="2792939" cy="2031325"/>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As expected, the trips with respect to KM follow a uniform distribution. And the distance is all within the access to the airport from their downtowns.</a:t>
            </a:r>
            <a:endParaRPr lang="en-US" altLang="zh-CN" b="0" dirty="0">
              <a:effectLst/>
            </a:endParaRPr>
          </a:p>
        </p:txBody>
      </p:sp>
      <p:grpSp>
        <p:nvGrpSpPr>
          <p:cNvPr id="20" name="组合 19">
            <a:extLst>
              <a:ext uri="{FF2B5EF4-FFF2-40B4-BE49-F238E27FC236}">
                <a16:creationId xmlns:a16="http://schemas.microsoft.com/office/drawing/2014/main" id="{1387A126-B7F2-4817-9A74-69647EC10CA8}"/>
              </a:ext>
            </a:extLst>
          </p:cNvPr>
          <p:cNvGrpSpPr/>
          <p:nvPr/>
        </p:nvGrpSpPr>
        <p:grpSpPr>
          <a:xfrm>
            <a:off x="879240" y="2023124"/>
            <a:ext cx="5216759" cy="2701342"/>
            <a:chOff x="879240" y="2023124"/>
            <a:chExt cx="5216759" cy="2701342"/>
          </a:xfrm>
        </p:grpSpPr>
        <p:pic>
          <p:nvPicPr>
            <p:cNvPr id="9" name="图片 8">
              <a:extLst>
                <a:ext uri="{FF2B5EF4-FFF2-40B4-BE49-F238E27FC236}">
                  <a16:creationId xmlns:a16="http://schemas.microsoft.com/office/drawing/2014/main" id="{4F87855B-D8DA-752A-E4BE-3D118C697965}"/>
                </a:ext>
              </a:extLst>
            </p:cNvPr>
            <p:cNvPicPr>
              <a:picLocks noChangeAspect="1"/>
            </p:cNvPicPr>
            <p:nvPr/>
          </p:nvPicPr>
          <p:blipFill>
            <a:blip r:embed="rId4"/>
            <a:stretch>
              <a:fillRect/>
            </a:stretch>
          </p:blipFill>
          <p:spPr>
            <a:xfrm>
              <a:off x="879240" y="2133533"/>
              <a:ext cx="4578585" cy="2590933"/>
            </a:xfrm>
            <a:prstGeom prst="rect">
              <a:avLst/>
            </a:prstGeom>
          </p:spPr>
        </p:pic>
        <p:pic>
          <p:nvPicPr>
            <p:cNvPr id="19" name="图片 18">
              <a:extLst>
                <a:ext uri="{FF2B5EF4-FFF2-40B4-BE49-F238E27FC236}">
                  <a16:creationId xmlns:a16="http://schemas.microsoft.com/office/drawing/2014/main" id="{DE3B4B2F-5AF4-08DD-B4DA-64E4AF0FB630}"/>
                </a:ext>
              </a:extLst>
            </p:cNvPr>
            <p:cNvPicPr>
              <a:picLocks noChangeAspect="1"/>
            </p:cNvPicPr>
            <p:nvPr/>
          </p:nvPicPr>
          <p:blipFill>
            <a:blip r:embed="rId5"/>
            <a:stretch>
              <a:fillRect/>
            </a:stretch>
          </p:blipFill>
          <p:spPr>
            <a:xfrm>
              <a:off x="4806883" y="2023124"/>
              <a:ext cx="1289116" cy="819192"/>
            </a:xfrm>
            <a:prstGeom prst="rect">
              <a:avLst/>
            </a:prstGeom>
          </p:spPr>
        </p:pic>
      </p:grpSp>
      <p:grpSp>
        <p:nvGrpSpPr>
          <p:cNvPr id="23" name="组合 22">
            <a:extLst>
              <a:ext uri="{FF2B5EF4-FFF2-40B4-BE49-F238E27FC236}">
                <a16:creationId xmlns:a16="http://schemas.microsoft.com/office/drawing/2014/main" id="{7CD92908-CC12-91B3-306D-12283602B5AD}"/>
              </a:ext>
            </a:extLst>
          </p:cNvPr>
          <p:cNvGrpSpPr/>
          <p:nvPr/>
        </p:nvGrpSpPr>
        <p:grpSpPr>
          <a:xfrm>
            <a:off x="6619229" y="1957955"/>
            <a:ext cx="5137414" cy="2766511"/>
            <a:chOff x="6619229" y="1957955"/>
            <a:chExt cx="5137414" cy="2766511"/>
          </a:xfrm>
        </p:grpSpPr>
        <p:pic>
          <p:nvPicPr>
            <p:cNvPr id="12" name="图片 11">
              <a:extLst>
                <a:ext uri="{FF2B5EF4-FFF2-40B4-BE49-F238E27FC236}">
                  <a16:creationId xmlns:a16="http://schemas.microsoft.com/office/drawing/2014/main" id="{8859A4E6-222A-A100-D43A-FC69F47D4D32}"/>
                </a:ext>
              </a:extLst>
            </p:cNvPr>
            <p:cNvPicPr>
              <a:picLocks noChangeAspect="1"/>
            </p:cNvPicPr>
            <p:nvPr/>
          </p:nvPicPr>
          <p:blipFill>
            <a:blip r:embed="rId6"/>
            <a:stretch>
              <a:fillRect/>
            </a:stretch>
          </p:blipFill>
          <p:spPr>
            <a:xfrm>
              <a:off x="6619229" y="2203386"/>
              <a:ext cx="4508732" cy="2521080"/>
            </a:xfrm>
            <a:prstGeom prst="rect">
              <a:avLst/>
            </a:prstGeom>
          </p:spPr>
        </p:pic>
        <p:pic>
          <p:nvPicPr>
            <p:cNvPr id="22" name="图片 21">
              <a:extLst>
                <a:ext uri="{FF2B5EF4-FFF2-40B4-BE49-F238E27FC236}">
                  <a16:creationId xmlns:a16="http://schemas.microsoft.com/office/drawing/2014/main" id="{7AC99246-A96D-F907-63F9-73735E513212}"/>
                </a:ext>
              </a:extLst>
            </p:cNvPr>
            <p:cNvPicPr>
              <a:picLocks noChangeAspect="1"/>
            </p:cNvPicPr>
            <p:nvPr/>
          </p:nvPicPr>
          <p:blipFill>
            <a:blip r:embed="rId7"/>
            <a:stretch>
              <a:fillRect/>
            </a:stretch>
          </p:blipFill>
          <p:spPr>
            <a:xfrm>
              <a:off x="10499278" y="1957955"/>
              <a:ext cx="1257365" cy="844593"/>
            </a:xfrm>
            <a:prstGeom prst="rect">
              <a:avLst/>
            </a:prstGeom>
          </p:spPr>
        </p:pic>
      </p:grpSp>
      <p:sp>
        <p:nvSpPr>
          <p:cNvPr id="24" name="文本框 23">
            <a:extLst>
              <a:ext uri="{FF2B5EF4-FFF2-40B4-BE49-F238E27FC236}">
                <a16:creationId xmlns:a16="http://schemas.microsoft.com/office/drawing/2014/main" id="{4479665D-48CD-0E3E-B628-643610FD2CDE}"/>
              </a:ext>
            </a:extLst>
          </p:cNvPr>
          <p:cNvSpPr txBox="1"/>
          <p:nvPr/>
        </p:nvSpPr>
        <p:spPr>
          <a:xfrm>
            <a:off x="3196461" y="5070136"/>
            <a:ext cx="7004930" cy="646331"/>
          </a:xfrm>
          <a:prstGeom prst="rect">
            <a:avLst/>
          </a:prstGeom>
          <a:noFill/>
        </p:spPr>
        <p:txBody>
          <a:bodyPr wrap="square" rtlCol="0">
            <a:spAutoFit/>
          </a:bodyPr>
          <a:lstStyle/>
          <a:p>
            <a:r>
              <a:rPr lang="en-US" altLang="zh-CN" dirty="0"/>
              <a:t>The two companies share the a similar distance preference, there is no big differences in the dimension of distance</a:t>
            </a:r>
            <a:endParaRPr lang="zh-CN" altLang="en-US" dirty="0"/>
          </a:p>
        </p:txBody>
      </p:sp>
    </p:spTree>
    <p:extLst>
      <p:ext uri="{BB962C8B-B14F-4D97-AF65-F5344CB8AC3E}">
        <p14:creationId xmlns:p14="http://schemas.microsoft.com/office/powerpoint/2010/main" val="30674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42"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Time preference &amp; time series analysis</a:t>
            </a:r>
            <a:endParaRPr lang="zh-CN" altLang="en-US" sz="1600" dirty="0">
              <a:solidFill>
                <a:schemeClr val="bg1"/>
              </a:solidFill>
            </a:endParaRPr>
          </a:p>
        </p:txBody>
      </p:sp>
      <p:sp>
        <p:nvSpPr>
          <p:cNvPr id="10" name="文本框 9">
            <a:extLst>
              <a:ext uri="{FF2B5EF4-FFF2-40B4-BE49-F238E27FC236}">
                <a16:creationId xmlns:a16="http://schemas.microsoft.com/office/drawing/2014/main" id="{D4529F7C-8EC8-144B-9BC6-5CAA806579BE}"/>
              </a:ext>
            </a:extLst>
          </p:cNvPr>
          <p:cNvSpPr txBox="1"/>
          <p:nvPr/>
        </p:nvSpPr>
        <p:spPr>
          <a:xfrm>
            <a:off x="1041397" y="2696051"/>
            <a:ext cx="5190070" cy="2031325"/>
          </a:xfrm>
          <a:prstGeom prst="rect">
            <a:avLst/>
          </a:prstGeom>
          <a:noFill/>
        </p:spPr>
        <p:txBody>
          <a:bodyPr wrap="square">
            <a:spAutoFit/>
          </a:bodyPr>
          <a:lstStyle/>
          <a:p>
            <a:pPr rtl="0">
              <a:spcBef>
                <a:spcPts val="0"/>
              </a:spcBef>
              <a:spcAft>
                <a:spcPts val="1200"/>
              </a:spcAft>
            </a:pPr>
            <a:r>
              <a:rPr lang="en-US" altLang="zh-CN" sz="1800" b="0" i="0" u="none" strike="noStrike" dirty="0">
                <a:solidFill>
                  <a:srgbClr val="000000"/>
                </a:solidFill>
                <a:effectLst/>
                <a:latin typeface="Lato" panose="020F0502020204030203" pitchFamily="34" charset="0"/>
              </a:rPr>
              <a:t>From the bar chart, people tend to take a cab in </a:t>
            </a:r>
            <a:r>
              <a:rPr lang="en-US" altLang="zh-CN" sz="1800" b="1" i="0" u="none" strike="noStrike" dirty="0">
                <a:solidFill>
                  <a:srgbClr val="000000"/>
                </a:solidFill>
                <a:effectLst/>
                <a:latin typeface="Lato" panose="020F0502020204030203" pitchFamily="34" charset="0"/>
              </a:rPr>
              <a:t>winters</a:t>
            </a:r>
            <a:r>
              <a:rPr lang="en-US" altLang="zh-CN" sz="1800" b="0" i="0" u="none" strike="noStrike" dirty="0">
                <a:solidFill>
                  <a:srgbClr val="000000"/>
                </a:solidFill>
                <a:effectLst/>
                <a:latin typeface="Lato" panose="020F0502020204030203" pitchFamily="34" charset="0"/>
              </a:rPr>
              <a:t>, and in spring when the weather is generally better, the total number of rides is smaller.</a:t>
            </a:r>
            <a:endParaRPr lang="en-US" altLang="zh-CN" b="0" dirty="0">
              <a:effectLst/>
            </a:endParaRPr>
          </a:p>
          <a:p>
            <a:r>
              <a:rPr lang="en-US" altLang="zh-CN" sz="1100" b="0" i="0" u="none" strike="noStrike" dirty="0">
                <a:solidFill>
                  <a:srgbClr val="000000"/>
                </a:solidFill>
                <a:effectLst/>
                <a:latin typeface="Lato" panose="020F0502020204030203" pitchFamily="34" charset="0"/>
              </a:rPr>
              <a:t>Methodology: Seasons are separated by their months. In different regions, the season may differ, in this case, with respect to the five dominant states, most of them have winter starts from November to February, Spring from March to May, Summer from June to August, and Fall from September to October.</a:t>
            </a:r>
            <a:endParaRPr lang="en-US" altLang="zh-CN" sz="1100" b="0" dirty="0">
              <a:effectLst/>
            </a:endParaRPr>
          </a:p>
        </p:txBody>
      </p:sp>
      <p:pic>
        <p:nvPicPr>
          <p:cNvPr id="18434" name="Picture 2">
            <a:extLst>
              <a:ext uri="{FF2B5EF4-FFF2-40B4-BE49-F238E27FC236}">
                <a16:creationId xmlns:a16="http://schemas.microsoft.com/office/drawing/2014/main" id="{3AE4EEFB-F09D-7FC6-B019-84B7B7A17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461" y="2105025"/>
            <a:ext cx="4573742"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E788664B-F252-561F-07FF-6EAA2E624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403" y="2052518"/>
            <a:ext cx="5254036" cy="346233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F109B4C-F700-BAE0-B749-930DD328BBE2}"/>
              </a:ext>
            </a:extLst>
          </p:cNvPr>
          <p:cNvSpPr txBox="1"/>
          <p:nvPr/>
        </p:nvSpPr>
        <p:spPr>
          <a:xfrm>
            <a:off x="6838272" y="3095536"/>
            <a:ext cx="4159931" cy="923330"/>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The total rides in different months also show when the weather gets colder, people tend to take a cab.</a:t>
            </a:r>
            <a:endParaRPr lang="en-US" altLang="zh-CN" b="0" dirty="0">
              <a:effectLst/>
            </a:endParaRPr>
          </a:p>
        </p:txBody>
      </p:sp>
    </p:spTree>
    <p:extLst>
      <p:ext uri="{BB962C8B-B14F-4D97-AF65-F5344CB8AC3E}">
        <p14:creationId xmlns:p14="http://schemas.microsoft.com/office/powerpoint/2010/main" val="306497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8434"/>
                                        </p:tgtEl>
                                        <p:attrNameLst>
                                          <p:attrName>ppt_x</p:attrName>
                                        </p:attrNameLst>
                                      </p:cBhvr>
                                      <p:tavLst>
                                        <p:tav tm="0">
                                          <p:val>
                                            <p:strVal val="ppt_x"/>
                                          </p:val>
                                        </p:tav>
                                        <p:tav tm="100000">
                                          <p:val>
                                            <p:strVal val="ppt_x"/>
                                          </p:val>
                                        </p:tav>
                                      </p:tavLst>
                                    </p:anim>
                                    <p:anim calcmode="lin" valueType="num">
                                      <p:cBhvr additive="base">
                                        <p:cTn id="7" dur="500"/>
                                        <p:tgtEl>
                                          <p:spTgt spid="18434"/>
                                        </p:tgtEl>
                                        <p:attrNameLst>
                                          <p:attrName>ppt_y</p:attrName>
                                        </p:attrNameLst>
                                      </p:cBhvr>
                                      <p:tavLst>
                                        <p:tav tm="0">
                                          <p:val>
                                            <p:strVal val="ppt_y"/>
                                          </p:val>
                                        </p:tav>
                                        <p:tav tm="100000">
                                          <p:val>
                                            <p:strVal val="1+ppt_h/2"/>
                                          </p:val>
                                        </p:tav>
                                      </p:tavLst>
                                    </p:anim>
                                    <p:set>
                                      <p:cBhvr>
                                        <p:cTn id="8" dur="1" fill="hold">
                                          <p:stCondLst>
                                            <p:cond delay="499"/>
                                          </p:stCondLst>
                                        </p:cTn>
                                        <p:tgtEl>
                                          <p:spTgt spid="18434"/>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8436"/>
                                        </p:tgtEl>
                                        <p:attrNameLst>
                                          <p:attrName>style.visibility</p:attrName>
                                        </p:attrNameLst>
                                      </p:cBhvr>
                                      <p:to>
                                        <p:strVal val="visible"/>
                                      </p:to>
                                    </p:set>
                                    <p:animEffect transition="in" filter="fade">
                                      <p:cBhvr>
                                        <p:cTn id="11" dur="500"/>
                                        <p:tgtEl>
                                          <p:spTgt spid="1843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Time preference &amp; time series analysis</a:t>
            </a:r>
            <a:endParaRPr lang="zh-CN" altLang="en-US" sz="1600" dirty="0">
              <a:solidFill>
                <a:schemeClr val="bg1"/>
              </a:solidFill>
            </a:endParaRPr>
          </a:p>
        </p:txBody>
      </p:sp>
      <p:pic>
        <p:nvPicPr>
          <p:cNvPr id="17410" name="Picture 2">
            <a:extLst>
              <a:ext uri="{FF2B5EF4-FFF2-40B4-BE49-F238E27FC236}">
                <a16:creationId xmlns:a16="http://schemas.microsoft.com/office/drawing/2014/main" id="{739B7DFD-9EA2-2681-92C4-A1CAB1684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446" y="1381209"/>
            <a:ext cx="9308041" cy="467462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9FB3A68-7B2A-0864-47D3-6A1071EB13FF}"/>
              </a:ext>
            </a:extLst>
          </p:cNvPr>
          <p:cNvSpPr txBox="1"/>
          <p:nvPr/>
        </p:nvSpPr>
        <p:spPr>
          <a:xfrm>
            <a:off x="1765828" y="6044241"/>
            <a:ext cx="9308041" cy="646331"/>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From the time series plot, there is obvious seasonality and also an upward trend each year when winter comes</a:t>
            </a:r>
            <a:endParaRPr lang="en-US" altLang="zh-CN" b="0" dirty="0">
              <a:effectLst/>
            </a:endParaRPr>
          </a:p>
        </p:txBody>
      </p:sp>
    </p:spTree>
    <p:extLst>
      <p:ext uri="{BB962C8B-B14F-4D97-AF65-F5344CB8AC3E}">
        <p14:creationId xmlns:p14="http://schemas.microsoft.com/office/powerpoint/2010/main" val="260784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Time preference &amp; time series analysis</a:t>
            </a:r>
            <a:endParaRPr lang="zh-CN" altLang="en-US" sz="1600" dirty="0">
              <a:solidFill>
                <a:schemeClr val="bg1"/>
              </a:solidFill>
            </a:endParaRPr>
          </a:p>
        </p:txBody>
      </p:sp>
      <p:pic>
        <p:nvPicPr>
          <p:cNvPr id="16386" name="Picture 2">
            <a:extLst>
              <a:ext uri="{FF2B5EF4-FFF2-40B4-BE49-F238E27FC236}">
                <a16:creationId xmlns:a16="http://schemas.microsoft.com/office/drawing/2014/main" id="{56DA5A61-90FB-7E0B-2423-7C9C34C74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4" y="1381209"/>
            <a:ext cx="5531905" cy="516263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DA6C176-00C6-9BF0-97DA-EACE2C5481AE}"/>
              </a:ext>
            </a:extLst>
          </p:cNvPr>
          <p:cNvSpPr txBox="1"/>
          <p:nvPr/>
        </p:nvSpPr>
        <p:spPr>
          <a:xfrm>
            <a:off x="7143751" y="2933611"/>
            <a:ext cx="2781300" cy="1200329"/>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When zoom in each year, the upward trend is more obvious. And there is also seasonality in each month.</a:t>
            </a:r>
            <a:endParaRPr lang="en-US" altLang="zh-CN" b="0" dirty="0">
              <a:effectLst/>
            </a:endParaRPr>
          </a:p>
        </p:txBody>
      </p:sp>
    </p:spTree>
    <p:extLst>
      <p:ext uri="{BB962C8B-B14F-4D97-AF65-F5344CB8AC3E}">
        <p14:creationId xmlns:p14="http://schemas.microsoft.com/office/powerpoint/2010/main" val="320341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599624"/>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Time preference &amp; time series analysis</a:t>
            </a:r>
            <a:endParaRPr lang="zh-CN" altLang="en-US" sz="1600" dirty="0">
              <a:solidFill>
                <a:schemeClr val="bg1"/>
              </a:solidFill>
            </a:endParaRPr>
          </a:p>
        </p:txBody>
      </p:sp>
      <p:pic>
        <p:nvPicPr>
          <p:cNvPr id="19458" name="Picture 2">
            <a:extLst>
              <a:ext uri="{FF2B5EF4-FFF2-40B4-BE49-F238E27FC236}">
                <a16:creationId xmlns:a16="http://schemas.microsoft.com/office/drawing/2014/main" id="{028208FE-6B95-AD8D-36EB-789B3F0A7B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1"/>
          <a:stretch/>
        </p:blipFill>
        <p:spPr bwMode="auto">
          <a:xfrm>
            <a:off x="1704975" y="1509713"/>
            <a:ext cx="5138738" cy="467677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9B5C93E-FBB6-1C9A-1108-AD1D41A6B5F2}"/>
              </a:ext>
            </a:extLst>
          </p:cNvPr>
          <p:cNvSpPr txBox="1"/>
          <p:nvPr/>
        </p:nvSpPr>
        <p:spPr>
          <a:xfrm>
            <a:off x="7072312" y="2599462"/>
            <a:ext cx="3186113" cy="2031325"/>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Take January and February in 2018 as examples. The pattern is repeated each week, 5-7, 12-14 of Jan, 2-4 of Feb, are all weekends. The needs for cabs are much higher than on work days.</a:t>
            </a:r>
            <a:endParaRPr lang="en-US" altLang="zh-CN" b="0" dirty="0">
              <a:effectLst/>
            </a:endParaRPr>
          </a:p>
        </p:txBody>
      </p:sp>
    </p:spTree>
    <p:extLst>
      <p:ext uri="{BB962C8B-B14F-4D97-AF65-F5344CB8AC3E}">
        <p14:creationId xmlns:p14="http://schemas.microsoft.com/office/powerpoint/2010/main" val="1703572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Predictions</a:t>
            </a:r>
            <a:endParaRPr lang="zh-CN" altLang="en-US" sz="1600" dirty="0">
              <a:solidFill>
                <a:schemeClr val="bg1"/>
              </a:solidFill>
            </a:endParaRPr>
          </a:p>
        </p:txBody>
      </p:sp>
      <p:pic>
        <p:nvPicPr>
          <p:cNvPr id="5" name="图片 4">
            <a:extLst>
              <a:ext uri="{FF2B5EF4-FFF2-40B4-BE49-F238E27FC236}">
                <a16:creationId xmlns:a16="http://schemas.microsoft.com/office/drawing/2014/main" id="{BFA499B3-C67B-B0D9-F8B5-6A34829BC826}"/>
              </a:ext>
            </a:extLst>
          </p:cNvPr>
          <p:cNvPicPr>
            <a:picLocks noChangeAspect="1"/>
          </p:cNvPicPr>
          <p:nvPr/>
        </p:nvPicPr>
        <p:blipFill>
          <a:blip r:embed="rId3"/>
          <a:stretch>
            <a:fillRect/>
          </a:stretch>
        </p:blipFill>
        <p:spPr>
          <a:xfrm>
            <a:off x="187151" y="2170521"/>
            <a:ext cx="5689774" cy="3106424"/>
          </a:xfrm>
          <a:prstGeom prst="rect">
            <a:avLst/>
          </a:prstGeom>
        </p:spPr>
      </p:pic>
      <p:pic>
        <p:nvPicPr>
          <p:cNvPr id="7" name="图片 6">
            <a:extLst>
              <a:ext uri="{FF2B5EF4-FFF2-40B4-BE49-F238E27FC236}">
                <a16:creationId xmlns:a16="http://schemas.microsoft.com/office/drawing/2014/main" id="{7A57A834-530A-0A03-D5AD-25B4AD78F0FC}"/>
              </a:ext>
            </a:extLst>
          </p:cNvPr>
          <p:cNvPicPr>
            <a:picLocks noChangeAspect="1"/>
          </p:cNvPicPr>
          <p:nvPr/>
        </p:nvPicPr>
        <p:blipFill>
          <a:blip r:embed="rId4"/>
          <a:stretch>
            <a:fillRect/>
          </a:stretch>
        </p:blipFill>
        <p:spPr>
          <a:xfrm>
            <a:off x="6096000" y="2170521"/>
            <a:ext cx="5632765" cy="3106424"/>
          </a:xfrm>
          <a:prstGeom prst="rect">
            <a:avLst/>
          </a:prstGeom>
        </p:spPr>
      </p:pic>
      <p:cxnSp>
        <p:nvCxnSpPr>
          <p:cNvPr id="9" name="直接连接符 8">
            <a:extLst>
              <a:ext uri="{FF2B5EF4-FFF2-40B4-BE49-F238E27FC236}">
                <a16:creationId xmlns:a16="http://schemas.microsoft.com/office/drawing/2014/main" id="{C4A7FCB6-4BF1-A763-000F-2152B1955115}"/>
              </a:ext>
            </a:extLst>
          </p:cNvPr>
          <p:cNvCxnSpPr/>
          <p:nvPr/>
        </p:nvCxnSpPr>
        <p:spPr>
          <a:xfrm>
            <a:off x="742950" y="2476500"/>
            <a:ext cx="487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BBBA093-0D92-AD7A-B199-1B257809ECF7}"/>
              </a:ext>
            </a:extLst>
          </p:cNvPr>
          <p:cNvCxnSpPr/>
          <p:nvPr/>
        </p:nvCxnSpPr>
        <p:spPr>
          <a:xfrm>
            <a:off x="742950" y="4086225"/>
            <a:ext cx="487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D68030D-B1F3-11A9-3D1C-4A6FDBC08A70}"/>
              </a:ext>
            </a:extLst>
          </p:cNvPr>
          <p:cNvCxnSpPr/>
          <p:nvPr/>
        </p:nvCxnSpPr>
        <p:spPr>
          <a:xfrm>
            <a:off x="6677025" y="3505200"/>
            <a:ext cx="487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55CD733-D2A6-E204-20D2-E4136B6E6A26}"/>
              </a:ext>
            </a:extLst>
          </p:cNvPr>
          <p:cNvCxnSpPr/>
          <p:nvPr/>
        </p:nvCxnSpPr>
        <p:spPr>
          <a:xfrm>
            <a:off x="6677025" y="4476750"/>
            <a:ext cx="4876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E5DEB5E-A18D-0AE1-E6A6-8A5C1835E30F}"/>
              </a:ext>
            </a:extLst>
          </p:cNvPr>
          <p:cNvSpPr txBox="1"/>
          <p:nvPr/>
        </p:nvSpPr>
        <p:spPr>
          <a:xfrm>
            <a:off x="3957637" y="5582924"/>
            <a:ext cx="5438775" cy="923330"/>
          </a:xfrm>
          <a:prstGeom prst="rect">
            <a:avLst/>
          </a:prstGeom>
          <a:noFill/>
        </p:spPr>
        <p:txBody>
          <a:bodyPr wrap="square" rtlCol="0">
            <a:spAutoFit/>
          </a:bodyPr>
          <a:lstStyle/>
          <a:p>
            <a:r>
              <a:rPr lang="en-US" altLang="zh-CN" dirty="0"/>
              <a:t>The predictions for each of the companies are generally from 100,000 to 350,000, but the maximum predicted total charge is higher in </a:t>
            </a:r>
            <a:r>
              <a:rPr lang="en-US" altLang="zh-CN" b="1" dirty="0"/>
              <a:t>Yellow Cab</a:t>
            </a:r>
            <a:endParaRPr lang="zh-CN" altLang="en-US" b="1" dirty="0"/>
          </a:p>
        </p:txBody>
      </p:sp>
    </p:spTree>
    <p:extLst>
      <p:ext uri="{BB962C8B-B14F-4D97-AF65-F5344CB8AC3E}">
        <p14:creationId xmlns:p14="http://schemas.microsoft.com/office/powerpoint/2010/main" val="213912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3" name="文本框 12">
            <a:extLst>
              <a:ext uri="{FF2B5EF4-FFF2-40B4-BE49-F238E27FC236}">
                <a16:creationId xmlns:a16="http://schemas.microsoft.com/office/drawing/2014/main" id="{B796D579-BECD-A65C-F52F-6F0BA35F3149}"/>
              </a:ext>
            </a:extLst>
          </p:cNvPr>
          <p:cNvSpPr txBox="1"/>
          <p:nvPr/>
        </p:nvSpPr>
        <p:spPr>
          <a:xfrm>
            <a:off x="440266" y="399934"/>
            <a:ext cx="2969683" cy="461665"/>
          </a:xfrm>
          <a:prstGeom prst="rect">
            <a:avLst/>
          </a:prstGeom>
          <a:noFill/>
        </p:spPr>
        <p:txBody>
          <a:bodyPr wrap="square" rtlCol="0">
            <a:spAutoFit/>
          </a:bodyPr>
          <a:lstStyle/>
          <a:p>
            <a:r>
              <a:rPr lang="en-US" altLang="zh-CN" sz="2400" b="1" i="0" u="none" strike="noStrike" dirty="0">
                <a:solidFill>
                  <a:srgbClr val="FF6600"/>
                </a:solidFill>
                <a:effectLst/>
                <a:latin typeface="Raleway" pitchFamily="2" charset="0"/>
              </a:rPr>
              <a:t>Recommendations</a:t>
            </a:r>
            <a:endParaRPr lang="zh-CN" altLang="en-US" sz="3600" dirty="0">
              <a:solidFill>
                <a:srgbClr val="FF6600"/>
              </a:solidFill>
            </a:endParaRPr>
          </a:p>
        </p:txBody>
      </p:sp>
      <p:sp>
        <p:nvSpPr>
          <p:cNvPr id="9" name="文本框 8">
            <a:extLst>
              <a:ext uri="{FF2B5EF4-FFF2-40B4-BE49-F238E27FC236}">
                <a16:creationId xmlns:a16="http://schemas.microsoft.com/office/drawing/2014/main" id="{97E86C17-8F3F-7422-9732-72AA84847C86}"/>
              </a:ext>
            </a:extLst>
          </p:cNvPr>
          <p:cNvSpPr txBox="1"/>
          <p:nvPr/>
        </p:nvSpPr>
        <p:spPr>
          <a:xfrm>
            <a:off x="440266" y="1430592"/>
            <a:ext cx="11411559" cy="5293757"/>
          </a:xfrm>
          <a:prstGeom prst="rect">
            <a:avLst/>
          </a:prstGeom>
          <a:noFill/>
        </p:spPr>
        <p:txBody>
          <a:bodyPr wrap="square">
            <a:spAutoFit/>
          </a:bodyPr>
          <a:lstStyle/>
          <a:p>
            <a:pPr rtl="0">
              <a:spcBef>
                <a:spcPts val="0"/>
              </a:spcBef>
              <a:spcAft>
                <a:spcPts val="1200"/>
              </a:spcAft>
            </a:pPr>
            <a:r>
              <a:rPr lang="en-US" altLang="zh-CN" sz="1800" b="0" i="0" u="none" strike="noStrike" dirty="0">
                <a:solidFill>
                  <a:srgbClr val="595959"/>
                </a:solidFill>
                <a:effectLst/>
                <a:latin typeface="Lato" panose="020F0502020204030203" pitchFamily="34" charset="0"/>
              </a:rPr>
              <a:t>In general: </a:t>
            </a:r>
            <a:r>
              <a:rPr lang="en-US" altLang="zh-CN" sz="1800" b="1" i="0" u="none" strike="noStrike" dirty="0">
                <a:solidFill>
                  <a:srgbClr val="FFC000"/>
                </a:solidFill>
                <a:effectLst/>
                <a:latin typeface="Lato" panose="020F0502020204030203" pitchFamily="34" charset="0"/>
              </a:rPr>
              <a:t>Yellow Cab</a:t>
            </a:r>
            <a:r>
              <a:rPr lang="en-US" altLang="zh-CN" sz="1800" b="0" i="0" u="none" strike="noStrike" dirty="0">
                <a:solidFill>
                  <a:srgbClr val="FFC000"/>
                </a:solidFill>
                <a:effectLst/>
                <a:latin typeface="Lato" panose="020F0502020204030203" pitchFamily="34" charset="0"/>
              </a:rPr>
              <a:t> </a:t>
            </a:r>
            <a:r>
              <a:rPr lang="en-US" altLang="zh-CN" sz="1800" b="0" i="0" u="none" strike="noStrike" dirty="0">
                <a:solidFill>
                  <a:srgbClr val="595959"/>
                </a:solidFill>
                <a:effectLst/>
                <a:latin typeface="Lato" panose="020F0502020204030203" pitchFamily="34" charset="0"/>
              </a:rPr>
              <a:t>is a better choice for investment.</a:t>
            </a:r>
            <a:endParaRPr lang="en-US" altLang="zh-CN" b="0" dirty="0">
              <a:effectLst/>
            </a:endParaRPr>
          </a:p>
          <a:p>
            <a:pPr rtl="0">
              <a:spcBef>
                <a:spcPts val="0"/>
              </a:spcBef>
              <a:spcAft>
                <a:spcPts val="1200"/>
              </a:spcAft>
            </a:pPr>
            <a:r>
              <a:rPr lang="en-US" altLang="zh-CN" sz="1800" b="0" i="0" u="none" strike="noStrike" dirty="0">
                <a:solidFill>
                  <a:srgbClr val="595959"/>
                </a:solidFill>
                <a:effectLst/>
                <a:latin typeface="Lato" panose="020F0502020204030203" pitchFamily="34" charset="0"/>
              </a:rPr>
              <a:t>Growth rate: Based on the growth rate, </a:t>
            </a:r>
            <a:r>
              <a:rPr lang="en-US" altLang="zh-CN" sz="1800" b="1" i="0" u="none" strike="noStrike" dirty="0">
                <a:solidFill>
                  <a:srgbClr val="FFC000"/>
                </a:solidFill>
                <a:effectLst/>
                <a:latin typeface="Lato" panose="020F0502020204030203" pitchFamily="34" charset="0"/>
              </a:rPr>
              <a:t>Yellow Cab</a:t>
            </a:r>
            <a:r>
              <a:rPr lang="en-US" altLang="zh-CN" sz="1800" b="0" i="0" u="none" strike="noStrike" dirty="0">
                <a:solidFill>
                  <a:srgbClr val="FFC000"/>
                </a:solidFill>
                <a:effectLst/>
                <a:latin typeface="Lato" panose="020F0502020204030203" pitchFamily="34" charset="0"/>
              </a:rPr>
              <a:t> </a:t>
            </a:r>
            <a:r>
              <a:rPr lang="en-US" altLang="zh-CN" sz="1800" b="0" i="0" u="none" strike="noStrike" dirty="0">
                <a:solidFill>
                  <a:srgbClr val="595959"/>
                </a:solidFill>
                <a:effectLst/>
                <a:latin typeface="Lato" panose="020F0502020204030203" pitchFamily="34" charset="0"/>
              </a:rPr>
              <a:t>does a better job than the Pink Cab</a:t>
            </a:r>
          </a:p>
          <a:p>
            <a:pPr rtl="0">
              <a:spcBef>
                <a:spcPts val="0"/>
              </a:spcBef>
              <a:spcAft>
                <a:spcPts val="1200"/>
              </a:spcAft>
            </a:pPr>
            <a:r>
              <a:rPr lang="en-US" altLang="zh-CN" dirty="0">
                <a:solidFill>
                  <a:srgbClr val="595959"/>
                </a:solidFill>
                <a:latin typeface="Lato" panose="020F0502020204030203" pitchFamily="34" charset="0"/>
              </a:rPr>
              <a:t>Profit: Though in 2018, the market share of </a:t>
            </a:r>
            <a:r>
              <a:rPr lang="en-US" altLang="zh-CN" b="1" dirty="0">
                <a:solidFill>
                  <a:srgbClr val="F878A9"/>
                </a:solidFill>
                <a:latin typeface="Lato" panose="020F0502020204030203" pitchFamily="34" charset="0"/>
              </a:rPr>
              <a:t>Pink Cab </a:t>
            </a:r>
            <a:r>
              <a:rPr lang="en-US" altLang="zh-CN" dirty="0">
                <a:solidFill>
                  <a:srgbClr val="595959"/>
                </a:solidFill>
                <a:latin typeface="Lato" panose="020F0502020204030203" pitchFamily="34" charset="0"/>
              </a:rPr>
              <a:t>becomes larger than in previous years, </a:t>
            </a:r>
            <a:r>
              <a:rPr lang="en-US" altLang="zh-CN" b="1" dirty="0">
                <a:solidFill>
                  <a:srgbClr val="FFC000"/>
                </a:solidFill>
                <a:latin typeface="Lato" panose="020F0502020204030203" pitchFamily="34" charset="0"/>
              </a:rPr>
              <a:t>Yellow Cab</a:t>
            </a:r>
            <a:r>
              <a:rPr lang="en-US" altLang="zh-CN" dirty="0">
                <a:solidFill>
                  <a:srgbClr val="FFC000"/>
                </a:solidFill>
                <a:latin typeface="Lato" panose="020F0502020204030203" pitchFamily="34" charset="0"/>
              </a:rPr>
              <a:t> </a:t>
            </a:r>
            <a:r>
              <a:rPr lang="en-US" altLang="zh-CN" dirty="0">
                <a:solidFill>
                  <a:srgbClr val="595959"/>
                </a:solidFill>
                <a:latin typeface="Lato" panose="020F0502020204030203" pitchFamily="34" charset="0"/>
              </a:rPr>
              <a:t>still takes the majority part of the market, with a percentage of 82%. Further, the additional fees collected by Yellow Cab are far more than the Pink Cab,</a:t>
            </a:r>
            <a:r>
              <a:rPr lang="en-US" altLang="zh-CN" sz="1800" b="0" i="0" u="none" strike="noStrike" dirty="0">
                <a:solidFill>
                  <a:srgbClr val="595959"/>
                </a:solidFill>
                <a:effectLst/>
                <a:latin typeface="Lato" panose="020F0502020204030203" pitchFamily="34" charset="0"/>
              </a:rPr>
              <a:t> this might indicate the special marketing and charging strategy of Yellow Cab.</a:t>
            </a:r>
            <a:endParaRPr lang="en-US" altLang="zh-CN" b="0" dirty="0">
              <a:effectLst/>
            </a:endParaRPr>
          </a:p>
          <a:p>
            <a:pPr rtl="0">
              <a:spcBef>
                <a:spcPts val="0"/>
              </a:spcBef>
              <a:spcAft>
                <a:spcPts val="1200"/>
              </a:spcAft>
            </a:pPr>
            <a:r>
              <a:rPr lang="en-US" altLang="zh-CN" sz="1800" b="0" i="0" u="none" strike="noStrike" dirty="0">
                <a:solidFill>
                  <a:srgbClr val="595959"/>
                </a:solidFill>
                <a:effectLst/>
                <a:latin typeface="Lato" panose="020F0502020204030203" pitchFamily="34" charset="0"/>
              </a:rPr>
              <a:t>The user reaches out: </a:t>
            </a:r>
          </a:p>
          <a:p>
            <a:pPr marL="285750" indent="-285750" rtl="0">
              <a:spcBef>
                <a:spcPts val="0"/>
              </a:spcBef>
              <a:buFont typeface="Arial" panose="020B0604020202020204" pitchFamily="34" charset="0"/>
              <a:buChar char="•"/>
            </a:pPr>
            <a:r>
              <a:rPr lang="en-US" altLang="zh-CN" sz="1800" b="0" i="0" u="none" strike="noStrike" dirty="0">
                <a:solidFill>
                  <a:srgbClr val="595959"/>
                </a:solidFill>
                <a:effectLst/>
                <a:latin typeface="Lato" panose="020F0502020204030203" pitchFamily="34" charset="0"/>
              </a:rPr>
              <a:t>Geographically: on the east coast, </a:t>
            </a:r>
            <a:r>
              <a:rPr lang="en-US" altLang="zh-CN" sz="1800" b="1" i="0" u="none" strike="noStrike" dirty="0">
                <a:solidFill>
                  <a:srgbClr val="F878A9"/>
                </a:solidFill>
                <a:effectLst/>
                <a:latin typeface="Lato" panose="020F0502020204030203" pitchFamily="34" charset="0"/>
              </a:rPr>
              <a:t>Pink Cab </a:t>
            </a:r>
            <a:r>
              <a:rPr lang="en-US" altLang="zh-CN" sz="1800" b="0" i="0" u="none" strike="noStrike" dirty="0">
                <a:solidFill>
                  <a:srgbClr val="595959"/>
                </a:solidFill>
                <a:effectLst/>
                <a:latin typeface="Lato" panose="020F0502020204030203" pitchFamily="34" charset="0"/>
              </a:rPr>
              <a:t>takes the lead. But </a:t>
            </a:r>
            <a:r>
              <a:rPr lang="en-US" altLang="zh-CN" sz="1800" b="1" i="0" u="none" strike="noStrike" dirty="0">
                <a:solidFill>
                  <a:srgbClr val="FFC000"/>
                </a:solidFill>
                <a:effectLst/>
                <a:latin typeface="Lato" panose="020F0502020204030203" pitchFamily="34" charset="0"/>
              </a:rPr>
              <a:t>Yellow Cab</a:t>
            </a:r>
            <a:r>
              <a:rPr lang="en-US" altLang="zh-CN" sz="1800" b="0" i="0" u="none" strike="noStrike" dirty="0">
                <a:solidFill>
                  <a:srgbClr val="FFC000"/>
                </a:solidFill>
                <a:effectLst/>
                <a:latin typeface="Lato" panose="020F0502020204030203" pitchFamily="34" charset="0"/>
              </a:rPr>
              <a:t> </a:t>
            </a:r>
            <a:r>
              <a:rPr lang="en-US" altLang="zh-CN" sz="1800" b="0" i="0" u="none" strike="noStrike" dirty="0">
                <a:solidFill>
                  <a:srgbClr val="595959"/>
                </a:solidFill>
                <a:effectLst/>
                <a:latin typeface="Lato" panose="020F0502020204030203" pitchFamily="34" charset="0"/>
              </a:rPr>
              <a:t>still holds the overall leading position in the cab industry</a:t>
            </a:r>
          </a:p>
          <a:p>
            <a:pPr marL="285750" indent="-285750" rtl="0">
              <a:spcBef>
                <a:spcPts val="0"/>
              </a:spcBef>
              <a:buFont typeface="Arial" panose="020B0604020202020204" pitchFamily="34" charset="0"/>
              <a:buChar char="•"/>
            </a:pPr>
            <a:r>
              <a:rPr lang="en-US" altLang="zh-CN" dirty="0">
                <a:solidFill>
                  <a:srgbClr val="595959"/>
                </a:solidFill>
                <a:latin typeface="Lato" panose="020F0502020204030203" pitchFamily="34" charset="0"/>
              </a:rPr>
              <a:t>Age: the composition of age is similar in the two companies, while </a:t>
            </a:r>
            <a:r>
              <a:rPr lang="en-US" altLang="zh-CN" b="1" dirty="0">
                <a:solidFill>
                  <a:srgbClr val="FFC000"/>
                </a:solidFill>
                <a:latin typeface="Lato" panose="020F0502020204030203" pitchFamily="34" charset="0"/>
              </a:rPr>
              <a:t>Yellow Cab </a:t>
            </a:r>
            <a:r>
              <a:rPr lang="en-US" altLang="zh-CN" dirty="0">
                <a:solidFill>
                  <a:srgbClr val="595959"/>
                </a:solidFill>
                <a:latin typeface="Lato" panose="020F0502020204030203" pitchFamily="34" charset="0"/>
              </a:rPr>
              <a:t>could reach out to more people in the elder age group, with a 0.2% higher percentage.</a:t>
            </a:r>
          </a:p>
          <a:p>
            <a:pPr marL="285750" indent="-285750" rtl="0">
              <a:spcBef>
                <a:spcPts val="0"/>
              </a:spcBef>
              <a:buFont typeface="Arial" panose="020B0604020202020204" pitchFamily="34" charset="0"/>
              <a:buChar char="•"/>
            </a:pPr>
            <a:r>
              <a:rPr lang="en-US" altLang="zh-CN" sz="1800" b="0" i="0" u="none" strike="noStrike" dirty="0">
                <a:solidFill>
                  <a:srgbClr val="595959"/>
                </a:solidFill>
                <a:effectLst/>
                <a:latin typeface="Lato" panose="020F0502020204030203" pitchFamily="34" charset="0"/>
              </a:rPr>
              <a:t>Gender: the </a:t>
            </a:r>
            <a:r>
              <a:rPr lang="en-US" altLang="zh-CN" sz="1800" b="1" i="0" u="none" strike="noStrike" dirty="0">
                <a:solidFill>
                  <a:srgbClr val="FFC000"/>
                </a:solidFill>
                <a:effectLst/>
                <a:latin typeface="Lato" panose="020F0502020204030203" pitchFamily="34" charset="0"/>
              </a:rPr>
              <a:t>Yellow Cab </a:t>
            </a:r>
            <a:r>
              <a:rPr lang="en-US" altLang="zh-CN" sz="1800" b="0" i="0" u="none" strike="noStrike" dirty="0">
                <a:solidFill>
                  <a:srgbClr val="595959"/>
                </a:solidFill>
                <a:effectLst/>
                <a:latin typeface="Lato" panose="020F0502020204030203" pitchFamily="34" charset="0"/>
              </a:rPr>
              <a:t>has a 2% higher composition in Male than the Pink Cab.</a:t>
            </a:r>
          </a:p>
          <a:p>
            <a:pPr marL="285750" indent="-285750" rtl="0">
              <a:spcBef>
                <a:spcPts val="0"/>
              </a:spcBef>
              <a:spcAft>
                <a:spcPts val="1200"/>
              </a:spcAft>
              <a:buFont typeface="Arial" panose="020B0604020202020204" pitchFamily="34" charset="0"/>
              <a:buChar char="•"/>
            </a:pPr>
            <a:r>
              <a:rPr lang="en-US" altLang="zh-CN" sz="1800" b="0" i="0" u="none" strike="noStrike" dirty="0">
                <a:solidFill>
                  <a:srgbClr val="595959"/>
                </a:solidFill>
                <a:effectLst/>
                <a:latin typeface="Lato" panose="020F0502020204030203" pitchFamily="34" charset="0"/>
              </a:rPr>
              <a:t>Income: the </a:t>
            </a:r>
            <a:r>
              <a:rPr lang="en-US" altLang="zh-CN" sz="1800" b="1" i="0" u="none" strike="noStrike" dirty="0">
                <a:solidFill>
                  <a:srgbClr val="F878A9"/>
                </a:solidFill>
                <a:effectLst/>
                <a:latin typeface="Lato" panose="020F0502020204030203" pitchFamily="34" charset="0"/>
              </a:rPr>
              <a:t>Pink Cab </a:t>
            </a:r>
            <a:r>
              <a:rPr lang="en-US" altLang="zh-CN" sz="1800" b="0" i="0" u="none" strike="noStrike" dirty="0">
                <a:solidFill>
                  <a:srgbClr val="595959"/>
                </a:solidFill>
                <a:effectLst/>
                <a:latin typeface="Lato" panose="020F0502020204030203" pitchFamily="34" charset="0"/>
              </a:rPr>
              <a:t>is more attractive to people with higher incomes than the Yellow Cab</a:t>
            </a:r>
          </a:p>
          <a:p>
            <a:pPr rtl="0">
              <a:spcBef>
                <a:spcPts val="0"/>
              </a:spcBef>
              <a:spcAft>
                <a:spcPts val="1200"/>
              </a:spcAft>
            </a:pPr>
            <a:r>
              <a:rPr lang="en-US" altLang="zh-CN" dirty="0">
                <a:solidFill>
                  <a:srgbClr val="595959"/>
                </a:solidFill>
                <a:latin typeface="Lato" panose="020F0502020204030203" pitchFamily="34" charset="0"/>
              </a:rPr>
              <a:t>To sum up, the </a:t>
            </a:r>
            <a:r>
              <a:rPr lang="en-US" altLang="zh-CN" sz="1800" b="1" i="0" u="none" strike="noStrike" dirty="0">
                <a:solidFill>
                  <a:srgbClr val="FFC000"/>
                </a:solidFill>
                <a:effectLst/>
                <a:latin typeface="Lato" panose="020F0502020204030203" pitchFamily="34" charset="0"/>
              </a:rPr>
              <a:t>Yellow Cab</a:t>
            </a:r>
            <a:r>
              <a:rPr lang="en-US" altLang="zh-CN" sz="1800" b="0" i="0" u="none" strike="noStrike" dirty="0">
                <a:solidFill>
                  <a:srgbClr val="FFC000"/>
                </a:solidFill>
                <a:effectLst/>
                <a:latin typeface="Lato" panose="020F0502020204030203" pitchFamily="34" charset="0"/>
              </a:rPr>
              <a:t> </a:t>
            </a:r>
            <a:r>
              <a:rPr lang="en-US" altLang="zh-CN" sz="1800" b="0" i="0" u="none" strike="noStrike" dirty="0">
                <a:solidFill>
                  <a:srgbClr val="595959"/>
                </a:solidFill>
                <a:effectLst/>
                <a:latin typeface="Lato" panose="020F0502020204030203" pitchFamily="34" charset="0"/>
              </a:rPr>
              <a:t>generally reaches out to more people in special groups and is more likely to be introduced to potential customers. From the aspect of total profit, market share, growth rate, and prediction, Yellow Cab is more worth to be invested.</a:t>
            </a:r>
            <a:endParaRPr lang="en-US" altLang="zh-CN" b="0" dirty="0">
              <a:effectLst/>
            </a:endParaRPr>
          </a:p>
        </p:txBody>
      </p:sp>
    </p:spTree>
    <p:extLst>
      <p:ext uri="{BB962C8B-B14F-4D97-AF65-F5344CB8AC3E}">
        <p14:creationId xmlns:p14="http://schemas.microsoft.com/office/powerpoint/2010/main" val="29481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7688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9" name="文本框 8">
            <a:extLst>
              <a:ext uri="{FF2B5EF4-FFF2-40B4-BE49-F238E27FC236}">
                <a16:creationId xmlns:a16="http://schemas.microsoft.com/office/drawing/2014/main" id="{DC907B86-7A2A-BF7B-1413-02DF8E2C8F7B}"/>
              </a:ext>
            </a:extLst>
          </p:cNvPr>
          <p:cNvSpPr txBox="1"/>
          <p:nvPr/>
        </p:nvSpPr>
        <p:spPr>
          <a:xfrm>
            <a:off x="440267" y="347131"/>
            <a:ext cx="7010400" cy="584775"/>
          </a:xfrm>
          <a:prstGeom prst="rect">
            <a:avLst/>
          </a:prstGeom>
          <a:noFill/>
        </p:spPr>
        <p:txBody>
          <a:bodyPr wrap="square" rtlCol="0">
            <a:spAutoFit/>
          </a:bodyPr>
          <a:lstStyle/>
          <a:p>
            <a:r>
              <a:rPr lang="en-US" altLang="zh-CN" sz="3200" dirty="0">
                <a:solidFill>
                  <a:srgbClr val="FF6600"/>
                </a:solidFill>
              </a:rPr>
              <a:t> Executive Summary</a:t>
            </a:r>
            <a:endParaRPr lang="zh-CN" altLang="en-US" sz="3200" dirty="0">
              <a:solidFill>
                <a:srgbClr val="FF6600"/>
              </a:solidFill>
            </a:endParaRPr>
          </a:p>
        </p:txBody>
      </p:sp>
      <p:sp>
        <p:nvSpPr>
          <p:cNvPr id="11" name="文本框 10">
            <a:extLst>
              <a:ext uri="{FF2B5EF4-FFF2-40B4-BE49-F238E27FC236}">
                <a16:creationId xmlns:a16="http://schemas.microsoft.com/office/drawing/2014/main" id="{EAFD31B8-17DF-17D5-F1CB-776A33D4730D}"/>
              </a:ext>
            </a:extLst>
          </p:cNvPr>
          <p:cNvSpPr txBox="1"/>
          <p:nvPr/>
        </p:nvSpPr>
        <p:spPr>
          <a:xfrm>
            <a:off x="1519764" y="2217213"/>
            <a:ext cx="9152469" cy="3300904"/>
          </a:xfrm>
          <a:prstGeom prst="rect">
            <a:avLst/>
          </a:prstGeom>
          <a:noFill/>
        </p:spPr>
        <p:txBody>
          <a:bodyPr wrap="square">
            <a:spAutoFit/>
          </a:bodyPr>
          <a:lstStyle/>
          <a:p>
            <a:pPr rtl="0">
              <a:lnSpc>
                <a:spcPct val="150000"/>
              </a:lnSpc>
              <a:spcBef>
                <a:spcPts val="900"/>
              </a:spcBef>
              <a:spcAft>
                <a:spcPts val="900"/>
              </a:spcAft>
            </a:pPr>
            <a:r>
              <a:rPr lang="en-US" altLang="zh-CN" sz="2000" b="0" i="0" u="none" strike="noStrike" dirty="0">
                <a:solidFill>
                  <a:srgbClr val="2D3B45"/>
                </a:solidFill>
                <a:effectLst/>
                <a:latin typeface="Lato" panose="020F0502020204030203" pitchFamily="34" charset="0"/>
              </a:rPr>
              <a:t>The Cab Industry experienced remarkable growth in the last few years, our client, </a:t>
            </a:r>
            <a:r>
              <a:rPr lang="en-US" altLang="zh-CN" sz="2000" b="1" i="0" u="none" strike="noStrike" dirty="0">
                <a:solidFill>
                  <a:srgbClr val="2D3B45"/>
                </a:solidFill>
                <a:effectLst/>
                <a:latin typeface="Lato" panose="020F0502020204030203" pitchFamily="34" charset="0"/>
              </a:rPr>
              <a:t>XYZ</a:t>
            </a:r>
            <a:r>
              <a:rPr lang="en-US" altLang="zh-CN" sz="2000" b="0" i="0" u="none" strike="noStrike" dirty="0">
                <a:solidFill>
                  <a:srgbClr val="2D3B45"/>
                </a:solidFill>
                <a:effectLst/>
                <a:latin typeface="Lato" panose="020F0502020204030203" pitchFamily="34" charset="0"/>
              </a:rPr>
              <a:t> is going to invest in this industry. They need to understand the two cab companies that domain the cab markets to </a:t>
            </a:r>
            <a:r>
              <a:rPr lang="en-US" altLang="zh-CN" sz="2000" b="1" i="0" u="none" strike="noStrike" dirty="0">
                <a:solidFill>
                  <a:srgbClr val="2D3B45"/>
                </a:solidFill>
                <a:effectLst/>
                <a:latin typeface="Lato" panose="020F0502020204030203" pitchFamily="34" charset="0"/>
              </a:rPr>
              <a:t>make their investment decisions</a:t>
            </a:r>
            <a:r>
              <a:rPr lang="en-US" altLang="zh-CN" sz="2000" b="0" i="0" u="none" strike="noStrike" dirty="0">
                <a:solidFill>
                  <a:srgbClr val="2D3B45"/>
                </a:solidFill>
                <a:effectLst/>
                <a:latin typeface="Lato" panose="020F0502020204030203" pitchFamily="34" charset="0"/>
              </a:rPr>
              <a:t>.</a:t>
            </a:r>
            <a:endParaRPr lang="en-US" altLang="zh-CN" sz="2000" b="0" dirty="0">
              <a:effectLst/>
            </a:endParaRPr>
          </a:p>
          <a:p>
            <a:pPr rtl="0">
              <a:lnSpc>
                <a:spcPct val="150000"/>
              </a:lnSpc>
              <a:spcBef>
                <a:spcPts val="900"/>
              </a:spcBef>
              <a:spcAft>
                <a:spcPts val="900"/>
              </a:spcAft>
            </a:pPr>
            <a:r>
              <a:rPr lang="en-US" altLang="zh-CN" sz="2000" b="0" i="0" u="none" strike="noStrike" dirty="0">
                <a:solidFill>
                  <a:srgbClr val="2D3B45"/>
                </a:solidFill>
                <a:effectLst/>
                <a:latin typeface="Lato" panose="020F0502020204030203" pitchFamily="34" charset="0"/>
              </a:rPr>
              <a:t>Our goal is to come out with insights based on EDA process and dive into different dimensions to figure out the best company to invest in.</a:t>
            </a:r>
            <a:endParaRPr lang="en-US" altLang="zh-CN" sz="2000" b="0" dirty="0">
              <a:effectLst/>
            </a:endParaRPr>
          </a:p>
          <a:p>
            <a:br>
              <a:rPr lang="en-US" altLang="zh-CN" dirty="0"/>
            </a:br>
            <a:endParaRPr lang="zh-CN" altLang="en-US" dirty="0"/>
          </a:p>
        </p:txBody>
      </p:sp>
    </p:spTree>
    <p:extLst>
      <p:ext uri="{BB962C8B-B14F-4D97-AF65-F5344CB8AC3E}">
        <p14:creationId xmlns:p14="http://schemas.microsoft.com/office/powerpoint/2010/main" val="224841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9" name="文本框 8">
            <a:extLst>
              <a:ext uri="{FF2B5EF4-FFF2-40B4-BE49-F238E27FC236}">
                <a16:creationId xmlns:a16="http://schemas.microsoft.com/office/drawing/2014/main" id="{DC907B86-7A2A-BF7B-1413-02DF8E2C8F7B}"/>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Problem Statement &amp; Approach</a:t>
            </a:r>
            <a:endParaRPr lang="zh-CN" altLang="en-US" sz="3200" dirty="0">
              <a:solidFill>
                <a:srgbClr val="FF6600"/>
              </a:solidFill>
            </a:endParaRPr>
          </a:p>
        </p:txBody>
      </p:sp>
      <p:sp>
        <p:nvSpPr>
          <p:cNvPr id="3" name="文本框 2">
            <a:extLst>
              <a:ext uri="{FF2B5EF4-FFF2-40B4-BE49-F238E27FC236}">
                <a16:creationId xmlns:a16="http://schemas.microsoft.com/office/drawing/2014/main" id="{3F28B13E-D81D-11AE-9C79-256260FA6A2C}"/>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Data Understanding</a:t>
            </a:r>
            <a:endParaRPr lang="zh-CN" altLang="en-US" sz="1600" dirty="0">
              <a:solidFill>
                <a:schemeClr val="bg1"/>
              </a:solidFill>
            </a:endParaRPr>
          </a:p>
        </p:txBody>
      </p:sp>
      <p:sp>
        <p:nvSpPr>
          <p:cNvPr id="10" name="文本框 9">
            <a:extLst>
              <a:ext uri="{FF2B5EF4-FFF2-40B4-BE49-F238E27FC236}">
                <a16:creationId xmlns:a16="http://schemas.microsoft.com/office/drawing/2014/main" id="{65F880AA-0329-86D5-3046-42FDF5AF2044}"/>
              </a:ext>
            </a:extLst>
          </p:cNvPr>
          <p:cNvSpPr txBox="1"/>
          <p:nvPr/>
        </p:nvSpPr>
        <p:spPr>
          <a:xfrm>
            <a:off x="1572682" y="2133600"/>
            <a:ext cx="8843433" cy="3808735"/>
          </a:xfrm>
          <a:prstGeom prst="rect">
            <a:avLst/>
          </a:prstGeom>
          <a:noFill/>
        </p:spPr>
        <p:txBody>
          <a:bodyPr wrap="square">
            <a:spAutoFit/>
          </a:bodyPr>
          <a:lstStyle/>
          <a:p>
            <a:pPr rtl="0">
              <a:spcBef>
                <a:spcPts val="900"/>
              </a:spcBef>
              <a:spcAft>
                <a:spcPts val="900"/>
              </a:spcAft>
            </a:pPr>
            <a:r>
              <a:rPr lang="en-US" altLang="zh-CN" sz="1800" b="0" i="0" u="none" strike="noStrike" dirty="0">
                <a:solidFill>
                  <a:srgbClr val="2D3B45"/>
                </a:solidFill>
                <a:effectLst/>
                <a:latin typeface="Lato" panose="020F0502020204030203" pitchFamily="34" charset="0"/>
              </a:rPr>
              <a:t>There are four datasets, their time range is from</a:t>
            </a:r>
            <a:r>
              <a:rPr lang="en-US" altLang="zh-CN" sz="1800" b="1" i="0" u="none" strike="noStrike" dirty="0">
                <a:solidFill>
                  <a:srgbClr val="2D3B45"/>
                </a:solidFill>
                <a:effectLst/>
                <a:latin typeface="Lato" panose="020F0502020204030203" pitchFamily="34" charset="0"/>
              </a:rPr>
              <a:t> 31/01/2016 </a:t>
            </a:r>
            <a:r>
              <a:rPr lang="en-US" altLang="zh-CN" sz="1800" b="0" i="0" u="none" strike="noStrike" dirty="0">
                <a:solidFill>
                  <a:srgbClr val="2D3B45"/>
                </a:solidFill>
                <a:effectLst/>
                <a:latin typeface="Lato" panose="020F0502020204030203" pitchFamily="34" charset="0"/>
              </a:rPr>
              <a:t>to</a:t>
            </a:r>
            <a:r>
              <a:rPr lang="en-US" altLang="zh-CN" sz="1800" b="1" i="0" u="none" strike="noStrike" dirty="0">
                <a:solidFill>
                  <a:srgbClr val="2D3B45"/>
                </a:solidFill>
                <a:effectLst/>
                <a:latin typeface="Lato" panose="020F0502020204030203" pitchFamily="34" charset="0"/>
              </a:rPr>
              <a:t> 31/12/2018. </a:t>
            </a:r>
            <a:endParaRPr lang="en-US" altLang="zh-CN" b="0" dirty="0">
              <a:effectLst/>
            </a:endParaRPr>
          </a:p>
          <a:p>
            <a:pPr rtl="0">
              <a:spcBef>
                <a:spcPts val="900"/>
              </a:spcBef>
              <a:spcAft>
                <a:spcPts val="900"/>
              </a:spcAft>
            </a:pPr>
            <a:r>
              <a:rPr lang="en-US" altLang="zh-CN" sz="1800" b="1" i="0" u="none" strike="noStrike" dirty="0" err="1">
                <a:solidFill>
                  <a:srgbClr val="2D3B45"/>
                </a:solidFill>
                <a:effectLst/>
                <a:latin typeface="Lato" panose="020F0502020204030203" pitchFamily="34" charset="0"/>
              </a:rPr>
              <a:t>Cab_Data</a:t>
            </a:r>
            <a:r>
              <a:rPr lang="en-US" altLang="zh-CN" sz="1800" b="1" i="0" u="none" strike="noStrike" dirty="0">
                <a:solidFill>
                  <a:srgbClr val="2D3B45"/>
                </a:solidFill>
                <a:effectLst/>
                <a:latin typeface="Lato" panose="020F0502020204030203" pitchFamily="34" charset="0"/>
              </a:rPr>
              <a:t> – </a:t>
            </a:r>
            <a:r>
              <a:rPr lang="en-US" altLang="zh-CN" sz="1800" b="0" i="0" u="none" strike="noStrike" dirty="0">
                <a:solidFill>
                  <a:srgbClr val="2D3B45"/>
                </a:solidFill>
                <a:effectLst/>
                <a:latin typeface="Lato" panose="020F0502020204030203" pitchFamily="34" charset="0"/>
              </a:rPr>
              <a:t>the transaction for 2 cab companies</a:t>
            </a:r>
            <a:endParaRPr lang="en-US" altLang="zh-CN" b="0" dirty="0">
              <a:effectLst/>
            </a:endParaRPr>
          </a:p>
          <a:p>
            <a:pPr rtl="0">
              <a:spcBef>
                <a:spcPts val="900"/>
              </a:spcBef>
              <a:spcAft>
                <a:spcPts val="900"/>
              </a:spcAft>
            </a:pPr>
            <a:r>
              <a:rPr lang="en-US" altLang="zh-CN" sz="1800" b="1" i="0" u="none" strike="noStrike" dirty="0" err="1">
                <a:solidFill>
                  <a:srgbClr val="2D3B45"/>
                </a:solidFill>
                <a:effectLst/>
                <a:latin typeface="Lato" panose="020F0502020204030203" pitchFamily="34" charset="0"/>
              </a:rPr>
              <a:t>Customer_ID</a:t>
            </a:r>
            <a:r>
              <a:rPr lang="en-US" altLang="zh-CN" sz="1800" b="0" i="0" u="none" strike="noStrike" dirty="0">
                <a:solidFill>
                  <a:srgbClr val="2D3B45"/>
                </a:solidFill>
                <a:effectLst/>
                <a:latin typeface="Lato" panose="020F0502020204030203" pitchFamily="34" charset="0"/>
              </a:rPr>
              <a:t> – contains the customer’s demographic details</a:t>
            </a:r>
            <a:endParaRPr lang="en-US" altLang="zh-CN" b="0" dirty="0">
              <a:effectLst/>
            </a:endParaRPr>
          </a:p>
          <a:p>
            <a:pPr rtl="0">
              <a:spcBef>
                <a:spcPts val="900"/>
              </a:spcBef>
              <a:spcAft>
                <a:spcPts val="900"/>
              </a:spcAft>
            </a:pPr>
            <a:r>
              <a:rPr lang="en-US" altLang="zh-CN" sz="1800" b="1" i="0" u="none" strike="noStrike" dirty="0" err="1">
                <a:solidFill>
                  <a:srgbClr val="2D3B45"/>
                </a:solidFill>
                <a:effectLst/>
                <a:latin typeface="Lato" panose="020F0502020204030203" pitchFamily="34" charset="0"/>
              </a:rPr>
              <a:t>Transaction_ID</a:t>
            </a:r>
            <a:r>
              <a:rPr lang="en-US" altLang="zh-CN" sz="1800" b="1" i="0" u="none" strike="noStrike" dirty="0">
                <a:solidFill>
                  <a:srgbClr val="2D3B45"/>
                </a:solidFill>
                <a:effectLst/>
                <a:latin typeface="Lato" panose="020F0502020204030203" pitchFamily="34" charset="0"/>
              </a:rPr>
              <a:t> – </a:t>
            </a:r>
            <a:r>
              <a:rPr lang="en-US" altLang="zh-CN" sz="1800" i="0" u="none" strike="noStrike" dirty="0">
                <a:solidFill>
                  <a:srgbClr val="2D3B45"/>
                </a:solidFill>
                <a:effectLst/>
                <a:latin typeface="Lato" panose="020F0502020204030203" pitchFamily="34" charset="0"/>
              </a:rPr>
              <a:t>the</a:t>
            </a:r>
            <a:r>
              <a:rPr lang="en-US" altLang="zh-CN" sz="1800" b="1" i="0" u="none" strike="noStrike" dirty="0">
                <a:solidFill>
                  <a:srgbClr val="2D3B45"/>
                </a:solidFill>
                <a:effectLst/>
                <a:latin typeface="Lato" panose="020F0502020204030203" pitchFamily="34" charset="0"/>
              </a:rPr>
              <a:t> </a:t>
            </a:r>
            <a:r>
              <a:rPr lang="en-US" altLang="zh-CN" sz="1800" b="0" i="0" u="none" strike="noStrike" dirty="0">
                <a:solidFill>
                  <a:srgbClr val="2D3B45"/>
                </a:solidFill>
                <a:effectLst/>
                <a:latin typeface="Lato" panose="020F0502020204030203" pitchFamily="34" charset="0"/>
              </a:rPr>
              <a:t>transaction to customer mapping and payment mode</a:t>
            </a:r>
            <a:endParaRPr lang="en-US" altLang="zh-CN" b="0" dirty="0">
              <a:effectLst/>
            </a:endParaRPr>
          </a:p>
          <a:p>
            <a:pPr rtl="0">
              <a:spcBef>
                <a:spcPts val="900"/>
              </a:spcBef>
              <a:spcAft>
                <a:spcPts val="900"/>
              </a:spcAft>
            </a:pPr>
            <a:r>
              <a:rPr lang="en-US" altLang="zh-CN" dirty="0">
                <a:solidFill>
                  <a:srgbClr val="2D3B45"/>
                </a:solidFill>
                <a:latin typeface="Lato" panose="020F0502020204030203" pitchFamily="34" charset="0"/>
              </a:rPr>
              <a:t>City – list of US cities, their population, and number of cab users</a:t>
            </a:r>
            <a:endParaRPr lang="en-US" altLang="zh-CN" sz="2000" dirty="0">
              <a:solidFill>
                <a:srgbClr val="2D3B45"/>
              </a:solidFill>
              <a:latin typeface="Lato" panose="020F0502020204030203" pitchFamily="34" charset="0"/>
            </a:endParaRPr>
          </a:p>
          <a:p>
            <a:pPr rtl="0">
              <a:spcBef>
                <a:spcPts val="0"/>
              </a:spcBef>
              <a:spcAft>
                <a:spcPts val="1200"/>
              </a:spcAft>
            </a:pPr>
            <a:r>
              <a:rPr lang="en-US" altLang="zh-CN" sz="2000" dirty="0">
                <a:solidFill>
                  <a:srgbClr val="2D3B45"/>
                </a:solidFill>
                <a:latin typeface="Lato" panose="020F0502020204030203" pitchFamily="34" charset="0"/>
              </a:rPr>
              <a:t>There are no null values in these datasets</a:t>
            </a:r>
          </a:p>
          <a:p>
            <a:r>
              <a:rPr lang="en-US" altLang="zh-CN" dirty="0"/>
              <a:t>After generating some new columns, and tables, visualizations together with prediction methods are used to analyze profit, user coverage, geometric coverage and time series dimensions.</a:t>
            </a:r>
            <a:endParaRPr lang="zh-CN" altLang="en-US" dirty="0"/>
          </a:p>
        </p:txBody>
      </p:sp>
    </p:spTree>
    <p:extLst>
      <p:ext uri="{BB962C8B-B14F-4D97-AF65-F5344CB8AC3E}">
        <p14:creationId xmlns:p14="http://schemas.microsoft.com/office/powerpoint/2010/main" val="189499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9" name="文本框 8">
            <a:extLst>
              <a:ext uri="{FF2B5EF4-FFF2-40B4-BE49-F238E27FC236}">
                <a16:creationId xmlns:a16="http://schemas.microsoft.com/office/drawing/2014/main" id="{DC907B86-7A2A-BF7B-1413-02DF8E2C8F7B}"/>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Problem Statement &amp; Approach</a:t>
            </a:r>
            <a:endParaRPr lang="zh-CN" altLang="en-US" sz="3200" dirty="0">
              <a:solidFill>
                <a:srgbClr val="FF6600"/>
              </a:solidFill>
            </a:endParaRPr>
          </a:p>
        </p:txBody>
      </p:sp>
      <p:sp>
        <p:nvSpPr>
          <p:cNvPr id="3" name="文本框 2">
            <a:extLst>
              <a:ext uri="{FF2B5EF4-FFF2-40B4-BE49-F238E27FC236}">
                <a16:creationId xmlns:a16="http://schemas.microsoft.com/office/drawing/2014/main" id="{3F28B13E-D81D-11AE-9C79-256260FA6A2C}"/>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Data Processing</a:t>
            </a:r>
            <a:endParaRPr lang="zh-CN" altLang="en-US" sz="1600" dirty="0">
              <a:solidFill>
                <a:schemeClr val="bg1"/>
              </a:solidFill>
            </a:endParaRPr>
          </a:p>
        </p:txBody>
      </p:sp>
      <p:sp>
        <p:nvSpPr>
          <p:cNvPr id="8" name="文本框 7">
            <a:extLst>
              <a:ext uri="{FF2B5EF4-FFF2-40B4-BE49-F238E27FC236}">
                <a16:creationId xmlns:a16="http://schemas.microsoft.com/office/drawing/2014/main" id="{2E6261B6-9E5A-9764-8E43-1D664970D8C0}"/>
              </a:ext>
            </a:extLst>
          </p:cNvPr>
          <p:cNvSpPr txBox="1"/>
          <p:nvPr/>
        </p:nvSpPr>
        <p:spPr>
          <a:xfrm>
            <a:off x="1346198" y="1939940"/>
            <a:ext cx="9914469" cy="4162678"/>
          </a:xfrm>
          <a:prstGeom prst="rect">
            <a:avLst/>
          </a:prstGeom>
          <a:noFill/>
        </p:spPr>
        <p:txBody>
          <a:bodyPr wrap="square">
            <a:spAutoFit/>
          </a:bodyPr>
          <a:lstStyle/>
          <a:p>
            <a:pPr rtl="0">
              <a:spcBef>
                <a:spcPts val="900"/>
              </a:spcBef>
              <a:spcAft>
                <a:spcPts val="900"/>
              </a:spcAft>
            </a:pPr>
            <a:r>
              <a:rPr lang="en-US" altLang="zh-CN" sz="2000" b="0" i="0" u="none" strike="noStrike" dirty="0">
                <a:solidFill>
                  <a:srgbClr val="2D3B45"/>
                </a:solidFill>
                <a:effectLst/>
                <a:latin typeface="Lato" panose="020F0502020204030203" pitchFamily="34" charset="0"/>
              </a:rPr>
              <a:t>The four datasets are combined into one final dataset based on the shared column contents, which is called </a:t>
            </a:r>
            <a:r>
              <a:rPr lang="en-US" altLang="zh-CN" sz="2000" b="1" i="0" u="none" strike="noStrike" dirty="0">
                <a:solidFill>
                  <a:srgbClr val="2D3B45"/>
                </a:solidFill>
                <a:effectLst/>
                <a:latin typeface="Lato" panose="020F0502020204030203" pitchFamily="34" charset="0"/>
              </a:rPr>
              <a:t>new</a:t>
            </a:r>
            <a:r>
              <a:rPr lang="en-US" altLang="zh-CN" sz="2000" b="0" i="0" u="none" strike="noStrike" dirty="0">
                <a:solidFill>
                  <a:srgbClr val="2D3B45"/>
                </a:solidFill>
                <a:effectLst/>
                <a:latin typeface="Lato" panose="020F0502020204030203" pitchFamily="34" charset="0"/>
              </a:rPr>
              <a:t>.</a:t>
            </a:r>
            <a:endParaRPr lang="en-US" altLang="zh-CN" sz="2000" b="0" dirty="0">
              <a:effectLst/>
            </a:endParaRPr>
          </a:p>
          <a:p>
            <a:pPr rtl="0">
              <a:spcBef>
                <a:spcPts val="900"/>
              </a:spcBef>
              <a:spcAft>
                <a:spcPts val="0"/>
              </a:spcAft>
            </a:pPr>
            <a:r>
              <a:rPr lang="en-US" altLang="zh-CN" sz="2000" b="0" i="0" u="none" strike="noStrike" dirty="0">
                <a:solidFill>
                  <a:srgbClr val="2D3B45"/>
                </a:solidFill>
                <a:effectLst/>
                <a:latin typeface="Lato" panose="020F0502020204030203" pitchFamily="34" charset="0"/>
              </a:rPr>
              <a:t>Some </a:t>
            </a:r>
            <a:r>
              <a:rPr lang="en-US" altLang="zh-CN" sz="2000" b="1" i="0" u="none" strike="noStrike" dirty="0">
                <a:solidFill>
                  <a:srgbClr val="2D3B45"/>
                </a:solidFill>
                <a:effectLst/>
                <a:latin typeface="Lato" panose="020F0502020204030203" pitchFamily="34" charset="0"/>
              </a:rPr>
              <a:t>new columns</a:t>
            </a:r>
            <a:r>
              <a:rPr lang="en-US" altLang="zh-CN" sz="2000" b="0" i="0" u="none" strike="noStrike" dirty="0">
                <a:solidFill>
                  <a:srgbClr val="2D3B45"/>
                </a:solidFill>
                <a:effectLst/>
                <a:latin typeface="Lato" panose="020F0502020204030203" pitchFamily="34" charset="0"/>
              </a:rPr>
              <a:t> are generated for analysis, </a:t>
            </a:r>
            <a:endParaRPr lang="en-US" altLang="zh-CN" sz="2000" b="0" dirty="0">
              <a:effectLst/>
            </a:endParaRPr>
          </a:p>
          <a:p>
            <a:pPr rtl="0">
              <a:spcBef>
                <a:spcPts val="0"/>
              </a:spcBef>
              <a:spcAft>
                <a:spcPts val="0"/>
              </a:spcAft>
            </a:pPr>
            <a:r>
              <a:rPr lang="en-US" altLang="zh-CN" sz="1800" b="0" i="0" u="none" strike="noStrike" dirty="0" err="1">
                <a:solidFill>
                  <a:srgbClr val="2D3B45"/>
                </a:solidFill>
                <a:effectLst/>
                <a:latin typeface="Lato" panose="020F0502020204030203" pitchFamily="34" charset="0"/>
              </a:rPr>
              <a:t>Priceperkm</a:t>
            </a:r>
            <a:r>
              <a:rPr lang="en-US" altLang="zh-CN" sz="1800" b="0" i="0" u="none" strike="noStrike" dirty="0">
                <a:solidFill>
                  <a:srgbClr val="2D3B45"/>
                </a:solidFill>
                <a:effectLst/>
                <a:latin typeface="Lato" panose="020F0502020204030203" pitchFamily="34" charset="0"/>
              </a:rPr>
              <a:t> - the price charged with a unit of Kilometers the journey covers</a:t>
            </a:r>
            <a:endParaRPr lang="en-US" altLang="zh-CN" b="0" dirty="0">
              <a:effectLst/>
            </a:endParaRPr>
          </a:p>
          <a:p>
            <a:pPr rtl="0">
              <a:spcBef>
                <a:spcPts val="0"/>
              </a:spcBef>
              <a:spcAft>
                <a:spcPts val="0"/>
              </a:spcAft>
            </a:pPr>
            <a:r>
              <a:rPr lang="en-US" altLang="zh-CN" sz="1800" b="0" i="0" u="none" strike="noStrike" dirty="0" err="1">
                <a:solidFill>
                  <a:srgbClr val="2D3B45"/>
                </a:solidFill>
                <a:effectLst/>
                <a:latin typeface="Lato" panose="020F0502020204030203" pitchFamily="34" charset="0"/>
              </a:rPr>
              <a:t>Additionalfees</a:t>
            </a:r>
            <a:r>
              <a:rPr lang="en-US" altLang="zh-CN" sz="1800" b="0" i="0" u="none" strike="noStrike" dirty="0">
                <a:solidFill>
                  <a:srgbClr val="2D3B45"/>
                </a:solidFill>
                <a:effectLst/>
                <a:latin typeface="Lato" panose="020F0502020204030203" pitchFamily="34" charset="0"/>
              </a:rPr>
              <a:t> - the difference between the price charged and </a:t>
            </a:r>
            <a:r>
              <a:rPr lang="en-US" altLang="zh-CN" sz="1800" b="0" i="0" u="none" strike="noStrike" dirty="0" err="1">
                <a:solidFill>
                  <a:srgbClr val="2D3B45"/>
                </a:solidFill>
                <a:effectLst/>
                <a:latin typeface="Lato" panose="020F0502020204030203" pitchFamily="34" charset="0"/>
              </a:rPr>
              <a:t>costoftrip</a:t>
            </a:r>
            <a:r>
              <a:rPr lang="en-US" altLang="zh-CN" sz="1800" b="0" i="0" u="none" strike="noStrike" dirty="0">
                <a:solidFill>
                  <a:srgbClr val="2D3B45"/>
                </a:solidFill>
                <a:effectLst/>
                <a:latin typeface="Lato" panose="020F0502020204030203" pitchFamily="34" charset="0"/>
              </a:rPr>
              <a:t>, this might contain the 		fees generated by company charges, tax, tips, etc.</a:t>
            </a:r>
            <a:endParaRPr lang="en-US" altLang="zh-CN"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State – extracted the state the journey happened from the city column</a:t>
            </a:r>
            <a:endParaRPr lang="en-US" altLang="zh-CN"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Year – extracted year from existing column </a:t>
            </a:r>
            <a:r>
              <a:rPr lang="en-US" altLang="zh-CN" sz="1800" b="0" i="0" u="none" strike="noStrike" dirty="0" err="1">
                <a:solidFill>
                  <a:srgbClr val="2D3B45"/>
                </a:solidFill>
                <a:effectLst/>
                <a:latin typeface="Lato" panose="020F0502020204030203" pitchFamily="34" charset="0"/>
              </a:rPr>
              <a:t>Dateoftravel</a:t>
            </a:r>
            <a:endParaRPr lang="en-US" altLang="zh-CN"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Month  - an extracted month from exist column </a:t>
            </a:r>
            <a:r>
              <a:rPr lang="en-US" altLang="zh-CN" sz="1800" b="0" i="0" u="none" strike="noStrike" dirty="0" err="1">
                <a:solidFill>
                  <a:srgbClr val="2D3B45"/>
                </a:solidFill>
                <a:effectLst/>
                <a:latin typeface="Lato" panose="020F0502020204030203" pitchFamily="34" charset="0"/>
              </a:rPr>
              <a:t>Dateoftravel</a:t>
            </a:r>
            <a:endParaRPr lang="en-US" altLang="zh-CN"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Season – generated with the respective month</a:t>
            </a:r>
            <a:endParaRPr lang="en-US" altLang="zh-CN" b="0" dirty="0">
              <a:effectLst/>
            </a:endParaRPr>
          </a:p>
          <a:p>
            <a:pPr rtl="0">
              <a:spcBef>
                <a:spcPts val="900"/>
              </a:spcBef>
              <a:spcAft>
                <a:spcPts val="0"/>
              </a:spcAft>
            </a:pPr>
            <a:r>
              <a:rPr lang="en-US" altLang="zh-CN" sz="2000" b="0" i="0" u="none" strike="noStrike" dirty="0">
                <a:solidFill>
                  <a:srgbClr val="2D3B45"/>
                </a:solidFill>
                <a:effectLst/>
                <a:latin typeface="Lato" panose="020F0502020204030203" pitchFamily="34" charset="0"/>
              </a:rPr>
              <a:t>Some </a:t>
            </a:r>
            <a:r>
              <a:rPr lang="en-US" altLang="zh-CN" sz="2000" b="1" i="0" u="none" strike="noStrike" dirty="0">
                <a:solidFill>
                  <a:srgbClr val="2D3B45"/>
                </a:solidFill>
                <a:effectLst/>
                <a:latin typeface="Lato" panose="020F0502020204030203" pitchFamily="34" charset="0"/>
              </a:rPr>
              <a:t>new tables</a:t>
            </a:r>
            <a:r>
              <a:rPr lang="en-US" altLang="zh-CN" sz="2000" b="0" i="0" u="none" strike="noStrike" dirty="0">
                <a:solidFill>
                  <a:srgbClr val="2D3B45"/>
                </a:solidFill>
                <a:effectLst/>
                <a:latin typeface="Lato" panose="020F0502020204030203" pitchFamily="34" charset="0"/>
              </a:rPr>
              <a:t> for analysis, </a:t>
            </a:r>
            <a:endParaRPr lang="en-US" altLang="zh-CN" sz="2000"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Yellow/Pink - separate the table ‘new’ with respect to different companies</a:t>
            </a:r>
            <a:endParaRPr lang="en-US" altLang="zh-CN" b="0" dirty="0">
              <a:effectLst/>
            </a:endParaRPr>
          </a:p>
          <a:p>
            <a:pPr rtl="0">
              <a:spcBef>
                <a:spcPts val="0"/>
              </a:spcBef>
              <a:spcAft>
                <a:spcPts val="0"/>
              </a:spcAft>
            </a:pPr>
            <a:r>
              <a:rPr lang="en-US" altLang="zh-CN" sz="1800" b="0" i="0" u="none" strike="noStrike" dirty="0">
                <a:solidFill>
                  <a:srgbClr val="2D3B45"/>
                </a:solidFill>
                <a:effectLst/>
                <a:latin typeface="Lato" panose="020F0502020204030203" pitchFamily="34" charset="0"/>
              </a:rPr>
              <a:t>Yellow2016-2018/Pink2016-2018 - based on Yellow/Pink separate table into years</a:t>
            </a:r>
            <a:endParaRPr lang="en-US" altLang="zh-CN" b="0" dirty="0">
              <a:effectLst/>
            </a:endParaRPr>
          </a:p>
        </p:txBody>
      </p:sp>
    </p:spTree>
    <p:extLst>
      <p:ext uri="{BB962C8B-B14F-4D97-AF65-F5344CB8AC3E}">
        <p14:creationId xmlns:p14="http://schemas.microsoft.com/office/powerpoint/2010/main" val="40058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9" name="文本框 8">
            <a:extLst>
              <a:ext uri="{FF2B5EF4-FFF2-40B4-BE49-F238E27FC236}">
                <a16:creationId xmlns:a16="http://schemas.microsoft.com/office/drawing/2014/main" id="{DC907B86-7A2A-BF7B-1413-02DF8E2C8F7B}"/>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3" name="文本框 2">
            <a:extLst>
              <a:ext uri="{FF2B5EF4-FFF2-40B4-BE49-F238E27FC236}">
                <a16:creationId xmlns:a16="http://schemas.microsoft.com/office/drawing/2014/main" id="{3F28B13E-D81D-11AE-9C79-256260FA6A2C}"/>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Profit analysis</a:t>
            </a:r>
            <a:endParaRPr lang="zh-CN" altLang="en-US" sz="1600" dirty="0">
              <a:solidFill>
                <a:schemeClr val="bg1"/>
              </a:solidFill>
            </a:endParaRPr>
          </a:p>
        </p:txBody>
      </p:sp>
      <p:sp>
        <p:nvSpPr>
          <p:cNvPr id="10" name="文本框 9">
            <a:extLst>
              <a:ext uri="{FF2B5EF4-FFF2-40B4-BE49-F238E27FC236}">
                <a16:creationId xmlns:a16="http://schemas.microsoft.com/office/drawing/2014/main" id="{65F880AA-0329-86D5-3046-42FDF5AF2044}"/>
              </a:ext>
            </a:extLst>
          </p:cNvPr>
          <p:cNvSpPr txBox="1"/>
          <p:nvPr/>
        </p:nvSpPr>
        <p:spPr>
          <a:xfrm>
            <a:off x="5770597" y="3013104"/>
            <a:ext cx="5575607" cy="1908215"/>
          </a:xfrm>
          <a:prstGeom prst="rect">
            <a:avLst/>
          </a:prstGeom>
          <a:noFill/>
        </p:spPr>
        <p:txBody>
          <a:bodyPr wrap="square">
            <a:spAutoFit/>
          </a:bodyPr>
          <a:lstStyle/>
          <a:p>
            <a:pPr rtl="0">
              <a:spcBef>
                <a:spcPts val="0"/>
              </a:spcBef>
              <a:spcAft>
                <a:spcPts val="1200"/>
              </a:spcAft>
            </a:pPr>
            <a:r>
              <a:rPr lang="en-US" altLang="zh-CN" sz="1800" b="0" i="0" u="none" strike="noStrike" dirty="0">
                <a:solidFill>
                  <a:srgbClr val="000000"/>
                </a:solidFill>
                <a:effectLst/>
                <a:latin typeface="Lato" panose="020F0502020204030203" pitchFamily="34" charset="0"/>
              </a:rPr>
              <a:t>The accumulated total price charged by two companies in three years.</a:t>
            </a:r>
            <a:endParaRPr lang="en-US" altLang="zh-CN" b="0" dirty="0">
              <a:effectLst/>
            </a:endParaRPr>
          </a:p>
          <a:p>
            <a:r>
              <a:rPr lang="en-US" altLang="zh-CN" sz="1800" b="0" i="0" u="none" strike="noStrike" dirty="0">
                <a:solidFill>
                  <a:srgbClr val="000000"/>
                </a:solidFill>
                <a:effectLst/>
                <a:latin typeface="Lato" panose="020F0502020204030203" pitchFamily="34" charset="0"/>
              </a:rPr>
              <a:t>It is easy to find that </a:t>
            </a:r>
            <a:r>
              <a:rPr lang="en-US" altLang="zh-CN" sz="1800" b="1" i="0" u="none" strike="noStrike" dirty="0">
                <a:solidFill>
                  <a:srgbClr val="000000"/>
                </a:solidFill>
                <a:effectLst/>
                <a:latin typeface="Lato" panose="020F0502020204030203" pitchFamily="34" charset="0"/>
              </a:rPr>
              <a:t>Yellow Cab</a:t>
            </a:r>
            <a:r>
              <a:rPr lang="en-US" altLang="zh-CN" sz="1800" b="0" i="0" u="none" strike="noStrike" dirty="0">
                <a:solidFill>
                  <a:srgbClr val="000000"/>
                </a:solidFill>
                <a:effectLst/>
                <a:latin typeface="Lato" panose="020F0502020204030203" pitchFamily="34" charset="0"/>
              </a:rPr>
              <a:t> takes most parts of the company, approximately 82% of the cab markets’ revenue.</a:t>
            </a:r>
            <a:br>
              <a:rPr lang="en-US" altLang="zh-CN" dirty="0"/>
            </a:br>
            <a:endParaRPr lang="zh-CN" altLang="en-US" dirty="0"/>
          </a:p>
        </p:txBody>
      </p:sp>
      <p:grpSp>
        <p:nvGrpSpPr>
          <p:cNvPr id="6" name="组合 5">
            <a:extLst>
              <a:ext uri="{FF2B5EF4-FFF2-40B4-BE49-F238E27FC236}">
                <a16:creationId xmlns:a16="http://schemas.microsoft.com/office/drawing/2014/main" id="{2077A191-7438-9952-4F15-BBEECA09FE85}"/>
              </a:ext>
            </a:extLst>
          </p:cNvPr>
          <p:cNvGrpSpPr/>
          <p:nvPr/>
        </p:nvGrpSpPr>
        <p:grpSpPr>
          <a:xfrm>
            <a:off x="1623484" y="2422625"/>
            <a:ext cx="3168649" cy="3089175"/>
            <a:chOff x="1606551" y="2236358"/>
            <a:chExt cx="3321050" cy="3275348"/>
          </a:xfrm>
        </p:grpSpPr>
        <p:pic>
          <p:nvPicPr>
            <p:cNvPr id="1026" name="Picture 2">
              <a:extLst>
                <a:ext uri="{FF2B5EF4-FFF2-40B4-BE49-F238E27FC236}">
                  <a16:creationId xmlns:a16="http://schemas.microsoft.com/office/drawing/2014/main" id="{8878B37E-3DE6-4F22-D933-FC5CBF424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1" y="2236358"/>
              <a:ext cx="3321050" cy="32753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67AC2D1-B16A-4E21-0497-8BAC55775F82}"/>
                </a:ext>
              </a:extLst>
            </p:cNvPr>
            <p:cNvSpPr txBox="1"/>
            <p:nvPr/>
          </p:nvSpPr>
          <p:spPr>
            <a:xfrm>
              <a:off x="2632076" y="3612422"/>
              <a:ext cx="635000" cy="261610"/>
            </a:xfrm>
            <a:prstGeom prst="rect">
              <a:avLst/>
            </a:prstGeom>
            <a:noFill/>
          </p:spPr>
          <p:txBody>
            <a:bodyPr wrap="square" rtlCol="0">
              <a:spAutoFit/>
            </a:bodyPr>
            <a:lstStyle/>
            <a:p>
              <a:r>
                <a:rPr lang="en-US" altLang="zh-CN" sz="1100" dirty="0"/>
                <a:t>82.70%</a:t>
              </a:r>
              <a:endParaRPr lang="zh-CN" altLang="en-US" sz="1100" dirty="0"/>
            </a:p>
          </p:txBody>
        </p:sp>
        <p:sp>
          <p:nvSpPr>
            <p:cNvPr id="11" name="文本框 10">
              <a:extLst>
                <a:ext uri="{FF2B5EF4-FFF2-40B4-BE49-F238E27FC236}">
                  <a16:creationId xmlns:a16="http://schemas.microsoft.com/office/drawing/2014/main" id="{1E0993DE-E4C9-C175-F9A7-AC958E5C448D}"/>
                </a:ext>
              </a:extLst>
            </p:cNvPr>
            <p:cNvSpPr txBox="1"/>
            <p:nvPr/>
          </p:nvSpPr>
          <p:spPr>
            <a:xfrm>
              <a:off x="3614209" y="4069622"/>
              <a:ext cx="635000" cy="261610"/>
            </a:xfrm>
            <a:prstGeom prst="rect">
              <a:avLst/>
            </a:prstGeom>
            <a:noFill/>
          </p:spPr>
          <p:txBody>
            <a:bodyPr wrap="square" rtlCol="0">
              <a:spAutoFit/>
            </a:bodyPr>
            <a:lstStyle/>
            <a:p>
              <a:r>
                <a:rPr lang="en-US" altLang="zh-CN" sz="1100" dirty="0"/>
                <a:t>17.30%</a:t>
              </a:r>
              <a:endParaRPr lang="zh-CN" altLang="en-US" sz="1100" dirty="0"/>
            </a:p>
          </p:txBody>
        </p:sp>
      </p:grpSp>
    </p:spTree>
    <p:extLst>
      <p:ext uri="{BB962C8B-B14F-4D97-AF65-F5344CB8AC3E}">
        <p14:creationId xmlns:p14="http://schemas.microsoft.com/office/powerpoint/2010/main" val="226908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9" name="文本框 8">
            <a:extLst>
              <a:ext uri="{FF2B5EF4-FFF2-40B4-BE49-F238E27FC236}">
                <a16:creationId xmlns:a16="http://schemas.microsoft.com/office/drawing/2014/main" id="{DC907B86-7A2A-BF7B-1413-02DF8E2C8F7B}"/>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3" name="文本框 2">
            <a:extLst>
              <a:ext uri="{FF2B5EF4-FFF2-40B4-BE49-F238E27FC236}">
                <a16:creationId xmlns:a16="http://schemas.microsoft.com/office/drawing/2014/main" id="{3F28B13E-D81D-11AE-9C79-256260FA6A2C}"/>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Profit analysis</a:t>
            </a:r>
            <a:endParaRPr lang="zh-CN" altLang="en-US" sz="1600" dirty="0">
              <a:solidFill>
                <a:schemeClr val="bg1"/>
              </a:solidFill>
            </a:endParaRPr>
          </a:p>
        </p:txBody>
      </p:sp>
      <p:graphicFrame>
        <p:nvGraphicFramePr>
          <p:cNvPr id="12" name="表格 11">
            <a:extLst>
              <a:ext uri="{FF2B5EF4-FFF2-40B4-BE49-F238E27FC236}">
                <a16:creationId xmlns:a16="http://schemas.microsoft.com/office/drawing/2014/main" id="{A2D4AAAA-C329-C7C2-5631-3F905D249AB0}"/>
              </a:ext>
            </a:extLst>
          </p:cNvPr>
          <p:cNvGraphicFramePr>
            <a:graphicFrameLocks noGrp="1"/>
          </p:cNvGraphicFramePr>
          <p:nvPr>
            <p:extLst>
              <p:ext uri="{D42A27DB-BD31-4B8C-83A1-F6EECF244321}">
                <p14:modId xmlns:p14="http://schemas.microsoft.com/office/powerpoint/2010/main" val="837702683"/>
              </p:ext>
            </p:extLst>
          </p:nvPr>
        </p:nvGraphicFramePr>
        <p:xfrm>
          <a:off x="1225027" y="5387353"/>
          <a:ext cx="3696748" cy="929640"/>
        </p:xfrm>
        <a:graphic>
          <a:graphicData uri="http://schemas.openxmlformats.org/drawingml/2006/table">
            <a:tbl>
              <a:tblPr/>
              <a:tblGrid>
                <a:gridCol w="1277677">
                  <a:extLst>
                    <a:ext uri="{9D8B030D-6E8A-4147-A177-3AD203B41FA5}">
                      <a16:colId xmlns:a16="http://schemas.microsoft.com/office/drawing/2014/main" val="2585335584"/>
                    </a:ext>
                  </a:extLst>
                </a:gridCol>
                <a:gridCol w="1243608">
                  <a:extLst>
                    <a:ext uri="{9D8B030D-6E8A-4147-A177-3AD203B41FA5}">
                      <a16:colId xmlns:a16="http://schemas.microsoft.com/office/drawing/2014/main" val="2084475906"/>
                    </a:ext>
                  </a:extLst>
                </a:gridCol>
                <a:gridCol w="1175463">
                  <a:extLst>
                    <a:ext uri="{9D8B030D-6E8A-4147-A177-3AD203B41FA5}">
                      <a16:colId xmlns:a16="http://schemas.microsoft.com/office/drawing/2014/main" val="4154159122"/>
                    </a:ext>
                  </a:extLst>
                </a:gridCol>
              </a:tblGrid>
              <a:tr h="281371">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Year</a:t>
                      </a:r>
                      <a:endParaRPr lang="en-US" sz="1200"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Yellow Cab</a:t>
                      </a:r>
                      <a:endParaRPr lang="en-US" sz="1200"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Pink Cab</a:t>
                      </a:r>
                      <a:endParaRPr lang="en-US" sz="120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14358195"/>
                  </a:ext>
                </a:extLst>
              </a:tr>
              <a:tr h="281371">
                <a:tc>
                  <a:txBody>
                    <a:bodyPr/>
                    <a:lstStyle/>
                    <a:p>
                      <a:pPr rtl="0" fontAlgn="t">
                        <a:spcBef>
                          <a:spcPts val="0"/>
                        </a:spcBef>
                        <a:spcAft>
                          <a:spcPts val="0"/>
                        </a:spcAft>
                      </a:pPr>
                      <a:r>
                        <a:rPr lang="en-US" altLang="zh-CN" sz="1200" b="0" i="0" u="none" strike="noStrike" dirty="0">
                          <a:solidFill>
                            <a:srgbClr val="000000"/>
                          </a:solidFill>
                          <a:effectLst/>
                          <a:latin typeface="Arial" panose="020B0604020202020204" pitchFamily="34" charset="0"/>
                        </a:rPr>
                        <a:t>2017</a:t>
                      </a:r>
                      <a:endParaRPr lang="zh-CN" altLang="en-US" sz="1200"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CN" sz="1200" b="0" i="0" u="none" strike="noStrike">
                          <a:solidFill>
                            <a:srgbClr val="000000"/>
                          </a:solidFill>
                          <a:effectLst/>
                          <a:latin typeface="Arial" panose="020B0604020202020204" pitchFamily="34" charset="0"/>
                        </a:rPr>
                        <a:t>0.1743</a:t>
                      </a:r>
                      <a:endParaRPr lang="zh-CN" altLang="en-US" sz="120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CN" sz="1200" b="0" i="0" u="none" strike="noStrike">
                          <a:solidFill>
                            <a:srgbClr val="000000"/>
                          </a:solidFill>
                          <a:effectLst/>
                          <a:latin typeface="Arial" panose="020B0604020202020204" pitchFamily="34" charset="0"/>
                        </a:rPr>
                        <a:t>0.1601</a:t>
                      </a:r>
                      <a:endParaRPr lang="zh-CN" altLang="en-US" sz="120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152390095"/>
                  </a:ext>
                </a:extLst>
              </a:tr>
              <a:tr h="281371">
                <a:tc>
                  <a:txBody>
                    <a:bodyPr/>
                    <a:lstStyle/>
                    <a:p>
                      <a:pPr rtl="0" fontAlgn="t">
                        <a:spcBef>
                          <a:spcPts val="0"/>
                        </a:spcBef>
                        <a:spcAft>
                          <a:spcPts val="0"/>
                        </a:spcAft>
                      </a:pPr>
                      <a:r>
                        <a:rPr lang="en-US" altLang="zh-CN" sz="1200" b="0" i="0" u="none" strike="noStrike" dirty="0">
                          <a:solidFill>
                            <a:srgbClr val="000000"/>
                          </a:solidFill>
                          <a:effectLst/>
                          <a:latin typeface="Arial" panose="020B0604020202020204" pitchFamily="34" charset="0"/>
                        </a:rPr>
                        <a:t>2018</a:t>
                      </a:r>
                      <a:endParaRPr lang="zh-CN" altLang="en-US" sz="1200"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CN" sz="1200" b="0" i="0" u="none" strike="noStrike">
                          <a:solidFill>
                            <a:srgbClr val="000000"/>
                          </a:solidFill>
                          <a:effectLst/>
                          <a:latin typeface="Arial" panose="020B0604020202020204" pitchFamily="34" charset="0"/>
                        </a:rPr>
                        <a:t>-0.0834</a:t>
                      </a:r>
                      <a:endParaRPr lang="zh-CN" altLang="en-US" sz="120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altLang="zh-CN" sz="1200" b="0" i="0" u="none" strike="noStrike" dirty="0">
                          <a:solidFill>
                            <a:srgbClr val="000000"/>
                          </a:solidFill>
                          <a:effectLst/>
                          <a:latin typeface="Arial" panose="020B0604020202020204" pitchFamily="34" charset="0"/>
                        </a:rPr>
                        <a:t>-0.1026</a:t>
                      </a:r>
                      <a:endParaRPr lang="zh-CN" altLang="en-US" sz="1200"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66009971"/>
                  </a:ext>
                </a:extLst>
              </a:tr>
            </a:tbl>
          </a:graphicData>
        </a:graphic>
      </p:graphicFrame>
      <p:pic>
        <p:nvPicPr>
          <p:cNvPr id="2052" name="Picture 4">
            <a:extLst>
              <a:ext uri="{FF2B5EF4-FFF2-40B4-BE49-F238E27FC236}">
                <a16:creationId xmlns:a16="http://schemas.microsoft.com/office/drawing/2014/main" id="{818E6104-A567-4F4A-3A5D-44DF3561C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63" y="2181895"/>
            <a:ext cx="4485704" cy="283727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FE6ED5FA-A110-DC0F-E145-2C6AAED1647A}"/>
              </a:ext>
            </a:extLst>
          </p:cNvPr>
          <p:cNvSpPr txBox="1"/>
          <p:nvPr/>
        </p:nvSpPr>
        <p:spPr>
          <a:xfrm>
            <a:off x="2582335" y="6316993"/>
            <a:ext cx="982133" cy="261610"/>
          </a:xfrm>
          <a:prstGeom prst="rect">
            <a:avLst/>
          </a:prstGeom>
          <a:noFill/>
        </p:spPr>
        <p:txBody>
          <a:bodyPr wrap="square" rtlCol="0">
            <a:spAutoFit/>
          </a:bodyPr>
          <a:lstStyle/>
          <a:p>
            <a:r>
              <a:rPr lang="en-US" altLang="zh-CN" sz="1100" dirty="0"/>
              <a:t>Growth rate</a:t>
            </a:r>
            <a:endParaRPr lang="zh-CN" altLang="en-US" sz="1100" dirty="0"/>
          </a:p>
        </p:txBody>
      </p:sp>
      <p:sp>
        <p:nvSpPr>
          <p:cNvPr id="18" name="文本框 17">
            <a:extLst>
              <a:ext uri="{FF2B5EF4-FFF2-40B4-BE49-F238E27FC236}">
                <a16:creationId xmlns:a16="http://schemas.microsoft.com/office/drawing/2014/main" id="{C69BD02A-84E4-9EF8-D455-FC642F7177E7}"/>
              </a:ext>
            </a:extLst>
          </p:cNvPr>
          <p:cNvSpPr txBox="1"/>
          <p:nvPr/>
        </p:nvSpPr>
        <p:spPr>
          <a:xfrm>
            <a:off x="5494866" y="5116664"/>
            <a:ext cx="6587067" cy="1477328"/>
          </a:xfrm>
          <a:prstGeom prst="rect">
            <a:avLst/>
          </a:prstGeom>
          <a:noFill/>
        </p:spPr>
        <p:txBody>
          <a:bodyPr wrap="square">
            <a:spAutoFit/>
          </a:bodyPr>
          <a:lstStyle/>
          <a:p>
            <a:r>
              <a:rPr lang="en-US" altLang="zh-CN" sz="1800" i="0" u="none" strike="noStrike" dirty="0">
                <a:solidFill>
                  <a:srgbClr val="000000"/>
                </a:solidFill>
                <a:effectLst/>
                <a:latin typeface="Lato" panose="020F0502020204030203" pitchFamily="34" charset="0"/>
              </a:rPr>
              <a:t>The conclusion is similar to the previous part, </a:t>
            </a:r>
            <a:r>
              <a:rPr lang="en-US" altLang="zh-CN" sz="1800" b="1" i="0" u="none" strike="noStrike" dirty="0">
                <a:solidFill>
                  <a:srgbClr val="000000"/>
                </a:solidFill>
                <a:effectLst/>
                <a:latin typeface="Lato" panose="020F0502020204030203" pitchFamily="34" charset="0"/>
              </a:rPr>
              <a:t>Yellow Cab </a:t>
            </a:r>
            <a:r>
              <a:rPr lang="en-US" altLang="zh-CN" sz="1800" i="0" u="none" strike="noStrike" dirty="0">
                <a:solidFill>
                  <a:srgbClr val="000000"/>
                </a:solidFill>
                <a:effectLst/>
                <a:latin typeface="Lato" panose="020F0502020204030203" pitchFamily="34" charset="0"/>
              </a:rPr>
              <a:t>takes most part of the cab market, and from the growth rate table, in 2018, though the two companies all experienced a decline, </a:t>
            </a:r>
            <a:r>
              <a:rPr lang="en-US" altLang="zh-CN" dirty="0">
                <a:solidFill>
                  <a:srgbClr val="000000"/>
                </a:solidFill>
                <a:latin typeface="Lato" panose="020F0502020204030203" pitchFamily="34" charset="0"/>
              </a:rPr>
              <a:t>t</a:t>
            </a:r>
            <a:r>
              <a:rPr lang="en-US" altLang="zh-CN" sz="1800" i="0" u="none" strike="noStrike" dirty="0">
                <a:solidFill>
                  <a:srgbClr val="000000"/>
                </a:solidFill>
                <a:effectLst/>
                <a:latin typeface="Lato" panose="020F0502020204030203" pitchFamily="34" charset="0"/>
              </a:rPr>
              <a:t>he growth rate of Yellow Cab is still higher than Pink Cab. The market share of </a:t>
            </a:r>
            <a:r>
              <a:rPr lang="en-US" altLang="zh-CN" sz="1800" b="1" i="0" u="none" strike="noStrike" dirty="0">
                <a:solidFill>
                  <a:srgbClr val="000000"/>
                </a:solidFill>
                <a:effectLst/>
                <a:latin typeface="Lato" panose="020F0502020204030203" pitchFamily="34" charset="0"/>
              </a:rPr>
              <a:t>Pink Cab </a:t>
            </a:r>
            <a:r>
              <a:rPr lang="en-US" altLang="zh-CN" sz="1800" i="0" u="none" strike="noStrike" dirty="0">
                <a:solidFill>
                  <a:srgbClr val="000000"/>
                </a:solidFill>
                <a:effectLst/>
                <a:latin typeface="Lato" panose="020F0502020204030203" pitchFamily="34" charset="0"/>
              </a:rPr>
              <a:t>becomes a little bit larger in 2018.</a:t>
            </a:r>
            <a:endParaRPr lang="zh-CN" altLang="en-US" dirty="0"/>
          </a:p>
        </p:txBody>
      </p:sp>
      <p:sp>
        <p:nvSpPr>
          <p:cNvPr id="20" name="文本框 19">
            <a:extLst>
              <a:ext uri="{FF2B5EF4-FFF2-40B4-BE49-F238E27FC236}">
                <a16:creationId xmlns:a16="http://schemas.microsoft.com/office/drawing/2014/main" id="{DB3B342B-AAB9-A25C-9F79-1657F38BAFCF}"/>
              </a:ext>
            </a:extLst>
          </p:cNvPr>
          <p:cNvSpPr txBox="1"/>
          <p:nvPr/>
        </p:nvSpPr>
        <p:spPr>
          <a:xfrm>
            <a:off x="804333" y="1533618"/>
            <a:ext cx="6096000"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Total charges in different years in two companies</a:t>
            </a:r>
            <a:endParaRPr lang="en-US" altLang="zh-CN" b="0" dirty="0">
              <a:effectLst/>
            </a:endParaRPr>
          </a:p>
        </p:txBody>
      </p:sp>
      <p:pic>
        <p:nvPicPr>
          <p:cNvPr id="2054" name="Picture 6">
            <a:extLst>
              <a:ext uri="{FF2B5EF4-FFF2-40B4-BE49-F238E27FC236}">
                <a16:creationId xmlns:a16="http://schemas.microsoft.com/office/drawing/2014/main" id="{3C7B9507-6822-6F05-202E-59772FDD5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2181895"/>
            <a:ext cx="4775203" cy="300560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D16B7CC-1175-D4F4-5314-FA9FDC1B6097}"/>
              </a:ext>
            </a:extLst>
          </p:cNvPr>
          <p:cNvSpPr txBox="1"/>
          <p:nvPr/>
        </p:nvSpPr>
        <p:spPr>
          <a:xfrm>
            <a:off x="4199469" y="3428999"/>
            <a:ext cx="651933" cy="276999"/>
          </a:xfrm>
          <a:prstGeom prst="rect">
            <a:avLst/>
          </a:prstGeom>
          <a:noFill/>
        </p:spPr>
        <p:txBody>
          <a:bodyPr wrap="square" rtlCol="0">
            <a:spAutoFit/>
          </a:bodyPr>
          <a:lstStyle/>
          <a:p>
            <a:r>
              <a:rPr lang="en-US" altLang="zh-CN" sz="1200" dirty="0"/>
              <a:t>82.46%</a:t>
            </a:r>
            <a:endParaRPr lang="zh-CN" altLang="en-US" sz="1200" dirty="0"/>
          </a:p>
        </p:txBody>
      </p:sp>
      <p:sp>
        <p:nvSpPr>
          <p:cNvPr id="21" name="文本框 20">
            <a:extLst>
              <a:ext uri="{FF2B5EF4-FFF2-40B4-BE49-F238E27FC236}">
                <a16:creationId xmlns:a16="http://schemas.microsoft.com/office/drawing/2014/main" id="{9770A119-056E-D30C-4415-48E1ED0085B4}"/>
              </a:ext>
            </a:extLst>
          </p:cNvPr>
          <p:cNvSpPr txBox="1"/>
          <p:nvPr/>
        </p:nvSpPr>
        <p:spPr>
          <a:xfrm>
            <a:off x="4191002" y="4402670"/>
            <a:ext cx="660400" cy="261610"/>
          </a:xfrm>
          <a:prstGeom prst="rect">
            <a:avLst/>
          </a:prstGeom>
          <a:noFill/>
        </p:spPr>
        <p:txBody>
          <a:bodyPr wrap="square" rtlCol="0">
            <a:spAutoFit/>
          </a:bodyPr>
          <a:lstStyle/>
          <a:p>
            <a:r>
              <a:rPr lang="en-US" altLang="zh-CN" sz="1100" dirty="0"/>
              <a:t>17.54%</a:t>
            </a:r>
            <a:endParaRPr lang="zh-CN" altLang="en-US" sz="1100" dirty="0"/>
          </a:p>
        </p:txBody>
      </p:sp>
      <p:sp>
        <p:nvSpPr>
          <p:cNvPr id="22" name="文本框 21">
            <a:extLst>
              <a:ext uri="{FF2B5EF4-FFF2-40B4-BE49-F238E27FC236}">
                <a16:creationId xmlns:a16="http://schemas.microsoft.com/office/drawing/2014/main" id="{FF3077D2-D308-79F9-09FB-0F8892C72E4B}"/>
              </a:ext>
            </a:extLst>
          </p:cNvPr>
          <p:cNvSpPr txBox="1"/>
          <p:nvPr/>
        </p:nvSpPr>
        <p:spPr>
          <a:xfrm>
            <a:off x="2747434" y="3290500"/>
            <a:ext cx="651933" cy="276999"/>
          </a:xfrm>
          <a:prstGeom prst="rect">
            <a:avLst/>
          </a:prstGeom>
          <a:noFill/>
        </p:spPr>
        <p:txBody>
          <a:bodyPr wrap="square" rtlCol="0">
            <a:spAutoFit/>
          </a:bodyPr>
          <a:lstStyle/>
          <a:p>
            <a:r>
              <a:rPr lang="en-US" altLang="zh-CN" sz="1200" dirty="0"/>
              <a:t>82.71%</a:t>
            </a:r>
            <a:endParaRPr lang="zh-CN" altLang="en-US" sz="1200" dirty="0"/>
          </a:p>
        </p:txBody>
      </p:sp>
      <p:sp>
        <p:nvSpPr>
          <p:cNvPr id="23" name="文本框 22">
            <a:extLst>
              <a:ext uri="{FF2B5EF4-FFF2-40B4-BE49-F238E27FC236}">
                <a16:creationId xmlns:a16="http://schemas.microsoft.com/office/drawing/2014/main" id="{2721982A-66FD-AAC9-C973-94C307C44344}"/>
              </a:ext>
            </a:extLst>
          </p:cNvPr>
          <p:cNvSpPr txBox="1"/>
          <p:nvPr/>
        </p:nvSpPr>
        <p:spPr>
          <a:xfrm>
            <a:off x="1320798" y="3546198"/>
            <a:ext cx="651933" cy="276999"/>
          </a:xfrm>
          <a:prstGeom prst="rect">
            <a:avLst/>
          </a:prstGeom>
          <a:noFill/>
        </p:spPr>
        <p:txBody>
          <a:bodyPr wrap="square" rtlCol="0">
            <a:spAutoFit/>
          </a:bodyPr>
          <a:lstStyle/>
          <a:p>
            <a:r>
              <a:rPr lang="en-US" altLang="zh-CN" sz="1200" dirty="0"/>
              <a:t>82.95%</a:t>
            </a:r>
            <a:endParaRPr lang="zh-CN" altLang="en-US" sz="1200" dirty="0"/>
          </a:p>
        </p:txBody>
      </p:sp>
      <p:sp>
        <p:nvSpPr>
          <p:cNvPr id="24" name="文本框 23">
            <a:extLst>
              <a:ext uri="{FF2B5EF4-FFF2-40B4-BE49-F238E27FC236}">
                <a16:creationId xmlns:a16="http://schemas.microsoft.com/office/drawing/2014/main" id="{0B14415E-8EC3-8494-CB8D-2DFB4E563A87}"/>
              </a:ext>
            </a:extLst>
          </p:cNvPr>
          <p:cNvSpPr txBox="1"/>
          <p:nvPr/>
        </p:nvSpPr>
        <p:spPr>
          <a:xfrm>
            <a:off x="2764371" y="4414494"/>
            <a:ext cx="634996" cy="261610"/>
          </a:xfrm>
          <a:prstGeom prst="rect">
            <a:avLst/>
          </a:prstGeom>
          <a:noFill/>
        </p:spPr>
        <p:txBody>
          <a:bodyPr wrap="square" rtlCol="0">
            <a:spAutoFit/>
          </a:bodyPr>
          <a:lstStyle/>
          <a:p>
            <a:r>
              <a:rPr lang="en-US" altLang="zh-CN" sz="1100" dirty="0"/>
              <a:t>17.29%</a:t>
            </a:r>
            <a:endParaRPr lang="zh-CN" altLang="en-US" sz="1100" dirty="0"/>
          </a:p>
        </p:txBody>
      </p:sp>
      <p:sp>
        <p:nvSpPr>
          <p:cNvPr id="25" name="文本框 24">
            <a:extLst>
              <a:ext uri="{FF2B5EF4-FFF2-40B4-BE49-F238E27FC236}">
                <a16:creationId xmlns:a16="http://schemas.microsoft.com/office/drawing/2014/main" id="{A5421393-DE40-975F-4C7B-9174CBFDA667}"/>
              </a:ext>
            </a:extLst>
          </p:cNvPr>
          <p:cNvSpPr txBox="1"/>
          <p:nvPr/>
        </p:nvSpPr>
        <p:spPr>
          <a:xfrm>
            <a:off x="1337729" y="4422961"/>
            <a:ext cx="651933" cy="276999"/>
          </a:xfrm>
          <a:prstGeom prst="rect">
            <a:avLst/>
          </a:prstGeom>
          <a:noFill/>
        </p:spPr>
        <p:txBody>
          <a:bodyPr wrap="square" rtlCol="0">
            <a:spAutoFit/>
          </a:bodyPr>
          <a:lstStyle/>
          <a:p>
            <a:r>
              <a:rPr lang="en-US" altLang="zh-CN" sz="1200" dirty="0"/>
              <a:t>17.05%</a:t>
            </a:r>
            <a:endParaRPr lang="zh-CN" altLang="en-US" sz="1200" dirty="0"/>
          </a:p>
        </p:txBody>
      </p:sp>
    </p:spTree>
    <p:extLst>
      <p:ext uri="{BB962C8B-B14F-4D97-AF65-F5344CB8AC3E}">
        <p14:creationId xmlns:p14="http://schemas.microsoft.com/office/powerpoint/2010/main" val="237614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7" name="文本框 6">
            <a:extLst>
              <a:ext uri="{FF2B5EF4-FFF2-40B4-BE49-F238E27FC236}">
                <a16:creationId xmlns:a16="http://schemas.microsoft.com/office/drawing/2014/main" id="{0D6C3F6B-18D1-DCFA-38E6-EF1E7917C0B4}"/>
              </a:ext>
            </a:extLst>
          </p:cNvPr>
          <p:cNvSpPr txBox="1"/>
          <p:nvPr/>
        </p:nvSpPr>
        <p:spPr>
          <a:xfrm>
            <a:off x="778933" y="1771767"/>
            <a:ext cx="6096000" cy="369332"/>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1A1A1A"/>
                </a:solidFill>
                <a:effectLst/>
                <a:latin typeface="Raleway" pitchFamily="2" charset="0"/>
              </a:rPr>
              <a:t>The </a:t>
            </a:r>
            <a:r>
              <a:rPr lang="en-US" altLang="zh-CN" b="1" dirty="0">
                <a:solidFill>
                  <a:srgbClr val="1A1A1A"/>
                </a:solidFill>
                <a:latin typeface="Raleway" pitchFamily="2" charset="0"/>
              </a:rPr>
              <a:t>a</a:t>
            </a:r>
            <a:r>
              <a:rPr lang="en-US" altLang="zh-CN" sz="1800" b="1" i="0" u="none" strike="noStrike" dirty="0">
                <a:solidFill>
                  <a:srgbClr val="1A1A1A"/>
                </a:solidFill>
                <a:effectLst/>
                <a:latin typeface="Raleway" pitchFamily="2" charset="0"/>
              </a:rPr>
              <a:t>dditional fees collected by the two companies</a:t>
            </a:r>
            <a:endParaRPr lang="en-US" altLang="zh-CN" b="0" dirty="0">
              <a:effectLst/>
            </a:endParaRPr>
          </a:p>
        </p:txBody>
      </p:sp>
      <p:pic>
        <p:nvPicPr>
          <p:cNvPr id="3074" name="Picture 2">
            <a:extLst>
              <a:ext uri="{FF2B5EF4-FFF2-40B4-BE49-F238E27FC236}">
                <a16:creationId xmlns:a16="http://schemas.microsoft.com/office/drawing/2014/main" id="{8E16ABBE-3684-3D37-0DFA-CE1590786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33" y="2517970"/>
            <a:ext cx="4241801" cy="327831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22C2D84-3D07-70E2-E573-C12E02C90489}"/>
              </a:ext>
            </a:extLst>
          </p:cNvPr>
          <p:cNvSpPr txBox="1"/>
          <p:nvPr/>
        </p:nvSpPr>
        <p:spPr>
          <a:xfrm>
            <a:off x="5427134" y="2661167"/>
            <a:ext cx="6096000" cy="1200329"/>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Except for the mileage fee and basic fees generated by calling a cab, cab companies might charge additional operating fees, taxes, or tips. The difference between ‘Priced charged’ and ‘Cost of trip’ could cover these fees</a:t>
            </a:r>
            <a:r>
              <a:rPr lang="en-US" altLang="zh-CN" dirty="0">
                <a:solidFill>
                  <a:srgbClr val="000000"/>
                </a:solidFill>
                <a:latin typeface="Lato" panose="020F0502020204030203" pitchFamily="34" charset="0"/>
              </a:rPr>
              <a:t>.</a:t>
            </a:r>
            <a:endParaRPr lang="zh-CN" altLang="en-US" dirty="0"/>
          </a:p>
        </p:txBody>
      </p:sp>
      <p:sp>
        <p:nvSpPr>
          <p:cNvPr id="12" name="文本框 11">
            <a:extLst>
              <a:ext uri="{FF2B5EF4-FFF2-40B4-BE49-F238E27FC236}">
                <a16:creationId xmlns:a16="http://schemas.microsoft.com/office/drawing/2014/main" id="{6FD6A8E7-67D8-DB51-D56B-661474B96AF9}"/>
              </a:ext>
            </a:extLst>
          </p:cNvPr>
          <p:cNvSpPr txBox="1"/>
          <p:nvPr/>
        </p:nvSpPr>
        <p:spPr>
          <a:xfrm>
            <a:off x="5427134" y="4245906"/>
            <a:ext cx="6172199" cy="877163"/>
          </a:xfrm>
          <a:prstGeom prst="rect">
            <a:avLst/>
          </a:prstGeom>
          <a:noFill/>
        </p:spPr>
        <p:txBody>
          <a:bodyPr wrap="square">
            <a:spAutoFit/>
          </a:bodyPr>
          <a:lstStyle/>
          <a:p>
            <a:pPr rtl="0">
              <a:spcBef>
                <a:spcPts val="0"/>
              </a:spcBef>
              <a:spcAft>
                <a:spcPts val="0"/>
              </a:spcAft>
            </a:pPr>
            <a:r>
              <a:rPr lang="en-US" altLang="zh-CN" sz="1800" b="1" i="0" u="none" strike="noStrike" dirty="0">
                <a:solidFill>
                  <a:srgbClr val="000000"/>
                </a:solidFill>
                <a:effectLst/>
                <a:latin typeface="Lato" panose="020F0502020204030203" pitchFamily="34" charset="0"/>
              </a:rPr>
              <a:t>Yellow Cab</a:t>
            </a:r>
            <a:r>
              <a:rPr lang="en-US" altLang="zh-CN" sz="1800" b="0" i="0" u="none" strike="noStrike" dirty="0">
                <a:solidFill>
                  <a:srgbClr val="000000"/>
                </a:solidFill>
                <a:effectLst/>
                <a:latin typeface="Lato" panose="020F0502020204030203" pitchFamily="34" charset="0"/>
              </a:rPr>
              <a:t> collects more additional fees than Pink Cab. </a:t>
            </a:r>
          </a:p>
          <a:p>
            <a:pPr rtl="0">
              <a:spcBef>
                <a:spcPts val="0"/>
              </a:spcBef>
              <a:spcAft>
                <a:spcPts val="0"/>
              </a:spcAft>
            </a:pPr>
            <a:r>
              <a:rPr lang="en-US" altLang="zh-CN" sz="1100" b="0" i="0" u="none" strike="noStrike" dirty="0">
                <a:solidFill>
                  <a:srgbClr val="000000"/>
                </a:solidFill>
                <a:effectLst/>
                <a:latin typeface="Lato" panose="020F0502020204030203" pitchFamily="34" charset="0"/>
              </a:rPr>
              <a:t>(The total accumulated price charged by Yellow </a:t>
            </a:r>
            <a:r>
              <a:rPr lang="en-US" altLang="zh-CN" sz="1100" dirty="0">
                <a:solidFill>
                  <a:srgbClr val="000000"/>
                </a:solidFill>
                <a:latin typeface="Lato" panose="020F0502020204030203" pitchFamily="34" charset="0"/>
              </a:rPr>
              <a:t>C</a:t>
            </a:r>
            <a:r>
              <a:rPr lang="en-US" altLang="zh-CN" sz="1100" b="0" i="0" u="none" strike="noStrike" dirty="0">
                <a:solidFill>
                  <a:srgbClr val="000000"/>
                </a:solidFill>
                <a:effectLst/>
                <a:latin typeface="Lato" panose="020F0502020204030203" pitchFamily="34" charset="0"/>
              </a:rPr>
              <a:t>ab is much more than Pink </a:t>
            </a:r>
            <a:r>
              <a:rPr lang="en-US" altLang="zh-CN" sz="1100" dirty="0">
                <a:solidFill>
                  <a:srgbClr val="000000"/>
                </a:solidFill>
                <a:latin typeface="Lato" panose="020F0502020204030203" pitchFamily="34" charset="0"/>
              </a:rPr>
              <a:t>C</a:t>
            </a:r>
            <a:r>
              <a:rPr lang="en-US" altLang="zh-CN" sz="1100" b="0" i="0" u="none" strike="noStrike" dirty="0">
                <a:solidFill>
                  <a:srgbClr val="000000"/>
                </a:solidFill>
                <a:effectLst/>
                <a:latin typeface="Lato" panose="020F0502020204030203" pitchFamily="34" charset="0"/>
              </a:rPr>
              <a:t>ab, to make sure the analysis is fair, the y-axis indicates the </a:t>
            </a:r>
            <a:r>
              <a:rPr lang="en-US" altLang="zh-CN" sz="1100" b="1" i="0" u="none" strike="noStrike" dirty="0">
                <a:solidFill>
                  <a:srgbClr val="000000"/>
                </a:solidFill>
                <a:effectLst/>
                <a:latin typeface="Lato" panose="020F0502020204030203" pitchFamily="34" charset="0"/>
              </a:rPr>
              <a:t>mean</a:t>
            </a:r>
            <a:r>
              <a:rPr lang="en-US" altLang="zh-CN" sz="1100" b="0" i="0" u="none" strike="noStrike" dirty="0">
                <a:solidFill>
                  <a:srgbClr val="000000"/>
                </a:solidFill>
                <a:effectLst/>
                <a:latin typeface="Lato" panose="020F0502020204030203" pitchFamily="34" charset="0"/>
              </a:rPr>
              <a:t> value of additional fees divided by the total price charged)</a:t>
            </a:r>
            <a:endParaRPr lang="en-US" altLang="zh-CN" b="0" dirty="0">
              <a:effectLst/>
            </a:endParaRPr>
          </a:p>
        </p:txBody>
      </p:sp>
      <p:sp>
        <p:nvSpPr>
          <p:cNvPr id="13" name="文本框 12">
            <a:extLst>
              <a:ext uri="{FF2B5EF4-FFF2-40B4-BE49-F238E27FC236}">
                <a16:creationId xmlns:a16="http://schemas.microsoft.com/office/drawing/2014/main" id="{B796D579-BECD-A65C-F52F-6F0BA35F3149}"/>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4" name="文本框 13">
            <a:extLst>
              <a:ext uri="{FF2B5EF4-FFF2-40B4-BE49-F238E27FC236}">
                <a16:creationId xmlns:a16="http://schemas.microsoft.com/office/drawing/2014/main" id="{34B78E1A-66D8-8BF7-3B31-910260D1CEF9}"/>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Profit analysis</a:t>
            </a:r>
            <a:endParaRPr lang="zh-CN" altLang="en-US" sz="1600" dirty="0">
              <a:solidFill>
                <a:schemeClr val="bg1"/>
              </a:solidFill>
            </a:endParaRPr>
          </a:p>
        </p:txBody>
      </p:sp>
    </p:spTree>
    <p:extLst>
      <p:ext uri="{BB962C8B-B14F-4D97-AF65-F5344CB8AC3E}">
        <p14:creationId xmlns:p14="http://schemas.microsoft.com/office/powerpoint/2010/main" val="305556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5233" y="-5465234"/>
            <a:ext cx="1261533" cy="12192003"/>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6265" y="133651"/>
            <a:ext cx="1654627" cy="994232"/>
          </a:xfrm>
          <a:prstGeom prst="rect">
            <a:avLst/>
          </a:prstGeom>
        </p:spPr>
      </p:pic>
      <p:sp>
        <p:nvSpPr>
          <p:cNvPr id="10" name="文本框 9">
            <a:extLst>
              <a:ext uri="{FF2B5EF4-FFF2-40B4-BE49-F238E27FC236}">
                <a16:creationId xmlns:a16="http://schemas.microsoft.com/office/drawing/2014/main" id="{E22C2D84-3D07-70E2-E573-C12E02C90489}"/>
              </a:ext>
            </a:extLst>
          </p:cNvPr>
          <p:cNvSpPr txBox="1"/>
          <p:nvPr/>
        </p:nvSpPr>
        <p:spPr>
          <a:xfrm>
            <a:off x="2429930" y="3355434"/>
            <a:ext cx="7823203" cy="646331"/>
          </a:xfrm>
          <a:prstGeom prst="rect">
            <a:avLst/>
          </a:prstGeom>
          <a:noFill/>
        </p:spPr>
        <p:txBody>
          <a:bodyPr wrap="square">
            <a:spAutoFit/>
          </a:bodyPr>
          <a:lstStyle/>
          <a:p>
            <a:pPr rtl="0">
              <a:spcBef>
                <a:spcPts val="0"/>
              </a:spcBef>
              <a:spcAft>
                <a:spcPts val="0"/>
              </a:spcAft>
            </a:pPr>
            <a:r>
              <a:rPr lang="en-US" altLang="zh-CN" sz="1800" b="0" i="0" u="none" strike="noStrike" dirty="0">
                <a:solidFill>
                  <a:srgbClr val="000000"/>
                </a:solidFill>
                <a:effectLst/>
                <a:latin typeface="Lato" panose="020F0502020204030203" pitchFamily="34" charset="0"/>
              </a:rPr>
              <a:t>Overall, from the overall profit, yearly profit, growth rate, and additional charged analysis, Yellow Cab has a better performance.</a:t>
            </a:r>
            <a:endParaRPr lang="zh-CN" altLang="en-US" dirty="0"/>
          </a:p>
        </p:txBody>
      </p:sp>
      <p:sp>
        <p:nvSpPr>
          <p:cNvPr id="11" name="文本框 10">
            <a:extLst>
              <a:ext uri="{FF2B5EF4-FFF2-40B4-BE49-F238E27FC236}">
                <a16:creationId xmlns:a16="http://schemas.microsoft.com/office/drawing/2014/main" id="{4F0B63EF-56F3-AC75-165E-75AA00FAC0A6}"/>
              </a:ext>
            </a:extLst>
          </p:cNvPr>
          <p:cNvSpPr txBox="1"/>
          <p:nvPr/>
        </p:nvSpPr>
        <p:spPr>
          <a:xfrm>
            <a:off x="440267" y="347131"/>
            <a:ext cx="5791200" cy="584775"/>
          </a:xfrm>
          <a:prstGeom prst="rect">
            <a:avLst/>
          </a:prstGeom>
          <a:noFill/>
        </p:spPr>
        <p:txBody>
          <a:bodyPr wrap="square" rtlCol="0">
            <a:spAutoFit/>
          </a:bodyPr>
          <a:lstStyle/>
          <a:p>
            <a:r>
              <a:rPr lang="en-US" altLang="zh-CN" sz="3200" dirty="0">
                <a:solidFill>
                  <a:srgbClr val="FF6600"/>
                </a:solidFill>
              </a:rPr>
              <a:t>EDA</a:t>
            </a:r>
            <a:endParaRPr lang="zh-CN" altLang="en-US" sz="3200" dirty="0">
              <a:solidFill>
                <a:srgbClr val="FF6600"/>
              </a:solidFill>
            </a:endParaRPr>
          </a:p>
        </p:txBody>
      </p:sp>
      <p:sp>
        <p:nvSpPr>
          <p:cNvPr id="13" name="文本框 12">
            <a:extLst>
              <a:ext uri="{FF2B5EF4-FFF2-40B4-BE49-F238E27FC236}">
                <a16:creationId xmlns:a16="http://schemas.microsoft.com/office/drawing/2014/main" id="{2711DC34-602D-0E89-51CD-9218E402A8B6}"/>
              </a:ext>
            </a:extLst>
          </p:cNvPr>
          <p:cNvSpPr txBox="1"/>
          <p:nvPr/>
        </p:nvSpPr>
        <p:spPr>
          <a:xfrm>
            <a:off x="465663" y="796434"/>
            <a:ext cx="3928534" cy="338554"/>
          </a:xfrm>
          <a:prstGeom prst="rect">
            <a:avLst/>
          </a:prstGeom>
          <a:noFill/>
        </p:spPr>
        <p:txBody>
          <a:bodyPr wrap="square" rtlCol="0">
            <a:spAutoFit/>
          </a:bodyPr>
          <a:lstStyle/>
          <a:p>
            <a:r>
              <a:rPr lang="en-US" altLang="zh-CN" sz="1600" dirty="0">
                <a:solidFill>
                  <a:schemeClr val="bg1"/>
                </a:solidFill>
              </a:rPr>
              <a:t>Profit analysis</a:t>
            </a:r>
            <a:endParaRPr lang="zh-CN" altLang="en-US" sz="1600" dirty="0">
              <a:solidFill>
                <a:schemeClr val="bg1"/>
              </a:solidFill>
            </a:endParaRPr>
          </a:p>
        </p:txBody>
      </p:sp>
    </p:spTree>
    <p:extLst>
      <p:ext uri="{BB962C8B-B14F-4D97-AF65-F5344CB8AC3E}">
        <p14:creationId xmlns:p14="http://schemas.microsoft.com/office/powerpoint/2010/main" val="862139773"/>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299</TotalTime>
  <Words>1667</Words>
  <Application>Microsoft Office PowerPoint</Application>
  <PresentationFormat>宽屏</PresentationFormat>
  <Paragraphs>178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Calibri</vt:lpstr>
      <vt:lpstr>Calibri Light</vt:lpstr>
      <vt:lpstr>Lato</vt:lpstr>
      <vt:lpstr>Raleway</vt:lpstr>
      <vt:lpstr>Office 主题​​</vt:lpstr>
      <vt:lpstr>PowerPoint 演示文稿</vt:lpstr>
      <vt:lpstr>   Agenda</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Agenda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Angela</dc:creator>
  <cp:lastModifiedBy>Chen Angela</cp:lastModifiedBy>
  <cp:revision>1</cp:revision>
  <dcterms:created xsi:type="dcterms:W3CDTF">2022-07-17T19:20:13Z</dcterms:created>
  <dcterms:modified xsi:type="dcterms:W3CDTF">2022-07-18T00:20:08Z</dcterms:modified>
</cp:coreProperties>
</file>