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3"/>
  </p:notesMasterIdLst>
  <p:sldIdLst>
    <p:sldId id="490" r:id="rId2"/>
    <p:sldId id="504" r:id="rId3"/>
    <p:sldId id="492" r:id="rId4"/>
    <p:sldId id="505" r:id="rId5"/>
    <p:sldId id="493" r:id="rId6"/>
    <p:sldId id="496" r:id="rId7"/>
    <p:sldId id="502" r:id="rId8"/>
    <p:sldId id="494" r:id="rId9"/>
    <p:sldId id="495" r:id="rId10"/>
    <p:sldId id="497" r:id="rId11"/>
    <p:sldId id="499" r:id="rId12"/>
    <p:sldId id="506" r:id="rId13"/>
    <p:sldId id="507" r:id="rId14"/>
    <p:sldId id="508" r:id="rId15"/>
    <p:sldId id="500" r:id="rId16"/>
    <p:sldId id="501" r:id="rId17"/>
    <p:sldId id="510" r:id="rId18"/>
    <p:sldId id="511" r:id="rId19"/>
    <p:sldId id="512" r:id="rId20"/>
    <p:sldId id="503" r:id="rId21"/>
    <p:sldId id="509" r:id="rId22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66"/>
    <a:srgbClr val="FF0000"/>
    <a:srgbClr val="FF00FF"/>
    <a:srgbClr val="00FFFF"/>
    <a:srgbClr val="FF790C"/>
    <a:srgbClr val="00DBFF"/>
    <a:srgbClr val="000000"/>
    <a:srgbClr val="990099"/>
    <a:srgbClr val="99CC00"/>
    <a:srgbClr val="99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/>
    <p:restoredTop sz="96137"/>
  </p:normalViewPr>
  <p:slideViewPr>
    <p:cSldViewPr snapToGrid="0" snapToObjects="1">
      <p:cViewPr varScale="1">
        <p:scale>
          <a:sx n="165" d="100"/>
          <a:sy n="165" d="100"/>
        </p:scale>
        <p:origin x="1652" y="1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A3647C-4606-9940-8BC7-AC15F5C0BEC6}" type="datetimeFigureOut">
              <a:rPr lang="en-US" altLang="en-US"/>
              <a:pPr/>
              <a:t>9/9/2021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5DB9EB-B960-2148-85EE-3FD8434E0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63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9D2C7E-691D-3A4B-AD7D-C3BFD56A37A5}" type="datetimeFigureOut">
              <a:rPr lang="en-US" altLang="en-US"/>
              <a:pPr/>
              <a:t>9/9/2021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08FC6-2C8D-4940-AAB3-73CD37826D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9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0D736-57AE-7D40-9809-216788B0F4C2}" type="datetimeFigureOut">
              <a:rPr lang="en-US" altLang="en-US"/>
              <a:pPr/>
              <a:t>9/9/2021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4B928-361A-304A-85A9-132ABE3F1B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35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6638E0-E57F-7B49-A147-F3E67FC8749E}" type="datetimeFigureOut">
              <a:rPr lang="en-US" altLang="en-US"/>
              <a:pPr/>
              <a:t>9/9/2021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D6FB3-905E-9249-A8AA-2F2E731BC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8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A7A8F-6EAD-6142-A26D-A4E5D1972BCD}" type="datetimeFigureOut">
              <a:rPr lang="en-US" altLang="en-US"/>
              <a:pPr/>
              <a:t>9/9/2021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013C3-E711-AC43-98FD-25A9A6BFC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35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8A986F-074A-8F4A-8F37-C259542CDD19}" type="datetimeFigureOut">
              <a:rPr lang="en-US" altLang="en-US"/>
              <a:pPr/>
              <a:t>9/9/2021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D634B-6035-7743-AEC9-FE67E8BABC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11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6442C9-CD72-B04B-987A-B3648AB0F648}" type="datetimeFigureOut">
              <a:rPr lang="en-US" altLang="en-US"/>
              <a:pPr/>
              <a:t>9/9/2021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6B6CC-2860-E440-ADEB-B05D538DB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8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7CAB3E-9E2B-984B-BADD-C71C156BE735}" type="datetimeFigureOut">
              <a:rPr lang="en-US" altLang="en-US"/>
              <a:pPr/>
              <a:t>9/9/2021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E6559-5A51-F74E-8A16-B44E9EB7B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67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780E29-EA6B-3D44-B428-2EF5C8BE780D}" type="datetimeFigureOut">
              <a:rPr lang="en-US" altLang="en-US"/>
              <a:pPr/>
              <a:t>9/9/2021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15D85-79DD-EC42-BBA5-3571A7D901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A2B914-4094-AD44-AA03-BC53BEBB6B05}" type="datetimeFigureOut">
              <a:rPr lang="en-US" altLang="en-US"/>
              <a:pPr/>
              <a:t>9/9/2021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D9790-1BD6-B448-9581-7FB6DB364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44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53EE2-04BB-5D40-B99B-BB033A364184}" type="datetimeFigureOut">
              <a:rPr lang="en-US" altLang="en-US"/>
              <a:pPr/>
              <a:t>9/9/2021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D1621-3A3A-2E4D-A969-0FA6BE164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5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D0D9A-AA76-6841-A793-677C3F1238F7}" type="datetimeFigureOut">
              <a:rPr lang="en-US" altLang="en-US"/>
              <a:pPr/>
              <a:t>9/9/2021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EFD1B-E256-7C4A-80A8-EAA06122F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18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AD908FCA-ECD4-C94C-8356-795E34F52808}" type="datetimeFigureOut">
              <a:rPr lang="en-US" altLang="en-US"/>
              <a:pPr/>
              <a:t>9/9/2021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9BCA487-3380-9E4A-BBC4-719CE2C2DB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F4232E-03B8-5049-83EE-D955A357F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3143" y="-1"/>
            <a:ext cx="10450286" cy="691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FBCCC8-D337-CB43-87AF-1FFD59E7B155}"/>
              </a:ext>
            </a:extLst>
          </p:cNvPr>
          <p:cNvSpPr txBox="1"/>
          <p:nvPr/>
        </p:nvSpPr>
        <p:spPr>
          <a:xfrm>
            <a:off x="843524" y="901468"/>
            <a:ext cx="41265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00FFFF"/>
                </a:solidFill>
              </a:rPr>
              <a:t>Project Iterations</a:t>
            </a:r>
          </a:p>
        </p:txBody>
      </p:sp>
    </p:spTree>
    <p:extLst>
      <p:ext uri="{BB962C8B-B14F-4D97-AF65-F5344CB8AC3E}">
        <p14:creationId xmlns:p14="http://schemas.microsoft.com/office/powerpoint/2010/main" val="69648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5E85-F3A5-1C46-BF69-776CBA29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commits to issues!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A8A1F5-6177-5B4A-AE3A-C0BBF3637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988" y="1369087"/>
            <a:ext cx="8138024" cy="4891035"/>
          </a:xfrm>
        </p:spPr>
      </p:pic>
    </p:spTree>
    <p:extLst>
      <p:ext uri="{BB962C8B-B14F-4D97-AF65-F5344CB8AC3E}">
        <p14:creationId xmlns:p14="http://schemas.microsoft.com/office/powerpoint/2010/main" val="3182159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9D406-36A7-5F4D-9D2C-FC5C65C8C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 for first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A4931-FBFB-734C-BF3B-95A323AF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next Thursday, September 16</a:t>
            </a:r>
            <a:r>
              <a:rPr lang="en-US" baseline="30000" dirty="0"/>
              <a:t>th</a:t>
            </a:r>
            <a:r>
              <a:rPr lang="en-US" dirty="0"/>
              <a:t> </a:t>
            </a:r>
          </a:p>
          <a:p>
            <a:r>
              <a:rPr lang="en-US" dirty="0"/>
              <a:t>Have issues </a:t>
            </a:r>
            <a:r>
              <a:rPr lang="en-US" b="1" u="sng" dirty="0"/>
              <a:t>created and assigned by end of 15</a:t>
            </a:r>
            <a:r>
              <a:rPr lang="en-US" b="1" u="sng" baseline="30000" dirty="0"/>
              <a:t>th</a:t>
            </a:r>
            <a:endParaRPr lang="en-US" dirty="0"/>
          </a:p>
          <a:p>
            <a:endParaRPr lang="en-US" b="1" u="sng" dirty="0"/>
          </a:p>
          <a:p>
            <a:r>
              <a:rPr lang="en-US" dirty="0"/>
              <a:t>Teams should be settled by this weekend</a:t>
            </a:r>
          </a:p>
          <a:p>
            <a:pPr lvl="1"/>
            <a:r>
              <a:rPr lang="en-US" dirty="0"/>
              <a:t>If you did team PR you should have a repo now</a:t>
            </a:r>
          </a:p>
          <a:p>
            <a:pPr lvl="1"/>
            <a:r>
              <a:rPr lang="en-US" dirty="0"/>
              <a:t>Otherwise we will be assigning you to random teams</a:t>
            </a:r>
          </a:p>
        </p:txBody>
      </p:sp>
    </p:spTree>
    <p:extLst>
      <p:ext uri="{BB962C8B-B14F-4D97-AF65-F5344CB8AC3E}">
        <p14:creationId xmlns:p14="http://schemas.microsoft.com/office/powerpoint/2010/main" val="3203241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603D7-BFD1-4D5A-84DA-7C53954C4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iteration!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49CB4-5ED5-4B2A-9B98-592476591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weeks instead of 2</a:t>
            </a:r>
          </a:p>
          <a:p>
            <a:r>
              <a:rPr lang="en-US" dirty="0"/>
              <a:t>First week is “practice” – we will give feedback and a grade (that won’t count)</a:t>
            </a:r>
          </a:p>
          <a:p>
            <a:r>
              <a:rPr lang="en-US" dirty="0"/>
              <a:t>The following 2 weeks are graded as normal</a:t>
            </a:r>
          </a:p>
          <a:p>
            <a:endParaRPr lang="en-US" dirty="0"/>
          </a:p>
          <a:p>
            <a:r>
              <a:rPr lang="en-US" dirty="0"/>
              <a:t>Expect it to not go according to plans; adapt!</a:t>
            </a:r>
          </a:p>
          <a:p>
            <a:r>
              <a:rPr lang="en-US" dirty="0"/>
              <a:t>Adjust your tasks as needed</a:t>
            </a:r>
          </a:p>
        </p:txBody>
      </p:sp>
    </p:spTree>
    <p:extLst>
      <p:ext uri="{BB962C8B-B14F-4D97-AF65-F5344CB8AC3E}">
        <p14:creationId xmlns:p14="http://schemas.microsoft.com/office/powerpoint/2010/main" val="866945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901E-6FCC-4E13-B014-2E146E1C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 and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42EE-700A-4E1E-87F4-D5EF815EC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59165" cy="4525963"/>
          </a:xfrm>
        </p:spPr>
        <p:txBody>
          <a:bodyPr/>
          <a:lstStyle/>
          <a:p>
            <a:r>
              <a:rPr lang="en-US" dirty="0"/>
              <a:t>Create several issues</a:t>
            </a:r>
          </a:p>
          <a:p>
            <a:pPr lvl="1"/>
            <a:r>
              <a:rPr lang="en-US" dirty="0"/>
              <a:t>Assign them and set the milestone</a:t>
            </a:r>
          </a:p>
          <a:p>
            <a:pPr lvl="1"/>
            <a:r>
              <a:rPr lang="en-US" dirty="0"/>
              <a:t>Link commits</a:t>
            </a:r>
          </a:p>
          <a:p>
            <a:r>
              <a:rPr lang="en-US" dirty="0"/>
              <a:t>Work incrementally and frequently</a:t>
            </a:r>
          </a:p>
          <a:p>
            <a:pPr lvl="1"/>
            <a:r>
              <a:rPr lang="en-US" dirty="0"/>
              <a:t>Iterations are NOT deadlines</a:t>
            </a:r>
          </a:p>
          <a:p>
            <a:pPr lvl="1"/>
            <a:r>
              <a:rPr lang="en-US" dirty="0"/>
              <a:t>Commit every 3-4 days using the right GitHub account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Heavily penalized for committing [mostly] at the end</a:t>
            </a:r>
          </a:p>
          <a:p>
            <a:pPr lvl="1"/>
            <a:r>
              <a:rPr lang="en-US" dirty="0"/>
              <a:t>Later we will assign additional tasks </a:t>
            </a:r>
            <a:r>
              <a:rPr lang="en-US" sz="1600" dirty="0"/>
              <a:t>(e.g., code reviewing and unit tests)</a:t>
            </a:r>
          </a:p>
          <a:p>
            <a:r>
              <a:rPr lang="en-US" dirty="0"/>
              <a:t>Output and reflection</a:t>
            </a:r>
          </a:p>
          <a:p>
            <a:pPr lvl="1"/>
            <a:r>
              <a:rPr lang="en-US" dirty="0"/>
              <a:t>Application should always be runnable from </a:t>
            </a:r>
            <a:r>
              <a:rPr lang="en-US" i="1" dirty="0"/>
              <a:t>main</a:t>
            </a:r>
          </a:p>
          <a:p>
            <a:pPr lvl="1"/>
            <a:r>
              <a:rPr lang="en-US" dirty="0"/>
              <a:t>Post your individual reflection by end of iteration</a:t>
            </a:r>
          </a:p>
        </p:txBody>
      </p:sp>
    </p:spTree>
    <p:extLst>
      <p:ext uri="{BB962C8B-B14F-4D97-AF65-F5344CB8AC3E}">
        <p14:creationId xmlns:p14="http://schemas.microsoft.com/office/powerpoint/2010/main" val="343497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9003-7970-48B4-8B33-B38DDD2A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5F6C5-F441-47EF-8336-31E51A560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only grade commits that are linked to issues that are assigned to you, closed, and have the iteration set.</a:t>
            </a:r>
          </a:p>
        </p:txBody>
      </p:sp>
    </p:spTree>
    <p:extLst>
      <p:ext uri="{BB962C8B-B14F-4D97-AF65-F5344CB8AC3E}">
        <p14:creationId xmlns:p14="http://schemas.microsoft.com/office/powerpoint/2010/main" val="2995796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9A0B-54FA-9E41-9D52-56EE587C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4437-E2ED-9842-8E53-84A93660B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Unsure if we can do Demo Days</a:t>
            </a:r>
          </a:p>
          <a:p>
            <a:r>
              <a:rPr lang="en-US" dirty="0"/>
              <a:t>We will figure it out later…</a:t>
            </a:r>
            <a:endParaRPr lang="en-US" sz="6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0D5B1E-0148-4920-9ECB-13C5DDB0A11F}"/>
              </a:ext>
            </a:extLst>
          </p:cNvPr>
          <p:cNvSpPr txBox="1"/>
          <p:nvPr/>
        </p:nvSpPr>
        <p:spPr>
          <a:xfrm>
            <a:off x="4090137" y="3298784"/>
            <a:ext cx="963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00FF66"/>
                </a:solidFill>
                <a:sym typeface="Wingdings" panose="05000000000000000000" pitchFamily="2" charset="2"/>
              </a:rPr>
              <a:t></a:t>
            </a:r>
            <a:endParaRPr lang="en-US" sz="7200" dirty="0">
              <a:solidFill>
                <a:srgbClr val="00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57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83A0A-D00C-9F4F-8D36-7DFF7ED4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advice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2AFB7-AA85-9C49-B43A-A317A489A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411919" cy="4525963"/>
          </a:xfrm>
        </p:spPr>
        <p:txBody>
          <a:bodyPr/>
          <a:lstStyle/>
          <a:p>
            <a:r>
              <a:rPr lang="en-US" dirty="0"/>
              <a:t>Meet with your group! Setup a group chat</a:t>
            </a:r>
          </a:p>
          <a:p>
            <a:r>
              <a:rPr lang="en-US" dirty="0"/>
              <a:t>Create issues </a:t>
            </a:r>
            <a:r>
              <a:rPr lang="en-US" b="1" u="sng" dirty="0"/>
              <a:t>for all</a:t>
            </a:r>
            <a:r>
              <a:rPr lang="en-US" dirty="0"/>
              <a:t> basic features of your app</a:t>
            </a:r>
          </a:p>
          <a:p>
            <a:r>
              <a:rPr lang="en-US" dirty="0"/>
              <a:t>Schedule to have them completed by iteration 2</a:t>
            </a:r>
          </a:p>
          <a:p>
            <a:endParaRPr lang="en-US" dirty="0"/>
          </a:p>
          <a:p>
            <a:r>
              <a:rPr lang="en-US" dirty="0"/>
              <a:t>Use iteration 3 &amp; 4 for bugs, final features, polishing</a:t>
            </a:r>
          </a:p>
          <a:p>
            <a:endParaRPr lang="en-US" dirty="0"/>
          </a:p>
          <a:p>
            <a:r>
              <a:rPr lang="en-US" b="1" u="sng" dirty="0"/>
              <a:t>Estimating</a:t>
            </a:r>
            <a:r>
              <a:rPr lang="en-US" dirty="0"/>
              <a:t> is hard</a:t>
            </a:r>
          </a:p>
          <a:p>
            <a:endParaRPr lang="en-US" dirty="0"/>
          </a:p>
          <a:p>
            <a:r>
              <a:rPr lang="en-US" b="1" dirty="0"/>
              <a:t>MAKE SURE YOUR COMMITS ARE USING YOUR GITHUB ACCOUNT</a:t>
            </a:r>
          </a:p>
        </p:txBody>
      </p:sp>
    </p:spTree>
    <p:extLst>
      <p:ext uri="{BB962C8B-B14F-4D97-AF65-F5344CB8AC3E}">
        <p14:creationId xmlns:p14="http://schemas.microsoft.com/office/powerpoint/2010/main" val="232989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B696-F3EE-4563-970D-EBEE02FE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Note Taking App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0C3A1F-3E1B-4EFA-95C8-45D5F9EAA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79968"/>
            <a:ext cx="8229600" cy="4525963"/>
          </a:xfrm>
        </p:spPr>
        <p:txBody>
          <a:bodyPr/>
          <a:lstStyle/>
          <a:p>
            <a:r>
              <a:rPr lang="en-US" sz="2400" dirty="0"/>
              <a:t>Iteration 1</a:t>
            </a:r>
          </a:p>
          <a:p>
            <a:pPr lvl="1"/>
            <a:r>
              <a:rPr lang="en-US" sz="2000" dirty="0"/>
              <a:t>Allow simple text input for a single note</a:t>
            </a:r>
          </a:p>
          <a:p>
            <a:pPr lvl="1"/>
            <a:r>
              <a:rPr lang="en-US" sz="2000" dirty="0"/>
              <a:t>Automatically save/load file to hard drive</a:t>
            </a:r>
          </a:p>
          <a:p>
            <a:r>
              <a:rPr lang="en-US" sz="2400" dirty="0"/>
              <a:t>Iteration 2</a:t>
            </a:r>
          </a:p>
          <a:p>
            <a:pPr lvl="1"/>
            <a:r>
              <a:rPr lang="en-US" sz="2000" dirty="0"/>
              <a:t>Support multiple notes</a:t>
            </a:r>
          </a:p>
          <a:p>
            <a:pPr lvl="1"/>
            <a:r>
              <a:rPr lang="en-US" sz="2000" dirty="0"/>
              <a:t>Support rich text editing (e.g., bold, bullet points, links, images)</a:t>
            </a:r>
          </a:p>
          <a:p>
            <a:pPr lvl="1"/>
            <a:r>
              <a:rPr lang="en-US" sz="2000" dirty="0"/>
              <a:t>Display list of notes with timestamps</a:t>
            </a:r>
          </a:p>
          <a:p>
            <a:r>
              <a:rPr lang="en-US" sz="2400" dirty="0"/>
              <a:t>Iteration 3 </a:t>
            </a:r>
          </a:p>
          <a:p>
            <a:pPr lvl="1"/>
            <a:r>
              <a:rPr lang="en-US" sz="2000" dirty="0"/>
              <a:t>Support sharing notes using some web API</a:t>
            </a:r>
          </a:p>
          <a:p>
            <a:pPr lvl="1"/>
            <a:r>
              <a:rPr lang="en-US" sz="2000" dirty="0"/>
              <a:t>Fancy UI</a:t>
            </a:r>
          </a:p>
          <a:p>
            <a:pPr lvl="1"/>
            <a:r>
              <a:rPr lang="en-US" sz="2000" dirty="0"/>
              <a:t>Password protection and encryption</a:t>
            </a:r>
          </a:p>
          <a:p>
            <a:r>
              <a:rPr lang="en-US" sz="2400" dirty="0"/>
              <a:t>Iteration 4</a:t>
            </a:r>
          </a:p>
          <a:p>
            <a:pPr lvl="1"/>
            <a:r>
              <a:rPr lang="en-US" sz="2000" dirty="0"/>
              <a:t>Label, organize, and search notes</a:t>
            </a:r>
          </a:p>
          <a:p>
            <a:pPr lvl="1"/>
            <a:r>
              <a:rPr lang="en-US" sz="2000" dirty="0"/>
              <a:t>Spellcheck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5" name="Picture 4" descr="https://store-images.s-microsoft.com/image/apps.37781.9007199266246247.0cf1a807-d62b-4102-818e-c4ed6d477a78.74535a26-a703-4435-a5b7-10ab5d4d1d41?w=1399&amp;h=786&amp;q=90&amp;format=jpg">
            <a:extLst>
              <a:ext uri="{FF2B5EF4-FFF2-40B4-BE49-F238E27FC236}">
                <a16:creationId xmlns:a16="http://schemas.microsoft.com/office/drawing/2014/main" id="{14B16CFD-4BC1-4373-94DE-8167E8F6EF8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370" y="4898040"/>
            <a:ext cx="3485435" cy="16853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0873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B696-F3EE-4563-970D-EBEE02FE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Weather App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B0375E5-9CBF-41DB-A313-683CDF96B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4930"/>
            <a:ext cx="8229600" cy="4525963"/>
          </a:xfrm>
        </p:spPr>
        <p:txBody>
          <a:bodyPr/>
          <a:lstStyle/>
          <a:p>
            <a:r>
              <a:rPr lang="en-US" sz="2400" dirty="0"/>
              <a:t>Iteration 1</a:t>
            </a:r>
          </a:p>
          <a:p>
            <a:pPr lvl="1"/>
            <a:r>
              <a:rPr lang="en-US" sz="2000" dirty="0"/>
              <a:t>Use API to fetch weather forecast</a:t>
            </a:r>
          </a:p>
          <a:p>
            <a:pPr lvl="1"/>
            <a:r>
              <a:rPr lang="en-US" sz="2000" dirty="0"/>
              <a:t>Display 7 forecast as text</a:t>
            </a:r>
          </a:p>
          <a:p>
            <a:r>
              <a:rPr lang="en-US" sz="2400" dirty="0"/>
              <a:t>Iteration 2</a:t>
            </a:r>
          </a:p>
          <a:p>
            <a:pPr lvl="1"/>
            <a:r>
              <a:rPr lang="en-US" sz="2000" dirty="0"/>
              <a:t>Set location</a:t>
            </a:r>
          </a:p>
          <a:p>
            <a:pPr lvl="1"/>
            <a:r>
              <a:rPr lang="en-US" sz="2000" dirty="0"/>
              <a:t>Pretty formatting</a:t>
            </a:r>
          </a:p>
          <a:p>
            <a:pPr lvl="1"/>
            <a:r>
              <a:rPr lang="en-US" sz="2000" dirty="0"/>
              <a:t>Notifications and popup alerts</a:t>
            </a:r>
          </a:p>
          <a:p>
            <a:r>
              <a:rPr lang="en-US" sz="2400" dirty="0"/>
              <a:t>Iteration 3 </a:t>
            </a:r>
          </a:p>
          <a:p>
            <a:pPr lvl="1"/>
            <a:r>
              <a:rPr lang="en-US" sz="2000" dirty="0"/>
              <a:t>Detailed forecast view</a:t>
            </a:r>
          </a:p>
          <a:p>
            <a:pPr lvl="1"/>
            <a:r>
              <a:rPr lang="en-US" sz="2000" dirty="0"/>
              <a:t>Save and switch between locations</a:t>
            </a:r>
          </a:p>
          <a:p>
            <a:pPr lvl="1"/>
            <a:r>
              <a:rPr lang="en-US" sz="2000" dirty="0"/>
              <a:t>Cache the results</a:t>
            </a:r>
          </a:p>
          <a:p>
            <a:r>
              <a:rPr lang="en-US" sz="2400" dirty="0"/>
              <a:t>Iteration 4</a:t>
            </a:r>
          </a:p>
          <a:p>
            <a:pPr lvl="1"/>
            <a:r>
              <a:rPr lang="en-US" sz="2000" dirty="0"/>
              <a:t>Add bad weather days to my calendar</a:t>
            </a:r>
          </a:p>
          <a:p>
            <a:pPr lvl="1"/>
            <a:r>
              <a:rPr lang="en-US" sz="2000" dirty="0"/>
              <a:t>Gracefully handle internet issues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5DB135-9E4C-4C07-A956-212884542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168" y="2538096"/>
            <a:ext cx="3300262" cy="173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25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B696-F3EE-4563-970D-EBEE02FE9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03465"/>
            <a:ext cx="8229600" cy="1143000"/>
          </a:xfrm>
        </p:spPr>
        <p:txBody>
          <a:bodyPr/>
          <a:lstStyle/>
          <a:p>
            <a:r>
              <a:rPr lang="en-US" dirty="0"/>
              <a:t>Example: Wiki Reader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D53B-0324-450F-811A-95F1D05F7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48189"/>
            <a:ext cx="8229600" cy="4787358"/>
          </a:xfrm>
        </p:spPr>
        <p:txBody>
          <a:bodyPr/>
          <a:lstStyle/>
          <a:p>
            <a:r>
              <a:rPr lang="en-US" sz="2400" dirty="0"/>
              <a:t>Iteration 1</a:t>
            </a:r>
          </a:p>
          <a:p>
            <a:pPr lvl="1"/>
            <a:r>
              <a:rPr lang="en-US" sz="2000" dirty="0"/>
              <a:t>Use API to fetch article contents</a:t>
            </a:r>
          </a:p>
          <a:p>
            <a:pPr lvl="1"/>
            <a:r>
              <a:rPr lang="en-US" sz="2000" dirty="0"/>
              <a:t>View a hardcoded Wikipedia article</a:t>
            </a:r>
          </a:p>
          <a:p>
            <a:pPr lvl="1"/>
            <a:r>
              <a:rPr lang="en-US" sz="2000" dirty="0"/>
              <a:t>Text only</a:t>
            </a:r>
          </a:p>
          <a:p>
            <a:r>
              <a:rPr lang="en-US" sz="2400" dirty="0"/>
              <a:t>Iteration 2</a:t>
            </a:r>
          </a:p>
          <a:p>
            <a:pPr lvl="1"/>
            <a:r>
              <a:rPr lang="en-US" sz="2000" dirty="0"/>
              <a:t>Visit any article</a:t>
            </a:r>
          </a:p>
          <a:p>
            <a:pPr lvl="1"/>
            <a:r>
              <a:rPr lang="en-US" sz="2000" dirty="0"/>
              <a:t>Follow links to other articles</a:t>
            </a:r>
          </a:p>
          <a:p>
            <a:pPr lvl="1"/>
            <a:r>
              <a:rPr lang="en-US" sz="2000" dirty="0"/>
              <a:t>Show images</a:t>
            </a:r>
          </a:p>
          <a:p>
            <a:r>
              <a:rPr lang="en-US" sz="2400" dirty="0"/>
              <a:t>Iteration 3 </a:t>
            </a:r>
          </a:p>
          <a:p>
            <a:pPr lvl="1"/>
            <a:r>
              <a:rPr lang="en-US" sz="2000" dirty="0"/>
              <a:t>Pretty formatting</a:t>
            </a:r>
          </a:p>
          <a:p>
            <a:pPr lvl="1"/>
            <a:r>
              <a:rPr lang="en-US" sz="2000" dirty="0"/>
              <a:t>Show tables</a:t>
            </a:r>
          </a:p>
          <a:p>
            <a:pPr lvl="1"/>
            <a:r>
              <a:rPr lang="en-US" sz="2000" dirty="0"/>
              <a:t>Search for articles</a:t>
            </a:r>
          </a:p>
          <a:p>
            <a:pPr lvl="1"/>
            <a:r>
              <a:rPr lang="en-US" sz="2000" dirty="0"/>
              <a:t>Search within article</a:t>
            </a:r>
          </a:p>
          <a:p>
            <a:r>
              <a:rPr lang="en-US" sz="2400" dirty="0"/>
              <a:t>Iteration 4</a:t>
            </a:r>
          </a:p>
          <a:p>
            <a:pPr lvl="1"/>
            <a:r>
              <a:rPr lang="en-US" sz="2000" dirty="0"/>
              <a:t>See outline and navigate to sections</a:t>
            </a:r>
          </a:p>
          <a:p>
            <a:pPr lvl="1"/>
            <a:r>
              <a:rPr lang="en-US" sz="2000" dirty="0"/>
              <a:t>Cache pages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789C2-AAD5-44B1-9FDB-B5ED899F7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6258" y="1797934"/>
            <a:ext cx="2296971" cy="4377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71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BD568-6C82-4774-A033-3C9CB5CBE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660F6-DC5E-4667-B40C-94D8D9347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 iterations – </a:t>
            </a:r>
            <a:r>
              <a:rPr lang="en-US" b="1" u="sng" dirty="0">
                <a:solidFill>
                  <a:srgbClr val="FF0000"/>
                </a:solidFill>
              </a:rPr>
              <a:t>NOT DEADLINES</a:t>
            </a:r>
          </a:p>
          <a:p>
            <a:r>
              <a:rPr lang="en-US" dirty="0"/>
              <a:t>Self-assign work each iteration</a:t>
            </a:r>
          </a:p>
          <a:p>
            <a:endParaRPr lang="en-US" dirty="0"/>
          </a:p>
          <a:p>
            <a:r>
              <a:rPr lang="en-US" dirty="0"/>
              <a:t>Graded based on </a:t>
            </a:r>
            <a:r>
              <a:rPr lang="en-US" dirty="0">
                <a:solidFill>
                  <a:srgbClr val="00FF66"/>
                </a:solidFill>
              </a:rPr>
              <a:t>individual contributions</a:t>
            </a:r>
            <a:r>
              <a:rPr lang="en-US" dirty="0"/>
              <a:t>, </a:t>
            </a:r>
            <a:r>
              <a:rPr lang="en-US" dirty="0">
                <a:solidFill>
                  <a:srgbClr val="00FFFF"/>
                </a:solidFill>
              </a:rPr>
              <a:t>following instructions</a:t>
            </a:r>
            <a:r>
              <a:rPr lang="en-US" dirty="0"/>
              <a:t>, and </a:t>
            </a:r>
            <a:r>
              <a:rPr lang="en-US" dirty="0">
                <a:solidFill>
                  <a:srgbClr val="FF00FF"/>
                </a:solidFill>
              </a:rPr>
              <a:t>milestones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FF00FF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008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AA29-55BA-44A0-8793-0BA7DE83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info…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D7FCD-3C73-45C3-82BE-FF8E9D43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the course website…</a:t>
            </a:r>
          </a:p>
          <a:p>
            <a:pPr lvl="1"/>
            <a:r>
              <a:rPr lang="en-US" dirty="0"/>
              <a:t>Project Details document</a:t>
            </a:r>
          </a:p>
          <a:p>
            <a:pPr lvl="1"/>
            <a:r>
              <a:rPr lang="en-US" dirty="0"/>
              <a:t>Iteration Guide document</a:t>
            </a:r>
          </a:p>
          <a:p>
            <a:pPr lvl="1"/>
            <a:r>
              <a:rPr lang="en-US" dirty="0"/>
              <a:t>Iteration Grading Rubric (by next week)</a:t>
            </a:r>
          </a:p>
        </p:txBody>
      </p:sp>
    </p:spTree>
    <p:extLst>
      <p:ext uri="{BB962C8B-B14F-4D97-AF65-F5344CB8AC3E}">
        <p14:creationId xmlns:p14="http://schemas.microsoft.com/office/powerpoint/2010/main" val="32969894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9EBC-D81C-4220-9F46-F12A0BE22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fun!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2A629-3D76-4E90-8DB6-9CCFD4843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4942"/>
            <a:ext cx="5249647" cy="348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85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71467-2BAF-8D49-B62C-DA24BA9F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iterate iterate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EA2B9-490E-7D41-914B-73D31E4A8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Two/three week </a:t>
            </a:r>
            <a:r>
              <a:rPr lang="en-US" b="1" u="sng" dirty="0">
                <a:solidFill>
                  <a:srgbClr val="00FF66"/>
                </a:solidFill>
              </a:rPr>
              <a:t>iterations</a:t>
            </a:r>
          </a:p>
          <a:p>
            <a:r>
              <a:rPr lang="en-US" dirty="0"/>
              <a:t>Repeat… 4 iterations</a:t>
            </a:r>
          </a:p>
          <a:p>
            <a:endParaRPr lang="en-US" b="1" u="sng" dirty="0">
              <a:solidFill>
                <a:srgbClr val="FF790C"/>
              </a:solidFill>
            </a:endParaRPr>
          </a:p>
          <a:p>
            <a:r>
              <a:rPr lang="en-US" dirty="0"/>
              <a:t>Plan</a:t>
            </a:r>
          </a:p>
          <a:p>
            <a:r>
              <a:rPr lang="en-US" dirty="0"/>
              <a:t>Implement</a:t>
            </a:r>
          </a:p>
          <a:p>
            <a:r>
              <a:rPr lang="en-US" dirty="0"/>
              <a:t>Reflect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8C60A-437E-B241-9340-8AE7055BCA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86740" y="1864232"/>
            <a:ext cx="3252910" cy="32579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FF2CA6-3937-B34E-8EAE-D5A20B2FDA98}"/>
              </a:ext>
            </a:extLst>
          </p:cNvPr>
          <p:cNvSpPr txBox="1"/>
          <p:nvPr/>
        </p:nvSpPr>
        <p:spPr>
          <a:xfrm>
            <a:off x="1761343" y="5040867"/>
            <a:ext cx="4205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00FF"/>
                </a:solidFill>
              </a:rPr>
              <a:t>This is an Agile-like process.</a:t>
            </a:r>
          </a:p>
          <a:p>
            <a:pPr algn="ctr"/>
            <a:r>
              <a:rPr lang="en-US" sz="2800" dirty="0">
                <a:solidFill>
                  <a:srgbClr val="FF00FF"/>
                </a:solidFill>
              </a:rPr>
              <a:t>Refer back to that lecture.</a:t>
            </a:r>
          </a:p>
        </p:txBody>
      </p:sp>
    </p:spTree>
    <p:extLst>
      <p:ext uri="{BB962C8B-B14F-4D97-AF65-F5344CB8AC3E}">
        <p14:creationId xmlns:p14="http://schemas.microsoft.com/office/powerpoint/2010/main" val="1744057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9ACA3-EE08-44EE-82E0-B968A57D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03460"/>
            <a:ext cx="8229600" cy="1143000"/>
          </a:xfrm>
        </p:spPr>
        <p:txBody>
          <a:bodyPr/>
          <a:lstStyle/>
          <a:p>
            <a:r>
              <a:rPr lang="en-US" dirty="0"/>
              <a:t>Each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5008-BFBA-4B27-BDC9-ECF6F4529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90319"/>
            <a:ext cx="8229600" cy="5096016"/>
          </a:xfrm>
        </p:spPr>
        <p:txBody>
          <a:bodyPr/>
          <a:lstStyle/>
          <a:p>
            <a:r>
              <a:rPr lang="en-US" b="1" dirty="0"/>
              <a:t>Plan</a:t>
            </a:r>
          </a:p>
          <a:p>
            <a:pPr lvl="1"/>
            <a:r>
              <a:rPr lang="en-US" dirty="0"/>
              <a:t>Discuss iteration goals with team. </a:t>
            </a:r>
          </a:p>
          <a:p>
            <a:pPr lvl="1"/>
            <a:r>
              <a:rPr lang="en-US" dirty="0"/>
              <a:t>Graded: Assign issues to each person on GitHub by </a:t>
            </a:r>
            <a:r>
              <a:rPr lang="en-US" u="sng" dirty="0"/>
              <a:t>start</a:t>
            </a:r>
            <a:r>
              <a:rPr lang="en-US" dirty="0"/>
              <a:t> of iteration.</a:t>
            </a:r>
          </a:p>
          <a:p>
            <a:r>
              <a:rPr lang="en-US" b="1" dirty="0"/>
              <a:t>Implement</a:t>
            </a:r>
          </a:p>
          <a:p>
            <a:pPr lvl="1"/>
            <a:r>
              <a:rPr lang="en-US" dirty="0"/>
              <a:t>Implement the assigned tasks. Adapt as needed. Communicate with team frequently.</a:t>
            </a:r>
          </a:p>
          <a:p>
            <a:pPr lvl="1"/>
            <a:r>
              <a:rPr lang="en-US" dirty="0"/>
              <a:t>Additional tasks will be added by us later.</a:t>
            </a:r>
          </a:p>
          <a:p>
            <a:pPr lvl="1"/>
            <a:r>
              <a:rPr lang="en-US" dirty="0"/>
              <a:t>Graded: Individual contributions, following instructions, working application, etc.</a:t>
            </a:r>
          </a:p>
          <a:p>
            <a:r>
              <a:rPr lang="en-US" b="1" dirty="0"/>
              <a:t>Reflect</a:t>
            </a:r>
          </a:p>
          <a:p>
            <a:pPr lvl="1"/>
            <a:r>
              <a:rPr lang="en-US" dirty="0"/>
              <a:t>Think about and discuss how the iteration went.</a:t>
            </a:r>
          </a:p>
          <a:p>
            <a:pPr lvl="1"/>
            <a:r>
              <a:rPr lang="en-US" dirty="0"/>
              <a:t>Graded: Post on GitHub a bullet point list of what you planned to do, what you did, and what you didn’t do.</a:t>
            </a:r>
          </a:p>
        </p:txBody>
      </p:sp>
    </p:spTree>
    <p:extLst>
      <p:ext uri="{BB962C8B-B14F-4D97-AF65-F5344CB8AC3E}">
        <p14:creationId xmlns:p14="http://schemas.microsoft.com/office/powerpoint/2010/main" val="199524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8C55-FD28-C34E-A60F-129BD8B80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45053"/>
            <a:ext cx="8229600" cy="1143000"/>
          </a:xfrm>
        </p:spPr>
        <p:txBody>
          <a:bodyPr/>
          <a:lstStyle/>
          <a:p>
            <a:r>
              <a:rPr lang="en-US" dirty="0"/>
              <a:t>Planning!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E59C-0289-C540-8275-3DABAF1C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21369"/>
            <a:ext cx="8229600" cy="4804259"/>
          </a:xfrm>
        </p:spPr>
        <p:txBody>
          <a:bodyPr/>
          <a:lstStyle/>
          <a:p>
            <a:r>
              <a:rPr lang="en-US" dirty="0"/>
              <a:t>Talk to your group</a:t>
            </a:r>
          </a:p>
          <a:p>
            <a:r>
              <a:rPr lang="en-US" dirty="0"/>
              <a:t>Decide what needs to be done over 2-3 weeks</a:t>
            </a:r>
          </a:p>
          <a:p>
            <a:r>
              <a:rPr lang="en-US" b="1" u="sng" dirty="0">
                <a:solidFill>
                  <a:srgbClr val="FF00FF"/>
                </a:solidFill>
              </a:rPr>
              <a:t>Big picture:</a:t>
            </a:r>
            <a:r>
              <a:rPr lang="en-US" b="1" dirty="0">
                <a:solidFill>
                  <a:srgbClr val="FF00FF"/>
                </a:solidFill>
              </a:rPr>
              <a:t> </a:t>
            </a:r>
            <a:r>
              <a:rPr lang="en-US" dirty="0"/>
              <a:t>Is this 1/4</a:t>
            </a:r>
            <a:r>
              <a:rPr lang="en-US" baseline="30000" dirty="0"/>
              <a:t>th</a:t>
            </a:r>
            <a:r>
              <a:rPr lang="en-US" dirty="0"/>
              <a:t> of the project?</a:t>
            </a:r>
            <a:endParaRPr lang="en-US" b="1" u="sng" dirty="0">
              <a:solidFill>
                <a:srgbClr val="FF00FF"/>
              </a:solidFill>
            </a:endParaRPr>
          </a:p>
          <a:p>
            <a:endParaRPr lang="en-US" dirty="0"/>
          </a:p>
          <a:p>
            <a:r>
              <a:rPr lang="en-US" dirty="0"/>
              <a:t>Break up work into small </a:t>
            </a:r>
            <a:r>
              <a:rPr lang="en-US" b="1" u="sng" dirty="0">
                <a:solidFill>
                  <a:srgbClr val="FF790C"/>
                </a:solidFill>
              </a:rPr>
              <a:t>tasks</a:t>
            </a:r>
          </a:p>
          <a:p>
            <a:r>
              <a:rPr lang="en-US" dirty="0"/>
              <a:t>Tasks should describe functionality, not code</a:t>
            </a:r>
          </a:p>
          <a:p>
            <a:r>
              <a:rPr lang="en-US" dirty="0"/>
              <a:t>Assign tasks to individuals</a:t>
            </a:r>
          </a:p>
          <a:p>
            <a:r>
              <a:rPr lang="en-US" dirty="0"/>
              <a:t>3-6 tasks per person is a </a:t>
            </a:r>
            <a:r>
              <a:rPr lang="en-US" u="sng" dirty="0"/>
              <a:t>rough</a:t>
            </a:r>
            <a:r>
              <a:rPr lang="en-US" dirty="0"/>
              <a:t> estimate</a:t>
            </a:r>
          </a:p>
          <a:p>
            <a:r>
              <a:rPr lang="en-US" dirty="0"/>
              <a:t>I’ll give you </a:t>
            </a:r>
            <a:r>
              <a:rPr lang="en-US" i="1" dirty="0"/>
              <a:t>some</a:t>
            </a:r>
            <a:r>
              <a:rPr lang="en-US" dirty="0"/>
              <a:t> class time to meet</a:t>
            </a:r>
          </a:p>
          <a:p>
            <a:endParaRPr lang="en-US" sz="1800" dirty="0"/>
          </a:p>
          <a:p>
            <a:r>
              <a:rPr lang="en-US" dirty="0">
                <a:solidFill>
                  <a:srgbClr val="FF0000"/>
                </a:solidFill>
              </a:rPr>
              <a:t>No, 3 minor bugs or tiny “features” doesn’t count!</a:t>
            </a:r>
          </a:p>
        </p:txBody>
      </p:sp>
    </p:spTree>
    <p:extLst>
      <p:ext uri="{BB962C8B-B14F-4D97-AF65-F5344CB8AC3E}">
        <p14:creationId xmlns:p14="http://schemas.microsoft.com/office/powerpoint/2010/main" val="35177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3AF68-F0A3-3348-AB5A-9D3F87FF8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1C786-9CD6-CA4D-9A31-CED6BBA9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2091242"/>
            <a:ext cx="8439873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Connect the create account page to the </a:t>
            </a:r>
            <a:r>
              <a:rPr lang="en-US" dirty="0" err="1"/>
              <a:t>db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Implement the backend functionality for logging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each page to display user info after they login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Fix bug that occurs when user logins for first time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Bad example: I will use </a:t>
            </a:r>
            <a:r>
              <a:rPr lang="en-US" dirty="0" err="1">
                <a:solidFill>
                  <a:srgbClr val="FF0000"/>
                </a:solidFill>
              </a:rPr>
              <a:t>Foobar</a:t>
            </a:r>
            <a:r>
              <a:rPr lang="en-US" dirty="0">
                <a:solidFill>
                  <a:srgbClr val="FF0000"/>
                </a:solidFill>
              </a:rPr>
              <a:t> class in </a:t>
            </a:r>
            <a:r>
              <a:rPr lang="en-US" dirty="0" err="1">
                <a:solidFill>
                  <a:srgbClr val="FF0000"/>
                </a:solidFill>
              </a:rPr>
              <a:t>Xyz</a:t>
            </a:r>
            <a:r>
              <a:rPr lang="en-US" dirty="0">
                <a:solidFill>
                  <a:srgbClr val="FF0000"/>
                </a:solidFill>
              </a:rPr>
              <a:t> class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10E29B-08D5-D648-B6B4-FB5DBD85B2AD}"/>
              </a:ext>
            </a:extLst>
          </p:cNvPr>
          <p:cNvSpPr txBox="1"/>
          <p:nvPr/>
        </p:nvSpPr>
        <p:spPr>
          <a:xfrm>
            <a:off x="1473200" y="1459171"/>
            <a:ext cx="3214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iteration, I will…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E7E9D4-412F-E34A-87C3-FD9DA9F7EE76}"/>
              </a:ext>
            </a:extLst>
          </p:cNvPr>
          <p:cNvSpPr txBox="1"/>
          <p:nvPr/>
        </p:nvSpPr>
        <p:spPr>
          <a:xfrm>
            <a:off x="5026395" y="4773847"/>
            <a:ext cx="1550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Too small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A283A0-1ABD-F244-B6A3-E766E95ECF8A}"/>
              </a:ext>
            </a:extLst>
          </p:cNvPr>
          <p:cNvSpPr txBox="1"/>
          <p:nvPr/>
        </p:nvSpPr>
        <p:spPr>
          <a:xfrm>
            <a:off x="3499404" y="5653451"/>
            <a:ext cx="49682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00"/>
                </a:solidFill>
              </a:rPr>
              <a:t>Describes code, not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965596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7F8BB-A030-C449-81FD-49A4936C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descriptive!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E57BB-7E4F-884C-A599-C0D68E9B8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 functionality, not code</a:t>
            </a:r>
          </a:p>
          <a:p>
            <a:endParaRPr lang="en-US" dirty="0"/>
          </a:p>
          <a:p>
            <a:r>
              <a:rPr lang="en-US" dirty="0"/>
              <a:t>Give details and examples</a:t>
            </a:r>
          </a:p>
          <a:p>
            <a:endParaRPr lang="en-US" dirty="0"/>
          </a:p>
          <a:p>
            <a:r>
              <a:rPr lang="en-US" dirty="0"/>
              <a:t>I should be able to understand every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0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38D77EA-E1A8-7240-B7EE-1A6C7D960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366" y="1458278"/>
            <a:ext cx="2807970" cy="51990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268C55-FD28-C34E-A60F-129BD8B8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EE59C-0289-C540-8275-3DABAF1C5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GitHub’s </a:t>
            </a:r>
            <a:r>
              <a:rPr lang="en-US" b="1" u="sng" dirty="0">
                <a:solidFill>
                  <a:srgbClr val="00FFFF"/>
                </a:solidFill>
              </a:rPr>
              <a:t>Issue</a:t>
            </a:r>
            <a:r>
              <a:rPr lang="en-US" dirty="0">
                <a:solidFill>
                  <a:srgbClr val="00FFFF"/>
                </a:solidFill>
              </a:rPr>
              <a:t> </a:t>
            </a:r>
            <a:r>
              <a:rPr lang="en-US" dirty="0"/>
              <a:t>feature</a:t>
            </a:r>
          </a:p>
          <a:p>
            <a:endParaRPr lang="en-US" dirty="0">
              <a:solidFill>
                <a:srgbClr val="00FFFF"/>
              </a:solidFill>
            </a:endParaRPr>
          </a:p>
          <a:p>
            <a:r>
              <a:rPr lang="en-US" dirty="0"/>
              <a:t>Helps team keep track</a:t>
            </a:r>
          </a:p>
          <a:p>
            <a:r>
              <a:rPr lang="en-US" dirty="0"/>
              <a:t>Graded based on this!!!</a:t>
            </a:r>
          </a:p>
          <a:p>
            <a:r>
              <a:rPr lang="en-US" dirty="0"/>
              <a:t>No issues? Zero </a:t>
            </a:r>
            <a:r>
              <a:rPr lang="en-US" dirty="0">
                <a:sym typeface="Wingdings" pitchFamily="2" charset="2"/>
              </a:rPr>
              <a:t></a:t>
            </a:r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6FDD7E-137A-AB43-9226-4278A40CAD3B}"/>
              </a:ext>
            </a:extLst>
          </p:cNvPr>
          <p:cNvSpPr/>
          <p:nvPr/>
        </p:nvSpPr>
        <p:spPr>
          <a:xfrm>
            <a:off x="5811520" y="2966720"/>
            <a:ext cx="1879600" cy="670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D77D-E5F5-8B4F-B95C-911C678D5955}"/>
              </a:ext>
            </a:extLst>
          </p:cNvPr>
          <p:cNvSpPr/>
          <p:nvPr/>
        </p:nvSpPr>
        <p:spPr>
          <a:xfrm>
            <a:off x="5811520" y="5684917"/>
            <a:ext cx="1879600" cy="6705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C123F2-CF17-414C-B8D1-C0854D96E4C6}"/>
              </a:ext>
            </a:extLst>
          </p:cNvPr>
          <p:cNvSpPr txBox="1"/>
          <p:nvPr/>
        </p:nvSpPr>
        <p:spPr>
          <a:xfrm>
            <a:off x="4254785" y="2778780"/>
            <a:ext cx="1515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Assign it!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F56BF6-A2B3-EF43-88B4-4AD5F4887950}"/>
              </a:ext>
            </a:extLst>
          </p:cNvPr>
          <p:cNvSpPr txBox="1"/>
          <p:nvPr/>
        </p:nvSpPr>
        <p:spPr>
          <a:xfrm>
            <a:off x="3889974" y="5558345"/>
            <a:ext cx="1696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Iteration #</a:t>
            </a:r>
          </a:p>
        </p:txBody>
      </p:sp>
    </p:spTree>
    <p:extLst>
      <p:ext uri="{BB962C8B-B14F-4D97-AF65-F5344CB8AC3E}">
        <p14:creationId xmlns:p14="http://schemas.microsoft.com/office/powerpoint/2010/main" val="239625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/>
      <p:bldP spid="8" grpId="1"/>
      <p:bldP spid="9" grpId="0"/>
      <p:bldP spid="9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85E85-F3A5-1C46-BF69-776CBA29D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commits to issues!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CB5AC-105D-1D40-8D08-EA90C5D6D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issue # in the commit message</a:t>
            </a:r>
          </a:p>
          <a:p>
            <a:pPr lvl="1"/>
            <a:r>
              <a:rPr lang="en-US" dirty="0"/>
              <a:t>E.g., “Adds the button for #15”</a:t>
            </a:r>
          </a:p>
          <a:p>
            <a:pPr lvl="1"/>
            <a:r>
              <a:rPr lang="en-US" dirty="0"/>
              <a:t>Can link multiple commits to the issue</a:t>
            </a:r>
          </a:p>
          <a:p>
            <a:pPr lvl="1"/>
            <a:endParaRPr lang="en-US" dirty="0"/>
          </a:p>
          <a:p>
            <a:r>
              <a:rPr lang="en-US" dirty="0"/>
              <a:t>With last commit, close it</a:t>
            </a:r>
          </a:p>
          <a:p>
            <a:pPr lvl="1"/>
            <a:r>
              <a:rPr lang="en-US" dirty="0"/>
              <a:t>E.g., ”Implements user login. Fixes #15”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70482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11250</TotalTime>
  <Words>854</Words>
  <Application>Microsoft Office PowerPoint</Application>
  <PresentationFormat>On-screen Show (4:3)</PresentationFormat>
  <Paragraphs>167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ＭＳ Ｐゴシック</vt:lpstr>
      <vt:lpstr>Arial</vt:lpstr>
      <vt:lpstr>Calibri</vt:lpstr>
      <vt:lpstr>Wingdings</vt:lpstr>
      <vt:lpstr>Black</vt:lpstr>
      <vt:lpstr>PowerPoint Presentation</vt:lpstr>
      <vt:lpstr>Summary</vt:lpstr>
      <vt:lpstr>Iterate iterate iterate</vt:lpstr>
      <vt:lpstr>Each iteration</vt:lpstr>
      <vt:lpstr>Planning!</vt:lpstr>
      <vt:lpstr>Example!</vt:lpstr>
      <vt:lpstr>Be descriptive!</vt:lpstr>
      <vt:lpstr>Tracking Tasks</vt:lpstr>
      <vt:lpstr>Link commits to issues!</vt:lpstr>
      <vt:lpstr>Link commits to issues!</vt:lpstr>
      <vt:lpstr>Prep for first iteration</vt:lpstr>
      <vt:lpstr>First iteration!</vt:lpstr>
      <vt:lpstr>Expectations and grades</vt:lpstr>
      <vt:lpstr>A note</vt:lpstr>
      <vt:lpstr>Demo Days</vt:lpstr>
      <vt:lpstr>My advice</vt:lpstr>
      <vt:lpstr>Example: Note Taking App</vt:lpstr>
      <vt:lpstr>Example: Weather App</vt:lpstr>
      <vt:lpstr>Example: Wiki Reader</vt:lpstr>
      <vt:lpstr>More info…</vt:lpstr>
      <vt:lpstr>Have fun!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Austin Henley</dc:creator>
  <cp:keywords/>
  <dc:description/>
  <cp:lastModifiedBy>Austin Henley</cp:lastModifiedBy>
  <cp:revision>437</cp:revision>
  <dcterms:created xsi:type="dcterms:W3CDTF">2011-01-26T19:04:03Z</dcterms:created>
  <dcterms:modified xsi:type="dcterms:W3CDTF">2021-09-09T15:48:10Z</dcterms:modified>
  <cp:category/>
</cp:coreProperties>
</file>