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26"/>
  </p:notesMasterIdLst>
  <p:sldIdLst>
    <p:sldId id="370" r:id="rId3"/>
    <p:sldId id="369" r:id="rId4"/>
    <p:sldId id="386" r:id="rId5"/>
    <p:sldId id="261" r:id="rId6"/>
    <p:sldId id="375" r:id="rId7"/>
    <p:sldId id="376" r:id="rId8"/>
    <p:sldId id="377" r:id="rId9"/>
    <p:sldId id="378" r:id="rId10"/>
    <p:sldId id="357" r:id="rId11"/>
    <p:sldId id="298" r:id="rId12"/>
    <p:sldId id="262" r:id="rId13"/>
    <p:sldId id="336" r:id="rId14"/>
    <p:sldId id="299" r:id="rId15"/>
    <p:sldId id="387" r:id="rId16"/>
    <p:sldId id="379" r:id="rId17"/>
    <p:sldId id="381" r:id="rId18"/>
    <p:sldId id="380" r:id="rId19"/>
    <p:sldId id="382" r:id="rId20"/>
    <p:sldId id="383" r:id="rId21"/>
    <p:sldId id="388" r:id="rId22"/>
    <p:sldId id="390" r:id="rId23"/>
    <p:sldId id="389" r:id="rId24"/>
    <p:sldId id="38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38D6FF"/>
    <a:srgbClr val="73FDD6"/>
    <a:srgbClr val="FF40FF"/>
    <a:srgbClr val="FF7E79"/>
    <a:srgbClr val="AB4642"/>
    <a:srgbClr val="00FBAA"/>
    <a:srgbClr val="76D6FF"/>
    <a:srgbClr val="AAADFF"/>
    <a:srgbClr val="FF4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1" autoAdjust="0"/>
    <p:restoredTop sz="86813" autoAdjust="0"/>
  </p:normalViewPr>
  <p:slideViewPr>
    <p:cSldViewPr>
      <p:cViewPr varScale="1">
        <p:scale>
          <a:sx n="112" d="100"/>
          <a:sy n="112" d="100"/>
        </p:scale>
        <p:origin x="72" y="7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658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722B8-D365-4FA0-9DFA-241D9C39D91A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75C9-88EB-4291-92F1-C349C5FDA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3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2B75C9-88EB-4291-92F1-C349C5FDAA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81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on unit tests later.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2B75C9-88EB-4291-92F1-C349C5FDAA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03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 real software, there are thousands and thousands of lines so it is very difficult to create a program that is 100% bug free.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B75C9-88EB-4291-92F1-C349C5FDAA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1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B75C9-88EB-4291-92F1-C349C5FDAA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0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=((2^8)^10)/(1000*60*60*24*365)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B75C9-88EB-4291-92F1-C349C5FDAA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84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B75C9-88EB-4291-92F1-C349C5FDAA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87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B75C9-88EB-4291-92F1-C349C5FDAA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B75C9-88EB-4291-92F1-C349C5FDAA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05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B75C9-88EB-4291-92F1-C349C5FDAA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28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B75C9-88EB-4291-92F1-C349C5FDAA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0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4D01-7946-4830-8679-8BF39406A98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EE2D-C8E1-4583-B6EE-A960BD967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56A4D01-7946-4830-8679-8BF39406A98C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76EE2D-C8E1-4583-B6EE-A960BD9674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48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56A4D01-7946-4830-8679-8BF39406A98C}" type="datetimeFigureOut">
              <a:rPr lang="en-US" smtClean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76EE2D-C8E1-4583-B6EE-A960BD9674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1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548006-E402-4C13-A3E3-42EA77A1A156}" type="datetimeFigureOut">
              <a:rPr lang="en-US" altLang="en-US"/>
              <a:pPr/>
              <a:t>9/23/2021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64BE2-304C-41FC-9C7B-1F72115DA9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9182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D6E8B4-0E5C-465D-89B1-07AFA72FD00F}" type="datetimeFigureOut">
              <a:rPr lang="en-US" altLang="en-US"/>
              <a:pPr/>
              <a:t>9/23/2021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008720-5578-42AF-914D-9DE6F95BAE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445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9B335C-7132-4D58-9531-F1A0316659E6}" type="datetimeFigureOut">
              <a:rPr lang="en-US" altLang="en-US"/>
              <a:pPr/>
              <a:t>9/23/2021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8B3D4D-B5EC-49AF-BAC0-ADFB2AE564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9735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3F5F71-D167-42A8-BC05-565D09B8C53C}" type="datetimeFigureOut">
              <a:rPr lang="en-US" altLang="en-US"/>
              <a:pPr/>
              <a:t>9/23/2021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11443B-2EF4-4FA1-8216-A0A5C25C4D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2766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A7F709-6A6B-4244-9EF8-D9C6D720A6E3}" type="datetimeFigureOut">
              <a:rPr lang="en-US" altLang="en-US"/>
              <a:pPr/>
              <a:t>9/23/2021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84666C-A9A4-4981-9CCD-A76906EF57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6043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C3B4D0-01C1-4BE8-9C4E-D9EAC2B6100B}" type="datetimeFigureOut">
              <a:rPr lang="en-US" altLang="en-US"/>
              <a:pPr/>
              <a:t>9/23/2021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CCDDF-42B7-490D-A3DD-24CA8BA356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3808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B235EF-C141-4EA5-846C-56F161408C5F}" type="datetimeFigureOut">
              <a:rPr lang="en-US" altLang="en-US"/>
              <a:pPr/>
              <a:t>9/23/2021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66D80-3AAF-4171-8E8E-0602608454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2429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154B2B-79C6-4496-A1F5-1589CC42B07B}" type="datetimeFigureOut">
              <a:rPr lang="en-US" altLang="en-US"/>
              <a:pPr/>
              <a:t>9/23/2021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E6DAF3-70A7-4AFA-8C7D-AB2AA77D8C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435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4D01-7946-4830-8679-8BF39406A98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EE2D-C8E1-4583-B6EE-A960BD967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786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3D2696-62F5-4598-98B9-D95A2DD24340}" type="datetimeFigureOut">
              <a:rPr lang="en-US" altLang="en-US"/>
              <a:pPr/>
              <a:t>9/23/2021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96D48-2D60-4459-B3A8-3AF0A33EDF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6507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E2FDA4-2689-4E46-93C4-C35E52EA7242}" type="datetimeFigureOut">
              <a:rPr lang="en-US" altLang="en-US"/>
              <a:pPr/>
              <a:t>9/23/2021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EC8132-CB44-4A62-97E9-4007DD88EA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28299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5D4374-CFC0-4B75-A3C1-F8860AF77243}" type="datetimeFigureOut">
              <a:rPr lang="en-US" altLang="en-US"/>
              <a:pPr/>
              <a:t>9/23/2021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38F0A0-068C-4770-AC1A-55674B1888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056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4D01-7946-4830-8679-8BF39406A98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EE2D-C8E1-4583-B6EE-A960BD967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5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4D01-7946-4830-8679-8BF39406A98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EE2D-C8E1-4583-B6EE-A960BD967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4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4D01-7946-4830-8679-8BF39406A98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EE2D-C8E1-4583-B6EE-A960BD967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3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4D01-7946-4830-8679-8BF39406A98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EE2D-C8E1-4583-B6EE-A960BD967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2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56A4D01-7946-4830-8679-8BF39406A98C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76EE2D-C8E1-4583-B6EE-A960BD9674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8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56A4D01-7946-4830-8679-8BF39406A98C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76EE2D-C8E1-4583-B6EE-A960BD9674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56A4D01-7946-4830-8679-8BF39406A98C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76EE2D-C8E1-4583-B6EE-A960BD9674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6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856A4D01-7946-4830-8679-8BF39406A98C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576EE2D-C8E1-4583-B6EE-A960BD9674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4A0C667-AC80-4AB3-820D-EE8334842477}" type="datetimeFigureOut">
              <a:rPr lang="en-US" altLang="en-US" smtClean="0"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9/23/2021</a:t>
            </a:fld>
            <a:endParaRPr lang="en-US" altLang="en-US">
              <a:ea typeface="MS PGothic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4528F5B-7EA4-49B1-BB01-5F63C3FF5767}" type="slidenum">
              <a:rPr lang="en-US" altLang="en-US" smtClean="0"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4287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4180C7-D887-7246-8CEA-C0209ACC5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0" y="-17585"/>
            <a:ext cx="10363200" cy="6908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64DD853-D941-1A4C-A537-53CF9C3C26A8}"/>
              </a:ext>
            </a:extLst>
          </p:cNvPr>
          <p:cNvSpPr/>
          <p:nvPr/>
        </p:nvSpPr>
        <p:spPr>
          <a:xfrm>
            <a:off x="-621323" y="-152400"/>
            <a:ext cx="10374923" cy="1600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7" name="TextBox 1"/>
          <p:cNvSpPr txBox="1">
            <a:spLocks noChangeArrowheads="1"/>
          </p:cNvSpPr>
          <p:nvPr/>
        </p:nvSpPr>
        <p:spPr bwMode="auto">
          <a:xfrm>
            <a:off x="4267200" y="465138"/>
            <a:ext cx="4368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4800" dirty="0">
                <a:solidFill>
                  <a:srgbClr val="FFFF00"/>
                </a:solidFill>
              </a:rPr>
              <a:t>Software Testing</a:t>
            </a:r>
          </a:p>
        </p:txBody>
      </p:sp>
    </p:spTree>
    <p:extLst>
      <p:ext uri="{BB962C8B-B14F-4D97-AF65-F5344CB8AC3E}">
        <p14:creationId xmlns:p14="http://schemas.microsoft.com/office/powerpoint/2010/main" val="642688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500" dirty="0"/>
              <a:t>Design Decisions for Tests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1752600"/>
            <a:ext cx="5715000" cy="914400"/>
          </a:xfrm>
          <a:prstGeom prst="rect">
            <a:avLst/>
          </a:prstGeom>
          <a:solidFill>
            <a:srgbClr val="7B19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 dirty="0"/>
              <a:t>What subset of system to test?</a:t>
            </a:r>
          </a:p>
          <a:p>
            <a:endParaRPr lang="en-US" dirty="0"/>
          </a:p>
          <a:p>
            <a:r>
              <a:rPr lang="en-US" dirty="0"/>
              <a:t>How to choose test cases?</a:t>
            </a:r>
          </a:p>
        </p:txBody>
      </p:sp>
    </p:spTree>
    <p:extLst>
      <p:ext uri="{BB962C8B-B14F-4D97-AF65-F5344CB8AC3E}">
        <p14:creationId xmlns:p14="http://schemas.microsoft.com/office/powerpoint/2010/main" val="330631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500" dirty="0"/>
              <a:t>What subset of system to test?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28850" y="5105400"/>
            <a:ext cx="62579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00FDFF"/>
                </a:solidFill>
              </a:rPr>
              <a:t>Unit testing</a:t>
            </a:r>
            <a:r>
              <a:rPr lang="en-US" sz="2800" dirty="0">
                <a:solidFill>
                  <a:schemeClr val="bg1"/>
                </a:solidFill>
              </a:rPr>
              <a:t>: Test modules in isolation; smallest </a:t>
            </a:r>
            <a:r>
              <a:rPr lang="en-US" altLang="en-US" sz="2800" dirty="0">
                <a:solidFill>
                  <a:schemeClr val="bg1"/>
                </a:solidFill>
              </a:rPr>
              <a:t>“</a:t>
            </a:r>
            <a:r>
              <a:rPr lang="en-US" sz="2800" dirty="0">
                <a:solidFill>
                  <a:schemeClr val="bg1"/>
                </a:solidFill>
              </a:rPr>
              <a:t>units</a:t>
            </a:r>
            <a:r>
              <a:rPr lang="en-US" altLang="en-US" sz="2800" dirty="0">
                <a:solidFill>
                  <a:schemeClr val="bg1"/>
                </a:solidFill>
              </a:rPr>
              <a:t>”</a:t>
            </a:r>
            <a:r>
              <a:rPr lang="en-US" sz="2800" dirty="0">
                <a:solidFill>
                  <a:schemeClr val="bg1"/>
                </a:solidFill>
              </a:rPr>
              <a:t> of code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19959" y="3429000"/>
            <a:ext cx="62579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00FDFF"/>
                </a:solidFill>
              </a:rPr>
              <a:t>Integration testing</a:t>
            </a:r>
            <a:r>
              <a:rPr lang="en-US" sz="2800" dirty="0">
                <a:solidFill>
                  <a:schemeClr val="bg1"/>
                </a:solidFill>
              </a:rPr>
              <a:t>: Test groups of collaborating units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187054" y="2066925"/>
            <a:ext cx="6256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00FDFF"/>
                </a:solidFill>
              </a:rPr>
              <a:t>System testing</a:t>
            </a:r>
            <a:r>
              <a:rPr lang="en-US" sz="2800" dirty="0">
                <a:solidFill>
                  <a:schemeClr val="bg1"/>
                </a:solidFill>
              </a:rPr>
              <a:t>: Test the complete system</a:t>
            </a:r>
          </a:p>
        </p:txBody>
      </p:sp>
      <p:cxnSp>
        <p:nvCxnSpPr>
          <p:cNvPr id="8" name="Straight Arrow Connector 7"/>
          <p:cNvCxnSpPr>
            <a:stCxn id="26630" idx="0"/>
            <a:endCxn id="26631" idx="2"/>
          </p:cNvCxnSpPr>
          <p:nvPr/>
        </p:nvCxnSpPr>
        <p:spPr>
          <a:xfrm flipV="1">
            <a:off x="1400175" y="2125663"/>
            <a:ext cx="19050" cy="3469480"/>
          </a:xfrm>
          <a:prstGeom prst="straightConnector1">
            <a:avLst/>
          </a:prstGeom>
          <a:ln w="57150" cmpd="sng">
            <a:solidFill>
              <a:schemeClr val="bg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30" name="TextBox 8"/>
          <p:cNvSpPr txBox="1">
            <a:spLocks noChangeArrowheads="1"/>
          </p:cNvSpPr>
          <p:nvPr/>
        </p:nvSpPr>
        <p:spPr bwMode="auto">
          <a:xfrm>
            <a:off x="590550" y="5595143"/>
            <a:ext cx="16192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dirty="0">
                <a:solidFill>
                  <a:schemeClr val="bg1"/>
                </a:solidFill>
              </a:rPr>
              <a:t>smaller subset</a:t>
            </a:r>
          </a:p>
        </p:txBody>
      </p:sp>
      <p:sp>
        <p:nvSpPr>
          <p:cNvPr id="26631" name="TextBox 9"/>
          <p:cNvSpPr txBox="1">
            <a:spLocks noChangeArrowheads="1"/>
          </p:cNvSpPr>
          <p:nvPr/>
        </p:nvSpPr>
        <p:spPr bwMode="auto">
          <a:xfrm>
            <a:off x="609600" y="1295400"/>
            <a:ext cx="16192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dirty="0">
                <a:solidFill>
                  <a:schemeClr val="bg1"/>
                </a:solidFill>
              </a:rPr>
              <a:t>larger subset</a:t>
            </a:r>
          </a:p>
        </p:txBody>
      </p:sp>
    </p:spTree>
    <p:extLst>
      <p:ext uri="{BB962C8B-B14F-4D97-AF65-F5344CB8AC3E}">
        <p14:creationId xmlns:p14="http://schemas.microsoft.com/office/powerpoint/2010/main" val="322675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Unit versus Integration Testing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Problem: Definition of “unit”</a:t>
            </a:r>
            <a:r>
              <a:rPr lang="en-US" altLang="ja-JP" dirty="0"/>
              <a:t> varies (class? method?)</a:t>
            </a:r>
          </a:p>
          <a:p>
            <a:pPr marL="457200" lvl="1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dirty="0"/>
              <a:t>Common distinctions: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1294"/>
              </p:ext>
            </p:extLst>
          </p:nvPr>
        </p:nvGraphicFramePr>
        <p:xfrm>
          <a:off x="761999" y="3124200"/>
          <a:ext cx="7467601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i="1" dirty="0"/>
                        <a:t>Unit test</a:t>
                      </a:r>
                    </a:p>
                  </a:txBody>
                  <a:tcPr marL="91449" marR="914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dirty="0"/>
                        <a:t>Integration test</a:t>
                      </a:r>
                    </a:p>
                  </a:txBody>
                  <a:tcPr marL="91449" marR="914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Repeatable</a:t>
                      </a:r>
                      <a:br>
                        <a:rPr lang="en-US" sz="2000" baseline="0" dirty="0"/>
                      </a:br>
                      <a:r>
                        <a:rPr lang="en-US" sz="2000" baseline="0" dirty="0"/>
                        <a:t>(context independent)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May involve system</a:t>
                      </a:r>
                      <a:r>
                        <a:rPr lang="en-US" sz="2000" baseline="0" dirty="0"/>
                        <a:t> time, machine name, etc.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Deterministic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May involve threads, random numbers, etc.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In memory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May involve file system, DB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Fast (less than</a:t>
                      </a:r>
                      <a:r>
                        <a:rPr lang="en-US" sz="2000" baseline="0" dirty="0"/>
                        <a:t> 0.5 seconds)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May be slow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Tests one property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May</a:t>
                      </a:r>
                      <a:r>
                        <a:rPr lang="en-US" sz="2000" baseline="0" dirty="0"/>
                        <a:t> test multiple properties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05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Design Decisions for Tests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819400"/>
            <a:ext cx="5105400" cy="914400"/>
          </a:xfrm>
          <a:prstGeom prst="rect">
            <a:avLst/>
          </a:prstGeom>
          <a:solidFill>
            <a:srgbClr val="7B197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 dirty="0"/>
              <a:t>What subset of system to test?</a:t>
            </a:r>
          </a:p>
          <a:p>
            <a:endParaRPr lang="en-US" dirty="0"/>
          </a:p>
          <a:p>
            <a:r>
              <a:rPr lang="en-US" dirty="0"/>
              <a:t>How to choose test cases?</a:t>
            </a:r>
          </a:p>
        </p:txBody>
      </p:sp>
    </p:spTree>
    <p:extLst>
      <p:ext uri="{BB962C8B-B14F-4D97-AF65-F5344CB8AC3E}">
        <p14:creationId xmlns:p14="http://schemas.microsoft.com/office/powerpoint/2010/main" val="29610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3E3E-69EF-B445-8900-9947E3C65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Partitioning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03503B-41A7-B84C-9851-AE4AF9260B3B}"/>
              </a:ext>
            </a:extLst>
          </p:cNvPr>
          <p:cNvSpPr/>
          <p:nvPr/>
        </p:nvSpPr>
        <p:spPr>
          <a:xfrm>
            <a:off x="739350" y="2082888"/>
            <a:ext cx="2514600" cy="3352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93115E-48E8-8046-B448-67B8D009B45A}"/>
              </a:ext>
            </a:extLst>
          </p:cNvPr>
          <p:cNvSpPr/>
          <p:nvPr/>
        </p:nvSpPr>
        <p:spPr>
          <a:xfrm>
            <a:off x="3755711" y="3352800"/>
            <a:ext cx="182880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A7E098-5678-5D4F-933D-3B0E85E81617}"/>
              </a:ext>
            </a:extLst>
          </p:cNvPr>
          <p:cNvSpPr txBox="1"/>
          <p:nvPr/>
        </p:nvSpPr>
        <p:spPr>
          <a:xfrm>
            <a:off x="1237739" y="5521616"/>
            <a:ext cx="141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Test cases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CA1FA0-BC17-7E48-AA0F-A83A806B48B6}"/>
              </a:ext>
            </a:extLst>
          </p:cNvPr>
          <p:cNvSpPr/>
          <p:nvPr/>
        </p:nvSpPr>
        <p:spPr>
          <a:xfrm>
            <a:off x="5943600" y="2082888"/>
            <a:ext cx="2514600" cy="3352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CC3DEE-1591-974E-8BAF-F4EF6536A511}"/>
              </a:ext>
            </a:extLst>
          </p:cNvPr>
          <p:cNvSpPr/>
          <p:nvPr/>
        </p:nvSpPr>
        <p:spPr>
          <a:xfrm>
            <a:off x="1447800" y="2362200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46863D-EC34-1848-94A4-13A2A16A8979}"/>
              </a:ext>
            </a:extLst>
          </p:cNvPr>
          <p:cNvSpPr/>
          <p:nvPr/>
        </p:nvSpPr>
        <p:spPr>
          <a:xfrm>
            <a:off x="2384874" y="3048000"/>
            <a:ext cx="609600" cy="1092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78A9878-0336-B04E-8425-2BA74C0D17E3}"/>
              </a:ext>
            </a:extLst>
          </p:cNvPr>
          <p:cNvSpPr/>
          <p:nvPr/>
        </p:nvSpPr>
        <p:spPr>
          <a:xfrm>
            <a:off x="1947356" y="4648200"/>
            <a:ext cx="408335" cy="40833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1072AD-5792-4F45-BCD0-21930992875C}"/>
              </a:ext>
            </a:extLst>
          </p:cNvPr>
          <p:cNvSpPr/>
          <p:nvPr/>
        </p:nvSpPr>
        <p:spPr>
          <a:xfrm>
            <a:off x="1069375" y="3251112"/>
            <a:ext cx="1056023" cy="12446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D6F791-30FF-C640-8B76-C049AD2334E7}"/>
              </a:ext>
            </a:extLst>
          </p:cNvPr>
          <p:cNvSpPr txBox="1"/>
          <p:nvPr/>
        </p:nvSpPr>
        <p:spPr>
          <a:xfrm>
            <a:off x="948149" y="1603716"/>
            <a:ext cx="2044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Possible inputs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8F8D88-BDBF-AD4E-8623-8C032FA995DC}"/>
              </a:ext>
            </a:extLst>
          </p:cNvPr>
          <p:cNvSpPr txBox="1"/>
          <p:nvPr/>
        </p:nvSpPr>
        <p:spPr>
          <a:xfrm>
            <a:off x="6019800" y="1603715"/>
            <a:ext cx="2238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Possible outputs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F0157BD-EA2C-854E-8C02-1C2FC37D759B}"/>
              </a:ext>
            </a:extLst>
          </p:cNvPr>
          <p:cNvSpPr/>
          <p:nvPr/>
        </p:nvSpPr>
        <p:spPr>
          <a:xfrm>
            <a:off x="6286500" y="2400432"/>
            <a:ext cx="1828800" cy="27177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F753F52-0DB0-3C4B-8E89-5E1ABE93269A}"/>
              </a:ext>
            </a:extLst>
          </p:cNvPr>
          <p:cNvSpPr/>
          <p:nvPr/>
        </p:nvSpPr>
        <p:spPr>
          <a:xfrm>
            <a:off x="6629400" y="2668935"/>
            <a:ext cx="609600" cy="1092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48F513-96D8-6B40-AEE4-E58D0272201A}"/>
              </a:ext>
            </a:extLst>
          </p:cNvPr>
          <p:cNvSpPr/>
          <p:nvPr/>
        </p:nvSpPr>
        <p:spPr>
          <a:xfrm>
            <a:off x="7160872" y="3759288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AAC6A2B-8180-6D4D-B9B2-CA906407AB9F}"/>
              </a:ext>
            </a:extLst>
          </p:cNvPr>
          <p:cNvSpPr/>
          <p:nvPr/>
        </p:nvSpPr>
        <p:spPr>
          <a:xfrm>
            <a:off x="6929021" y="4505301"/>
            <a:ext cx="408335" cy="40833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DA0BBE-2833-EC47-AF47-0F08AE73EECB}"/>
              </a:ext>
            </a:extLst>
          </p:cNvPr>
          <p:cNvSpPr txBox="1"/>
          <p:nvPr/>
        </p:nvSpPr>
        <p:spPr>
          <a:xfrm>
            <a:off x="6505564" y="5786735"/>
            <a:ext cx="141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Test cases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F8C27F-EDC9-994A-B9D7-F591041D3A71}"/>
              </a:ext>
            </a:extLst>
          </p:cNvPr>
          <p:cNvSpPr txBox="1"/>
          <p:nvPr/>
        </p:nvSpPr>
        <p:spPr>
          <a:xfrm>
            <a:off x="6164443" y="5435688"/>
            <a:ext cx="2149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Correct outputs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997EC1-A459-D94A-AAF8-040008499A73}"/>
              </a:ext>
            </a:extLst>
          </p:cNvPr>
          <p:cNvCxnSpPr>
            <a:cxnSpLocks/>
          </p:cNvCxnSpPr>
          <p:nvPr/>
        </p:nvCxnSpPr>
        <p:spPr>
          <a:xfrm>
            <a:off x="3124200" y="3703354"/>
            <a:ext cx="631511" cy="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DDA4C7-86AA-114E-BDCA-A41EC813CE14}"/>
              </a:ext>
            </a:extLst>
          </p:cNvPr>
          <p:cNvCxnSpPr/>
          <p:nvPr/>
        </p:nvCxnSpPr>
        <p:spPr>
          <a:xfrm>
            <a:off x="5539950" y="3703354"/>
            <a:ext cx="403650" cy="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49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ways to choose 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Black-box testing</a:t>
            </a:r>
          </a:p>
          <a:p>
            <a:r>
              <a:rPr lang="en-US" dirty="0"/>
              <a:t>White-box testing</a:t>
            </a:r>
          </a:p>
          <a:p>
            <a:r>
              <a:rPr lang="en-US" dirty="0"/>
              <a:t>Regression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29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Black-Box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based on module’s possible inputs and outputs (i.e., its interface)</a:t>
            </a:r>
          </a:p>
          <a:p>
            <a:pPr lvl="2"/>
            <a:endParaRPr lang="en-US" dirty="0"/>
          </a:p>
          <a:p>
            <a:r>
              <a:rPr lang="en-US" dirty="0"/>
              <a:t>Do </a:t>
            </a:r>
            <a:r>
              <a:rPr lang="en-US" u="sng" dirty="0"/>
              <a:t>not</a:t>
            </a:r>
            <a:r>
              <a:rPr lang="en-US" dirty="0"/>
              <a:t> use internal code</a:t>
            </a:r>
          </a:p>
          <a:p>
            <a:pPr lvl="2"/>
            <a:endParaRPr lang="en-US" dirty="0"/>
          </a:p>
          <a:p>
            <a:r>
              <a:rPr lang="en-US" dirty="0"/>
              <a:t>Often test </a:t>
            </a:r>
            <a:r>
              <a:rPr lang="en-US" u="sng" dirty="0"/>
              <a:t>boundary cases</a:t>
            </a:r>
          </a:p>
          <a:p>
            <a:pPr lvl="1"/>
            <a:r>
              <a:rPr lang="en-US" dirty="0"/>
              <a:t>Example: Values at 0, 1, and -1 (around the zero boundary)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742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White-Box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</a:t>
            </a:r>
            <a:r>
              <a:rPr lang="en-US" u="sng" dirty="0"/>
              <a:t>internal logic</a:t>
            </a:r>
            <a:r>
              <a:rPr lang="en-US" dirty="0"/>
              <a:t> to choose tests</a:t>
            </a:r>
          </a:p>
          <a:p>
            <a:pPr lvl="2"/>
            <a:endParaRPr lang="en-US" dirty="0"/>
          </a:p>
          <a:p>
            <a:r>
              <a:rPr lang="en-US" dirty="0"/>
              <a:t>Different levels of </a:t>
            </a:r>
            <a:r>
              <a:rPr lang="en-US" u="sng" dirty="0"/>
              <a:t>code coverage</a:t>
            </a:r>
          </a:p>
          <a:p>
            <a:pPr lvl="1"/>
            <a:r>
              <a:rPr lang="en-US" dirty="0"/>
              <a:t>Example: Cover all statements</a:t>
            </a:r>
          </a:p>
          <a:p>
            <a:pPr lvl="2"/>
            <a:endParaRPr lang="en-US" dirty="0"/>
          </a:p>
          <a:p>
            <a:r>
              <a:rPr lang="en-US" dirty="0"/>
              <a:t>Aka glass box testing, clear box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28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Prevent working code </a:t>
            </a:r>
            <a:r>
              <a:rPr lang="en-US" u="sng" dirty="0"/>
              <a:t>regressing</a:t>
            </a:r>
            <a:r>
              <a:rPr lang="en-US" dirty="0"/>
              <a:t> to broken state</a:t>
            </a:r>
          </a:p>
          <a:p>
            <a:pPr lvl="2"/>
            <a:endParaRPr lang="en-US" dirty="0"/>
          </a:p>
          <a:p>
            <a:r>
              <a:rPr lang="en-US" dirty="0"/>
              <a:t>Tests code to detect breakage</a:t>
            </a:r>
          </a:p>
          <a:p>
            <a:pPr lvl="1"/>
            <a:r>
              <a:rPr lang="en-US" dirty="0"/>
              <a:t>Run frequently or at regular intervals</a:t>
            </a:r>
          </a:p>
          <a:p>
            <a:pPr lvl="3"/>
            <a:endParaRPr lang="en-US" dirty="0"/>
          </a:p>
          <a:p>
            <a:r>
              <a:rPr lang="en-US" dirty="0"/>
              <a:t>Might include tests that reveal bugs found in wild</a:t>
            </a:r>
          </a:p>
          <a:p>
            <a:pPr lvl="1"/>
            <a:r>
              <a:rPr lang="en-US" dirty="0"/>
              <a:t>Circumstances that caused bug may cause it to recur!</a:t>
            </a:r>
          </a:p>
          <a:p>
            <a:pPr lvl="3"/>
            <a:endParaRPr lang="en-US" dirty="0"/>
          </a:p>
          <a:p>
            <a:r>
              <a:rPr lang="en-US" dirty="0"/>
              <a:t>May include black-box or white-box tests</a:t>
            </a:r>
          </a:p>
        </p:txBody>
      </p:sp>
    </p:spTree>
    <p:extLst>
      <p:ext uri="{BB962C8B-B14F-4D97-AF65-F5344CB8AC3E}">
        <p14:creationId xmlns:p14="http://schemas.microsoft.com/office/powerpoint/2010/main" val="476945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testing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Test-Driven Development</a:t>
            </a:r>
          </a:p>
          <a:p>
            <a:r>
              <a:rPr lang="en-US" dirty="0"/>
              <a:t>Acceptance Testing</a:t>
            </a:r>
          </a:p>
          <a:p>
            <a:r>
              <a:rPr lang="en-US" dirty="0"/>
              <a:t>Functional Testing</a:t>
            </a:r>
          </a:p>
          <a:p>
            <a:r>
              <a:rPr lang="is-IS" dirty="0"/>
              <a:t>Performance Testing</a:t>
            </a:r>
          </a:p>
          <a:p>
            <a:r>
              <a:rPr lang="is-IS" dirty="0"/>
              <a:t>Usability Testing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AECC1-7A69-47ED-B1E1-285D6CF14D54}"/>
              </a:ext>
            </a:extLst>
          </p:cNvPr>
          <p:cNvSpPr txBox="1"/>
          <p:nvPr/>
        </p:nvSpPr>
        <p:spPr>
          <a:xfrm>
            <a:off x="3352800" y="3667780"/>
            <a:ext cx="3124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40FF"/>
                </a:solidFill>
              </a:rPr>
              <a:t>Will cover this soon.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A85E5-CA18-4B94-8185-23048A2FF524}"/>
              </a:ext>
            </a:extLst>
          </p:cNvPr>
          <p:cNvSpPr txBox="1"/>
          <p:nvPr/>
        </p:nvSpPr>
        <p:spPr>
          <a:xfrm>
            <a:off x="4800600" y="1600200"/>
            <a:ext cx="2778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40FF"/>
                </a:solidFill>
              </a:rPr>
              <a:t>Briefly cover now.</a:t>
            </a:r>
          </a:p>
        </p:txBody>
      </p:sp>
    </p:spTree>
    <p:extLst>
      <p:ext uri="{BB962C8B-B14F-4D97-AF65-F5344CB8AC3E}">
        <p14:creationId xmlns:p14="http://schemas.microsoft.com/office/powerpoint/2010/main" val="732122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Can you create bug-free software?</a:t>
            </a:r>
            <a:r>
              <a:rPr lang="en-US" dirty="0">
                <a:solidFill>
                  <a:srgbClr val="FF6D77"/>
                </a:solidFill>
              </a:rPr>
              <a:t> </a:t>
            </a:r>
          </a:p>
          <a:p>
            <a:pPr marL="0" indent="0" algn="ctr">
              <a:buNone/>
            </a:pPr>
            <a:endParaRPr lang="en-US" sz="1000" dirty="0">
              <a:solidFill>
                <a:srgbClr val="FF6D77"/>
              </a:solidFill>
            </a:endParaRPr>
          </a:p>
          <a:p>
            <a:pPr marL="0" indent="0" algn="ctr">
              <a:buNone/>
            </a:pPr>
            <a:endParaRPr lang="en-US" sz="1000" dirty="0">
              <a:solidFill>
                <a:srgbClr val="FF6D77"/>
              </a:solidFill>
            </a:endParaRPr>
          </a:p>
          <a:p>
            <a:pPr marL="0" indent="0" algn="ctr">
              <a:buNone/>
            </a:pPr>
            <a:endParaRPr lang="en-US" sz="1000" dirty="0">
              <a:solidFill>
                <a:srgbClr val="FF6D77"/>
              </a:solidFill>
            </a:endParaRPr>
          </a:p>
          <a:p>
            <a:pPr marL="0" indent="0" algn="ctr">
              <a:buNone/>
            </a:pPr>
            <a:endParaRPr lang="en-US" sz="1000" dirty="0">
              <a:solidFill>
                <a:srgbClr val="FF6D77"/>
              </a:solidFill>
            </a:endParaRPr>
          </a:p>
          <a:p>
            <a:pPr marL="0" indent="0" algn="ctr">
              <a:buNone/>
            </a:pPr>
            <a:endParaRPr lang="en-US" sz="1000" dirty="0">
              <a:solidFill>
                <a:srgbClr val="FF6D77"/>
              </a:solidFill>
            </a:endParaRPr>
          </a:p>
          <a:p>
            <a:pPr marL="0" indent="0" algn="ctr">
              <a:buNone/>
            </a:pPr>
            <a:endParaRPr lang="en-US" sz="1000" dirty="0">
              <a:solidFill>
                <a:srgbClr val="FF6D77"/>
              </a:solidFill>
            </a:endParaRPr>
          </a:p>
          <a:p>
            <a:pPr marL="0" indent="0" algn="ctr">
              <a:buNone/>
            </a:pPr>
            <a:endParaRPr lang="en-US" sz="1000" dirty="0">
              <a:solidFill>
                <a:srgbClr val="FF6D77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What can you do to discover bugs?</a:t>
            </a:r>
            <a:r>
              <a:rPr lang="en-US" dirty="0">
                <a:solidFill>
                  <a:srgbClr val="FF6D77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9737" y="1905000"/>
            <a:ext cx="50645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40FF"/>
                </a:solidFill>
              </a:rPr>
              <a:t>For practical purposes, no!</a:t>
            </a:r>
          </a:p>
          <a:p>
            <a:pPr algn="ctr"/>
            <a:r>
              <a:rPr lang="en-US" sz="2800" dirty="0">
                <a:solidFill>
                  <a:srgbClr val="FF40FF"/>
                </a:solidFill>
              </a:rPr>
              <a:t>Goal: Reduce the number of bugs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9970" y="4787205"/>
            <a:ext cx="480407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40FF"/>
                </a:solidFill>
              </a:rPr>
              <a:t>Most common ways in practice:</a:t>
            </a:r>
          </a:p>
          <a:p>
            <a:pPr algn="ctr"/>
            <a:r>
              <a:rPr lang="en-US" sz="2800" dirty="0">
                <a:solidFill>
                  <a:srgbClr val="FF40FF"/>
                </a:solidFill>
              </a:rPr>
              <a:t>Software testing</a:t>
            </a:r>
          </a:p>
          <a:p>
            <a:pPr algn="ctr"/>
            <a:r>
              <a:rPr lang="en-US" sz="2800" dirty="0">
                <a:solidFill>
                  <a:srgbClr val="FF40FF"/>
                </a:solidFill>
              </a:rPr>
              <a:t>Code reviews</a:t>
            </a:r>
          </a:p>
        </p:txBody>
      </p:sp>
    </p:spTree>
    <p:extLst>
      <p:ext uri="{BB962C8B-B14F-4D97-AF65-F5344CB8AC3E}">
        <p14:creationId xmlns:p14="http://schemas.microsoft.com/office/powerpoint/2010/main" val="57882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E44B-8E57-4E37-8743-6B858EBEC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7BADB-7309-4366-AE57-BCEBE7551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/>
              <a:t>Code that tests code</a:t>
            </a:r>
          </a:p>
          <a:p>
            <a:r>
              <a:rPr lang="en-US" dirty="0"/>
              <a:t>A unit test creates objects and calls method</a:t>
            </a:r>
          </a:p>
          <a:p>
            <a:r>
              <a:rPr lang="en-US" dirty="0"/>
              <a:t>Given an input, is the result as expect?</a:t>
            </a:r>
          </a:p>
          <a:p>
            <a:r>
              <a:rPr lang="en-US" dirty="0"/>
              <a:t>Automatically ran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489208-1594-419D-9354-DDB2EC856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276600"/>
            <a:ext cx="5906324" cy="24292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AB5CF5-B352-46DB-AF4D-1F559A8495A0}"/>
              </a:ext>
            </a:extLst>
          </p:cNvPr>
          <p:cNvSpPr txBox="1"/>
          <p:nvPr/>
        </p:nvSpPr>
        <p:spPr>
          <a:xfrm>
            <a:off x="875956" y="5791200"/>
            <a:ext cx="73920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FFFF"/>
                </a:solidFill>
              </a:rPr>
              <a:t>Still helpful to test obvious cases.</a:t>
            </a:r>
          </a:p>
          <a:p>
            <a:pPr algn="ctr"/>
            <a:r>
              <a:rPr lang="en-US" sz="2400" dirty="0">
                <a:solidFill>
                  <a:srgbClr val="00FFFF"/>
                </a:solidFill>
              </a:rPr>
              <a:t>Just because it works now doesn’t mean it will work later!</a:t>
            </a:r>
          </a:p>
        </p:txBody>
      </p:sp>
    </p:spTree>
    <p:extLst>
      <p:ext uri="{BB962C8B-B14F-4D97-AF65-F5344CB8AC3E}">
        <p14:creationId xmlns:p14="http://schemas.microsoft.com/office/powerpoint/2010/main" val="357082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516D2B-B848-4E7A-A0C1-8DBCE1C1B654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Test-Driven Development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77A19B-444B-4F4F-82DA-B26FDDE0B01F}"/>
              </a:ext>
            </a:extLst>
          </p:cNvPr>
          <p:cNvSpPr/>
          <p:nvPr/>
        </p:nvSpPr>
        <p:spPr>
          <a:xfrm>
            <a:off x="2593701" y="1697727"/>
            <a:ext cx="1922930" cy="1043173"/>
          </a:xfrm>
          <a:prstGeom prst="rect">
            <a:avLst/>
          </a:prstGeom>
          <a:solidFill>
            <a:srgbClr val="F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Write tests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36391-F2E4-4F29-9713-25C26BAF605A}"/>
              </a:ext>
            </a:extLst>
          </p:cNvPr>
          <p:cNvSpPr txBox="1"/>
          <p:nvPr/>
        </p:nvSpPr>
        <p:spPr>
          <a:xfrm>
            <a:off x="874059" y="4010070"/>
            <a:ext cx="46567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”red, green, refactor”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Write tests that fail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Write code that passes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Refactor to make the code better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5DB70A-11CE-4F07-BA90-0C0880057C0E}"/>
              </a:ext>
            </a:extLst>
          </p:cNvPr>
          <p:cNvSpPr/>
          <p:nvPr/>
        </p:nvSpPr>
        <p:spPr>
          <a:xfrm>
            <a:off x="6537732" y="1697727"/>
            <a:ext cx="1922930" cy="1043173"/>
          </a:xfrm>
          <a:prstGeom prst="rect">
            <a:avLst/>
          </a:prstGeom>
          <a:solidFill>
            <a:srgbClr val="00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Write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0FF7B0-210D-46DB-B555-0D39E576F64B}"/>
              </a:ext>
            </a:extLst>
          </p:cNvPr>
          <p:cNvSpPr/>
          <p:nvPr/>
        </p:nvSpPr>
        <p:spPr>
          <a:xfrm>
            <a:off x="4614802" y="3327671"/>
            <a:ext cx="1922930" cy="1043173"/>
          </a:xfrm>
          <a:prstGeom prst="rect">
            <a:avLst/>
          </a:prstGeom>
          <a:solidFill>
            <a:srgbClr val="000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Refactor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F0F31D-F854-4C03-92DC-014FB6CC94DD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516631" y="2219314"/>
            <a:ext cx="2021101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6D463F-669C-4DC0-9B97-A20FE9834B36}"/>
              </a:ext>
            </a:extLst>
          </p:cNvPr>
          <p:cNvCxnSpPr>
            <a:stCxn id="7" idx="2"/>
            <a:endCxn id="8" idx="3"/>
          </p:cNvCxnSpPr>
          <p:nvPr/>
        </p:nvCxnSpPr>
        <p:spPr>
          <a:xfrm flipH="1">
            <a:off x="6537732" y="2740900"/>
            <a:ext cx="961465" cy="1108358"/>
          </a:xfrm>
          <a:prstGeom prst="straightConnector1">
            <a:avLst/>
          </a:prstGeom>
          <a:ln w="34925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DC079F-AF58-4231-A184-D97541E18E45}"/>
              </a:ext>
            </a:extLst>
          </p:cNvPr>
          <p:cNvCxnSpPr>
            <a:stCxn id="8" idx="1"/>
            <a:endCxn id="5" idx="2"/>
          </p:cNvCxnSpPr>
          <p:nvPr/>
        </p:nvCxnSpPr>
        <p:spPr>
          <a:xfrm flipH="1" flipV="1">
            <a:off x="3555166" y="2740900"/>
            <a:ext cx="1059636" cy="1108358"/>
          </a:xfrm>
          <a:prstGeom prst="straightConnector1">
            <a:avLst/>
          </a:prstGeom>
          <a:ln w="34925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1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E247-6C30-4FC7-8C86-1F5BCAB60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39819-5F7F-4FB0-9455-A6892EFF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 product code except to make a failing test pass.</a:t>
            </a:r>
          </a:p>
          <a:p>
            <a:r>
              <a:rPr lang="en-US" dirty="0"/>
              <a:t>Write test cases before product code</a:t>
            </a:r>
          </a:p>
          <a:p>
            <a:endParaRPr lang="en-US" dirty="0"/>
          </a:p>
          <a:p>
            <a:r>
              <a:rPr lang="en-US" dirty="0"/>
              <a:t>Initially, all tests will fail since the code it is testing does not yet exist.</a:t>
            </a:r>
          </a:p>
          <a:p>
            <a:r>
              <a:rPr lang="en-US" dirty="0"/>
              <a:t>Keep </a:t>
            </a:r>
            <a:r>
              <a:rPr lang="en-US"/>
              <a:t>tests small.</a:t>
            </a:r>
            <a:endParaRPr lang="en-US" dirty="0"/>
          </a:p>
          <a:p>
            <a:r>
              <a:rPr lang="en-US" dirty="0"/>
              <a:t>Write simplest code to pass the tests.</a:t>
            </a:r>
          </a:p>
          <a:p>
            <a:endParaRPr lang="en-US" dirty="0"/>
          </a:p>
          <a:p>
            <a:r>
              <a:rPr lang="en-US" dirty="0"/>
              <a:t>After all tests pass, refactor!</a:t>
            </a:r>
          </a:p>
        </p:txBody>
      </p:sp>
    </p:spTree>
    <p:extLst>
      <p:ext uri="{BB962C8B-B14F-4D97-AF65-F5344CB8AC3E}">
        <p14:creationId xmlns:p14="http://schemas.microsoft.com/office/powerpoint/2010/main" val="2387890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525963"/>
          </a:xfrm>
        </p:spPr>
        <p:txBody>
          <a:bodyPr/>
          <a:lstStyle/>
          <a:p>
            <a:r>
              <a:rPr lang="en-US" dirty="0"/>
              <a:t>Testing terminology</a:t>
            </a:r>
          </a:p>
          <a:p>
            <a:r>
              <a:rPr lang="en-US" dirty="0"/>
              <a:t>The Testing Problem</a:t>
            </a:r>
          </a:p>
          <a:p>
            <a:r>
              <a:rPr lang="en-US" dirty="0"/>
              <a:t>Unit, integration, and system testing</a:t>
            </a:r>
          </a:p>
          <a:p>
            <a:r>
              <a:rPr lang="en-US" dirty="0"/>
              <a:t>Black-box, white-box, and regression 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C98D7-6406-564A-9C2E-13E1338D7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3886200"/>
            <a:ext cx="3581400" cy="270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4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E8FB3-7059-F14B-842F-970FEBDF3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52600"/>
            <a:ext cx="65532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00FFFF"/>
                </a:solidFill>
              </a:rPr>
              <a:t>“Testing can only show the presence of errors, not their absence”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rgbClr val="00FFFF"/>
                </a:solidFill>
              </a:rPr>
              <a:t>				</a:t>
            </a:r>
            <a:r>
              <a:rPr lang="en-US" sz="3200" dirty="0"/>
              <a:t>	-Dijkstra</a:t>
            </a:r>
          </a:p>
        </p:txBody>
      </p:sp>
    </p:spTree>
    <p:extLst>
      <p:ext uri="{BB962C8B-B14F-4D97-AF65-F5344CB8AC3E}">
        <p14:creationId xmlns:p14="http://schemas.microsoft.com/office/powerpoint/2010/main" val="270743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>
                <a:solidFill>
                  <a:srgbClr val="00FDFF"/>
                </a:solidFill>
              </a:rPr>
              <a:t>Testing</a:t>
            </a:r>
            <a:r>
              <a:rPr lang="en-US" sz="2800" dirty="0"/>
              <a:t>:</a:t>
            </a:r>
            <a:r>
              <a:rPr lang="en-US" sz="2800" dirty="0">
                <a:solidFill>
                  <a:srgbClr val="FF6D77"/>
                </a:solidFill>
              </a:rPr>
              <a:t> </a:t>
            </a:r>
            <a:r>
              <a:rPr lang="en-US" sz="2800" u="sng" dirty="0"/>
              <a:t>Execute</a:t>
            </a:r>
            <a:r>
              <a:rPr lang="en-US" sz="2800" dirty="0"/>
              <a:t> code to reveal defects</a:t>
            </a:r>
          </a:p>
          <a:p>
            <a:pPr lvl="1" eaLnBrk="1" hangingPunct="1"/>
            <a:r>
              <a:rPr lang="en-US" sz="2400" dirty="0"/>
              <a:t>Given </a:t>
            </a:r>
            <a:r>
              <a:rPr lang="en-US" dirty="0"/>
              <a:t>some </a:t>
            </a:r>
            <a:r>
              <a:rPr lang="en-US" u="sng" dirty="0"/>
              <a:t>input</a:t>
            </a:r>
            <a:r>
              <a:rPr lang="en-US" dirty="0"/>
              <a:t>, does it produce </a:t>
            </a:r>
            <a:r>
              <a:rPr lang="en-US" u="sng" dirty="0"/>
              <a:t>expected output</a:t>
            </a:r>
            <a:r>
              <a:rPr lang="en-US" dirty="0"/>
              <a:t>?</a:t>
            </a:r>
            <a:endParaRPr lang="en-US" sz="2400" dirty="0"/>
          </a:p>
          <a:p>
            <a:pPr lvl="1" eaLnBrk="1" hangingPunct="1"/>
            <a:r>
              <a:rPr lang="en-US" sz="2400" dirty="0"/>
              <a:t>Does it </a:t>
            </a:r>
            <a:r>
              <a:rPr lang="en-US" sz="2400" u="sng" dirty="0"/>
              <a:t>behave</a:t>
            </a:r>
            <a:r>
              <a:rPr lang="en-US" sz="2400" dirty="0"/>
              <a:t> as expected?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>
                <a:solidFill>
                  <a:srgbClr val="00FDFF"/>
                </a:solidFill>
              </a:rPr>
              <a:t>Test/Test Case</a:t>
            </a:r>
            <a:r>
              <a:rPr lang="en-US" sz="2800" dirty="0"/>
              <a:t>:</a:t>
            </a:r>
            <a:r>
              <a:rPr lang="en-US" sz="2800" dirty="0">
                <a:solidFill>
                  <a:srgbClr val="FF6D77"/>
                </a:solidFill>
              </a:rPr>
              <a:t> </a:t>
            </a:r>
            <a:r>
              <a:rPr lang="en-US" sz="2800" dirty="0"/>
              <a:t>One execution of code that may expose bug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sz="2800" dirty="0">
                <a:solidFill>
                  <a:srgbClr val="00FDFF"/>
                </a:solidFill>
              </a:rPr>
              <a:t>Test Suite</a:t>
            </a:r>
            <a:r>
              <a:rPr lang="en-US" sz="2800" dirty="0"/>
              <a:t>:</a:t>
            </a:r>
            <a:r>
              <a:rPr lang="en-US" sz="2800" dirty="0">
                <a:solidFill>
                  <a:srgbClr val="FF6D77"/>
                </a:solidFill>
              </a:rPr>
              <a:t> </a:t>
            </a:r>
            <a:r>
              <a:rPr lang="en-US" sz="2800" dirty="0"/>
              <a:t>Set of test cases</a:t>
            </a:r>
          </a:p>
          <a:p>
            <a:pPr lvl="1" eaLnBrk="1" hangingPunct="1"/>
            <a:r>
              <a:rPr lang="en-US" sz="2400" dirty="0"/>
              <a:t>Often used to group related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Testing-Related Terminology</a:t>
            </a:r>
          </a:p>
        </p:txBody>
      </p:sp>
    </p:spTree>
    <p:extLst>
      <p:ext uri="{BB962C8B-B14F-4D97-AF65-F5344CB8AC3E}">
        <p14:creationId xmlns:p14="http://schemas.microsoft.com/office/powerpoint/2010/main" val="308251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</a:t>
            </a:r>
            <a:r>
              <a:rPr lang="en-US" u="sng" dirty="0"/>
              <a:t>completely</a:t>
            </a:r>
            <a:r>
              <a:rPr lang="en-US" dirty="0"/>
              <a:t> test a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simple example:</a:t>
            </a:r>
          </a:p>
          <a:p>
            <a:pPr lvl="1"/>
            <a:r>
              <a:rPr lang="en-US" dirty="0"/>
              <a:t>UNIX file operation</a:t>
            </a:r>
          </a:p>
          <a:p>
            <a:pPr lvl="1"/>
            <a:r>
              <a:rPr lang="en-US" dirty="0"/>
              <a:t>Takes file name as argument</a:t>
            </a:r>
          </a:p>
          <a:p>
            <a:pPr lvl="1"/>
            <a:r>
              <a:rPr lang="en-US" dirty="0"/>
              <a:t>Each character an 8-bit byte</a:t>
            </a:r>
          </a:p>
          <a:p>
            <a:pPr lvl="1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724400" y="1676400"/>
            <a:ext cx="3352800" cy="478031"/>
            <a:chOff x="2590800" y="1143000"/>
            <a:chExt cx="3352800" cy="47803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400" y="1189231"/>
              <a:ext cx="2971800" cy="4318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2590800" y="1143000"/>
              <a:ext cx="3352800" cy="478031"/>
            </a:xfrm>
            <a:prstGeom prst="rect">
              <a:avLst/>
            </a:prstGeom>
            <a:noFill/>
            <a:ln w="38100">
              <a:solidFill>
                <a:srgbClr val="00F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89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</a:t>
            </a:r>
            <a:r>
              <a:rPr lang="en-US" u="sng" dirty="0"/>
              <a:t>completely</a:t>
            </a:r>
            <a:r>
              <a:rPr lang="en-US" dirty="0"/>
              <a:t> test a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simple example:</a:t>
            </a:r>
          </a:p>
          <a:p>
            <a:pPr lvl="1"/>
            <a:r>
              <a:rPr lang="en-US" dirty="0"/>
              <a:t>UNIX file operation</a:t>
            </a:r>
          </a:p>
          <a:p>
            <a:pPr lvl="1"/>
            <a:r>
              <a:rPr lang="en-US" dirty="0"/>
              <a:t>Takes file name as argument</a:t>
            </a:r>
          </a:p>
          <a:p>
            <a:pPr lvl="1"/>
            <a:r>
              <a:rPr lang="en-US" dirty="0"/>
              <a:t>Each character is a byte</a:t>
            </a:r>
          </a:p>
          <a:p>
            <a:pPr lvl="1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1833" y="4343400"/>
            <a:ext cx="6140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u="sng" dirty="0">
                <a:solidFill>
                  <a:srgbClr val="FF40FF"/>
                </a:solidFill>
              </a:rPr>
              <a:t>Exhaustive Testing</a:t>
            </a:r>
            <a:r>
              <a:rPr lang="en-US" sz="2800" dirty="0">
                <a:solidFill>
                  <a:srgbClr val="FF40FF"/>
                </a:solidFill>
              </a:rPr>
              <a:t>: Try all possible inputs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724400" y="1676400"/>
            <a:ext cx="3352800" cy="478031"/>
            <a:chOff x="2590800" y="1143000"/>
            <a:chExt cx="3352800" cy="47803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400" y="1189231"/>
              <a:ext cx="2971800" cy="4318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2590800" y="1143000"/>
              <a:ext cx="3352800" cy="478031"/>
            </a:xfrm>
            <a:prstGeom prst="rect">
              <a:avLst/>
            </a:prstGeom>
            <a:noFill/>
            <a:ln w="38100">
              <a:solidFill>
                <a:srgbClr val="00F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631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exhaustive testing be done in practice?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95600" y="1295400"/>
            <a:ext cx="3352800" cy="478031"/>
            <a:chOff x="2590800" y="1143000"/>
            <a:chExt cx="3352800" cy="47803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400" y="1189231"/>
              <a:ext cx="2971800" cy="4318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2590800" y="1143000"/>
              <a:ext cx="3352800" cy="478031"/>
            </a:xfrm>
            <a:prstGeom prst="rect">
              <a:avLst/>
            </a:prstGeom>
            <a:noFill/>
            <a:ln w="38100">
              <a:solidFill>
                <a:srgbClr val="00F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916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exhaustive testing be done in practice?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>
                <a:solidFill>
                  <a:srgbClr val="FF40FF"/>
                </a:solidFill>
              </a:rPr>
              <a:t>No!</a:t>
            </a:r>
          </a:p>
          <a:p>
            <a:r>
              <a:rPr lang="en-US" dirty="0">
                <a:solidFill>
                  <a:srgbClr val="FF40FF"/>
                </a:solidFill>
              </a:rPr>
              <a:t>How many tests cases to exhaustively test simple UNIX file command?</a:t>
            </a:r>
          </a:p>
          <a:p>
            <a:pPr lvl="1"/>
            <a:r>
              <a:rPr lang="en-US" dirty="0">
                <a:solidFill>
                  <a:srgbClr val="FF40FF"/>
                </a:solidFill>
              </a:rPr>
              <a:t>If you limit file name to 10 characters, there are 256</a:t>
            </a:r>
            <a:r>
              <a:rPr lang="en-US" baseline="30000" dirty="0">
                <a:solidFill>
                  <a:srgbClr val="FF40FF"/>
                </a:solidFill>
              </a:rPr>
              <a:t>10</a:t>
            </a:r>
            <a:r>
              <a:rPr lang="en-US" dirty="0">
                <a:solidFill>
                  <a:srgbClr val="FF40FF"/>
                </a:solidFill>
              </a:rPr>
              <a:t> different test cases</a:t>
            </a:r>
          </a:p>
          <a:p>
            <a:pPr lvl="1"/>
            <a:r>
              <a:rPr lang="en-US" dirty="0">
                <a:solidFill>
                  <a:srgbClr val="FF40FF"/>
                </a:solidFill>
              </a:rPr>
              <a:t>Even if you can run 1000 tests per second, it would still take over 1013 years!</a:t>
            </a:r>
          </a:p>
          <a:p>
            <a:pPr lvl="1"/>
            <a:r>
              <a:rPr lang="en-US" dirty="0">
                <a:solidFill>
                  <a:srgbClr val="FF40FF"/>
                </a:solidFill>
              </a:rPr>
              <a:t>And that's just varying the file's name, not its contents!</a:t>
            </a:r>
          </a:p>
          <a:p>
            <a:pPr lvl="1"/>
            <a:r>
              <a:rPr lang="en-US" dirty="0">
                <a:solidFill>
                  <a:srgbClr val="FF40FF"/>
                </a:solidFill>
              </a:rPr>
              <a:t>Clearly, exhaustive testing not feasible…</a:t>
            </a:r>
          </a:p>
          <a:p>
            <a:endParaRPr lang="en-US" dirty="0">
              <a:solidFill>
                <a:srgbClr val="FF40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95600" y="1295400"/>
            <a:ext cx="3352800" cy="478031"/>
            <a:chOff x="2590800" y="1143000"/>
            <a:chExt cx="3352800" cy="47803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9400" y="1189231"/>
              <a:ext cx="2971800" cy="4318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2590800" y="1143000"/>
              <a:ext cx="3352800" cy="478031"/>
            </a:xfrm>
            <a:prstGeom prst="rect">
              <a:avLst/>
            </a:prstGeom>
            <a:noFill/>
            <a:ln w="38100">
              <a:solidFill>
                <a:srgbClr val="00F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539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Testing Problem: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How to choose set of test cases that reveals all errors?</a:t>
            </a:r>
            <a:endParaRPr lang="en-US" dirty="0">
              <a:solidFill>
                <a:srgbClr val="CC0099"/>
              </a:solidFill>
            </a:endParaRPr>
          </a:p>
          <a:p>
            <a:pPr lvl="1"/>
            <a:r>
              <a:rPr lang="en-US" dirty="0"/>
              <a:t>Fundamental research problem</a:t>
            </a:r>
          </a:p>
          <a:p>
            <a:pPr lvl="1"/>
            <a:r>
              <a:rPr lang="en-US" dirty="0"/>
              <a:t>Essentially unsolvable in general case</a:t>
            </a:r>
          </a:p>
        </p:txBody>
      </p:sp>
    </p:spTree>
    <p:extLst>
      <p:ext uri="{BB962C8B-B14F-4D97-AF65-F5344CB8AC3E}">
        <p14:creationId xmlns:p14="http://schemas.microsoft.com/office/powerpoint/2010/main" val="2052034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sz="2800">
            <a:solidFill>
              <a:srgbClr val="FF40FF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5627</TotalTime>
  <Words>790</Words>
  <Application>Microsoft Office PowerPoint</Application>
  <PresentationFormat>On-screen Show (4:3)</PresentationFormat>
  <Paragraphs>166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ＭＳ Ｐゴシック</vt:lpstr>
      <vt:lpstr>ＭＳ Ｐゴシック</vt:lpstr>
      <vt:lpstr>Arial</vt:lpstr>
      <vt:lpstr>Calibri</vt:lpstr>
      <vt:lpstr>Office Theme</vt:lpstr>
      <vt:lpstr> Black </vt:lpstr>
      <vt:lpstr>PowerPoint Presentation</vt:lpstr>
      <vt:lpstr>PowerPoint Presentation</vt:lpstr>
      <vt:lpstr>PowerPoint Presentation</vt:lpstr>
      <vt:lpstr>Testing-Related Terminology</vt:lpstr>
      <vt:lpstr>How do you completely test a program?</vt:lpstr>
      <vt:lpstr>How do you completely test a program?</vt:lpstr>
      <vt:lpstr>Can exhaustive testing be done in practice?</vt:lpstr>
      <vt:lpstr>Can exhaustive testing be done in practice?</vt:lpstr>
      <vt:lpstr>The Testing Problem:</vt:lpstr>
      <vt:lpstr>Design Decisions for Tests</vt:lpstr>
      <vt:lpstr>What subset of system to test?</vt:lpstr>
      <vt:lpstr>Unit versus Integration Testing</vt:lpstr>
      <vt:lpstr>Design Decisions for Tests</vt:lpstr>
      <vt:lpstr>Equivalence Partitioning</vt:lpstr>
      <vt:lpstr>Common ways to choose test cases</vt:lpstr>
      <vt:lpstr>Black-Box Testing</vt:lpstr>
      <vt:lpstr>White-Box Testing</vt:lpstr>
      <vt:lpstr>Regression Testing</vt:lpstr>
      <vt:lpstr>More testing techniques</vt:lpstr>
      <vt:lpstr>What is a unit test?</vt:lpstr>
      <vt:lpstr>PowerPoint Presentation</vt:lpstr>
      <vt:lpstr>Test-Driven Development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Austin Henley</dc:creator>
  <cp:keywords/>
  <dc:description/>
  <cp:lastModifiedBy>Henley, Austin Zachary</cp:lastModifiedBy>
  <cp:revision>297</cp:revision>
  <dcterms:created xsi:type="dcterms:W3CDTF">2015-09-15T16:42:42Z</dcterms:created>
  <dcterms:modified xsi:type="dcterms:W3CDTF">2021-09-23T16:10:32Z</dcterms:modified>
  <cp:category/>
</cp:coreProperties>
</file>