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sldIdLst>
    <p:sldId id="490" r:id="rId2"/>
    <p:sldId id="280" r:id="rId3"/>
    <p:sldId id="528" r:id="rId4"/>
    <p:sldId id="503" r:id="rId5"/>
    <p:sldId id="505" r:id="rId6"/>
    <p:sldId id="508" r:id="rId7"/>
    <p:sldId id="509" r:id="rId8"/>
    <p:sldId id="506" r:id="rId9"/>
    <p:sldId id="504" r:id="rId10"/>
    <p:sldId id="510" r:id="rId11"/>
    <p:sldId id="507" r:id="rId12"/>
    <p:sldId id="513" r:id="rId13"/>
    <p:sldId id="512" r:id="rId14"/>
    <p:sldId id="515" r:id="rId15"/>
    <p:sldId id="514" r:id="rId16"/>
    <p:sldId id="516" r:id="rId17"/>
    <p:sldId id="518" r:id="rId18"/>
    <p:sldId id="517" r:id="rId19"/>
    <p:sldId id="519" r:id="rId20"/>
    <p:sldId id="520" r:id="rId21"/>
    <p:sldId id="529" r:id="rId22"/>
    <p:sldId id="521" r:id="rId23"/>
    <p:sldId id="524" r:id="rId24"/>
    <p:sldId id="523" r:id="rId25"/>
    <p:sldId id="522" r:id="rId26"/>
    <p:sldId id="525" r:id="rId27"/>
    <p:sldId id="511" r:id="rId28"/>
    <p:sldId id="526" r:id="rId29"/>
    <p:sldId id="527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66"/>
    <a:srgbClr val="00FFFF"/>
    <a:srgbClr val="FF00FF"/>
    <a:srgbClr val="FF0000"/>
    <a:srgbClr val="FF790C"/>
    <a:srgbClr val="00DBFF"/>
    <a:srgbClr val="000000"/>
    <a:srgbClr val="990099"/>
    <a:srgbClr val="99CC00"/>
    <a:srgbClr val="99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74"/>
    <p:restoredTop sz="96137"/>
  </p:normalViewPr>
  <p:slideViewPr>
    <p:cSldViewPr snapToGrid="0" snapToObjects="1">
      <p:cViewPr varScale="1">
        <p:scale>
          <a:sx n="124" d="100"/>
          <a:sy n="124" d="100"/>
        </p:scale>
        <p:origin x="8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A3647C-4606-9940-8BC7-AC15F5C0BEC6}" type="datetimeFigureOut">
              <a:rPr lang="en-US" altLang="en-US"/>
              <a:pPr/>
              <a:t>10/14/21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5DB9EB-B960-2148-85EE-3FD8434E02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63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9D2C7E-691D-3A4B-AD7D-C3BFD56A37A5}" type="datetimeFigureOut">
              <a:rPr lang="en-US" altLang="en-US"/>
              <a:pPr/>
              <a:t>10/14/21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08FC6-2C8D-4940-AAB3-73CD37826D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91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0D736-57AE-7D40-9809-216788B0F4C2}" type="datetimeFigureOut">
              <a:rPr lang="en-US" altLang="en-US"/>
              <a:pPr/>
              <a:t>10/14/21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4B928-361A-304A-85A9-132ABE3F1B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35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6638E0-E57F-7B49-A147-F3E67FC8749E}" type="datetimeFigureOut">
              <a:rPr lang="en-US" altLang="en-US"/>
              <a:pPr/>
              <a:t>10/14/21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D6FB3-905E-9249-A8AA-2F2E731BCD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83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A7A8F-6EAD-6142-A26D-A4E5D1972BCD}" type="datetimeFigureOut">
              <a:rPr lang="en-US" altLang="en-US"/>
              <a:pPr/>
              <a:t>10/14/21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013C3-E711-AC43-98FD-25A9A6BFC3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35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8A986F-074A-8F4A-8F37-C259542CDD19}" type="datetimeFigureOut">
              <a:rPr lang="en-US" altLang="en-US"/>
              <a:pPr/>
              <a:t>10/14/21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D634B-6035-7743-AEC9-FE67E8BABC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11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6442C9-CD72-B04B-987A-B3648AB0F648}" type="datetimeFigureOut">
              <a:rPr lang="en-US" altLang="en-US"/>
              <a:pPr/>
              <a:t>10/14/21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6B6CC-2860-E440-ADEB-B05D538DB2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8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7CAB3E-9E2B-984B-BADD-C71C156BE735}" type="datetimeFigureOut">
              <a:rPr lang="en-US" altLang="en-US"/>
              <a:pPr/>
              <a:t>10/14/21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E6559-5A51-F74E-8A16-B44E9EB7B7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67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780E29-EA6B-3D44-B428-2EF5C8BE780D}" type="datetimeFigureOut">
              <a:rPr lang="en-US" altLang="en-US"/>
              <a:pPr/>
              <a:t>10/14/21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15D85-79DD-EC42-BBA5-3571A7D901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A2B914-4094-AD44-AA03-BC53BEBB6B05}" type="datetimeFigureOut">
              <a:rPr lang="en-US" altLang="en-US"/>
              <a:pPr/>
              <a:t>10/14/21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D9790-1BD6-B448-9581-7FB6DB3644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44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C53EE2-04BB-5D40-B99B-BB033A364184}" type="datetimeFigureOut">
              <a:rPr lang="en-US" altLang="en-US"/>
              <a:pPr/>
              <a:t>10/14/21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D1621-3A3A-2E4D-A969-0FA6BE164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05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4D0D9A-AA76-6841-A793-677C3F1238F7}" type="datetimeFigureOut">
              <a:rPr lang="en-US" altLang="en-US"/>
              <a:pPr/>
              <a:t>10/14/21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EEFD1B-E256-7C4A-80A8-EAA06122FA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18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AD908FCA-ECD4-C94C-8356-795E34F52808}" type="datetimeFigureOut">
              <a:rPr lang="en-US" altLang="en-US"/>
              <a:pPr/>
              <a:t>10/14/21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9BCA487-3380-9E4A-BBC4-719CE2C2DB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F25980-52C6-4537-9683-4D886978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380"/>
            <a:ext cx="9147425" cy="6012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FBCCC8-D337-CB43-87AF-1FFD59E7B155}"/>
              </a:ext>
            </a:extLst>
          </p:cNvPr>
          <p:cNvSpPr txBox="1"/>
          <p:nvPr/>
        </p:nvSpPr>
        <p:spPr>
          <a:xfrm>
            <a:off x="1031576" y="5900187"/>
            <a:ext cx="7080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FF00FF"/>
                </a:solidFill>
              </a:rPr>
              <a:t>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696481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2F3F-D718-4FF6-AFF3-5AC9BB66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42725"/>
            <a:ext cx="8229600" cy="1143000"/>
          </a:xfrm>
        </p:spPr>
        <p:txBody>
          <a:bodyPr/>
          <a:lstStyle/>
          <a:p>
            <a:r>
              <a:rPr lang="en-US" dirty="0"/>
              <a:t>We will come back to this…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ABFD20-7E6C-4EB5-8F59-BE820133EC98}"/>
              </a:ext>
            </a:extLst>
          </p:cNvPr>
          <p:cNvSpPr txBox="1">
            <a:spLocks/>
          </p:cNvSpPr>
          <p:nvPr/>
        </p:nvSpPr>
        <p:spPr bwMode="auto">
          <a:xfrm>
            <a:off x="631768" y="325336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/>
            <a:r>
              <a:rPr lang="en-US" dirty="0"/>
              <a:t>Let's get into the ideas behind OOP</a:t>
            </a:r>
          </a:p>
        </p:txBody>
      </p:sp>
    </p:spTree>
    <p:extLst>
      <p:ext uri="{BB962C8B-B14F-4D97-AF65-F5344CB8AC3E}">
        <p14:creationId xmlns:p14="http://schemas.microsoft.com/office/powerpoint/2010/main" val="314010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8E8A-DEF3-4EC7-94D6-6C396496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main concepts behind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5BD3-8911-41E2-93FB-4301B0FF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Inheritance+composition</a:t>
            </a:r>
            <a:endParaRPr lang="en-US" dirty="0"/>
          </a:p>
          <a:p>
            <a:r>
              <a:rPr lang="en-US" dirty="0"/>
              <a:t>Encapsulation</a:t>
            </a:r>
          </a:p>
          <a:p>
            <a:r>
              <a:rPr lang="en-US" dirty="0"/>
              <a:t>Polymorphism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4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316D-5C9D-4691-ABFE-1FD2A329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Relationships: “is a” and “has 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E045-1D86-4399-9BBF-2DB938001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car </a:t>
            </a:r>
            <a:r>
              <a:rPr lang="en-US" b="1" i="1" u="sng" dirty="0">
                <a:solidFill>
                  <a:srgbClr val="00FF66"/>
                </a:solidFill>
              </a:rPr>
              <a:t>has</a:t>
            </a:r>
            <a:r>
              <a:rPr lang="en-US" dirty="0"/>
              <a:t> 4 wheels and two electric motors</a:t>
            </a:r>
          </a:p>
          <a:p>
            <a:r>
              <a:rPr lang="en-US" dirty="0"/>
              <a:t>This car </a:t>
            </a:r>
            <a:r>
              <a:rPr lang="en-US" b="1" i="1" u="sng" dirty="0">
                <a:solidFill>
                  <a:srgbClr val="00FFFF"/>
                </a:solidFill>
              </a:rPr>
              <a:t>is</a:t>
            </a:r>
            <a:r>
              <a:rPr lang="en-US" dirty="0"/>
              <a:t> a sedan and an automobile</a:t>
            </a:r>
          </a:p>
        </p:txBody>
      </p:sp>
      <p:pic>
        <p:nvPicPr>
          <p:cNvPr id="2050" name="Picture 2" descr="https://electrek.co/wp-content/uploads/sites/3/2018/07/Model-3-Performance-Red-Turn-e1540375321258.jpg?quality=82&amp;strip=all&amp;w=1600">
            <a:extLst>
              <a:ext uri="{FF2B5EF4-FFF2-40B4-BE49-F238E27FC236}">
                <a16:creationId xmlns:a16="http://schemas.microsoft.com/office/drawing/2014/main" id="{563C3936-D662-4C5D-B357-E07E3B14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66902"/>
            <a:ext cx="9144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2FE0-A1F1-450A-9816-DBAB49F4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0A7F1-C785-4817-B25E-21F00E8B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3349"/>
            <a:ext cx="8229600" cy="4537850"/>
          </a:xfrm>
        </p:spPr>
        <p:txBody>
          <a:bodyPr/>
          <a:lstStyle/>
          <a:p>
            <a:r>
              <a:rPr lang="en-US" dirty="0"/>
              <a:t>“Has a” relationship</a:t>
            </a:r>
          </a:p>
          <a:p>
            <a:r>
              <a:rPr lang="en-US" dirty="0"/>
              <a:t>The components that make up a class</a:t>
            </a:r>
          </a:p>
          <a:p>
            <a:r>
              <a:rPr lang="en-US" dirty="0"/>
              <a:t>Often other objects</a:t>
            </a:r>
          </a:p>
          <a:p>
            <a:endParaRPr lang="en-US" dirty="0"/>
          </a:p>
          <a:p>
            <a:r>
              <a:rPr lang="en-US" dirty="0"/>
              <a:t>Our Dragon class is composed of:</a:t>
            </a:r>
          </a:p>
          <a:p>
            <a:pPr lvl="1"/>
            <a:r>
              <a:rPr lang="en-US" dirty="0"/>
              <a:t>X, y position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An attack</a:t>
            </a:r>
          </a:p>
          <a:p>
            <a:r>
              <a:rPr lang="en-US" dirty="0"/>
              <a:t>What if dragons could wear armor? </a:t>
            </a:r>
          </a:p>
          <a:p>
            <a:pPr lvl="1"/>
            <a:r>
              <a:rPr lang="en-US" dirty="0"/>
              <a:t>Add an Armor object to Dragon</a:t>
            </a:r>
          </a:p>
        </p:txBody>
      </p:sp>
    </p:spTree>
    <p:extLst>
      <p:ext uri="{BB962C8B-B14F-4D97-AF65-F5344CB8AC3E}">
        <p14:creationId xmlns:p14="http://schemas.microsoft.com/office/powerpoint/2010/main" val="144909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40A0-22E3-4B4B-9873-D493C3E3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BE4D1-5C49-904B-ACA6-3BAA3FD0F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Button has…</a:t>
            </a:r>
          </a:p>
          <a:p>
            <a:pPr lvl="1"/>
            <a:r>
              <a:rPr lang="en-US" dirty="0"/>
              <a:t>Position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Text content</a:t>
            </a:r>
          </a:p>
          <a:p>
            <a:pPr lvl="1"/>
            <a:r>
              <a:rPr lang="en-US" dirty="0"/>
              <a:t>Background color</a:t>
            </a:r>
          </a:p>
          <a:p>
            <a:pPr lvl="1"/>
            <a:r>
              <a:rPr lang="en-US" dirty="0"/>
              <a:t>Is enabled?</a:t>
            </a:r>
          </a:p>
          <a:p>
            <a:pPr lvl="1"/>
            <a:r>
              <a:rPr lang="en-US" dirty="0"/>
              <a:t>Is visible?</a:t>
            </a:r>
          </a:p>
          <a:p>
            <a:pPr lvl="1"/>
            <a:r>
              <a:rPr lang="en-US" dirty="0"/>
              <a:t>Click event</a:t>
            </a:r>
          </a:p>
          <a:p>
            <a:pPr lvl="1"/>
            <a:r>
              <a:rPr lang="en-US" dirty="0"/>
              <a:t>Hover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6E1D1-B843-2E4D-8CC8-487EE986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1417638"/>
            <a:ext cx="3492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0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F40E-F041-40FA-A363-7CD9C913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2871-3C77-4C2C-AFA5-0D1A37852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“Is a” relationship</a:t>
            </a:r>
          </a:p>
          <a:p>
            <a:r>
              <a:rPr lang="en-US" dirty="0"/>
              <a:t>Can reduce redundant code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FFFF"/>
                </a:solidFill>
              </a:rPr>
              <a:t>Dragon</a:t>
            </a:r>
            <a:r>
              <a:rPr lang="en-US" dirty="0"/>
              <a:t> </a:t>
            </a:r>
            <a:r>
              <a:rPr lang="en-US" dirty="0">
                <a:solidFill>
                  <a:srgbClr val="00FF66"/>
                </a:solidFill>
              </a:rPr>
              <a:t>is a </a:t>
            </a:r>
            <a:r>
              <a:rPr lang="en-US" dirty="0">
                <a:solidFill>
                  <a:srgbClr val="00FFFF"/>
                </a:solidFill>
              </a:rPr>
              <a:t>Creature</a:t>
            </a:r>
          </a:p>
          <a:p>
            <a:endParaRPr lang="en-US" dirty="0">
              <a:solidFill>
                <a:srgbClr val="00FFFF"/>
              </a:solidFill>
            </a:endParaRPr>
          </a:p>
          <a:p>
            <a:r>
              <a:rPr lang="en-US" dirty="0"/>
              <a:t>Now create a Creature class that contains:</a:t>
            </a:r>
          </a:p>
          <a:p>
            <a:pPr lvl="1"/>
            <a:r>
              <a:rPr lang="en-US" dirty="0" err="1"/>
              <a:t>X,y</a:t>
            </a:r>
            <a:r>
              <a:rPr lang="en-US" dirty="0"/>
              <a:t> position</a:t>
            </a:r>
          </a:p>
          <a:p>
            <a:pPr lvl="1"/>
            <a:r>
              <a:rPr lang="en-US" dirty="0"/>
              <a:t>Health</a:t>
            </a:r>
          </a:p>
          <a:p>
            <a:r>
              <a:rPr lang="en-US" dirty="0"/>
              <a:t>Dragon “inherits” from Creature</a:t>
            </a:r>
          </a:p>
          <a:p>
            <a:r>
              <a:rPr lang="en-US" dirty="0"/>
              <a:t>Unicorn “inherits” from Creature</a:t>
            </a:r>
          </a:p>
        </p:txBody>
      </p:sp>
    </p:spTree>
    <p:extLst>
      <p:ext uri="{BB962C8B-B14F-4D97-AF65-F5344CB8AC3E}">
        <p14:creationId xmlns:p14="http://schemas.microsoft.com/office/powerpoint/2010/main" val="357382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40A0-22E3-4B4B-9873-D493C3E3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BE4D1-5C49-904B-ACA6-3BAA3FD0F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4720"/>
            <a:ext cx="8229600" cy="5200864"/>
          </a:xfrm>
        </p:spPr>
        <p:txBody>
          <a:bodyPr/>
          <a:lstStyle/>
          <a:p>
            <a:r>
              <a:rPr lang="en-US" dirty="0"/>
              <a:t>Widget has…</a:t>
            </a:r>
          </a:p>
          <a:p>
            <a:pPr lvl="1"/>
            <a:r>
              <a:rPr lang="en-US" dirty="0"/>
              <a:t>Position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Is visible?</a:t>
            </a:r>
          </a:p>
          <a:p>
            <a:pPr lvl="1"/>
            <a:r>
              <a:rPr lang="en-US" dirty="0"/>
              <a:t>Draw()</a:t>
            </a:r>
          </a:p>
          <a:p>
            <a:pPr lvl="1"/>
            <a:r>
              <a:rPr lang="en-US" dirty="0"/>
              <a:t>Click event</a:t>
            </a:r>
          </a:p>
          <a:p>
            <a:pPr lvl="1"/>
            <a:endParaRPr lang="en-US" dirty="0"/>
          </a:p>
          <a:p>
            <a:r>
              <a:rPr lang="en-US" dirty="0"/>
              <a:t>Button inherits Widget</a:t>
            </a:r>
          </a:p>
          <a:p>
            <a:r>
              <a:rPr lang="en-US" dirty="0"/>
              <a:t>Button also has…</a:t>
            </a:r>
          </a:p>
          <a:p>
            <a:pPr lvl="1"/>
            <a:r>
              <a:rPr lang="en-US" dirty="0"/>
              <a:t>Text content</a:t>
            </a:r>
          </a:p>
          <a:p>
            <a:pPr lvl="1"/>
            <a:r>
              <a:rPr lang="en-US" dirty="0"/>
              <a:t>Click animation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45BF6-145F-C545-BE0F-853518EEC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1359801"/>
            <a:ext cx="42291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5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8E8A-DEF3-4EC7-94D6-6C396496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classes should we make?</a:t>
            </a:r>
          </a:p>
        </p:txBody>
      </p:sp>
      <p:pic>
        <p:nvPicPr>
          <p:cNvPr id="1026" name="Picture 2" descr="warcraft iii">
            <a:extLst>
              <a:ext uri="{FF2B5EF4-FFF2-40B4-BE49-F238E27FC236}">
                <a16:creationId xmlns:a16="http://schemas.microsoft.com/office/drawing/2014/main" id="{559521EF-91C6-4B68-8DAE-766B2749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962103"/>
            <a:ext cx="7239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9FEB3B-673D-442F-9C58-526D4F67BB12}"/>
              </a:ext>
            </a:extLst>
          </p:cNvPr>
          <p:cNvSpPr txBox="1"/>
          <p:nvPr/>
        </p:nvSpPr>
        <p:spPr>
          <a:xfrm>
            <a:off x="2478065" y="1261323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</a:rPr>
              <a:t>ghoul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268CD-108D-4FE3-AE37-2EA322F836BD}"/>
              </a:ext>
            </a:extLst>
          </p:cNvPr>
          <p:cNvSpPr txBox="1"/>
          <p:nvPr/>
        </p:nvSpPr>
        <p:spPr>
          <a:xfrm>
            <a:off x="5472756" y="1520506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</a:rPr>
              <a:t>house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4B0DB-E55B-4379-8AB6-5908F6E6E901}"/>
              </a:ext>
            </a:extLst>
          </p:cNvPr>
          <p:cNvSpPr txBox="1"/>
          <p:nvPr/>
        </p:nvSpPr>
        <p:spPr>
          <a:xfrm>
            <a:off x="8013192" y="2261699"/>
            <a:ext cx="781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</a:rPr>
              <a:t>tree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E06C71-9926-437B-BDE2-73BA18A61A2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79164" y="1784543"/>
            <a:ext cx="572638" cy="2521450"/>
          </a:xfrm>
          <a:prstGeom prst="straightConnector1">
            <a:avLst/>
          </a:prstGeom>
          <a:ln w="31750">
            <a:solidFill>
              <a:srgbClr val="00FF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0A256A-D653-4D33-9C8F-9AE184A085E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785658" y="2043726"/>
            <a:ext cx="222662" cy="1059692"/>
          </a:xfrm>
          <a:prstGeom prst="straightConnector1">
            <a:avLst/>
          </a:prstGeom>
          <a:ln w="31750">
            <a:solidFill>
              <a:srgbClr val="00FF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B42AB1-45CE-42B8-8A2C-04D4D12202D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387244" y="2784919"/>
            <a:ext cx="1016472" cy="644081"/>
          </a:xfrm>
          <a:prstGeom prst="straightConnector1">
            <a:avLst/>
          </a:prstGeom>
          <a:ln w="31750">
            <a:solidFill>
              <a:srgbClr val="00FF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1921A4-0E55-4894-A12F-97F5A35E2CBE}"/>
              </a:ext>
            </a:extLst>
          </p:cNvPr>
          <p:cNvSpPr txBox="1"/>
          <p:nvPr/>
        </p:nvSpPr>
        <p:spPr>
          <a:xfrm>
            <a:off x="500710" y="2074405"/>
            <a:ext cx="1566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</a:rPr>
              <a:t>town hall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0227F0-80FF-46E6-A8E7-63A5E8E5602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284098" y="2597625"/>
            <a:ext cx="2768803" cy="2700353"/>
          </a:xfrm>
          <a:prstGeom prst="straightConnector1">
            <a:avLst/>
          </a:prstGeom>
          <a:ln w="31750">
            <a:solidFill>
              <a:srgbClr val="00FF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2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8E8A-DEF3-4EC7-94D6-6C396496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classes should we make?</a:t>
            </a:r>
          </a:p>
        </p:txBody>
      </p:sp>
      <p:pic>
        <p:nvPicPr>
          <p:cNvPr id="1026" name="Picture 2" descr="warcraft iii">
            <a:extLst>
              <a:ext uri="{FF2B5EF4-FFF2-40B4-BE49-F238E27FC236}">
                <a16:creationId xmlns:a16="http://schemas.microsoft.com/office/drawing/2014/main" id="{559521EF-91C6-4B68-8DAE-766B2749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962103"/>
            <a:ext cx="7239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9FEB3B-673D-442F-9C58-526D4F67BB12}"/>
              </a:ext>
            </a:extLst>
          </p:cNvPr>
          <p:cNvSpPr txBox="1"/>
          <p:nvPr/>
        </p:nvSpPr>
        <p:spPr>
          <a:xfrm>
            <a:off x="6500803" y="1516168"/>
            <a:ext cx="205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FF"/>
                </a:solidFill>
              </a:rPr>
              <a:t>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268CD-108D-4FE3-AE37-2EA322F836BD}"/>
              </a:ext>
            </a:extLst>
          </p:cNvPr>
          <p:cNvSpPr txBox="1"/>
          <p:nvPr/>
        </p:nvSpPr>
        <p:spPr>
          <a:xfrm>
            <a:off x="1407040" y="1646320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FF"/>
                </a:solidFill>
              </a:rPr>
              <a:t>Unit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E06C71-9926-437B-BDE2-73BA18A61A2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752764" y="2039388"/>
            <a:ext cx="775404" cy="1115704"/>
          </a:xfrm>
          <a:prstGeom prst="straightConnector1">
            <a:avLst/>
          </a:prstGeom>
          <a:ln w="31750">
            <a:solidFill>
              <a:srgbClr val="FF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0A256A-D653-4D33-9C8F-9AE184A085E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810356" y="2169540"/>
            <a:ext cx="174963" cy="1117357"/>
          </a:xfrm>
          <a:prstGeom prst="straightConnector1">
            <a:avLst/>
          </a:prstGeom>
          <a:ln w="31750">
            <a:solidFill>
              <a:srgbClr val="FF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1921A4-0E55-4894-A12F-97F5A35E2CBE}"/>
              </a:ext>
            </a:extLst>
          </p:cNvPr>
          <p:cNvSpPr txBox="1"/>
          <p:nvPr/>
        </p:nvSpPr>
        <p:spPr>
          <a:xfrm>
            <a:off x="4426632" y="1817133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FF"/>
                </a:solidFill>
              </a:rPr>
              <a:t>Building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0227F0-80FF-46E6-A8E7-63A5E8E5602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761471" y="2340353"/>
            <a:ext cx="345796" cy="2058652"/>
          </a:xfrm>
          <a:prstGeom prst="straightConnector1">
            <a:avLst/>
          </a:prstGeom>
          <a:ln w="31750">
            <a:solidFill>
              <a:srgbClr val="FF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B4DCCF-001E-6B48-BFD8-7DAF0C1EAFB6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107267" y="2340353"/>
            <a:ext cx="280279" cy="888879"/>
          </a:xfrm>
          <a:prstGeom prst="straightConnector1">
            <a:avLst/>
          </a:prstGeom>
          <a:ln w="31750">
            <a:solidFill>
              <a:srgbClr val="FF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E1E9BC-FDDC-F549-A98F-C7E20D801C1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107267" y="2340353"/>
            <a:ext cx="2413879" cy="3450847"/>
          </a:xfrm>
          <a:prstGeom prst="straightConnector1">
            <a:avLst/>
          </a:prstGeom>
          <a:ln w="31750">
            <a:solidFill>
              <a:srgbClr val="FF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19A074-4007-D547-8C85-16B6BED86E2C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107267" y="2340353"/>
            <a:ext cx="2216171" cy="2470544"/>
          </a:xfrm>
          <a:prstGeom prst="straightConnector1">
            <a:avLst/>
          </a:prstGeom>
          <a:ln w="31750">
            <a:solidFill>
              <a:srgbClr val="FF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4F94A0-081C-9B4C-A036-062E819E34F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528168" y="2039388"/>
            <a:ext cx="365964" cy="1389612"/>
          </a:xfrm>
          <a:prstGeom prst="straightConnector1">
            <a:avLst/>
          </a:prstGeom>
          <a:ln w="31750">
            <a:solidFill>
              <a:srgbClr val="FF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9235A3-6676-0645-8BDF-5CFDD9B433B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143175" y="2039388"/>
            <a:ext cx="384993" cy="1544465"/>
          </a:xfrm>
          <a:prstGeom prst="straightConnector1">
            <a:avLst/>
          </a:prstGeom>
          <a:ln w="31750">
            <a:solidFill>
              <a:srgbClr val="FF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26B86E-93F1-254C-A395-6D41B7148C0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810356" y="2169540"/>
            <a:ext cx="796340" cy="1544465"/>
          </a:xfrm>
          <a:prstGeom prst="straightConnector1">
            <a:avLst/>
          </a:prstGeom>
          <a:ln w="31750">
            <a:solidFill>
              <a:srgbClr val="FF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8D88499-9CBB-E247-A6A0-878A3CF346B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514924" y="2169540"/>
            <a:ext cx="295432" cy="2806114"/>
          </a:xfrm>
          <a:prstGeom prst="straightConnector1">
            <a:avLst/>
          </a:prstGeom>
          <a:ln w="31750">
            <a:solidFill>
              <a:srgbClr val="FF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76AA5F-8118-A24E-BB33-266185163B7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810356" y="2169540"/>
            <a:ext cx="1826161" cy="1544465"/>
          </a:xfrm>
          <a:prstGeom prst="straightConnector1">
            <a:avLst/>
          </a:prstGeom>
          <a:ln w="31750">
            <a:solidFill>
              <a:srgbClr val="FF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712D-FDC2-CE4F-8CF9-9938B5F9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5452"/>
            <a:ext cx="8229600" cy="1143000"/>
          </a:xfrm>
        </p:spPr>
        <p:txBody>
          <a:bodyPr/>
          <a:lstStyle/>
          <a:p>
            <a:r>
              <a:rPr lang="en-US" dirty="0"/>
              <a:t>A possible organization…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F8C1-A74C-6642-B571-C4A346AD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7548"/>
            <a:ext cx="8229600" cy="5543338"/>
          </a:xfrm>
        </p:spPr>
        <p:txBody>
          <a:bodyPr/>
          <a:lstStyle/>
          <a:p>
            <a:r>
              <a:rPr lang="en-US" dirty="0"/>
              <a:t>Entity</a:t>
            </a:r>
          </a:p>
          <a:p>
            <a:pPr lvl="1"/>
            <a:r>
              <a:rPr lang="en-US" dirty="0"/>
              <a:t>Position, health, 3d model, select event, …</a:t>
            </a:r>
          </a:p>
          <a:p>
            <a:pPr lvl="1"/>
            <a:endParaRPr lang="en-US" dirty="0"/>
          </a:p>
          <a:p>
            <a:r>
              <a:rPr lang="en-US" dirty="0"/>
              <a:t>Building : Entity</a:t>
            </a:r>
          </a:p>
          <a:p>
            <a:pPr lvl="1"/>
            <a:r>
              <a:rPr lang="en-US" dirty="0"/>
              <a:t>Cost, damage effects, upgrades, …</a:t>
            </a:r>
          </a:p>
          <a:p>
            <a:pPr lvl="1"/>
            <a:endParaRPr lang="en-US" dirty="0"/>
          </a:p>
          <a:p>
            <a:r>
              <a:rPr lang="en-US" dirty="0"/>
              <a:t>Unit : Entity</a:t>
            </a:r>
          </a:p>
          <a:p>
            <a:pPr lvl="1"/>
            <a:r>
              <a:rPr lang="en-US" dirty="0"/>
              <a:t>Speed, animation, attack, …</a:t>
            </a:r>
          </a:p>
          <a:p>
            <a:pPr lvl="1"/>
            <a:endParaRPr lang="en-US" dirty="0"/>
          </a:p>
          <a:p>
            <a:r>
              <a:rPr lang="en-US" dirty="0"/>
              <a:t>Worker : Unit</a:t>
            </a:r>
          </a:p>
          <a:p>
            <a:r>
              <a:rPr lang="en-US" dirty="0"/>
              <a:t>Hero : Unit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3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Iterative Development Process</a:t>
            </a:r>
          </a:p>
        </p:txBody>
      </p:sp>
      <p:grpSp>
        <p:nvGrpSpPr>
          <p:cNvPr id="16386" name="Group 38"/>
          <p:cNvGrpSpPr>
            <a:grpSpLocks/>
          </p:cNvGrpSpPr>
          <p:nvPr/>
        </p:nvGrpSpPr>
        <p:grpSpPr bwMode="auto">
          <a:xfrm>
            <a:off x="122238" y="1073150"/>
            <a:ext cx="10566400" cy="5478463"/>
            <a:chOff x="48495" y="862288"/>
            <a:chExt cx="10567230" cy="5477908"/>
          </a:xfrm>
        </p:grpSpPr>
        <p:sp>
          <p:nvSpPr>
            <p:cNvPr id="20" name="Arc 19"/>
            <p:cNvSpPr/>
            <p:nvPr/>
          </p:nvSpPr>
          <p:spPr>
            <a:xfrm>
              <a:off x="3317414" y="2449627"/>
              <a:ext cx="2906941" cy="2904831"/>
            </a:xfrm>
            <a:prstGeom prst="arc">
              <a:avLst/>
            </a:prstGeom>
            <a:ln w="203200" cmpd="sng">
              <a:solidFill>
                <a:srgbClr val="00CCFF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 rot="5400000">
              <a:off x="3317675" y="2531907"/>
              <a:ext cx="2906419" cy="2906941"/>
            </a:xfrm>
            <a:prstGeom prst="arc">
              <a:avLst/>
            </a:prstGeom>
            <a:ln w="203200" cmpd="sng">
              <a:solidFill>
                <a:srgbClr val="00CCFF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10800000">
              <a:off x="3249146" y="2532169"/>
              <a:ext cx="2905353" cy="2906419"/>
            </a:xfrm>
            <a:prstGeom prst="arc">
              <a:avLst/>
            </a:prstGeom>
            <a:ln w="203200" cmpd="sng">
              <a:solidFill>
                <a:srgbClr val="00CCFF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6200000">
              <a:off x="3249408" y="2449366"/>
              <a:ext cx="2904831" cy="2905353"/>
            </a:xfrm>
            <a:prstGeom prst="arc">
              <a:avLst/>
            </a:prstGeom>
            <a:ln w="203200" cmpd="sng">
              <a:solidFill>
                <a:srgbClr val="00CCFF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5400000" flipV="1">
              <a:off x="1703855" y="542081"/>
              <a:ext cx="2906418" cy="3981763"/>
            </a:xfrm>
            <a:prstGeom prst="arc">
              <a:avLst/>
            </a:prstGeom>
            <a:ln w="203200" cmpd="sng">
              <a:solidFill>
                <a:schemeClr val="tx1">
                  <a:lumMod val="50000"/>
                </a:schemeClr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396" name="TextBox 28"/>
            <p:cNvSpPr txBox="1">
              <a:spLocks noChangeArrowheads="1"/>
            </p:cNvSpPr>
            <p:nvPr/>
          </p:nvSpPr>
          <p:spPr bwMode="auto">
            <a:xfrm rot="2255331">
              <a:off x="1767943" y="1888634"/>
              <a:ext cx="1985646" cy="830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b="1">
                  <a:solidFill>
                    <a:srgbClr val="00CCFF"/>
                  </a:solidFill>
                </a:rPr>
                <a:t>Requirements</a:t>
              </a:r>
            </a:p>
            <a:p>
              <a:pPr algn="r" eaLnBrk="1" hangingPunct="1"/>
              <a:r>
                <a:rPr lang="en-US" altLang="en-US" b="1">
                  <a:solidFill>
                    <a:srgbClr val="00CCFF"/>
                  </a:solidFill>
                </a:rPr>
                <a:t>Planning</a:t>
              </a:r>
            </a:p>
          </p:txBody>
        </p:sp>
        <p:sp>
          <p:nvSpPr>
            <p:cNvPr id="16397" name="TextBox 31"/>
            <p:cNvSpPr txBox="1">
              <a:spLocks noChangeArrowheads="1"/>
            </p:cNvSpPr>
            <p:nvPr/>
          </p:nvSpPr>
          <p:spPr bwMode="auto">
            <a:xfrm rot="-2748444">
              <a:off x="5522329" y="1388340"/>
              <a:ext cx="2252525" cy="1200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CCFF"/>
                  </a:solidFill>
                </a:rPr>
                <a:t>Analysis</a:t>
              </a:r>
            </a:p>
            <a:p>
              <a:pPr eaLnBrk="1" hangingPunct="1"/>
              <a:r>
                <a:rPr lang="en-US" altLang="en-US" b="1">
                  <a:solidFill>
                    <a:srgbClr val="00CCFF"/>
                  </a:solidFill>
                </a:rPr>
                <a:t>Design</a:t>
              </a:r>
            </a:p>
            <a:p>
              <a:pPr eaLnBrk="1" hangingPunct="1"/>
              <a:r>
                <a:rPr lang="en-US" altLang="en-US" b="1">
                  <a:solidFill>
                    <a:srgbClr val="00CCFF"/>
                  </a:solidFill>
                </a:rPr>
                <a:t>Implementation</a:t>
              </a:r>
            </a:p>
          </p:txBody>
        </p:sp>
        <p:sp>
          <p:nvSpPr>
            <p:cNvPr id="16398" name="TextBox 33"/>
            <p:cNvSpPr txBox="1">
              <a:spLocks noChangeArrowheads="1"/>
            </p:cNvSpPr>
            <p:nvPr/>
          </p:nvSpPr>
          <p:spPr bwMode="auto">
            <a:xfrm>
              <a:off x="7128234" y="5747173"/>
              <a:ext cx="1762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altLang="en-US" b="1">
                  <a:solidFill>
                    <a:srgbClr val="7F7F7F"/>
                  </a:solidFill>
                </a:rPr>
                <a:t>Deployment</a:t>
              </a:r>
            </a:p>
          </p:txBody>
        </p:sp>
        <p:sp>
          <p:nvSpPr>
            <p:cNvPr id="16399" name="TextBox 34"/>
            <p:cNvSpPr txBox="1">
              <a:spLocks noChangeArrowheads="1"/>
            </p:cNvSpPr>
            <p:nvPr/>
          </p:nvSpPr>
          <p:spPr bwMode="auto">
            <a:xfrm rot="1596534">
              <a:off x="6053766" y="4725340"/>
              <a:ext cx="11060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CCFF"/>
                  </a:solidFill>
                </a:rPr>
                <a:t>Testing</a:t>
              </a:r>
            </a:p>
          </p:txBody>
        </p:sp>
        <p:sp>
          <p:nvSpPr>
            <p:cNvPr id="16400" name="TextBox 35"/>
            <p:cNvSpPr txBox="1">
              <a:spLocks noChangeArrowheads="1"/>
            </p:cNvSpPr>
            <p:nvPr/>
          </p:nvSpPr>
          <p:spPr bwMode="auto">
            <a:xfrm rot="-2225573">
              <a:off x="2136354" y="5139217"/>
              <a:ext cx="153584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r" eaLnBrk="1" hangingPunct="1"/>
              <a:r>
                <a:rPr lang="en-US" altLang="en-US" b="1">
                  <a:solidFill>
                    <a:srgbClr val="00CCFF"/>
                  </a:solidFill>
                </a:rPr>
                <a:t>Evaluation</a:t>
              </a:r>
            </a:p>
          </p:txBody>
        </p:sp>
        <p:sp>
          <p:nvSpPr>
            <p:cNvPr id="24592" name="TextBox 36"/>
            <p:cNvSpPr txBox="1">
              <a:spLocks noChangeArrowheads="1"/>
            </p:cNvSpPr>
            <p:nvPr/>
          </p:nvSpPr>
          <p:spPr bwMode="auto">
            <a:xfrm>
              <a:off x="48495" y="2633759"/>
              <a:ext cx="1292327" cy="830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</a:rPr>
                <a:t>Initial</a:t>
              </a:r>
              <a:br>
                <a:rPr lang="en-US" b="1" dirty="0">
                  <a:solidFill>
                    <a:schemeClr val="tx1">
                      <a:lumMod val="50000"/>
                    </a:schemeClr>
                  </a:solidFill>
                </a:rPr>
              </a:br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</a:rPr>
                <a:t>Planning</a:t>
              </a:r>
            </a:p>
          </p:txBody>
        </p:sp>
        <p:sp>
          <p:nvSpPr>
            <p:cNvPr id="38" name="Arc 37"/>
            <p:cNvSpPr/>
            <p:nvPr/>
          </p:nvSpPr>
          <p:spPr>
            <a:xfrm rot="5400000" flipV="1">
              <a:off x="6556430" y="2280901"/>
              <a:ext cx="2906419" cy="5212172"/>
            </a:xfrm>
            <a:prstGeom prst="arc">
              <a:avLst>
                <a:gd name="adj1" fmla="val 16870527"/>
                <a:gd name="adj2" fmla="val 556620"/>
              </a:avLst>
            </a:prstGeom>
            <a:ln w="203200" cmpd="sng">
              <a:solidFill>
                <a:srgbClr val="7F7F7F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6C6AC2-5835-9A45-B90E-E5F610362E9D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604478" y="2686895"/>
            <a:ext cx="1203738" cy="68280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2799E9-1205-2B4A-80AC-B73FE103C9E1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991567" y="2686895"/>
            <a:ext cx="816649" cy="148421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6926BD-841D-EC43-8BC0-A746D59B49DE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1808216" y="2686895"/>
            <a:ext cx="680635" cy="148421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0802229-3D1D-8D42-BEDE-CE2861C35EF3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1808216" y="2686895"/>
            <a:ext cx="611122" cy="67015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5BEFB57-723C-AF49-AFCB-6F12D67958CA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6504822" y="2686895"/>
            <a:ext cx="775883" cy="216431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CC5CCA-BFBD-554F-9E17-1CEFA858AAC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427621" y="2686895"/>
            <a:ext cx="853084" cy="73280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71E213-805B-D144-8329-ABC48E2D01D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5868141" y="2686895"/>
            <a:ext cx="1412564" cy="155878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4657E1-9A1D-0A47-A56B-89993D33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63"/>
            <a:ext cx="8229600" cy="1143000"/>
          </a:xfrm>
        </p:spPr>
        <p:txBody>
          <a:bodyPr/>
          <a:lstStyle/>
          <a:p>
            <a:r>
              <a:rPr lang="en-US" dirty="0"/>
              <a:t>A possible class hierarchy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F3146-D2A7-464D-8B72-7EF20EF407E5}"/>
              </a:ext>
            </a:extLst>
          </p:cNvPr>
          <p:cNvSpPr txBox="1"/>
          <p:nvPr/>
        </p:nvSpPr>
        <p:spPr>
          <a:xfrm>
            <a:off x="1127581" y="2163675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</a:rPr>
              <a:t>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FDBCA-A68B-7745-84BE-49ED22005EF2}"/>
              </a:ext>
            </a:extLst>
          </p:cNvPr>
          <p:cNvSpPr txBox="1"/>
          <p:nvPr/>
        </p:nvSpPr>
        <p:spPr>
          <a:xfrm>
            <a:off x="3887258" y="1293875"/>
            <a:ext cx="1029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</a:rPr>
              <a:t>Entity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C2C1F-B996-8748-BF99-BFC44EC46185}"/>
              </a:ext>
            </a:extLst>
          </p:cNvPr>
          <p:cNvSpPr txBox="1"/>
          <p:nvPr/>
        </p:nvSpPr>
        <p:spPr>
          <a:xfrm>
            <a:off x="3374554" y="2156846"/>
            <a:ext cx="205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</a:rPr>
              <a:t>Environment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35581-9CC7-424C-B3E9-512F769DC49A}"/>
              </a:ext>
            </a:extLst>
          </p:cNvPr>
          <p:cNvSpPr txBox="1"/>
          <p:nvPr/>
        </p:nvSpPr>
        <p:spPr>
          <a:xfrm>
            <a:off x="6877389" y="216367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</a:rPr>
              <a:t>Unit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56C717-9642-3F48-916E-DFF5E7278320}"/>
              </a:ext>
            </a:extLst>
          </p:cNvPr>
          <p:cNvSpPr txBox="1"/>
          <p:nvPr/>
        </p:nvSpPr>
        <p:spPr>
          <a:xfrm>
            <a:off x="278908" y="3369704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</a:rPr>
              <a:t>HQ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086B6-E6B1-6F4A-81D0-11D025444E5A}"/>
              </a:ext>
            </a:extLst>
          </p:cNvPr>
          <p:cNvSpPr txBox="1"/>
          <p:nvPr/>
        </p:nvSpPr>
        <p:spPr>
          <a:xfrm>
            <a:off x="1663041" y="3357054"/>
            <a:ext cx="1512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</a:rPr>
              <a:t>Producer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AB1590-C211-FC43-8D14-028DA76F2F88}"/>
              </a:ext>
            </a:extLst>
          </p:cNvPr>
          <p:cNvSpPr txBox="1"/>
          <p:nvPr/>
        </p:nvSpPr>
        <p:spPr>
          <a:xfrm>
            <a:off x="307726" y="4171106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</a:rPr>
              <a:t>Housing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0925D6-D7CD-F34C-A79C-834C131E9347}"/>
              </a:ext>
            </a:extLst>
          </p:cNvPr>
          <p:cNvSpPr txBox="1"/>
          <p:nvPr/>
        </p:nvSpPr>
        <p:spPr>
          <a:xfrm>
            <a:off x="1953095" y="4171106"/>
            <a:ext cx="1071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</a:rPr>
              <a:t>Tower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8E9C6-0391-6D4C-A358-1E1FC921007A}"/>
              </a:ext>
            </a:extLst>
          </p:cNvPr>
          <p:cNvSpPr txBox="1"/>
          <p:nvPr/>
        </p:nvSpPr>
        <p:spPr>
          <a:xfrm>
            <a:off x="5798762" y="3419696"/>
            <a:ext cx="1257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</a:rPr>
              <a:t>Worker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3EEBD-A6C8-494E-B1EC-5A44DB6B25CC}"/>
              </a:ext>
            </a:extLst>
          </p:cNvPr>
          <p:cNvSpPr txBox="1"/>
          <p:nvPr/>
        </p:nvSpPr>
        <p:spPr>
          <a:xfrm>
            <a:off x="5231460" y="4245679"/>
            <a:ext cx="1273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</a:rPr>
              <a:t>Ranged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80E8C3-3828-D546-AAA9-BDB96D167507}"/>
              </a:ext>
            </a:extLst>
          </p:cNvPr>
          <p:cNvSpPr txBox="1"/>
          <p:nvPr/>
        </p:nvSpPr>
        <p:spPr>
          <a:xfrm>
            <a:off x="5953164" y="4851206"/>
            <a:ext cx="1103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</a:rPr>
              <a:t>Caster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E096C-B3DA-1744-921A-358246794996}"/>
              </a:ext>
            </a:extLst>
          </p:cNvPr>
          <p:cNvSpPr txBox="1"/>
          <p:nvPr/>
        </p:nvSpPr>
        <p:spPr>
          <a:xfrm>
            <a:off x="7981476" y="4241260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</a:rPr>
              <a:t>Flying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BA79DA-BB2E-1E42-BD23-21CDB5BD10AF}"/>
              </a:ext>
            </a:extLst>
          </p:cNvPr>
          <p:cNvSpPr txBox="1"/>
          <p:nvPr/>
        </p:nvSpPr>
        <p:spPr>
          <a:xfrm>
            <a:off x="7325108" y="4851206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</a:rPr>
              <a:t>Melee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229E33-CC92-5949-A2E9-41922BF47E3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401919" y="1817095"/>
            <a:ext cx="0" cy="33975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E98A9D-573E-0745-A434-91C087D7A0B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1808216" y="1817095"/>
            <a:ext cx="2593703" cy="34658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58646A-C824-F84B-9344-8D9223EA32F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401919" y="1817095"/>
            <a:ext cx="2878786" cy="34658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C0FCD1-52B8-F644-A57E-AADFD59E18D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7280705" y="2686895"/>
            <a:ext cx="598401" cy="73916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F2DD953-C0F4-834B-90E7-24738BD9AA4B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7280705" y="2686895"/>
            <a:ext cx="598401" cy="216431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67D8557-1E0A-7741-9BF4-E0DE2D0D0E71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7280705" y="2686895"/>
            <a:ext cx="1217099" cy="155436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63E8D6-C7BC-794E-96D0-44EFDC0371DD}"/>
              </a:ext>
            </a:extLst>
          </p:cNvPr>
          <p:cNvSpPr txBox="1"/>
          <p:nvPr/>
        </p:nvSpPr>
        <p:spPr>
          <a:xfrm>
            <a:off x="7431387" y="3426055"/>
            <a:ext cx="895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</a:rPr>
              <a:t>Hero</a:t>
            </a:r>
          </a:p>
        </p:txBody>
      </p:sp>
    </p:spTree>
    <p:extLst>
      <p:ext uri="{BB962C8B-B14F-4D97-AF65-F5344CB8AC3E}">
        <p14:creationId xmlns:p14="http://schemas.microsoft.com/office/powerpoint/2010/main" val="301580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4" grpId="0"/>
      <p:bldP spid="15" grpId="0"/>
      <p:bldP spid="16" grpId="0"/>
      <p:bldP spid="17" grpId="0"/>
      <p:bldP spid="8" grpId="0"/>
      <p:bldP spid="9" grpId="0"/>
      <p:bldP spid="11" grpId="0"/>
      <p:bldP spid="12" grpId="0"/>
      <p:bldP spid="13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3F35-6BD8-E54A-9E1A-9F8584B8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warning against OOP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9C13FDB-C544-EB48-9187-8A0154A8D5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0811"/>
            <a:ext cx="8229600" cy="362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070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8E8A-DEF3-4EC7-94D6-6C396496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5BD3-8911-41E2-93FB-4301B0FF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628"/>
            <a:ext cx="8229600" cy="5107458"/>
          </a:xfrm>
        </p:spPr>
        <p:txBody>
          <a:bodyPr/>
          <a:lstStyle/>
          <a:p>
            <a:r>
              <a:rPr lang="en-US" dirty="0"/>
              <a:t>Restrict access to object’s data</a:t>
            </a:r>
          </a:p>
          <a:p>
            <a:r>
              <a:rPr lang="en-US" dirty="0"/>
              <a:t>Maintain own state</a:t>
            </a:r>
          </a:p>
          <a:p>
            <a:r>
              <a:rPr lang="en-US" dirty="0"/>
              <a:t>Concept of “data hiding”</a:t>
            </a:r>
          </a:p>
          <a:p>
            <a:r>
              <a:rPr lang="en-US" dirty="0"/>
              <a:t>Classes should </a:t>
            </a:r>
            <a:r>
              <a:rPr lang="en-US" b="1" i="1" u="sng" dirty="0">
                <a:solidFill>
                  <a:srgbClr val="FF0000"/>
                </a:solidFill>
              </a:rPr>
              <a:t>NOT</a:t>
            </a:r>
            <a:r>
              <a:rPr lang="en-US" dirty="0"/>
              <a:t> know how other classes work</a:t>
            </a:r>
          </a:p>
          <a:p>
            <a:endParaRPr lang="en-US" dirty="0"/>
          </a:p>
          <a:p>
            <a:r>
              <a:rPr lang="en-US" dirty="0"/>
              <a:t>Example: Our Dragon’s position should be not accessible to anyone</a:t>
            </a:r>
          </a:p>
          <a:p>
            <a:pPr lvl="1"/>
            <a:r>
              <a:rPr lang="en-US" dirty="0"/>
              <a:t>Instead, it needs to move()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6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3D5C-1D83-314F-9282-BB541156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10872-A033-4F46-A8B2-911AFB0D3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Public, protected, private</a:t>
            </a:r>
          </a:p>
          <a:p>
            <a:pPr lvl="1"/>
            <a:r>
              <a:rPr lang="en-US" dirty="0"/>
              <a:t>Python you use _foo or even __foo</a:t>
            </a:r>
          </a:p>
          <a:p>
            <a:r>
              <a:rPr lang="en-US" dirty="0"/>
              <a:t>Setters and getters</a:t>
            </a:r>
          </a:p>
          <a:p>
            <a:pPr lvl="1"/>
            <a:r>
              <a:rPr lang="en-US" dirty="0"/>
              <a:t>float </a:t>
            </a:r>
            <a:r>
              <a:rPr lang="en-US" dirty="0" err="1"/>
              <a:t>getHealth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setHealth</a:t>
            </a:r>
            <a:r>
              <a:rPr lang="en-US" dirty="0"/>
              <a:t>(float h);</a:t>
            </a:r>
          </a:p>
          <a:p>
            <a:pPr lvl="1"/>
            <a:r>
              <a:rPr lang="en-US" dirty="0"/>
              <a:t>bool move(float x1, float y1);</a:t>
            </a:r>
          </a:p>
          <a:p>
            <a:pPr lvl="1"/>
            <a:r>
              <a:rPr lang="en-US" dirty="0"/>
              <a:t>void attack(Entity other);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849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8E8A-DEF3-4EC7-94D6-6C396496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5BD3-8911-41E2-93FB-4301B0FF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5676"/>
            <a:ext cx="8229600" cy="4890487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FF66"/>
                </a:solidFill>
              </a:rPr>
              <a:t>     private float x, y;</a:t>
            </a:r>
          </a:p>
          <a:p>
            <a:pPr marL="0" indent="0">
              <a:buNone/>
            </a:pPr>
            <a:r>
              <a:rPr lang="en-US" dirty="0">
                <a:solidFill>
                  <a:srgbClr val="00FF66"/>
                </a:solidFill>
              </a:rPr>
              <a:t>     public bool move(float x1, float y1) {   </a:t>
            </a:r>
          </a:p>
          <a:p>
            <a:pPr marL="0" indent="0">
              <a:buNone/>
            </a:pPr>
            <a:r>
              <a:rPr lang="en-US" dirty="0">
                <a:solidFill>
                  <a:srgbClr val="00FF66"/>
                </a:solidFill>
              </a:rPr>
              <a:t>          if( x1 &gt; 0 &amp;&amp; y1 &gt; 0)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FF66"/>
                </a:solidFill>
              </a:rPr>
              <a:t>            </a:t>
            </a:r>
            <a:r>
              <a:rPr lang="en-US" dirty="0" err="1">
                <a:solidFill>
                  <a:srgbClr val="00FF66"/>
                </a:solidFill>
              </a:rPr>
              <a:t>this.x</a:t>
            </a:r>
            <a:r>
              <a:rPr lang="en-US" dirty="0">
                <a:solidFill>
                  <a:srgbClr val="00FF66"/>
                </a:solidFill>
              </a:rPr>
              <a:t> = x1;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FF66"/>
                </a:solidFill>
              </a:rPr>
              <a:t>            </a:t>
            </a:r>
            <a:r>
              <a:rPr lang="en-US" dirty="0" err="1">
                <a:solidFill>
                  <a:srgbClr val="00FF66"/>
                </a:solidFill>
              </a:rPr>
              <a:t>this.y</a:t>
            </a:r>
            <a:r>
              <a:rPr lang="en-US" dirty="0">
                <a:solidFill>
                  <a:srgbClr val="00FF66"/>
                </a:solidFill>
              </a:rPr>
              <a:t> = y1;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FF66"/>
                </a:solidFill>
              </a:rPr>
              <a:t>            return True;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FF66"/>
                </a:solidFill>
              </a:rPr>
              <a:t>     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FF66"/>
                </a:solidFill>
              </a:rPr>
              <a:t>     return False;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FF66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1257B-9C1E-5F4D-AA47-14706BB43BF7}"/>
              </a:ext>
            </a:extLst>
          </p:cNvPr>
          <p:cNvSpPr txBox="1"/>
          <p:nvPr/>
        </p:nvSpPr>
        <p:spPr>
          <a:xfrm>
            <a:off x="4069492" y="4310281"/>
            <a:ext cx="44978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Now x and y are only set internally or by move()</a:t>
            </a:r>
          </a:p>
          <a:p>
            <a:endParaRPr lang="en-US" sz="2800" dirty="0"/>
          </a:p>
          <a:p>
            <a:r>
              <a:rPr lang="en-US" sz="2800" dirty="0"/>
              <a:t>Easier to manage and debug!</a:t>
            </a:r>
          </a:p>
        </p:txBody>
      </p:sp>
    </p:spTree>
    <p:extLst>
      <p:ext uri="{BB962C8B-B14F-4D97-AF65-F5344CB8AC3E}">
        <p14:creationId xmlns:p14="http://schemas.microsoft.com/office/powerpoint/2010/main" val="46683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8E8A-DEF3-4EC7-94D6-6C396496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main concepts behind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5BD3-8911-41E2-93FB-4301B0FF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Inheritance+composition</a:t>
            </a:r>
            <a:endParaRPr lang="en-US" dirty="0"/>
          </a:p>
          <a:p>
            <a:r>
              <a:rPr lang="en-US" dirty="0"/>
              <a:t>Encapsulation</a:t>
            </a:r>
          </a:p>
          <a:p>
            <a:r>
              <a:rPr lang="en-US" dirty="0"/>
              <a:t>Polymorphism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11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DC7B-E0DC-2F4D-9782-C7BF1A5F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 morph say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A20F0-610B-634B-9AE5-E7E71911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(subtyping) lets us treat any of our subtypes as the same type</a:t>
            </a:r>
          </a:p>
          <a:p>
            <a:endParaRPr lang="en-US" dirty="0"/>
          </a:p>
          <a:p>
            <a:r>
              <a:rPr lang="en-US" dirty="0"/>
              <a:t>Back to our Warcraft example:</a:t>
            </a:r>
          </a:p>
          <a:p>
            <a:pPr lvl="1"/>
            <a:r>
              <a:rPr lang="en-US" dirty="0">
                <a:solidFill>
                  <a:srgbClr val="00FF66"/>
                </a:solidFill>
              </a:rPr>
              <a:t>Destroy()</a:t>
            </a:r>
            <a:r>
              <a:rPr lang="en-US" dirty="0"/>
              <a:t> should work on </a:t>
            </a:r>
            <a:r>
              <a:rPr lang="en-US" dirty="0">
                <a:solidFill>
                  <a:srgbClr val="FF00FF"/>
                </a:solidFill>
              </a:rPr>
              <a:t>Unit</a:t>
            </a:r>
            <a:r>
              <a:rPr lang="en-US" dirty="0"/>
              <a:t> or </a:t>
            </a:r>
            <a:r>
              <a:rPr lang="en-US" dirty="0">
                <a:solidFill>
                  <a:srgbClr val="FF00FF"/>
                </a:solidFill>
              </a:rPr>
              <a:t>Building</a:t>
            </a:r>
            <a:r>
              <a:rPr lang="en-US" dirty="0"/>
              <a:t> or </a:t>
            </a:r>
            <a:r>
              <a:rPr lang="en-US" dirty="0">
                <a:solidFill>
                  <a:srgbClr val="FF00FF"/>
                </a:solidFill>
              </a:rPr>
              <a:t>Environment</a:t>
            </a:r>
          </a:p>
          <a:p>
            <a:pPr lvl="1"/>
            <a:r>
              <a:rPr lang="en-US" dirty="0">
                <a:solidFill>
                  <a:srgbClr val="00FF66"/>
                </a:solidFill>
              </a:rPr>
              <a:t>void Destroy(</a:t>
            </a:r>
            <a:r>
              <a:rPr lang="en-US" b="1" u="sng" dirty="0">
                <a:solidFill>
                  <a:srgbClr val="00FF66"/>
                </a:solidFill>
              </a:rPr>
              <a:t>Entity</a:t>
            </a:r>
            <a:r>
              <a:rPr lang="en-US" dirty="0">
                <a:solidFill>
                  <a:srgbClr val="00FF66"/>
                </a:solidFill>
              </a:rPr>
              <a:t> obj) { } </a:t>
            </a:r>
          </a:p>
          <a:p>
            <a:pPr lvl="1"/>
            <a:r>
              <a:rPr lang="en-US" dirty="0"/>
              <a:t>Because these inherit from Entity, we can pass any of them as an argument and Destroy() will work correctly!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84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8E8A-DEF3-4EC7-94D6-6C396496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concepts related to OOP…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5BD3-8911-41E2-93FB-4301B0FF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  <a:p>
            <a:pPr lvl="1"/>
            <a:r>
              <a:rPr lang="en-US" dirty="0"/>
              <a:t>Each module should do one thing and only one thing!</a:t>
            </a:r>
          </a:p>
          <a:p>
            <a:r>
              <a:rPr lang="en-US" dirty="0"/>
              <a:t>Cohesion and coupling</a:t>
            </a:r>
          </a:p>
          <a:p>
            <a:pPr lvl="1"/>
            <a:r>
              <a:rPr lang="en-US" dirty="0"/>
              <a:t>Degree to which things belong together</a:t>
            </a:r>
          </a:p>
          <a:p>
            <a:pPr lvl="1"/>
            <a:r>
              <a:rPr lang="en-US" dirty="0"/>
              <a:t>Degree of dependence between modules</a:t>
            </a:r>
          </a:p>
          <a:p>
            <a:r>
              <a:rPr lang="en-US" dirty="0"/>
              <a:t>Principle of least knowledge</a:t>
            </a:r>
          </a:p>
          <a:p>
            <a:pPr lvl="1"/>
            <a:r>
              <a:rPr lang="en-US" dirty="0"/>
              <a:t>Should not know how other classes work internally</a:t>
            </a:r>
          </a:p>
          <a:p>
            <a:pPr lvl="1"/>
            <a:r>
              <a:rPr lang="en-US" dirty="0"/>
              <a:t>Only interact with close modules, not modules within modules</a:t>
            </a:r>
          </a:p>
        </p:txBody>
      </p:sp>
    </p:spTree>
    <p:extLst>
      <p:ext uri="{BB962C8B-B14F-4D97-AF65-F5344CB8AC3E}">
        <p14:creationId xmlns:p14="http://schemas.microsoft.com/office/powerpoint/2010/main" val="119402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8E8A-DEF3-4EC7-94D6-6C396496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concepts related to OOP…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5BD3-8911-41E2-93FB-4301B0FF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Composition over inheritance</a:t>
            </a:r>
          </a:p>
          <a:p>
            <a:pPr lvl="1"/>
            <a:r>
              <a:rPr lang="en-US" dirty="0"/>
              <a:t>Composition is easier to manage than complex inheritance</a:t>
            </a:r>
          </a:p>
          <a:p>
            <a:pPr lvl="1"/>
            <a:r>
              <a:rPr lang="en-US" dirty="0"/>
              <a:t>Keep inheritance minimal</a:t>
            </a:r>
          </a:p>
          <a:p>
            <a:pPr lvl="1"/>
            <a:r>
              <a:rPr lang="en-US" dirty="0"/>
              <a:t>Some languages disallow multiple inheritance or have “interfaces” instead </a:t>
            </a:r>
          </a:p>
          <a:p>
            <a:pPr lvl="1"/>
            <a:endParaRPr lang="en-US" dirty="0"/>
          </a:p>
          <a:p>
            <a:r>
              <a:rPr lang="en-US" dirty="0"/>
              <a:t>Open/closed principle</a:t>
            </a:r>
          </a:p>
          <a:p>
            <a:pPr lvl="1"/>
            <a:r>
              <a:rPr lang="en-US" dirty="0"/>
              <a:t>Modules should be open for extension</a:t>
            </a:r>
          </a:p>
          <a:p>
            <a:pPr lvl="1"/>
            <a:r>
              <a:rPr lang="en-US" dirty="0"/>
              <a:t>But closed for modification</a:t>
            </a:r>
          </a:p>
        </p:txBody>
      </p:sp>
    </p:spTree>
    <p:extLst>
      <p:ext uri="{BB962C8B-B14F-4D97-AF65-F5344CB8AC3E}">
        <p14:creationId xmlns:p14="http://schemas.microsoft.com/office/powerpoint/2010/main" val="397202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8991-81EA-6540-853A-85B90E5D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your app’s code organized?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6FC82-EBAE-034A-AC41-C86CAEE9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good? That’s ok! Iteration is key.</a:t>
            </a:r>
          </a:p>
          <a:p>
            <a:r>
              <a:rPr lang="en-US" dirty="0"/>
              <a:t>Don’t get stuck in analysis paralysis… write bad code then make it better.</a:t>
            </a:r>
          </a:p>
          <a:p>
            <a:endParaRPr lang="en-US" dirty="0"/>
          </a:p>
          <a:p>
            <a:r>
              <a:rPr lang="en-US" b="1" dirty="0"/>
              <a:t>REFACTOR!</a:t>
            </a:r>
          </a:p>
        </p:txBody>
      </p:sp>
      <p:pic>
        <p:nvPicPr>
          <p:cNvPr id="1028" name="Picture 4" descr="goto">
            <a:extLst>
              <a:ext uri="{FF2B5EF4-FFF2-40B4-BE49-F238E27FC236}">
                <a16:creationId xmlns:a16="http://schemas.microsoft.com/office/drawing/2014/main" id="{7F92FC53-117D-AA4A-8460-945E81778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70" y="4425776"/>
            <a:ext cx="6757059" cy="183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02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arcraft iii">
            <a:extLst>
              <a:ext uri="{FF2B5EF4-FFF2-40B4-BE49-F238E27FC236}">
                <a16:creationId xmlns:a16="http://schemas.microsoft.com/office/drawing/2014/main" id="{EEDA05DC-802A-A64D-9329-8366FAEA8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8" r="10519"/>
          <a:stretch/>
        </p:blipFill>
        <p:spPr bwMode="auto">
          <a:xfrm>
            <a:off x="369291" y="2406258"/>
            <a:ext cx="4048330" cy="321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C68069-C9FD-FB44-9241-F1FFCD21B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830" y="2273831"/>
            <a:ext cx="3492500" cy="34925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32680E9-B5C9-3440-8DEF-3B9686FB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4642"/>
            <a:ext cx="8229600" cy="1143000"/>
          </a:xfrm>
        </p:spPr>
        <p:txBody>
          <a:bodyPr/>
          <a:lstStyle/>
          <a:p>
            <a:r>
              <a:rPr lang="en-US" dirty="0"/>
              <a:t>You may have used OOP before…</a:t>
            </a:r>
          </a:p>
        </p:txBody>
      </p:sp>
    </p:spTree>
    <p:extLst>
      <p:ext uri="{BB962C8B-B14F-4D97-AF65-F5344CB8AC3E}">
        <p14:creationId xmlns:p14="http://schemas.microsoft.com/office/powerpoint/2010/main" val="389404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6EC8-4452-7D42-B737-1280CA28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Questions you may have about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5BD3-8911-41E2-93FB-4301B0FF5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How do you organize your code?</a:t>
            </a:r>
          </a:p>
          <a:p>
            <a:pPr>
              <a:lnSpc>
                <a:spcPct val="90000"/>
              </a:lnSpc>
            </a:pPr>
            <a:endParaRPr lang="en-US" sz="2600"/>
          </a:p>
          <a:p>
            <a:pPr>
              <a:lnSpc>
                <a:spcPct val="90000"/>
              </a:lnSpc>
            </a:pPr>
            <a:r>
              <a:rPr lang="en-US" sz="2600"/>
              <a:t>When do you create a new function?</a:t>
            </a:r>
          </a:p>
          <a:p>
            <a:pPr>
              <a:lnSpc>
                <a:spcPct val="90000"/>
              </a:lnSpc>
            </a:pPr>
            <a:endParaRPr lang="en-US" sz="2600"/>
          </a:p>
          <a:p>
            <a:pPr>
              <a:lnSpc>
                <a:spcPct val="90000"/>
              </a:lnSpc>
            </a:pPr>
            <a:r>
              <a:rPr lang="en-US" sz="2600"/>
              <a:t>When do you start a new file of code?</a:t>
            </a:r>
          </a:p>
          <a:p>
            <a:pPr>
              <a:lnSpc>
                <a:spcPct val="90000"/>
              </a:lnSpc>
            </a:pPr>
            <a:endParaRPr lang="en-US" sz="2600"/>
          </a:p>
          <a:p>
            <a:pPr>
              <a:lnSpc>
                <a:spcPct val="90000"/>
              </a:lnSpc>
            </a:pPr>
            <a:r>
              <a:rPr lang="en-US" sz="2600"/>
              <a:t>How do you keep up with a lot of state info?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951FC4-8D19-294C-ADD9-24C236BAA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" r="32856"/>
          <a:stretch/>
        </p:blipFill>
        <p:spPr bwMode="auto">
          <a:xfrm>
            <a:off x="4648200" y="1600200"/>
            <a:ext cx="4038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1397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8E8A-DEF3-4EC7-94D6-6C396496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 (OOP)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5BD3-8911-41E2-93FB-4301B0FF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 code and data using objects</a:t>
            </a:r>
          </a:p>
          <a:p>
            <a:pPr lvl="1"/>
            <a:r>
              <a:rPr lang="en-US" dirty="0"/>
              <a:t>Objects are nouns</a:t>
            </a:r>
          </a:p>
          <a:p>
            <a:pPr lvl="1"/>
            <a:r>
              <a:rPr lang="en-US" dirty="0"/>
              <a:t>Each object has its own state</a:t>
            </a:r>
          </a:p>
          <a:p>
            <a:pPr lvl="1"/>
            <a:endParaRPr lang="en-US" dirty="0"/>
          </a:p>
          <a:p>
            <a:r>
              <a:rPr lang="en-US" dirty="0"/>
              <a:t>Objects can perform actions</a:t>
            </a:r>
          </a:p>
          <a:p>
            <a:pPr lvl="1"/>
            <a:r>
              <a:rPr lang="en-US" dirty="0"/>
              <a:t>Actions are verbs</a:t>
            </a:r>
          </a:p>
          <a:p>
            <a:pPr lvl="1"/>
            <a:r>
              <a:rPr lang="en-US" dirty="0"/>
              <a:t>Can also use other objects in the action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8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FF5A-C854-4F9F-8E7A-97707245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70858" y="-85580"/>
            <a:ext cx="8229600" cy="1143000"/>
          </a:xfrm>
        </p:spPr>
        <p:txBody>
          <a:bodyPr/>
          <a:lstStyle/>
          <a:p>
            <a:r>
              <a:rPr lang="en-US" dirty="0"/>
              <a:t>So what does it look like?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437E6-303B-4A22-ADDD-462D8EA7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000" contrast="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0" y="487679"/>
            <a:ext cx="4622019" cy="6010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52D424-67CE-4B95-A10F-842C00A9C83A}"/>
              </a:ext>
            </a:extLst>
          </p:cNvPr>
          <p:cNvSpPr txBox="1"/>
          <p:nvPr/>
        </p:nvSpPr>
        <p:spPr>
          <a:xfrm>
            <a:off x="1014394" y="1244327"/>
            <a:ext cx="872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66"/>
                </a:solidFill>
              </a:rPr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C8899-2EF3-4ED7-BCCE-F9BA537481D0}"/>
              </a:ext>
            </a:extLst>
          </p:cNvPr>
          <p:cNvSpPr txBox="1"/>
          <p:nvPr/>
        </p:nvSpPr>
        <p:spPr>
          <a:xfrm>
            <a:off x="1014394" y="2602976"/>
            <a:ext cx="2806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66"/>
                </a:solidFill>
              </a:rPr>
              <a:t>member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C1D56-708F-4F9C-A8E2-B845B1E2BB93}"/>
              </a:ext>
            </a:extLst>
          </p:cNvPr>
          <p:cNvSpPr txBox="1"/>
          <p:nvPr/>
        </p:nvSpPr>
        <p:spPr>
          <a:xfrm>
            <a:off x="1219199" y="4671753"/>
            <a:ext cx="1476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FF66"/>
                </a:solidFill>
              </a:rPr>
              <a:t>methods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338FC1-5C28-45FE-9979-B0EADAE27CA0}"/>
              </a:ext>
            </a:extLst>
          </p:cNvPr>
          <p:cNvCxnSpPr>
            <a:stCxn id="6" idx="3"/>
          </p:cNvCxnSpPr>
          <p:nvPr/>
        </p:nvCxnSpPr>
        <p:spPr>
          <a:xfrm flipV="1">
            <a:off x="1886749" y="1057420"/>
            <a:ext cx="3211724" cy="448517"/>
          </a:xfrm>
          <a:prstGeom prst="straightConnector1">
            <a:avLst/>
          </a:prstGeom>
          <a:ln w="31750">
            <a:solidFill>
              <a:srgbClr val="00FF6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106766-876B-464A-B38B-FE9BE9C5FEE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821124" y="2398766"/>
            <a:ext cx="1543356" cy="465820"/>
          </a:xfrm>
          <a:prstGeom prst="straightConnector1">
            <a:avLst/>
          </a:prstGeom>
          <a:ln w="31750">
            <a:solidFill>
              <a:srgbClr val="00FF6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32B276-2009-4A7D-A43D-0D160144AF87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695565" y="4810897"/>
            <a:ext cx="2668915" cy="122466"/>
          </a:xfrm>
          <a:prstGeom prst="straightConnector1">
            <a:avLst/>
          </a:prstGeom>
          <a:ln w="31750">
            <a:solidFill>
              <a:srgbClr val="00FF6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7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8E8A-DEF3-4EC7-94D6-6C396496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5BD3-8911-41E2-93FB-4301B0FF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your own types with classes</a:t>
            </a:r>
          </a:p>
          <a:p>
            <a:r>
              <a:rPr lang="en-US" dirty="0"/>
              <a:t>Instantiate your type</a:t>
            </a:r>
          </a:p>
          <a:p>
            <a:pPr lvl="1"/>
            <a:r>
              <a:rPr lang="en-US" i="1" dirty="0">
                <a:solidFill>
                  <a:srgbClr val="00FFFF"/>
                </a:solidFill>
              </a:rPr>
              <a:t>Dragon </a:t>
            </a:r>
            <a:r>
              <a:rPr lang="en-US" i="1" dirty="0" err="1">
                <a:solidFill>
                  <a:srgbClr val="00FFFF"/>
                </a:solidFill>
              </a:rPr>
              <a:t>petDragon</a:t>
            </a:r>
            <a:r>
              <a:rPr lang="en-US" i="1" dirty="0">
                <a:solidFill>
                  <a:srgbClr val="00FFFF"/>
                </a:solidFill>
              </a:rPr>
              <a:t> = new Dragon(); </a:t>
            </a:r>
          </a:p>
          <a:p>
            <a:pPr lvl="1"/>
            <a:r>
              <a:rPr lang="en-US" dirty="0"/>
              <a:t>Create as many as you want!</a:t>
            </a:r>
          </a:p>
          <a:p>
            <a:pPr lvl="1"/>
            <a:r>
              <a:rPr lang="en-US" dirty="0"/>
              <a:t>Will call a special function, constructor, to initialize object</a:t>
            </a:r>
          </a:p>
          <a:p>
            <a:r>
              <a:rPr lang="en-US" dirty="0"/>
              <a:t>Perform actions on objects by using methods</a:t>
            </a:r>
          </a:p>
          <a:p>
            <a:pPr lvl="1"/>
            <a:r>
              <a:rPr lang="en-US" dirty="0" err="1">
                <a:solidFill>
                  <a:srgbClr val="00FFFF"/>
                </a:solidFill>
              </a:rPr>
              <a:t>petDragon.fly</a:t>
            </a:r>
            <a:r>
              <a:rPr lang="en-US" dirty="0">
                <a:solidFill>
                  <a:srgbClr val="00FFFF"/>
                </a:solidFill>
              </a:rPr>
              <a:t>();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6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8E8A-DEF3-4EC7-94D6-6C396496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yes, you can use OOP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A96601-2AB0-4CE5-92C9-B8623CE5E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5277"/>
            <a:ext cx="8229600" cy="4525963"/>
          </a:xfrm>
        </p:spPr>
        <p:txBody>
          <a:bodyPr/>
          <a:lstStyle/>
          <a:p>
            <a:r>
              <a:rPr lang="en-US" dirty="0"/>
              <a:t>But code gets ugly</a:t>
            </a:r>
          </a:p>
          <a:p>
            <a:r>
              <a:rPr lang="en-US" dirty="0"/>
              <a:t>Less help from language and compiler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D3CCD3-3D09-434B-981C-5A49921C0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278" y="2615457"/>
            <a:ext cx="5677507" cy="393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2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8E8A-DEF3-4EC7-94D6-6C396496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classes should we make?</a:t>
            </a:r>
          </a:p>
        </p:txBody>
      </p:sp>
      <p:pic>
        <p:nvPicPr>
          <p:cNvPr id="1026" name="Picture 2" descr="warcraft iii">
            <a:extLst>
              <a:ext uri="{FF2B5EF4-FFF2-40B4-BE49-F238E27FC236}">
                <a16:creationId xmlns:a16="http://schemas.microsoft.com/office/drawing/2014/main" id="{559521EF-91C6-4B68-8DAE-766B2749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962103"/>
            <a:ext cx="7239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9FEB3B-673D-442F-9C58-526D4F67BB12}"/>
              </a:ext>
            </a:extLst>
          </p:cNvPr>
          <p:cNvSpPr txBox="1"/>
          <p:nvPr/>
        </p:nvSpPr>
        <p:spPr>
          <a:xfrm>
            <a:off x="2478065" y="1261323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</a:rPr>
              <a:t>ghoul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268CD-108D-4FE3-AE37-2EA322F836BD}"/>
              </a:ext>
            </a:extLst>
          </p:cNvPr>
          <p:cNvSpPr txBox="1"/>
          <p:nvPr/>
        </p:nvSpPr>
        <p:spPr>
          <a:xfrm>
            <a:off x="5472756" y="1520506"/>
            <a:ext cx="1071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</a:rPr>
              <a:t>house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4B0DB-E55B-4379-8AB6-5908F6E6E901}"/>
              </a:ext>
            </a:extLst>
          </p:cNvPr>
          <p:cNvSpPr txBox="1"/>
          <p:nvPr/>
        </p:nvSpPr>
        <p:spPr>
          <a:xfrm>
            <a:off x="8013192" y="2261699"/>
            <a:ext cx="781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</a:rPr>
              <a:t>tree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E06C71-9926-437B-BDE2-73BA18A61A2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79164" y="1784543"/>
            <a:ext cx="572638" cy="2521450"/>
          </a:xfrm>
          <a:prstGeom prst="straightConnector1">
            <a:avLst/>
          </a:prstGeom>
          <a:ln w="31750">
            <a:solidFill>
              <a:srgbClr val="00FF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0A256A-D653-4D33-9C8F-9AE184A085E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5785658" y="2043726"/>
            <a:ext cx="222662" cy="1059692"/>
          </a:xfrm>
          <a:prstGeom prst="straightConnector1">
            <a:avLst/>
          </a:prstGeom>
          <a:ln w="31750">
            <a:solidFill>
              <a:srgbClr val="00FF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B42AB1-45CE-42B8-8A2C-04D4D12202D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387244" y="2784919"/>
            <a:ext cx="1016472" cy="644081"/>
          </a:xfrm>
          <a:prstGeom prst="straightConnector1">
            <a:avLst/>
          </a:prstGeom>
          <a:ln w="31750">
            <a:solidFill>
              <a:srgbClr val="00FF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E1921A4-0E55-4894-A12F-97F5A35E2CBE}"/>
              </a:ext>
            </a:extLst>
          </p:cNvPr>
          <p:cNvSpPr txBox="1"/>
          <p:nvPr/>
        </p:nvSpPr>
        <p:spPr>
          <a:xfrm>
            <a:off x="500710" y="2074405"/>
            <a:ext cx="1566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FF"/>
                </a:solidFill>
              </a:rPr>
              <a:t>town hall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0227F0-80FF-46E6-A8E7-63A5E8E5602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284098" y="2597625"/>
            <a:ext cx="2768803" cy="2700353"/>
          </a:xfrm>
          <a:prstGeom prst="straightConnector1">
            <a:avLst/>
          </a:prstGeom>
          <a:ln w="31750">
            <a:solidFill>
              <a:srgbClr val="00FF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08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0" grpId="0"/>
    </p:bld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11417</TotalTime>
  <Words>829</Words>
  <Application>Microsoft Macintosh PowerPoint</Application>
  <PresentationFormat>On-screen Show (4:3)</PresentationFormat>
  <Paragraphs>202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Black</vt:lpstr>
      <vt:lpstr>PowerPoint Presentation</vt:lpstr>
      <vt:lpstr>Iterative Development Process</vt:lpstr>
      <vt:lpstr>You may have used OOP before…</vt:lpstr>
      <vt:lpstr>Questions you may have about your project</vt:lpstr>
      <vt:lpstr>Object-Oriented Programming (OOP)</vt:lpstr>
      <vt:lpstr>So what does it look like?</vt:lpstr>
      <vt:lpstr>Basic OOP</vt:lpstr>
      <vt:lpstr>And yes, you can use OOP in C</vt:lpstr>
      <vt:lpstr>What classes should we make?</vt:lpstr>
      <vt:lpstr>We will come back to this…</vt:lpstr>
      <vt:lpstr>Three main concepts behind OOP</vt:lpstr>
      <vt:lpstr>Relationships: “is a” and “has a”</vt:lpstr>
      <vt:lpstr>Composition</vt:lpstr>
      <vt:lpstr>Example of Composition</vt:lpstr>
      <vt:lpstr>Inheritance</vt:lpstr>
      <vt:lpstr>Example of Inheritance</vt:lpstr>
      <vt:lpstr>What classes should we make?</vt:lpstr>
      <vt:lpstr>What classes should we make?</vt:lpstr>
      <vt:lpstr>A possible organization…</vt:lpstr>
      <vt:lpstr>A possible class hierarchy</vt:lpstr>
      <vt:lpstr>A warning against OOP</vt:lpstr>
      <vt:lpstr>Encapsulation</vt:lpstr>
      <vt:lpstr>Applying Encapsulation</vt:lpstr>
      <vt:lpstr>Example of Encapsulation</vt:lpstr>
      <vt:lpstr>Three main concepts behind OOP</vt:lpstr>
      <vt:lpstr>Poly morph say what?</vt:lpstr>
      <vt:lpstr>Other concepts related to OOP…</vt:lpstr>
      <vt:lpstr>Other concepts related to OOP…</vt:lpstr>
      <vt:lpstr>How is your app’s code organized?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Austin Henley</dc:creator>
  <cp:keywords/>
  <dc:description/>
  <cp:lastModifiedBy>Henley, Austin Zachary</cp:lastModifiedBy>
  <cp:revision>478</cp:revision>
  <dcterms:created xsi:type="dcterms:W3CDTF">2011-01-26T19:04:03Z</dcterms:created>
  <dcterms:modified xsi:type="dcterms:W3CDTF">2021-10-14T16:00:57Z</dcterms:modified>
  <cp:category/>
</cp:coreProperties>
</file>