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8" r:id="rId3"/>
    <p:sldId id="289" r:id="rId4"/>
    <p:sldId id="287" r:id="rId5"/>
    <p:sldId id="290" r:id="rId6"/>
    <p:sldId id="293" r:id="rId7"/>
    <p:sldId id="292" r:id="rId8"/>
    <p:sldId id="294" r:id="rId9"/>
    <p:sldId id="291" r:id="rId10"/>
    <p:sldId id="301" r:id="rId11"/>
    <p:sldId id="295" r:id="rId12"/>
    <p:sldId id="297" r:id="rId13"/>
    <p:sldId id="298" r:id="rId14"/>
    <p:sldId id="299" r:id="rId15"/>
    <p:sldId id="30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7A00"/>
    <a:srgbClr val="FF00FF"/>
    <a:srgbClr val="00BE00"/>
    <a:srgbClr val="FF8300"/>
    <a:srgbClr val="FFA000"/>
    <a:srgbClr val="00FF00"/>
    <a:srgbClr val="8E00D6"/>
    <a:srgbClr val="0000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74"/>
    <p:restoredTop sz="91020"/>
  </p:normalViewPr>
  <p:slideViewPr>
    <p:cSldViewPr snapToGrid="0" snapToObjects="1">
      <p:cViewPr varScale="1">
        <p:scale>
          <a:sx n="116" d="100"/>
          <a:sy n="116" d="100"/>
        </p:scale>
        <p:origin x="2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A287B-50D9-3A40-AE2B-CEC9A05E1D2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FB603-01E3-B545-9A0A-B590562DA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FB603-01E3-B545-9A0A-B590562DA0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3FABDD-2235-394E-83B8-292730E3734F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B77DF-E6A0-C944-9EBB-F665D48F9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17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E5B501-5F13-344C-8BA1-FAC61F1AE692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D2EBEB-08FD-214C-B6F6-A27887D055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4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84D6B3-E6AD-9844-9655-41D6294B901D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46766-0CE9-7D44-891D-33906B2D99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0F2764-FEC4-134E-8762-5D97B7FE8D44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9814A-C9CE-2548-A07C-A6DDB235E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54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AD4C28-4FA0-3043-BF44-16E9F0E36979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0716C-9A43-E942-976D-3A9065B82B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4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20D319-9027-2F49-9043-0F07575E9A0C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C5676-166C-9742-9A11-DE7E156010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3D5F6-ED7E-8341-BED6-C60563E05020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127E5-353C-CF45-82EC-ADAB9F644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31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37D072-DE6D-1A42-8C8B-3D2AA0ED1445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F257A-0484-F04F-920B-76AE36A42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8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DBDBB-4BF6-2941-BFF8-23EC2FB13078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50520-EA95-2947-A667-DEAA6FE105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F26EEB-CA9C-3648-A6EB-A9FE307F1F7E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5FCB1-0023-CA48-BC28-211C04E961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05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6BA042-8B92-9E42-BEE1-EF576F65F128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5712D-F2B6-0549-B870-66E13971F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2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75298EDA-A045-9C43-B1F0-AF8F17312676}" type="datetimeFigureOut">
              <a:rPr lang="en-US" altLang="en-US"/>
              <a:pPr/>
              <a:t>10/26/21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713EECDF-7227-2D42-AB4E-3B5D506155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9E2873-D804-8B44-A993-6D1AC84E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6419"/>
            <a:ext cx="9144000" cy="6096000"/>
          </a:xfrm>
          <a:prstGeom prst="rect">
            <a:avLst/>
          </a:prstGeom>
        </p:spPr>
      </p:pic>
      <p:sp>
        <p:nvSpPr>
          <p:cNvPr id="13313" name="TextBox 1"/>
          <p:cNvSpPr txBox="1">
            <a:spLocks noChangeArrowheads="1"/>
          </p:cNvSpPr>
          <p:nvPr/>
        </p:nvSpPr>
        <p:spPr bwMode="auto">
          <a:xfrm>
            <a:off x="688112" y="5640452"/>
            <a:ext cx="7917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4800" dirty="0">
                <a:solidFill>
                  <a:srgbClr val="FF00FF"/>
                </a:solidFill>
              </a:rPr>
              <a:t>Error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6F2-1442-9D42-9282-FB7B22C8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54D9-08D8-774D-BC0B-7D9554D5D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try {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	// Code that might fail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catch {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	// Code to handle the failure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finally {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	// Optional: clean up after the try and catch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D7107-EE82-924A-96EF-3ABADC59F98E}"/>
              </a:ext>
            </a:extLst>
          </p:cNvPr>
          <p:cNvSpPr txBox="1"/>
          <p:nvPr/>
        </p:nvSpPr>
        <p:spPr>
          <a:xfrm>
            <a:off x="5653215" y="2215655"/>
            <a:ext cx="215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Small blocks of code!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E9617-A1DA-EE44-93E6-F8C1D37D110F}"/>
              </a:ext>
            </a:extLst>
          </p:cNvPr>
          <p:cNvSpPr txBox="1"/>
          <p:nvPr/>
        </p:nvSpPr>
        <p:spPr>
          <a:xfrm>
            <a:off x="6009503" y="3596544"/>
            <a:ext cx="231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If not, you don’t know </a:t>
            </a:r>
          </a:p>
          <a:p>
            <a:r>
              <a:rPr lang="en-US" dirty="0">
                <a:solidFill>
                  <a:srgbClr val="FFFF00"/>
                </a:solidFill>
              </a:rPr>
              <a:t>how you got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394CC-2793-C846-91E1-45CD74502643}"/>
              </a:ext>
            </a:extLst>
          </p:cNvPr>
          <p:cNvSpPr txBox="1"/>
          <p:nvPr/>
        </p:nvSpPr>
        <p:spPr>
          <a:xfrm>
            <a:off x="6009503" y="5650038"/>
            <a:ext cx="156324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This </a:t>
            </a:r>
            <a:r>
              <a:rPr lang="en-US" i="1" dirty="0">
                <a:solidFill>
                  <a:srgbClr val="FFFF00"/>
                </a:solidFill>
              </a:rPr>
              <a:t>will </a:t>
            </a:r>
            <a:r>
              <a:rPr lang="en-US" dirty="0">
                <a:solidFill>
                  <a:srgbClr val="FFFF00"/>
                </a:solidFill>
              </a:rPr>
              <a:t>run</a:t>
            </a:r>
          </a:p>
          <a:p>
            <a:r>
              <a:rPr lang="en-US" sz="1100" dirty="0">
                <a:solidFill>
                  <a:srgbClr val="FFFF00"/>
                </a:solidFill>
              </a:rPr>
              <a:t>(excluding fatal crashes)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7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2D4-9847-0743-9A67-71604CDD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751C-2DB0-7F4A-B7FC-D26E7E16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690"/>
            <a:ext cx="8229600" cy="4991793"/>
          </a:xfrm>
        </p:spPr>
        <p:txBody>
          <a:bodyPr/>
          <a:lstStyle/>
          <a:p>
            <a:r>
              <a:rPr lang="en-US" dirty="0"/>
              <a:t>Lots of added code</a:t>
            </a:r>
          </a:p>
          <a:p>
            <a:r>
              <a:rPr lang="en-US" dirty="0"/>
              <a:t>Makes code complex and hard to read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Exceptions are fancy GOTOs</a:t>
            </a:r>
          </a:p>
          <a:p>
            <a:endParaRPr lang="en-US" dirty="0"/>
          </a:p>
          <a:p>
            <a:r>
              <a:rPr lang="en-US" dirty="0"/>
              <a:t>Advice? </a:t>
            </a:r>
          </a:p>
          <a:p>
            <a:pPr lvl="1"/>
            <a:r>
              <a:rPr lang="en-US" dirty="0"/>
              <a:t>Reduce the number of potential errors</a:t>
            </a:r>
          </a:p>
          <a:p>
            <a:pPr lvl="1"/>
            <a:r>
              <a:rPr lang="en-US" dirty="0"/>
              <a:t>Recover when possible</a:t>
            </a:r>
          </a:p>
          <a:p>
            <a:pPr lvl="1"/>
            <a:r>
              <a:rPr lang="en-US" dirty="0"/>
              <a:t>Provide helpful error messages</a:t>
            </a:r>
          </a:p>
          <a:p>
            <a:pPr lvl="1"/>
            <a:r>
              <a:rPr lang="en-US" dirty="0"/>
              <a:t>Keep code clean</a:t>
            </a:r>
          </a:p>
          <a:p>
            <a:pPr lvl="1"/>
            <a:r>
              <a:rPr lang="en-US" dirty="0"/>
              <a:t>Don’t be lazy</a:t>
            </a:r>
          </a:p>
        </p:txBody>
      </p:sp>
    </p:spTree>
    <p:extLst>
      <p:ext uri="{BB962C8B-B14F-4D97-AF65-F5344CB8AC3E}">
        <p14:creationId xmlns:p14="http://schemas.microsoft.com/office/powerpoint/2010/main" val="189775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7611E-6005-584F-B8CE-6FFB011E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78000"/>
            <a:ext cx="4648200" cy="330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74111-F0C0-D24F-A616-377AD69A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bad error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481A5-4F22-6C4D-A1F1-5138E663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393950"/>
            <a:ext cx="5765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8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7611E-6005-584F-B8CE-6FFB011E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778000"/>
            <a:ext cx="4648200" cy="330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74111-F0C0-D24F-A616-377AD69A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bad error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481A5-4F22-6C4D-A1F1-5138E663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2393950"/>
            <a:ext cx="5765800" cy="207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00CB18-B636-A945-A7BE-0D48E7A2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1" y="1417638"/>
            <a:ext cx="5765800" cy="207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EDF33-CE99-874E-8758-BF311F90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3848100"/>
            <a:ext cx="5765800" cy="207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549CC-BF44-424C-BE42-3B8360470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25" y="3595688"/>
            <a:ext cx="5765800" cy="207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8A999-FC8B-264F-8F37-B092ABDD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039" y="773112"/>
            <a:ext cx="5765800" cy="207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2A6084-42B3-2B40-B3EA-FCF9CB09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06" y="4337844"/>
            <a:ext cx="5765800" cy="207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A8853-81C5-794B-A55C-C3B8E9BF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4" y="434975"/>
            <a:ext cx="5765800" cy="2070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523A9D-2338-2842-9896-A57CBEA6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645" y="2282825"/>
            <a:ext cx="5765800" cy="207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055556-3877-914A-B84F-48CCCE86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8" y="4716462"/>
            <a:ext cx="5765800" cy="207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F2D543-B03E-2641-890F-0CF53AA2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46738" y="2949226"/>
            <a:ext cx="5765800" cy="207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8E8E12-A7D4-9D46-BBEF-6029D989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12" y="-630237"/>
            <a:ext cx="5765800" cy="207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BEB3EB-5786-CC4A-8A83-5914ECB3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163" y="5383214"/>
            <a:ext cx="5765800" cy="207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D6F380-C619-A840-BA29-EB919435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38" y="-72629"/>
            <a:ext cx="5765800" cy="2070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30E934-47FB-B446-ABEC-9F542CFF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63" y="2471784"/>
            <a:ext cx="5765800" cy="2070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A94DB8-539A-4640-9F20-B6F8E6414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6556" y="1135064"/>
            <a:ext cx="5765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7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FB78-C0AE-1E4E-B8BF-FC52CE2F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CA3-CAB1-584F-B405-B6028577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DE94D-3A13-BA41-8A34-B17275CF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1911"/>
            <a:ext cx="77724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2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FF3C-8FDA-DB46-8464-D4D6716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Gracefully handle crashes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78EDC-FDEA-F84F-9197-ACC7896C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helpful message to user</a:t>
            </a:r>
          </a:p>
          <a:p>
            <a:r>
              <a:rPr lang="en-US" dirty="0"/>
              <a:t>Log the crash along with info to debug</a:t>
            </a:r>
          </a:p>
          <a:p>
            <a:pPr lvl="1"/>
            <a:r>
              <a:rPr lang="en-US" dirty="0"/>
              <a:t>The error/exception</a:t>
            </a:r>
          </a:p>
          <a:p>
            <a:pPr lvl="1"/>
            <a:r>
              <a:rPr lang="en-US" dirty="0"/>
              <a:t>Where it occurred</a:t>
            </a:r>
          </a:p>
          <a:p>
            <a:pPr lvl="1"/>
            <a:r>
              <a:rPr lang="en-US" dirty="0"/>
              <a:t>Any info to help replicate</a:t>
            </a:r>
          </a:p>
          <a:p>
            <a:r>
              <a:rPr lang="en-US" dirty="0"/>
              <a:t>Clean up</a:t>
            </a:r>
          </a:p>
          <a:p>
            <a:pPr lvl="1"/>
            <a:r>
              <a:rPr lang="en-US" dirty="0"/>
              <a:t>Don’t leave files in corrupt state</a:t>
            </a:r>
          </a:p>
          <a:p>
            <a:pPr lvl="1"/>
            <a:r>
              <a:rPr lang="en-US" dirty="0"/>
              <a:t>Close connections and deallocate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3D201-F5EF-A744-BEFA-672B0B567B57}"/>
              </a:ext>
            </a:extLst>
          </p:cNvPr>
          <p:cNvSpPr txBox="1"/>
          <p:nvPr/>
        </p:nvSpPr>
        <p:spPr>
          <a:xfrm>
            <a:off x="5819614" y="104830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possible</a:t>
            </a:r>
          </a:p>
        </p:txBody>
      </p:sp>
    </p:spTree>
    <p:extLst>
      <p:ext uri="{BB962C8B-B14F-4D97-AF65-F5344CB8AC3E}">
        <p14:creationId xmlns:p14="http://schemas.microsoft.com/office/powerpoint/2010/main" val="349600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2064-7F15-2C48-B897-054C1BE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6DEA-D3FB-F742-B4C4-A5FA2473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40" y="17800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      </a:t>
            </a:r>
            <a:r>
              <a:rPr lang="en-US" dirty="0" err="1">
                <a:solidFill>
                  <a:srgbClr val="00FFFF"/>
                </a:solidFill>
              </a:rPr>
              <a:t>var</a:t>
            </a:r>
            <a:r>
              <a:rPr lang="en-US" dirty="0">
                <a:solidFill>
                  <a:srgbClr val="00FFFF"/>
                </a:solidFill>
              </a:rPr>
              <a:t> contents = </a:t>
            </a:r>
            <a:r>
              <a:rPr lang="en-US" dirty="0" err="1">
                <a:solidFill>
                  <a:srgbClr val="00FFFF"/>
                </a:solidFill>
              </a:rPr>
              <a:t>File.ReadAllText</a:t>
            </a:r>
            <a:r>
              <a:rPr lang="en-US" dirty="0">
                <a:solidFill>
                  <a:srgbClr val="00FFFF"/>
                </a:solidFill>
              </a:rPr>
              <a:t>(”</a:t>
            </a:r>
            <a:r>
              <a:rPr lang="en-US" dirty="0" err="1">
                <a:solidFill>
                  <a:srgbClr val="00FFFF"/>
                </a:solidFill>
              </a:rPr>
              <a:t>settings.txt</a:t>
            </a:r>
            <a:r>
              <a:rPr lang="en-US" dirty="0">
                <a:solidFill>
                  <a:srgbClr val="00FFFF"/>
                </a:solidFill>
              </a:rPr>
              <a:t>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9E142-8EC0-2645-BAB3-7FB0E79CF903}"/>
              </a:ext>
            </a:extLst>
          </p:cNvPr>
          <p:cNvSpPr txBox="1"/>
          <p:nvPr/>
        </p:nvSpPr>
        <p:spPr>
          <a:xfrm>
            <a:off x="3373166" y="3972087"/>
            <a:ext cx="406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What if file isn’t there? CRASH!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8FF0D732-D70A-D849-8F80-07A44EB3AA28}"/>
              </a:ext>
            </a:extLst>
          </p:cNvPr>
          <p:cNvSpPr/>
          <p:nvPr/>
        </p:nvSpPr>
        <p:spPr>
          <a:xfrm rot="16200000" flipV="1">
            <a:off x="5303519" y="764770"/>
            <a:ext cx="211975" cy="4343400"/>
          </a:xfrm>
          <a:prstGeom prst="leftBracket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67DE6D-E1E1-7B49-9D64-0DFACF61CE05}"/>
              </a:ext>
            </a:extLst>
          </p:cNvPr>
          <p:cNvCxnSpPr>
            <a:stCxn id="8" idx="1"/>
          </p:cNvCxnSpPr>
          <p:nvPr/>
        </p:nvCxnSpPr>
        <p:spPr>
          <a:xfrm flipH="1">
            <a:off x="5403273" y="3042458"/>
            <a:ext cx="6234" cy="847898"/>
          </a:xfrm>
          <a:prstGeom prst="line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7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2064-7F15-2C48-B897-054C1BE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F6DEA-D3FB-F742-B4C4-A5FA2473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40" y="17800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if(</a:t>
            </a:r>
            <a:r>
              <a:rPr lang="en-US" dirty="0" err="1">
                <a:solidFill>
                  <a:srgbClr val="00FFFF"/>
                </a:solidFill>
              </a:rPr>
              <a:t>File.Exists</a:t>
            </a:r>
            <a:r>
              <a:rPr lang="en-US" dirty="0">
                <a:solidFill>
                  <a:srgbClr val="00FFFF"/>
                </a:solidFill>
              </a:rPr>
              <a:t>(“</a:t>
            </a:r>
            <a:r>
              <a:rPr lang="en-US" dirty="0" err="1">
                <a:solidFill>
                  <a:srgbClr val="00FFFF"/>
                </a:solidFill>
              </a:rPr>
              <a:t>settings.txt</a:t>
            </a:r>
            <a:r>
              <a:rPr lang="en-US" dirty="0">
                <a:solidFill>
                  <a:srgbClr val="00FFFF"/>
                </a:solidFill>
              </a:rPr>
              <a:t>”)) { 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      </a:t>
            </a:r>
            <a:r>
              <a:rPr lang="en-US" dirty="0" err="1">
                <a:solidFill>
                  <a:srgbClr val="00FFFF"/>
                </a:solidFill>
              </a:rPr>
              <a:t>var</a:t>
            </a:r>
            <a:r>
              <a:rPr lang="en-US" dirty="0">
                <a:solidFill>
                  <a:srgbClr val="00FFFF"/>
                </a:solidFill>
              </a:rPr>
              <a:t> contents = </a:t>
            </a:r>
            <a:r>
              <a:rPr lang="en-US" dirty="0" err="1">
                <a:solidFill>
                  <a:srgbClr val="00FFFF"/>
                </a:solidFill>
              </a:rPr>
              <a:t>File.ReadAllText</a:t>
            </a:r>
            <a:r>
              <a:rPr lang="en-US" dirty="0">
                <a:solidFill>
                  <a:srgbClr val="00FFFF"/>
                </a:solidFill>
              </a:rPr>
              <a:t>(”</a:t>
            </a:r>
            <a:r>
              <a:rPr lang="en-US" dirty="0" err="1">
                <a:solidFill>
                  <a:srgbClr val="00FFFF"/>
                </a:solidFill>
              </a:rPr>
              <a:t>settings.txt</a:t>
            </a:r>
            <a:r>
              <a:rPr lang="en-US" dirty="0">
                <a:solidFill>
                  <a:srgbClr val="00FFFF"/>
                </a:solidFill>
              </a:rPr>
              <a:t>");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D3301-D342-AB45-857B-AE87264FE929}"/>
              </a:ext>
            </a:extLst>
          </p:cNvPr>
          <p:cNvSpPr txBox="1"/>
          <p:nvPr/>
        </p:nvSpPr>
        <p:spPr>
          <a:xfrm>
            <a:off x="3373166" y="3972087"/>
            <a:ext cx="406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What if file isn’t there? CRASH!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8EB8B20F-F732-8641-8641-A258CE82B0D3}"/>
              </a:ext>
            </a:extLst>
          </p:cNvPr>
          <p:cNvSpPr/>
          <p:nvPr/>
        </p:nvSpPr>
        <p:spPr>
          <a:xfrm rot="16200000" flipV="1">
            <a:off x="5303519" y="764770"/>
            <a:ext cx="211975" cy="4343400"/>
          </a:xfrm>
          <a:prstGeom prst="leftBracket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33DB41-210A-DE4D-AAB1-32BCC27BF21F}"/>
              </a:ext>
            </a:extLst>
          </p:cNvPr>
          <p:cNvCxnSpPr>
            <a:stCxn id="5" idx="1"/>
          </p:cNvCxnSpPr>
          <p:nvPr/>
        </p:nvCxnSpPr>
        <p:spPr>
          <a:xfrm flipH="1">
            <a:off x="5403273" y="3042458"/>
            <a:ext cx="6234" cy="847898"/>
          </a:xfrm>
          <a:prstGeom prst="line">
            <a:avLst/>
          </a:prstGeom>
          <a:ln w="317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B7790B7-3FB9-814D-B093-4C166C58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6456"/>
            <a:ext cx="9144000" cy="2235527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90636A-8106-8C40-8BF8-C4B38A08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57B3-D0E8-9443-AB42-82A403CD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Does your program handle </a:t>
            </a:r>
            <a:r>
              <a:rPr lang="en-US" altLang="en-US" i="1" dirty="0">
                <a:ea typeface="ＭＳ Ｐゴシック" charset="-128"/>
              </a:rPr>
              <a:t>everything</a:t>
            </a:r>
            <a:r>
              <a:rPr lang="en-US" altLang="en-US" dirty="0">
                <a:ea typeface="ＭＳ Ｐゴシック" charset="-128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7B19-E6E8-F54A-AACA-12536897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doesn’t exist</a:t>
            </a:r>
          </a:p>
          <a:p>
            <a:r>
              <a:rPr lang="en-US" dirty="0"/>
              <a:t>File contents are not as expected</a:t>
            </a:r>
          </a:p>
          <a:p>
            <a:r>
              <a:rPr lang="en-US" dirty="0"/>
              <a:t>Connection to database fails</a:t>
            </a:r>
          </a:p>
          <a:p>
            <a:r>
              <a:rPr lang="en-US" dirty="0"/>
              <a:t>Users enter invalid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0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8D24-0595-684B-929E-C12E91A4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031A-FFC8-4848-AF76-B7384CD6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assumptions are you making?</a:t>
            </a:r>
          </a:p>
          <a:p>
            <a:r>
              <a:rPr lang="en-US" dirty="0"/>
              <a:t>Could a value be null?</a:t>
            </a:r>
          </a:p>
          <a:p>
            <a:r>
              <a:rPr lang="en-US" dirty="0"/>
              <a:t>Are there error codes?</a:t>
            </a:r>
          </a:p>
          <a:p>
            <a:r>
              <a:rPr lang="en-US" dirty="0"/>
              <a:t>Special cases?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1F6DC-8A63-9F47-BB6E-5B1274EF5B63}"/>
              </a:ext>
            </a:extLst>
          </p:cNvPr>
          <p:cNvSpPr txBox="1"/>
          <p:nvPr/>
        </p:nvSpPr>
        <p:spPr>
          <a:xfrm>
            <a:off x="5596646" y="2632076"/>
            <a:ext cx="2833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FF00"/>
                </a:solidFill>
              </a:rPr>
              <a:t>String.IndexOf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  <a:p>
            <a:r>
              <a:rPr lang="en-US" sz="2000" dirty="0">
                <a:solidFill>
                  <a:srgbClr val="FFFF00"/>
                </a:solidFill>
              </a:rPr>
              <a:t>Returns -1 if doesn’t exist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6278B-5FC6-0B4A-9ADF-23AA94E9E05B}"/>
              </a:ext>
            </a:extLst>
          </p:cNvPr>
          <p:cNvSpPr txBox="1"/>
          <p:nvPr/>
        </p:nvSpPr>
        <p:spPr>
          <a:xfrm>
            <a:off x="4646815" y="3569652"/>
            <a:ext cx="27285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FF00"/>
                </a:solidFill>
              </a:rPr>
              <a:t>StringReader.</a:t>
            </a:r>
            <a:r>
              <a:rPr lang="en-US" sz="2000" dirty="0" err="1">
                <a:solidFill>
                  <a:srgbClr val="00FF00"/>
                </a:solidFill>
              </a:rPr>
              <a:t>ReadLine</a:t>
            </a:r>
            <a:r>
              <a:rPr lang="en-US" dirty="0">
                <a:solidFill>
                  <a:srgbClr val="00FF00"/>
                </a:solidFill>
              </a:rPr>
              <a:t>()</a:t>
            </a:r>
          </a:p>
          <a:p>
            <a:r>
              <a:rPr lang="en-US" dirty="0">
                <a:solidFill>
                  <a:srgbClr val="00FF00"/>
                </a:solidFill>
              </a:rPr>
              <a:t>Returns null if doesn’t exist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29FA2-BA32-5041-B1E9-6827978DACBD}"/>
              </a:ext>
            </a:extLst>
          </p:cNvPr>
          <p:cNvSpPr txBox="1"/>
          <p:nvPr/>
        </p:nvSpPr>
        <p:spPr>
          <a:xfrm>
            <a:off x="3729053" y="4429322"/>
            <a:ext cx="3110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String.Contains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false if doesn’t exist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DABC0-6C04-FA4D-8541-4D21A9468463}"/>
              </a:ext>
            </a:extLst>
          </p:cNvPr>
          <p:cNvSpPr txBox="1"/>
          <p:nvPr/>
        </p:nvSpPr>
        <p:spPr>
          <a:xfrm>
            <a:off x="2302035" y="5276812"/>
            <a:ext cx="283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FF"/>
                </a:solidFill>
              </a:rPr>
              <a:t>String.Substring</a:t>
            </a:r>
            <a:r>
              <a:rPr lang="en-US" sz="2000" dirty="0">
                <a:solidFill>
                  <a:srgbClr val="FF00FF"/>
                </a:solidFill>
              </a:rPr>
              <a:t>()</a:t>
            </a:r>
          </a:p>
          <a:p>
            <a:r>
              <a:rPr lang="en-US" sz="2000" dirty="0">
                <a:solidFill>
                  <a:srgbClr val="FF00FF"/>
                </a:solidFill>
              </a:rPr>
              <a:t>Returns “” if doesn’t exist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FD0E2-FF46-3D42-9A87-AB0D0AB18825}"/>
              </a:ext>
            </a:extLst>
          </p:cNvPr>
          <p:cNvSpPr txBox="1"/>
          <p:nvPr/>
        </p:nvSpPr>
        <p:spPr>
          <a:xfrm>
            <a:off x="631768" y="4205197"/>
            <a:ext cx="2781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FFFF"/>
                </a:solidFill>
              </a:rPr>
              <a:t>Enumerable.Filter</a:t>
            </a:r>
            <a:r>
              <a:rPr lang="en-US" sz="2000" dirty="0">
                <a:solidFill>
                  <a:srgbClr val="00FFFF"/>
                </a:solidFill>
              </a:rPr>
              <a:t>()</a:t>
            </a:r>
          </a:p>
          <a:p>
            <a:r>
              <a:rPr lang="en-US" sz="2000" dirty="0">
                <a:solidFill>
                  <a:srgbClr val="00FFFF"/>
                </a:solidFill>
              </a:rPr>
              <a:t>Returns [] if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184597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3851-C798-314B-AAD6-4CD1426C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errors?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F464C-2B1A-0F44-82F4-D7DBDCEA1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the program</a:t>
            </a:r>
          </a:p>
          <a:p>
            <a:r>
              <a:rPr lang="en-US" dirty="0"/>
              <a:t>Ostrich algorithm</a:t>
            </a:r>
          </a:p>
          <a:p>
            <a:r>
              <a:rPr lang="en-US" dirty="0"/>
              <a:t>Notify the user with clear explanation</a:t>
            </a:r>
          </a:p>
          <a:p>
            <a:r>
              <a:rPr lang="en-US" dirty="0"/>
              <a:t>Return the program to a valid state</a:t>
            </a:r>
          </a:p>
          <a:p>
            <a:r>
              <a:rPr lang="en-US" dirty="0"/>
              <a:t>Retry </a:t>
            </a:r>
          </a:p>
          <a:p>
            <a:r>
              <a:rPr lang="en-US" dirty="0"/>
              <a:t>Catch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38112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69B-3050-1243-BB11-22FF7246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2F5B6-9951-A345-9A7A-42DDD25A7D10}"/>
              </a:ext>
            </a:extLst>
          </p:cNvPr>
          <p:cNvSpPr txBox="1"/>
          <p:nvPr/>
        </p:nvSpPr>
        <p:spPr>
          <a:xfrm>
            <a:off x="4759864" y="6525491"/>
            <a:ext cx="4291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100" dirty="0" err="1">
                <a:solidFill>
                  <a:schemeClr val="tx1">
                    <a:lumMod val="50000"/>
                  </a:schemeClr>
                </a:solidFill>
              </a:rPr>
              <a:t>alastaircrabtree.com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/implementing-a-simple-retry-pattern-in-c/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4871D9-9938-8640-91EC-22D7C1C5F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392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data = </a:t>
            </a:r>
            <a:r>
              <a:rPr lang="en-US" sz="2400" dirty="0" err="1">
                <a:solidFill>
                  <a:srgbClr val="FFFF00"/>
                </a:solidFill>
              </a:rPr>
              <a:t>httpClient.Get</a:t>
            </a:r>
            <a:r>
              <a:rPr lang="en-US" sz="2400" dirty="0">
                <a:solidFill>
                  <a:srgbClr val="FFFF00"/>
                </a:solidFill>
              </a:rPr>
              <a:t>(“https://</a:t>
            </a:r>
            <a:r>
              <a:rPr lang="en-US" sz="2400" dirty="0" err="1">
                <a:solidFill>
                  <a:srgbClr val="FFFF00"/>
                </a:solidFill>
              </a:rPr>
              <a:t>fb.com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api</a:t>
            </a:r>
            <a:r>
              <a:rPr lang="en-US" sz="2400" dirty="0">
                <a:solidFill>
                  <a:srgbClr val="FFFF00"/>
                </a:solidFill>
              </a:rPr>
              <a:t>/friends/”);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attempts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do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	attempts++;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	</a:t>
            </a:r>
            <a:r>
              <a:rPr lang="en-US" sz="2400" dirty="0" err="1">
                <a:solidFill>
                  <a:srgbClr val="00FFFF"/>
                </a:solidFill>
              </a:rPr>
              <a:t>data.status</a:t>
            </a:r>
            <a:r>
              <a:rPr lang="en-US" sz="2400" dirty="0">
                <a:solidFill>
                  <a:srgbClr val="00FFFF"/>
                </a:solidFill>
              </a:rPr>
              <a:t> = </a:t>
            </a:r>
            <a:r>
              <a:rPr lang="en-US" sz="2400" dirty="0" err="1">
                <a:solidFill>
                  <a:srgbClr val="00FFFF"/>
                </a:solidFill>
              </a:rPr>
              <a:t>httpClient.Get</a:t>
            </a:r>
            <a:r>
              <a:rPr lang="en-US" sz="2400" dirty="0">
                <a:solidFill>
                  <a:srgbClr val="00FFFF"/>
                </a:solidFill>
              </a:rPr>
              <a:t>(“https://</a:t>
            </a:r>
            <a:r>
              <a:rPr lang="en-US" sz="2400" dirty="0" err="1">
                <a:solidFill>
                  <a:srgbClr val="00FFFF"/>
                </a:solidFill>
              </a:rPr>
              <a:t>fb.com</a:t>
            </a:r>
            <a:r>
              <a:rPr lang="en-US" sz="2400" dirty="0">
                <a:solidFill>
                  <a:srgbClr val="00FFFF"/>
                </a:solidFill>
              </a:rPr>
              <a:t>/</a:t>
            </a:r>
            <a:r>
              <a:rPr lang="en-US" sz="2400" dirty="0" err="1">
                <a:solidFill>
                  <a:srgbClr val="00FFFF"/>
                </a:solidFill>
              </a:rPr>
              <a:t>api</a:t>
            </a:r>
            <a:r>
              <a:rPr lang="en-US" sz="2400" dirty="0">
                <a:solidFill>
                  <a:srgbClr val="00FFFF"/>
                </a:solidFill>
              </a:rPr>
              <a:t>/friends/”);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	if(data == SUCCESS) { break;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	sleep(delay);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FF"/>
                </a:solidFill>
              </a:rPr>
              <a:t>} while (tries &lt; </a:t>
            </a:r>
            <a:r>
              <a:rPr lang="en-US" sz="2400" dirty="0" err="1">
                <a:solidFill>
                  <a:srgbClr val="00FFFF"/>
                </a:solidFill>
              </a:rPr>
              <a:t>maxAttempts</a:t>
            </a:r>
            <a:r>
              <a:rPr lang="en-US" sz="2400" dirty="0">
                <a:solidFill>
                  <a:srgbClr val="00FFFF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FFFF"/>
                </a:solidFill>
              </a:rPr>
              <a:t>HandleFailure</a:t>
            </a:r>
            <a:r>
              <a:rPr lang="en-US" sz="2400" dirty="0">
                <a:solidFill>
                  <a:srgbClr val="00FFFF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90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6F2-1442-9D42-9282-FB7B22C8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54D9-08D8-774D-BC0B-7D9554D5D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try {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	// Code that might fail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catch {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	// Code to handle the failure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finally {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	// Optional: clean up after the try and catch</a:t>
            </a:r>
          </a:p>
          <a:p>
            <a:pPr marL="0" indent="0">
              <a:buNone/>
            </a:pPr>
            <a:r>
              <a:rPr lang="en-US" dirty="0">
                <a:solidFill>
                  <a:srgbClr val="00FFFF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D3FED-8F80-C541-A6D2-E9A85A1D028D}"/>
              </a:ext>
            </a:extLst>
          </p:cNvPr>
          <p:cNvSpPr txBox="1"/>
          <p:nvPr/>
        </p:nvSpPr>
        <p:spPr>
          <a:xfrm>
            <a:off x="4921406" y="2564781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Put the entire program here?!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CF70C-6CB7-A940-AB7F-D406520FF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940" y="1764055"/>
            <a:ext cx="709445" cy="7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 Black ">
  <a:themeElements>
    <a:clrScheme name="Custom 2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3500</TotalTime>
  <Words>451</Words>
  <Application>Microsoft Macintosh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PowerPoint Presentation</vt:lpstr>
      <vt:lpstr>PowerPoint Presentation</vt:lpstr>
      <vt:lpstr>PowerPoint Presentation</vt:lpstr>
      <vt:lpstr>PowerPoint Presentation</vt:lpstr>
      <vt:lpstr>Does your program handle everything?</vt:lpstr>
      <vt:lpstr>Check for errors</vt:lpstr>
      <vt:lpstr>How to handle errors?</vt:lpstr>
      <vt:lpstr>Retry Logic</vt:lpstr>
      <vt:lpstr>Exception Handling</vt:lpstr>
      <vt:lpstr>Exception Handling</vt:lpstr>
      <vt:lpstr>Downsides of error handling</vt:lpstr>
      <vt:lpstr>A bad error message</vt:lpstr>
      <vt:lpstr>A bad error message</vt:lpstr>
      <vt:lpstr>Better error messages</vt:lpstr>
      <vt:lpstr>Gracefully handle crashes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Henley</dc:creator>
  <cp:keywords/>
  <dc:description/>
  <cp:lastModifiedBy>Henley, Austin Zachary</cp:lastModifiedBy>
  <cp:revision>145</cp:revision>
  <dcterms:created xsi:type="dcterms:W3CDTF">2013-09-29T23:43:57Z</dcterms:created>
  <dcterms:modified xsi:type="dcterms:W3CDTF">2021-10-26T18:08:33Z</dcterms:modified>
  <cp:category/>
</cp:coreProperties>
</file>