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6"/>
  </p:notesMasterIdLst>
  <p:sldIdLst>
    <p:sldId id="490" r:id="rId2"/>
    <p:sldId id="491" r:id="rId3"/>
    <p:sldId id="494" r:id="rId4"/>
    <p:sldId id="493" r:id="rId5"/>
    <p:sldId id="495" r:id="rId6"/>
    <p:sldId id="487" r:id="rId7"/>
    <p:sldId id="488" r:id="rId8"/>
    <p:sldId id="503" r:id="rId9"/>
    <p:sldId id="501" r:id="rId10"/>
    <p:sldId id="499" r:id="rId11"/>
    <p:sldId id="500" r:id="rId12"/>
    <p:sldId id="496" r:id="rId13"/>
    <p:sldId id="497" r:id="rId14"/>
    <p:sldId id="498" r:id="rId1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FFFF"/>
    <a:srgbClr val="FF790C"/>
    <a:srgbClr val="00FF66"/>
    <a:srgbClr val="FF00FF"/>
    <a:srgbClr val="000000"/>
    <a:srgbClr val="00DBFF"/>
    <a:srgbClr val="990099"/>
    <a:srgbClr val="99CC00"/>
    <a:srgbClr val="99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54"/>
    <p:restoredTop sz="95141"/>
  </p:normalViewPr>
  <p:slideViewPr>
    <p:cSldViewPr snapToGrid="0" snapToObjects="1">
      <p:cViewPr varScale="1">
        <p:scale>
          <a:sx n="117" d="100"/>
          <a:sy n="117" d="100"/>
        </p:scale>
        <p:origin x="20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A3647C-4606-9940-8BC7-AC15F5C0BEC6}" type="datetimeFigureOut">
              <a:rPr lang="en-US" altLang="en-US"/>
              <a:pPr/>
              <a:t>11/2/21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C5DB9EB-B960-2148-85EE-3FD8434E02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630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59D2C7E-691D-3A4B-AD7D-C3BFD56A37A5}" type="datetimeFigureOut">
              <a:rPr lang="en-US" altLang="en-US"/>
              <a:pPr/>
              <a:t>11/2/21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708FC6-2C8D-4940-AAB3-73CD37826D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691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A50D736-57AE-7D40-9809-216788B0F4C2}" type="datetimeFigureOut">
              <a:rPr lang="en-US" altLang="en-US"/>
              <a:pPr/>
              <a:t>11/2/21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4B928-361A-304A-85A9-132ABE3F1B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035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6638E0-E57F-7B49-A147-F3E67FC8749E}" type="datetimeFigureOut">
              <a:rPr lang="en-US" altLang="en-US"/>
              <a:pPr/>
              <a:t>11/2/21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EDD6FB3-905E-9249-A8AA-2F2E731BCD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283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CA7A8F-6EAD-6142-A26D-A4E5D1972BCD}" type="datetimeFigureOut">
              <a:rPr lang="en-US" altLang="en-US"/>
              <a:pPr/>
              <a:t>11/2/21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C013C3-E711-AC43-98FD-25A9A6BFC3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1355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8A986F-074A-8F4A-8F37-C259542CDD19}" type="datetimeFigureOut">
              <a:rPr lang="en-US" altLang="en-US"/>
              <a:pPr/>
              <a:t>11/2/21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9D634B-6035-7743-AEC9-FE67E8BABC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113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6442C9-CD72-B04B-987A-B3648AB0F648}" type="datetimeFigureOut">
              <a:rPr lang="en-US" altLang="en-US"/>
              <a:pPr/>
              <a:t>11/2/21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06B6CC-2860-E440-ADEB-B05D538DB2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81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7CAB3E-9E2B-984B-BADD-C71C156BE735}" type="datetimeFigureOut">
              <a:rPr lang="en-US" altLang="en-US"/>
              <a:pPr/>
              <a:t>11/2/21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12E6559-5A51-F74E-8A16-B44E9EB7B7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067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780E29-EA6B-3D44-B428-2EF5C8BE780D}" type="datetimeFigureOut">
              <a:rPr lang="en-US" altLang="en-US"/>
              <a:pPr/>
              <a:t>11/2/21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C15D85-79DD-EC42-BBA5-3571A7D901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16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EA2B914-4094-AD44-AA03-BC53BEBB6B05}" type="datetimeFigureOut">
              <a:rPr lang="en-US" altLang="en-US"/>
              <a:pPr/>
              <a:t>11/2/21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8D9790-1BD6-B448-9581-7FB6DB3644A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0446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C53EE2-04BB-5D40-B99B-BB033A364184}" type="datetimeFigureOut">
              <a:rPr lang="en-US" altLang="en-US"/>
              <a:pPr/>
              <a:t>11/2/21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4D1621-3A3A-2E4D-A969-0FA6BE1641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05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4D0D9A-AA76-6841-A793-677C3F1238F7}" type="datetimeFigureOut">
              <a:rPr lang="en-US" altLang="en-US"/>
              <a:pPr/>
              <a:t>11/2/21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EEFD1B-E256-7C4A-80A8-EAA06122FA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186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FFFFFF"/>
                </a:solidFill>
              </a:defRPr>
            </a:lvl1pPr>
          </a:lstStyle>
          <a:p>
            <a:fld id="{AD908FCA-ECD4-C94C-8356-795E34F52808}" type="datetimeFigureOut">
              <a:rPr lang="en-US" altLang="en-US"/>
              <a:pPr/>
              <a:t>11/2/21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FFFFFF"/>
                </a:solidFill>
              </a:defRPr>
            </a:lvl1pPr>
          </a:lstStyle>
          <a:p>
            <a:fld id="{99BCA487-3380-9E4A-BBC4-719CE2C2DB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7864" y="0"/>
            <a:ext cx="10274157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5909A56-716D-BB48-BEBD-351C0FBA8123}"/>
              </a:ext>
            </a:extLst>
          </p:cNvPr>
          <p:cNvSpPr/>
          <p:nvPr/>
        </p:nvSpPr>
        <p:spPr>
          <a:xfrm>
            <a:off x="-642171" y="1589704"/>
            <a:ext cx="10229222" cy="1336431"/>
          </a:xfrm>
          <a:prstGeom prst="rect">
            <a:avLst/>
          </a:prstGeom>
          <a:solidFill>
            <a:srgbClr val="00000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42A6D2-DF2B-BA48-B872-712EF57D4A9D}"/>
              </a:ext>
            </a:extLst>
          </p:cNvPr>
          <p:cNvSpPr txBox="1"/>
          <p:nvPr/>
        </p:nvSpPr>
        <p:spPr>
          <a:xfrm>
            <a:off x="2092315" y="1882950"/>
            <a:ext cx="49593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Model-View-Controller</a:t>
            </a:r>
          </a:p>
        </p:txBody>
      </p:sp>
    </p:spTree>
    <p:extLst>
      <p:ext uri="{BB962C8B-B14F-4D97-AF65-F5344CB8AC3E}">
        <p14:creationId xmlns:p14="http://schemas.microsoft.com/office/powerpoint/2010/main" val="696481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46FD-6AD8-9440-9D23-1B5F92F1C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E0537-4958-FD4E-AE39-9419BAA2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Separates logic from UI and data</a:t>
            </a:r>
          </a:p>
          <a:p>
            <a:r>
              <a:rPr lang="en-US" dirty="0"/>
              <a:t>GUI programming gets </a:t>
            </a:r>
            <a:r>
              <a:rPr lang="en-US" b="1" i="1" dirty="0">
                <a:solidFill>
                  <a:srgbClr val="FF0000"/>
                </a:solidFill>
              </a:rPr>
              <a:t>horrible </a:t>
            </a:r>
            <a:r>
              <a:rPr lang="en-US" dirty="0"/>
              <a:t>without it</a:t>
            </a:r>
          </a:p>
          <a:p>
            <a:r>
              <a:rPr lang="en-US" dirty="0"/>
              <a:t>Changing the GUI is easy</a:t>
            </a:r>
          </a:p>
          <a:p>
            <a:r>
              <a:rPr lang="en-US" dirty="0"/>
              <a:t>Making “skins” or porting is easy</a:t>
            </a:r>
          </a:p>
          <a:p>
            <a:endParaRPr lang="en-US" dirty="0"/>
          </a:p>
          <a:p>
            <a:r>
              <a:rPr lang="en-US" dirty="0"/>
              <a:t>Without it…</a:t>
            </a:r>
          </a:p>
          <a:p>
            <a:pPr lvl="1"/>
            <a:r>
              <a:rPr lang="en-US" dirty="0"/>
              <a:t>A small change to the data or logic will break everything</a:t>
            </a:r>
          </a:p>
          <a:p>
            <a:pPr lvl="1"/>
            <a:r>
              <a:rPr lang="en-US" dirty="0"/>
              <a:t>User interface is dependent on backend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05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3986-5DD7-174B-9E4E-479CCD94C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Downsides of MVC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3655A-0A9D-E04F-B00E-B97D8BA25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Unneeded complexity?</a:t>
            </a:r>
          </a:p>
          <a:p>
            <a:pPr lvl="1"/>
            <a:r>
              <a:rPr lang="en-US" dirty="0"/>
              <a:t>Simple forms may become 3 or more classes</a:t>
            </a:r>
          </a:p>
          <a:p>
            <a:pPr lvl="1"/>
            <a:r>
              <a:rPr lang="en-US" dirty="0"/>
              <a:t>Scatters the code</a:t>
            </a:r>
          </a:p>
          <a:p>
            <a:pPr lvl="1"/>
            <a:r>
              <a:rPr lang="en-US" dirty="0"/>
              <a:t>Must maintain more code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5F841-76EC-A14C-A41E-B9450BA5EF97}"/>
              </a:ext>
            </a:extLst>
          </p:cNvPr>
          <p:cNvSpPr txBox="1"/>
          <p:nvPr/>
        </p:nvSpPr>
        <p:spPr>
          <a:xfrm>
            <a:off x="1395169" y="4272360"/>
            <a:ext cx="63536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FFFF"/>
                </a:solidFill>
              </a:rPr>
              <a:t>Remember: </a:t>
            </a:r>
            <a:r>
              <a:rPr lang="en-US" sz="2800" dirty="0">
                <a:solidFill>
                  <a:srgbClr val="00FFFF"/>
                </a:solidFill>
              </a:rPr>
              <a:t>this is just a pattern, not a law</a:t>
            </a:r>
          </a:p>
        </p:txBody>
      </p:sp>
    </p:spTree>
    <p:extLst>
      <p:ext uri="{BB962C8B-B14F-4D97-AF65-F5344CB8AC3E}">
        <p14:creationId xmlns:p14="http://schemas.microsoft.com/office/powerpoint/2010/main" val="134617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67D2-F421-EF45-AC60-A5010EC56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8792"/>
            <a:ext cx="8229600" cy="1143000"/>
          </a:xfrm>
        </p:spPr>
        <p:txBody>
          <a:bodyPr/>
          <a:lstStyle/>
          <a:p>
            <a:r>
              <a:rPr lang="en-US" dirty="0"/>
              <a:t>A note about MVC…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054FC-8267-664A-9DDE-E5DA23DF1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067" y="968398"/>
            <a:ext cx="7907866" cy="4525963"/>
          </a:xfrm>
        </p:spPr>
        <p:txBody>
          <a:bodyPr/>
          <a:lstStyle/>
          <a:p>
            <a:r>
              <a:rPr lang="en-US" dirty="0"/>
              <a:t>Many different interpretations</a:t>
            </a:r>
          </a:p>
          <a:p>
            <a:pPr lvl="1"/>
            <a:r>
              <a:rPr lang="en-US" dirty="0"/>
              <a:t>E.g., View and Model communicate </a:t>
            </a:r>
          </a:p>
          <a:p>
            <a:r>
              <a:rPr lang="en-US" dirty="0"/>
              <a:t>Has evolved since its original meaning</a:t>
            </a:r>
          </a:p>
          <a:p>
            <a:endParaRPr lang="en-US" dirty="0"/>
          </a:p>
          <a:p>
            <a:r>
              <a:rPr lang="en-US" b="1" u="sng" dirty="0">
                <a:solidFill>
                  <a:srgbClr val="00FF66"/>
                </a:solidFill>
              </a:rPr>
              <a:t>Big takeaway:</a:t>
            </a:r>
            <a:r>
              <a:rPr lang="en-US" b="1" dirty="0">
                <a:solidFill>
                  <a:srgbClr val="00FF66"/>
                </a:solidFill>
              </a:rPr>
              <a:t> </a:t>
            </a:r>
            <a:r>
              <a:rPr lang="en-US" dirty="0"/>
              <a:t>separate UI from logic</a:t>
            </a:r>
          </a:p>
          <a:p>
            <a:endParaRPr lang="en-US" dirty="0">
              <a:solidFill>
                <a:srgbClr val="00FF66"/>
              </a:solidFill>
            </a:endParaRPr>
          </a:p>
          <a:p>
            <a:r>
              <a:rPr lang="en-US" dirty="0"/>
              <a:t>Many variations</a:t>
            </a:r>
          </a:p>
          <a:p>
            <a:pPr lvl="1"/>
            <a:r>
              <a:rPr lang="en-US" dirty="0"/>
              <a:t>MVVM, model-view-</a:t>
            </a:r>
            <a:r>
              <a:rPr lang="en-US" dirty="0" err="1"/>
              <a:t>viewmodel</a:t>
            </a:r>
            <a:endParaRPr lang="en-US" dirty="0"/>
          </a:p>
          <a:p>
            <a:pPr lvl="1"/>
            <a:r>
              <a:rPr lang="en-US" dirty="0"/>
              <a:t>MVP, model-view-presenter</a:t>
            </a:r>
          </a:p>
          <a:p>
            <a:pPr lvl="1"/>
            <a:r>
              <a:rPr lang="en-US" dirty="0"/>
              <a:t>HVMC, hierarchical model-view-controller</a:t>
            </a:r>
          </a:p>
          <a:p>
            <a:pPr lvl="1"/>
            <a:r>
              <a:rPr lang="en-US" dirty="0"/>
              <a:t>PM, presentation model</a:t>
            </a:r>
          </a:p>
          <a:p>
            <a:pPr lvl="1"/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7721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68EF-5DE0-ED48-A1D8-8C35B3F21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Model-View-</a:t>
            </a:r>
            <a:r>
              <a:rPr lang="en-US" dirty="0" err="1"/>
              <a:t>ViewModel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C60E2C-DB8E-5040-83D9-33AFFB1EC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223770"/>
            <a:ext cx="76200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8222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E6B0-2554-3F4D-81AA-CFEF26320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how do we use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8EDF8-F0EF-E248-951D-46FA0660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Depends on your GUI library</a:t>
            </a:r>
          </a:p>
          <a:p>
            <a:pPr lvl="1"/>
            <a:r>
              <a:rPr lang="en-US" dirty="0"/>
              <a:t>Django uses MVC</a:t>
            </a:r>
          </a:p>
          <a:p>
            <a:pPr lvl="1"/>
            <a:r>
              <a:rPr lang="en-US" dirty="0"/>
              <a:t>WPF uses MVVM</a:t>
            </a:r>
          </a:p>
          <a:p>
            <a:pPr lvl="1"/>
            <a:r>
              <a:rPr lang="en-US" dirty="0" err="1"/>
              <a:t>Tkinter</a:t>
            </a:r>
            <a:r>
              <a:rPr lang="en-US" dirty="0"/>
              <a:t> uses nothing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Use </a:t>
            </a:r>
            <a:r>
              <a:rPr lang="en-US" b="1" i="1" dirty="0"/>
              <a:t>something!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459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46FD-6AD8-9440-9D23-1B5F92F1C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architectural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E0537-4958-FD4E-AE39-9419BAA2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High-level structure of software system</a:t>
            </a:r>
          </a:p>
          <a:p>
            <a:endParaRPr lang="en-US" dirty="0"/>
          </a:p>
          <a:p>
            <a:r>
              <a:rPr lang="en-US" b="1" dirty="0"/>
              <a:t>Not </a:t>
            </a:r>
            <a:r>
              <a:rPr lang="en-US" dirty="0"/>
              <a:t>classes, </a:t>
            </a:r>
            <a:r>
              <a:rPr lang="en-US" b="1" dirty="0"/>
              <a:t>not</a:t>
            </a:r>
            <a:r>
              <a:rPr lang="en-US" dirty="0"/>
              <a:t> implementation details</a:t>
            </a:r>
          </a:p>
          <a:p>
            <a:endParaRPr lang="en-US" b="1" dirty="0"/>
          </a:p>
          <a:p>
            <a:r>
              <a:rPr lang="en-US" dirty="0"/>
              <a:t>The components may be implemented different ways</a:t>
            </a:r>
          </a:p>
          <a:p>
            <a:pPr lvl="1"/>
            <a:r>
              <a:rPr lang="en-US" dirty="0"/>
              <a:t>May depend on language/framework</a:t>
            </a:r>
          </a:p>
          <a:p>
            <a:pPr lvl="1"/>
            <a:r>
              <a:rPr lang="en-US" dirty="0"/>
              <a:t>Each component may have one or more classes</a:t>
            </a:r>
          </a:p>
        </p:txBody>
      </p:sp>
    </p:spTree>
    <p:extLst>
      <p:ext uri="{BB962C8B-B14F-4D97-AF65-F5344CB8AC3E}">
        <p14:creationId xmlns:p14="http://schemas.microsoft.com/office/powerpoint/2010/main" val="451972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D5D2-2DBB-7C42-AE12-D8F50EF78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an 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5EB3EF-5D47-2F4F-9C19-2037077596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38244" y="1964176"/>
            <a:ext cx="2202172" cy="190959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FE09F8-939F-AB41-97DF-5F0D9F9C0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0" y="3694347"/>
            <a:ext cx="2057401" cy="1882303"/>
          </a:xfrm>
          <a:prstGeom prst="rect">
            <a:avLst/>
          </a:prstGeom>
        </p:spPr>
      </p:pic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B4CD553E-D498-EA44-AEA4-81FE908775D1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439584" y="1905091"/>
            <a:ext cx="1049865" cy="2027767"/>
          </a:xfrm>
          <a:prstGeom prst="curvedConnector2">
            <a:avLst/>
          </a:prstGeom>
          <a:ln w="38100">
            <a:solidFill>
              <a:srgbClr val="FF00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C82EBC50-92AD-5742-86F1-1B5F56BB5D95}"/>
              </a:ext>
            </a:extLst>
          </p:cNvPr>
          <p:cNvCxnSpPr>
            <a:cxnSpLocks/>
          </p:cNvCxnSpPr>
          <p:nvPr/>
        </p:nvCxnSpPr>
        <p:spPr>
          <a:xfrm rot="5400000">
            <a:off x="4453769" y="3752635"/>
            <a:ext cx="1206317" cy="1951997"/>
          </a:xfrm>
          <a:prstGeom prst="curvedConnector2">
            <a:avLst/>
          </a:prstGeom>
          <a:ln w="38100">
            <a:solidFill>
              <a:srgbClr val="FF00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EDA108B-5F61-A345-A5AC-5B1B4D8917EF}"/>
              </a:ext>
            </a:extLst>
          </p:cNvPr>
          <p:cNvSpPr txBox="1"/>
          <p:nvPr/>
        </p:nvSpPr>
        <p:spPr>
          <a:xfrm>
            <a:off x="2702179" y="2114595"/>
            <a:ext cx="843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FF"/>
                </a:solidFill>
              </a:rPr>
              <a:t>input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DE001E9-351A-8044-9C5B-26493902A065}"/>
              </a:ext>
            </a:extLst>
          </p:cNvPr>
          <p:cNvSpPr txBox="1"/>
          <p:nvPr/>
        </p:nvSpPr>
        <p:spPr>
          <a:xfrm>
            <a:off x="4779072" y="5238656"/>
            <a:ext cx="10374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FF"/>
                </a:solidFill>
              </a:rPr>
              <a:t>output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A24D3C-B0E9-3847-B102-78BA425D4E15}"/>
              </a:ext>
            </a:extLst>
          </p:cNvPr>
          <p:cNvSpPr txBox="1"/>
          <p:nvPr/>
        </p:nvSpPr>
        <p:spPr>
          <a:xfrm>
            <a:off x="4837148" y="4277918"/>
            <a:ext cx="319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Lets break this down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C92E9B-935C-8143-8C0B-8E446F24666F}"/>
              </a:ext>
            </a:extLst>
          </p:cNvPr>
          <p:cNvSpPr/>
          <p:nvPr/>
        </p:nvSpPr>
        <p:spPr>
          <a:xfrm>
            <a:off x="5215469" y="1811865"/>
            <a:ext cx="2438400" cy="21866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3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2" grpId="1"/>
      <p:bldP spid="13" grpId="0"/>
      <p:bldP spid="13" grpId="1"/>
      <p:bldP spid="14" grpId="0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46FD-6AD8-9440-9D23-1B5F92F1C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Model-View-Controller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64F34-620E-034F-A1B5-2B8637562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44" y="3035011"/>
            <a:ext cx="1533887" cy="1403344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0237966-1026-374B-8550-39BA5A41BA7E}"/>
              </a:ext>
            </a:extLst>
          </p:cNvPr>
          <p:cNvSpPr/>
          <p:nvPr/>
        </p:nvSpPr>
        <p:spPr>
          <a:xfrm>
            <a:off x="6994807" y="3343872"/>
            <a:ext cx="1286934" cy="668866"/>
          </a:xfrm>
          <a:prstGeom prst="roundRect">
            <a:avLst/>
          </a:prstGeom>
          <a:noFill/>
          <a:ln w="28575">
            <a:solidFill>
              <a:srgbClr val="FF7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790C"/>
                </a:solidFill>
              </a:rPr>
              <a:t>Model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C102693-AE40-F144-84CC-4C44ACBD53FD}"/>
              </a:ext>
            </a:extLst>
          </p:cNvPr>
          <p:cNvSpPr/>
          <p:nvPr/>
        </p:nvSpPr>
        <p:spPr>
          <a:xfrm>
            <a:off x="4110291" y="4532371"/>
            <a:ext cx="1244600" cy="668866"/>
          </a:xfrm>
          <a:prstGeom prst="roundRect">
            <a:avLst/>
          </a:prstGeom>
          <a:noFill/>
          <a:ln w="28575">
            <a:solidFill>
              <a:srgbClr val="FF7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790C"/>
                </a:solidFill>
              </a:rPr>
              <a:t>View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04181DF-460F-8E40-9723-9E98FBB59328}"/>
              </a:ext>
            </a:extLst>
          </p:cNvPr>
          <p:cNvSpPr/>
          <p:nvPr/>
        </p:nvSpPr>
        <p:spPr>
          <a:xfrm>
            <a:off x="4055257" y="1936674"/>
            <a:ext cx="1354668" cy="668866"/>
          </a:xfrm>
          <a:prstGeom prst="roundRect">
            <a:avLst/>
          </a:prstGeom>
          <a:noFill/>
          <a:ln w="28575">
            <a:solidFill>
              <a:srgbClr val="FF7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790C"/>
                </a:solidFill>
              </a:rPr>
              <a:t>Controller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D635AE1-DEE4-124B-ACA5-B73D6D5BB483}"/>
              </a:ext>
            </a:extLst>
          </p:cNvPr>
          <p:cNvCxnSpPr>
            <a:cxnSpLocks/>
          </p:cNvCxnSpPr>
          <p:nvPr/>
        </p:nvCxnSpPr>
        <p:spPr>
          <a:xfrm flipV="1">
            <a:off x="2513596" y="2420645"/>
            <a:ext cx="1400922" cy="1257660"/>
          </a:xfrm>
          <a:prstGeom prst="straightConnector1">
            <a:avLst/>
          </a:prstGeom>
          <a:ln w="31750">
            <a:solidFill>
              <a:srgbClr val="FF00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700AC27-8A17-BE4E-8AE6-B7CCC4A703CE}"/>
              </a:ext>
            </a:extLst>
          </p:cNvPr>
          <p:cNvCxnSpPr>
            <a:cxnSpLocks/>
          </p:cNvCxnSpPr>
          <p:nvPr/>
        </p:nvCxnSpPr>
        <p:spPr>
          <a:xfrm flipH="1" flipV="1">
            <a:off x="2574151" y="3920304"/>
            <a:ext cx="1382106" cy="946500"/>
          </a:xfrm>
          <a:prstGeom prst="straightConnector1">
            <a:avLst/>
          </a:prstGeom>
          <a:ln w="31750">
            <a:solidFill>
              <a:srgbClr val="FF00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92F5F5-E411-134B-94A9-4681340A5E32}"/>
              </a:ext>
            </a:extLst>
          </p:cNvPr>
          <p:cNvCxnSpPr>
            <a:cxnSpLocks/>
          </p:cNvCxnSpPr>
          <p:nvPr/>
        </p:nvCxnSpPr>
        <p:spPr>
          <a:xfrm>
            <a:off x="4732591" y="2727832"/>
            <a:ext cx="0" cy="1710523"/>
          </a:xfrm>
          <a:prstGeom prst="straightConnector1">
            <a:avLst/>
          </a:prstGeom>
          <a:ln w="31750">
            <a:solidFill>
              <a:srgbClr val="FF00FF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1FD05CE-E662-A04C-8886-8A6C4B85C32D}"/>
              </a:ext>
            </a:extLst>
          </p:cNvPr>
          <p:cNvCxnSpPr>
            <a:cxnSpLocks/>
          </p:cNvCxnSpPr>
          <p:nvPr/>
        </p:nvCxnSpPr>
        <p:spPr>
          <a:xfrm>
            <a:off x="5600809" y="2358188"/>
            <a:ext cx="1261033" cy="1224905"/>
          </a:xfrm>
          <a:prstGeom prst="straightConnector1">
            <a:avLst/>
          </a:prstGeom>
          <a:ln w="31750">
            <a:solidFill>
              <a:srgbClr val="FF00FF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769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46FD-6AD8-9440-9D23-1B5F92F1C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F70F7E-200A-C047-9973-E6B898B59605}"/>
              </a:ext>
            </a:extLst>
          </p:cNvPr>
          <p:cNvSpPr txBox="1"/>
          <p:nvPr/>
        </p:nvSpPr>
        <p:spPr>
          <a:xfrm>
            <a:off x="565425" y="1615569"/>
            <a:ext cx="33866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Handles input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Mediator</a:t>
            </a:r>
          </a:p>
          <a:p>
            <a:endParaRPr lang="en-US" sz="2400" b="1" dirty="0"/>
          </a:p>
          <a:p>
            <a:r>
              <a:rPr lang="en-US" sz="2400" b="1" dirty="0"/>
              <a:t>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Logic and state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Domain objects</a:t>
            </a:r>
          </a:p>
          <a:p>
            <a:endParaRPr lang="en-US" sz="2400" b="1" dirty="0"/>
          </a:p>
          <a:p>
            <a:r>
              <a:rPr lang="en-US" sz="2400" b="1" dirty="0"/>
              <a:t>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User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Display info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3442067E-88F6-4A47-B791-143B7CBB9EE8}"/>
              </a:ext>
            </a:extLst>
          </p:cNvPr>
          <p:cNvSpPr/>
          <p:nvPr/>
        </p:nvSpPr>
        <p:spPr>
          <a:xfrm>
            <a:off x="7891277" y="4822286"/>
            <a:ext cx="677333" cy="9482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06E193-7861-4C4B-81EB-6D8C10BE816F}"/>
              </a:ext>
            </a:extLst>
          </p:cNvPr>
          <p:cNvCxnSpPr>
            <a:cxnSpLocks/>
          </p:cNvCxnSpPr>
          <p:nvPr/>
        </p:nvCxnSpPr>
        <p:spPr>
          <a:xfrm>
            <a:off x="8229944" y="3911174"/>
            <a:ext cx="0" cy="818904"/>
          </a:xfrm>
          <a:prstGeom prst="straightConnector1">
            <a:avLst/>
          </a:prstGeom>
          <a:ln w="31750">
            <a:solidFill>
              <a:srgbClr val="FF00FF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2ACDD9F-0D7E-824C-90E9-2C864A1B9155}"/>
              </a:ext>
            </a:extLst>
          </p:cNvPr>
          <p:cNvSpPr/>
          <p:nvPr/>
        </p:nvSpPr>
        <p:spPr>
          <a:xfrm>
            <a:off x="7586477" y="3112331"/>
            <a:ext cx="1286934" cy="668866"/>
          </a:xfrm>
          <a:prstGeom prst="roundRect">
            <a:avLst/>
          </a:prstGeom>
          <a:noFill/>
          <a:ln w="28575">
            <a:solidFill>
              <a:srgbClr val="FF7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790C"/>
                </a:solidFill>
              </a:rPr>
              <a:t>Model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4F2A5B4-5352-734E-BCFD-F3058A07F3F4}"/>
              </a:ext>
            </a:extLst>
          </p:cNvPr>
          <p:cNvSpPr/>
          <p:nvPr/>
        </p:nvSpPr>
        <p:spPr>
          <a:xfrm>
            <a:off x="4701961" y="4300830"/>
            <a:ext cx="1244600" cy="668866"/>
          </a:xfrm>
          <a:prstGeom prst="roundRect">
            <a:avLst/>
          </a:prstGeom>
          <a:noFill/>
          <a:ln w="28575">
            <a:solidFill>
              <a:srgbClr val="FF7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790C"/>
                </a:solidFill>
              </a:rPr>
              <a:t>View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E5ED712-B415-B349-9D55-6E5513D4B330}"/>
              </a:ext>
            </a:extLst>
          </p:cNvPr>
          <p:cNvSpPr/>
          <p:nvPr/>
        </p:nvSpPr>
        <p:spPr>
          <a:xfrm>
            <a:off x="4646927" y="1705133"/>
            <a:ext cx="1354668" cy="668866"/>
          </a:xfrm>
          <a:prstGeom prst="roundRect">
            <a:avLst/>
          </a:prstGeom>
          <a:noFill/>
          <a:ln w="28575">
            <a:solidFill>
              <a:srgbClr val="FF7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790C"/>
                </a:solidFill>
              </a:rPr>
              <a:t>Controller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AFCB5C-93C3-8445-A393-FF071B11BFE9}"/>
              </a:ext>
            </a:extLst>
          </p:cNvPr>
          <p:cNvCxnSpPr>
            <a:cxnSpLocks/>
          </p:cNvCxnSpPr>
          <p:nvPr/>
        </p:nvCxnSpPr>
        <p:spPr>
          <a:xfrm>
            <a:off x="5324261" y="2496291"/>
            <a:ext cx="0" cy="1710523"/>
          </a:xfrm>
          <a:prstGeom prst="straightConnector1">
            <a:avLst/>
          </a:prstGeom>
          <a:ln w="31750">
            <a:solidFill>
              <a:srgbClr val="FF00FF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ADCEB0-E170-C048-B29F-5D9DE9663B7A}"/>
              </a:ext>
            </a:extLst>
          </p:cNvPr>
          <p:cNvCxnSpPr>
            <a:cxnSpLocks/>
          </p:cNvCxnSpPr>
          <p:nvPr/>
        </p:nvCxnSpPr>
        <p:spPr>
          <a:xfrm>
            <a:off x="6192479" y="2126647"/>
            <a:ext cx="1261033" cy="1224905"/>
          </a:xfrm>
          <a:prstGeom prst="straightConnector1">
            <a:avLst/>
          </a:prstGeom>
          <a:ln w="31750">
            <a:solidFill>
              <a:srgbClr val="FF00FF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4B19E4-48FB-F548-959F-E40072D6A385}"/>
              </a:ext>
            </a:extLst>
          </p:cNvPr>
          <p:cNvCxnSpPr>
            <a:cxnSpLocks/>
          </p:cNvCxnSpPr>
          <p:nvPr/>
        </p:nvCxnSpPr>
        <p:spPr>
          <a:xfrm>
            <a:off x="3915466" y="1766605"/>
            <a:ext cx="593745" cy="262154"/>
          </a:xfrm>
          <a:prstGeom prst="straightConnector1">
            <a:avLst/>
          </a:prstGeom>
          <a:ln w="31750">
            <a:solidFill>
              <a:srgbClr val="FF00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05BE05-F381-A54F-9073-C55BACAE023B}"/>
              </a:ext>
            </a:extLst>
          </p:cNvPr>
          <p:cNvCxnSpPr>
            <a:cxnSpLocks/>
          </p:cNvCxnSpPr>
          <p:nvPr/>
        </p:nvCxnSpPr>
        <p:spPr>
          <a:xfrm flipH="1">
            <a:off x="4085059" y="4680064"/>
            <a:ext cx="446701" cy="383714"/>
          </a:xfrm>
          <a:prstGeom prst="straightConnector1">
            <a:avLst/>
          </a:prstGeom>
          <a:ln w="31750">
            <a:solidFill>
              <a:srgbClr val="FF00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6776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ea typeface="ＭＳ Ｐゴシック" charset="-128"/>
              </a:rPr>
              <a:t>Responsibility-Driven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Font typeface="Arial" charset="0"/>
              <a:buNone/>
              <a:defRPr/>
            </a:pPr>
            <a:r>
              <a:rPr lang="en-US" dirty="0"/>
              <a:t>Frames object design as deciding</a:t>
            </a:r>
          </a:p>
          <a:p>
            <a:pPr>
              <a:defRPr/>
            </a:pPr>
            <a:r>
              <a:rPr lang="en-US" dirty="0"/>
              <a:t>How to assign </a:t>
            </a:r>
            <a:r>
              <a:rPr lang="en-US" u="sng" dirty="0">
                <a:solidFill>
                  <a:srgbClr val="00FFFF"/>
                </a:solidFill>
              </a:rPr>
              <a:t>responsibilities</a:t>
            </a:r>
            <a:r>
              <a:rPr lang="en-US" dirty="0"/>
              <a:t> to objects</a:t>
            </a:r>
          </a:p>
          <a:p>
            <a:pPr>
              <a:defRPr/>
            </a:pPr>
            <a:r>
              <a:rPr lang="en-US" dirty="0"/>
              <a:t>How objects should </a:t>
            </a:r>
            <a:r>
              <a:rPr lang="en-US" u="sng" dirty="0">
                <a:solidFill>
                  <a:srgbClr val="00FFFF"/>
                </a:solidFill>
              </a:rPr>
              <a:t>collaborate</a:t>
            </a:r>
          </a:p>
          <a:p>
            <a:pPr lvl="1">
              <a:defRPr/>
            </a:pPr>
            <a:r>
              <a:rPr lang="en-US" dirty="0"/>
              <a:t>What </a:t>
            </a:r>
            <a:r>
              <a:rPr lang="en-US" u="sng" dirty="0">
                <a:solidFill>
                  <a:srgbClr val="00FFFF"/>
                </a:solidFill>
              </a:rPr>
              <a:t>role</a:t>
            </a:r>
            <a:r>
              <a:rPr lang="en-US" dirty="0"/>
              <a:t> each object should play in a collaboration</a:t>
            </a:r>
          </a:p>
        </p:txBody>
      </p:sp>
      <p:pic>
        <p:nvPicPr>
          <p:cNvPr id="46083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873" b="29955"/>
          <a:stretch>
            <a:fillRect/>
          </a:stretch>
        </p:blipFill>
        <p:spPr bwMode="auto">
          <a:xfrm>
            <a:off x="0" y="3797300"/>
            <a:ext cx="91440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2" name="TextBox 4"/>
          <p:cNvSpPr txBox="1">
            <a:spLocks noChangeArrowheads="1"/>
          </p:cNvSpPr>
          <p:nvPr/>
        </p:nvSpPr>
        <p:spPr bwMode="auto">
          <a:xfrm rot="-5400000">
            <a:off x="8241506" y="2944019"/>
            <a:ext cx="15922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200" dirty="0">
                <a:solidFill>
                  <a:schemeClr val="bg1">
                    <a:lumMod val="75000"/>
                  </a:schemeClr>
                </a:solidFill>
              </a:rPr>
              <a:t>http://flic.kr/p/btp5ZK</a:t>
            </a:r>
          </a:p>
        </p:txBody>
      </p:sp>
    </p:spTree>
    <p:extLst>
      <p:ext uri="{BB962C8B-B14F-4D97-AF65-F5344CB8AC3E}">
        <p14:creationId xmlns:p14="http://schemas.microsoft.com/office/powerpoint/2010/main" val="2164382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5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3" y="1574800"/>
            <a:ext cx="8042275" cy="284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290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C46FD-6AD8-9440-9D23-1B5F92F1C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F70F7E-200A-C047-9973-E6B898B59605}"/>
              </a:ext>
            </a:extLst>
          </p:cNvPr>
          <p:cNvSpPr txBox="1"/>
          <p:nvPr/>
        </p:nvSpPr>
        <p:spPr>
          <a:xfrm>
            <a:off x="565425" y="1615569"/>
            <a:ext cx="338666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Controller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Handles input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Mediator</a:t>
            </a:r>
          </a:p>
          <a:p>
            <a:endParaRPr lang="en-US" sz="2400" b="1" dirty="0"/>
          </a:p>
          <a:p>
            <a:r>
              <a:rPr lang="en-US" sz="2400" b="1" dirty="0"/>
              <a:t>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Logic and state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Domain objects</a:t>
            </a:r>
          </a:p>
          <a:p>
            <a:endParaRPr lang="en-US" sz="2400" b="1" dirty="0"/>
          </a:p>
          <a:p>
            <a:r>
              <a:rPr lang="en-US" sz="2400" b="1" dirty="0"/>
              <a:t>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User interface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Display info</a:t>
            </a:r>
          </a:p>
        </p:txBody>
      </p:sp>
      <p:sp>
        <p:nvSpPr>
          <p:cNvPr id="15" name="Can 14">
            <a:extLst>
              <a:ext uri="{FF2B5EF4-FFF2-40B4-BE49-F238E27FC236}">
                <a16:creationId xmlns:a16="http://schemas.microsoft.com/office/drawing/2014/main" id="{3442067E-88F6-4A47-B791-143B7CBB9EE8}"/>
              </a:ext>
            </a:extLst>
          </p:cNvPr>
          <p:cNvSpPr/>
          <p:nvPr/>
        </p:nvSpPr>
        <p:spPr>
          <a:xfrm>
            <a:off x="7891277" y="4822286"/>
            <a:ext cx="677333" cy="948267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DB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06E193-7861-4C4B-81EB-6D8C10BE816F}"/>
              </a:ext>
            </a:extLst>
          </p:cNvPr>
          <p:cNvCxnSpPr>
            <a:cxnSpLocks/>
          </p:cNvCxnSpPr>
          <p:nvPr/>
        </p:nvCxnSpPr>
        <p:spPr>
          <a:xfrm>
            <a:off x="8229944" y="3911174"/>
            <a:ext cx="0" cy="818904"/>
          </a:xfrm>
          <a:prstGeom prst="straightConnector1">
            <a:avLst/>
          </a:prstGeom>
          <a:ln w="31750">
            <a:solidFill>
              <a:srgbClr val="FF00FF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82ACDD9F-0D7E-824C-90E9-2C864A1B9155}"/>
              </a:ext>
            </a:extLst>
          </p:cNvPr>
          <p:cNvSpPr/>
          <p:nvPr/>
        </p:nvSpPr>
        <p:spPr>
          <a:xfrm>
            <a:off x="7586477" y="3112331"/>
            <a:ext cx="1286934" cy="668866"/>
          </a:xfrm>
          <a:prstGeom prst="roundRect">
            <a:avLst/>
          </a:prstGeom>
          <a:noFill/>
          <a:ln w="28575">
            <a:solidFill>
              <a:srgbClr val="FF7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790C"/>
                </a:solidFill>
              </a:rPr>
              <a:t>Model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4F2A5B4-5352-734E-BCFD-F3058A07F3F4}"/>
              </a:ext>
            </a:extLst>
          </p:cNvPr>
          <p:cNvSpPr/>
          <p:nvPr/>
        </p:nvSpPr>
        <p:spPr>
          <a:xfrm>
            <a:off x="4701961" y="4300830"/>
            <a:ext cx="1244600" cy="668866"/>
          </a:xfrm>
          <a:prstGeom prst="roundRect">
            <a:avLst/>
          </a:prstGeom>
          <a:noFill/>
          <a:ln w="28575">
            <a:solidFill>
              <a:srgbClr val="FF7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790C"/>
                </a:solidFill>
              </a:rPr>
              <a:t>View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E5ED712-B415-B349-9D55-6E5513D4B330}"/>
              </a:ext>
            </a:extLst>
          </p:cNvPr>
          <p:cNvSpPr/>
          <p:nvPr/>
        </p:nvSpPr>
        <p:spPr>
          <a:xfrm>
            <a:off x="4646927" y="1705133"/>
            <a:ext cx="1354668" cy="668866"/>
          </a:xfrm>
          <a:prstGeom prst="roundRect">
            <a:avLst/>
          </a:prstGeom>
          <a:noFill/>
          <a:ln w="28575">
            <a:solidFill>
              <a:srgbClr val="FF790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790C"/>
                </a:solidFill>
              </a:rPr>
              <a:t>Controller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AFCB5C-93C3-8445-A393-FF071B11BFE9}"/>
              </a:ext>
            </a:extLst>
          </p:cNvPr>
          <p:cNvCxnSpPr>
            <a:cxnSpLocks/>
          </p:cNvCxnSpPr>
          <p:nvPr/>
        </p:nvCxnSpPr>
        <p:spPr>
          <a:xfrm>
            <a:off x="5324261" y="2496291"/>
            <a:ext cx="0" cy="1710523"/>
          </a:xfrm>
          <a:prstGeom prst="straightConnector1">
            <a:avLst/>
          </a:prstGeom>
          <a:ln w="31750">
            <a:solidFill>
              <a:srgbClr val="FF00FF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DADCEB0-E170-C048-B29F-5D9DE9663B7A}"/>
              </a:ext>
            </a:extLst>
          </p:cNvPr>
          <p:cNvCxnSpPr>
            <a:cxnSpLocks/>
          </p:cNvCxnSpPr>
          <p:nvPr/>
        </p:nvCxnSpPr>
        <p:spPr>
          <a:xfrm>
            <a:off x="6192479" y="2126647"/>
            <a:ext cx="1261033" cy="1224905"/>
          </a:xfrm>
          <a:prstGeom prst="straightConnector1">
            <a:avLst/>
          </a:prstGeom>
          <a:ln w="31750">
            <a:solidFill>
              <a:srgbClr val="FF00FF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84B19E4-48FB-F548-959F-E40072D6A385}"/>
              </a:ext>
            </a:extLst>
          </p:cNvPr>
          <p:cNvCxnSpPr>
            <a:cxnSpLocks/>
          </p:cNvCxnSpPr>
          <p:nvPr/>
        </p:nvCxnSpPr>
        <p:spPr>
          <a:xfrm>
            <a:off x="3915466" y="1766605"/>
            <a:ext cx="593745" cy="262154"/>
          </a:xfrm>
          <a:prstGeom prst="straightConnector1">
            <a:avLst/>
          </a:prstGeom>
          <a:ln w="31750">
            <a:solidFill>
              <a:srgbClr val="FF00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405BE05-F381-A54F-9073-C55BACAE023B}"/>
              </a:ext>
            </a:extLst>
          </p:cNvPr>
          <p:cNvCxnSpPr>
            <a:cxnSpLocks/>
          </p:cNvCxnSpPr>
          <p:nvPr/>
        </p:nvCxnSpPr>
        <p:spPr>
          <a:xfrm flipH="1">
            <a:off x="4085059" y="4680064"/>
            <a:ext cx="446701" cy="383714"/>
          </a:xfrm>
          <a:prstGeom prst="straightConnector1">
            <a:avLst/>
          </a:prstGeom>
          <a:ln w="31750">
            <a:solidFill>
              <a:srgbClr val="FF00FF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542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7EEE-E210-4145-B4E5-AF5BCC915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Contacts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5F2D2-CE7A-404C-95B6-6B965432F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63958"/>
            <a:ext cx="8229600" cy="470852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Controllers</a:t>
            </a:r>
          </a:p>
          <a:p>
            <a:pPr lvl="1"/>
            <a:r>
              <a:rPr lang="en-US" dirty="0"/>
              <a:t>Person</a:t>
            </a:r>
          </a:p>
          <a:p>
            <a:r>
              <a:rPr lang="en-US" dirty="0"/>
              <a:t>Models</a:t>
            </a:r>
          </a:p>
          <a:p>
            <a:pPr lvl="1"/>
            <a:r>
              <a:rPr lang="en-US" dirty="0"/>
              <a:t>Person</a:t>
            </a:r>
          </a:p>
          <a:p>
            <a:r>
              <a:rPr lang="en-US" dirty="0"/>
              <a:t>Views</a:t>
            </a:r>
          </a:p>
          <a:p>
            <a:pPr lvl="1"/>
            <a:r>
              <a:rPr lang="en-US" dirty="0"/>
              <a:t>Create</a:t>
            </a:r>
          </a:p>
          <a:p>
            <a:pPr lvl="1"/>
            <a:r>
              <a:rPr lang="en-US" dirty="0"/>
              <a:t>Edit	</a:t>
            </a:r>
          </a:p>
          <a:p>
            <a:pPr lvl="1"/>
            <a:r>
              <a:rPr lang="en-US" dirty="0"/>
              <a:t>Delete</a:t>
            </a:r>
          </a:p>
          <a:p>
            <a:pPr lvl="1"/>
            <a:r>
              <a:rPr lang="en-US" dirty="0"/>
              <a:t>List</a:t>
            </a:r>
          </a:p>
          <a:p>
            <a:pPr lvl="1"/>
            <a:r>
              <a:rPr lang="en-US" dirty="0"/>
              <a:t>Details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CA4101-6327-9546-9B9F-136E53EE2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0" y="1417638"/>
            <a:ext cx="4344285" cy="60240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079682-93A6-F042-AE7F-51EF0F1445C6}"/>
              </a:ext>
            </a:extLst>
          </p:cNvPr>
          <p:cNvCxnSpPr>
            <a:cxnSpLocks/>
          </p:cNvCxnSpPr>
          <p:nvPr/>
        </p:nvCxnSpPr>
        <p:spPr>
          <a:xfrm flipH="1">
            <a:off x="6070386" y="3795913"/>
            <a:ext cx="5378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6E6518A-D27A-BF41-BFE7-A9B189BB66F5}"/>
              </a:ext>
            </a:extLst>
          </p:cNvPr>
          <p:cNvCxnSpPr>
            <a:cxnSpLocks/>
          </p:cNvCxnSpPr>
          <p:nvPr/>
        </p:nvCxnSpPr>
        <p:spPr>
          <a:xfrm flipH="1">
            <a:off x="6070386" y="4048206"/>
            <a:ext cx="5378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8FB2E9D-F10D-6548-AA00-4070EA5D3B35}"/>
              </a:ext>
            </a:extLst>
          </p:cNvPr>
          <p:cNvCxnSpPr>
            <a:cxnSpLocks/>
          </p:cNvCxnSpPr>
          <p:nvPr/>
        </p:nvCxnSpPr>
        <p:spPr>
          <a:xfrm flipH="1">
            <a:off x="6070386" y="4507968"/>
            <a:ext cx="53788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108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l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 Black .thmx</Template>
  <TotalTime>11932</TotalTime>
  <Words>291</Words>
  <Application>Microsoft Macintosh PowerPoint</Application>
  <PresentationFormat>On-screen Show (4:3)</PresentationFormat>
  <Paragraphs>106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Black</vt:lpstr>
      <vt:lpstr>PowerPoint Presentation</vt:lpstr>
      <vt:lpstr>An architectural pattern</vt:lpstr>
      <vt:lpstr>Interacting with an app</vt:lpstr>
      <vt:lpstr>Model-View-Controller</vt:lpstr>
      <vt:lpstr>Responsibilities</vt:lpstr>
      <vt:lpstr>Responsibility-Driven Design</vt:lpstr>
      <vt:lpstr>PowerPoint Presentation</vt:lpstr>
      <vt:lpstr>Responsibilities</vt:lpstr>
      <vt:lpstr>Example: Contacts App</vt:lpstr>
      <vt:lpstr>Benefits of MVC</vt:lpstr>
      <vt:lpstr>Downsides of MVC</vt:lpstr>
      <vt:lpstr>A note about MVC…</vt:lpstr>
      <vt:lpstr>Model-View-ViewModel</vt:lpstr>
      <vt:lpstr>So how do we use it?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Austin Henley</dc:creator>
  <cp:keywords/>
  <dc:description/>
  <cp:lastModifiedBy>Henley, Austin Zachary</cp:lastModifiedBy>
  <cp:revision>551</cp:revision>
  <dcterms:created xsi:type="dcterms:W3CDTF">2011-01-26T19:04:03Z</dcterms:created>
  <dcterms:modified xsi:type="dcterms:W3CDTF">2021-11-02T19:50:54Z</dcterms:modified>
  <cp:category/>
</cp:coreProperties>
</file>