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39"/>
  </p:notesMasterIdLst>
  <p:sldIdLst>
    <p:sldId id="256" r:id="rId5"/>
    <p:sldId id="313" r:id="rId6"/>
    <p:sldId id="319" r:id="rId7"/>
    <p:sldId id="363" r:id="rId8"/>
    <p:sldId id="341" r:id="rId9"/>
    <p:sldId id="342" r:id="rId10"/>
    <p:sldId id="339" r:id="rId11"/>
    <p:sldId id="343" r:id="rId12"/>
    <p:sldId id="345" r:id="rId13"/>
    <p:sldId id="344" r:id="rId14"/>
    <p:sldId id="347" r:id="rId15"/>
    <p:sldId id="346" r:id="rId16"/>
    <p:sldId id="315" r:id="rId17"/>
    <p:sldId id="316" r:id="rId18"/>
    <p:sldId id="317" r:id="rId19"/>
    <p:sldId id="355" r:id="rId20"/>
    <p:sldId id="356" r:id="rId21"/>
    <p:sldId id="357" r:id="rId22"/>
    <p:sldId id="364" r:id="rId23"/>
    <p:sldId id="358" r:id="rId24"/>
    <p:sldId id="365" r:id="rId25"/>
    <p:sldId id="359" r:id="rId26"/>
    <p:sldId id="360" r:id="rId27"/>
    <p:sldId id="361" r:id="rId28"/>
    <p:sldId id="362" r:id="rId29"/>
    <p:sldId id="321" r:id="rId30"/>
    <p:sldId id="366" r:id="rId31"/>
    <p:sldId id="367" r:id="rId32"/>
    <p:sldId id="320" r:id="rId33"/>
    <p:sldId id="348" r:id="rId34"/>
    <p:sldId id="349" r:id="rId35"/>
    <p:sldId id="350" r:id="rId36"/>
    <p:sldId id="312" r:id="rId37"/>
    <p:sldId id="340" r:id="rId38"/>
  </p:sldIdLst>
  <p:sldSz cx="14630400" cy="7772400"/>
  <p:notesSz cx="6858000" cy="9144000"/>
  <p:defaultTextStyle>
    <a:defPPr>
      <a:defRPr lang="en-US"/>
    </a:defPPr>
    <a:lvl1pPr marL="0" algn="l" defTabSz="1280160" rtl="0" eaLnBrk="1" latinLnBrk="0" hangingPunct="1">
      <a:defRPr sz="2520" kern="1200">
        <a:solidFill>
          <a:schemeClr val="tx1"/>
        </a:solidFill>
        <a:latin typeface="+mn-lt"/>
        <a:ea typeface="+mn-ea"/>
        <a:cs typeface="+mn-cs"/>
      </a:defRPr>
    </a:lvl1pPr>
    <a:lvl2pPr marL="640080" algn="l" defTabSz="1280160" rtl="0" eaLnBrk="1" latinLnBrk="0" hangingPunct="1">
      <a:defRPr sz="2520" kern="1200">
        <a:solidFill>
          <a:schemeClr val="tx1"/>
        </a:solidFill>
        <a:latin typeface="+mn-lt"/>
        <a:ea typeface="+mn-ea"/>
        <a:cs typeface="+mn-cs"/>
      </a:defRPr>
    </a:lvl2pPr>
    <a:lvl3pPr marL="1280160" algn="l" defTabSz="1280160" rtl="0" eaLnBrk="1" latinLnBrk="0" hangingPunct="1">
      <a:defRPr sz="2520" kern="1200">
        <a:solidFill>
          <a:schemeClr val="tx1"/>
        </a:solidFill>
        <a:latin typeface="+mn-lt"/>
        <a:ea typeface="+mn-ea"/>
        <a:cs typeface="+mn-cs"/>
      </a:defRPr>
    </a:lvl3pPr>
    <a:lvl4pPr marL="1920240" algn="l" defTabSz="1280160" rtl="0" eaLnBrk="1" latinLnBrk="0" hangingPunct="1">
      <a:defRPr sz="2520" kern="1200">
        <a:solidFill>
          <a:schemeClr val="tx1"/>
        </a:solidFill>
        <a:latin typeface="+mn-lt"/>
        <a:ea typeface="+mn-ea"/>
        <a:cs typeface="+mn-cs"/>
      </a:defRPr>
    </a:lvl4pPr>
    <a:lvl5pPr marL="2560320" algn="l" defTabSz="1280160" rtl="0" eaLnBrk="1" latinLnBrk="0" hangingPunct="1">
      <a:defRPr sz="2520" kern="1200">
        <a:solidFill>
          <a:schemeClr val="tx1"/>
        </a:solidFill>
        <a:latin typeface="+mn-lt"/>
        <a:ea typeface="+mn-ea"/>
        <a:cs typeface="+mn-cs"/>
      </a:defRPr>
    </a:lvl5pPr>
    <a:lvl6pPr marL="3200400" algn="l" defTabSz="1280160" rtl="0" eaLnBrk="1" latinLnBrk="0" hangingPunct="1">
      <a:defRPr sz="2520" kern="1200">
        <a:solidFill>
          <a:schemeClr val="tx1"/>
        </a:solidFill>
        <a:latin typeface="+mn-lt"/>
        <a:ea typeface="+mn-ea"/>
        <a:cs typeface="+mn-cs"/>
      </a:defRPr>
    </a:lvl6pPr>
    <a:lvl7pPr marL="3840480" algn="l" defTabSz="1280160" rtl="0" eaLnBrk="1" latinLnBrk="0" hangingPunct="1">
      <a:defRPr sz="2520" kern="1200">
        <a:solidFill>
          <a:schemeClr val="tx1"/>
        </a:solidFill>
        <a:latin typeface="+mn-lt"/>
        <a:ea typeface="+mn-ea"/>
        <a:cs typeface="+mn-cs"/>
      </a:defRPr>
    </a:lvl7pPr>
    <a:lvl8pPr marL="4480560" algn="l" defTabSz="1280160" rtl="0" eaLnBrk="1" latinLnBrk="0" hangingPunct="1">
      <a:defRPr sz="2520" kern="1200">
        <a:solidFill>
          <a:schemeClr val="tx1"/>
        </a:solidFill>
        <a:latin typeface="+mn-lt"/>
        <a:ea typeface="+mn-ea"/>
        <a:cs typeface="+mn-cs"/>
      </a:defRPr>
    </a:lvl8pPr>
    <a:lvl9pPr marL="5120640" algn="l" defTabSz="1280160" rtl="0" eaLnBrk="1" latinLnBrk="0" hangingPunct="1">
      <a:defRPr sz="252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46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376" autoAdjust="0"/>
    <p:restoredTop sz="93321" autoAdjust="0"/>
  </p:normalViewPr>
  <p:slideViewPr>
    <p:cSldViewPr>
      <p:cViewPr varScale="1">
        <p:scale>
          <a:sx n="96" d="100"/>
          <a:sy n="96" d="100"/>
        </p:scale>
        <p:origin x="108" y="432"/>
      </p:cViewPr>
      <p:guideLst>
        <p:guide orient="horz" pos="2448"/>
        <p:guide pos="460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otik Parvez Sheikh" userId="980b2c0e-c4be-48b4-89f1-66949b55d700" providerId="ADAL" clId="{A800FFEF-2E72-4059-BCDE-D05DF715E045}"/>
    <pc:docChg chg="modSld">
      <pc:chgData name="Protik Parvez Sheikh" userId="980b2c0e-c4be-48b4-89f1-66949b55d700" providerId="ADAL" clId="{A800FFEF-2E72-4059-BCDE-D05DF715E045}" dt="2023-02-13T16:53:44.791" v="91" actId="20577"/>
      <pc:docMkLst>
        <pc:docMk/>
      </pc:docMkLst>
      <pc:sldChg chg="modSp">
        <pc:chgData name="Protik Parvez Sheikh" userId="980b2c0e-c4be-48b4-89f1-66949b55d700" providerId="ADAL" clId="{A800FFEF-2E72-4059-BCDE-D05DF715E045}" dt="2023-02-13T16:17:09.148" v="30" actId="20577"/>
        <pc:sldMkLst>
          <pc:docMk/>
          <pc:sldMk cId="618064588" sldId="358"/>
        </pc:sldMkLst>
        <pc:spChg chg="mod">
          <ac:chgData name="Protik Parvez Sheikh" userId="980b2c0e-c4be-48b4-89f1-66949b55d700" providerId="ADAL" clId="{A800FFEF-2E72-4059-BCDE-D05DF715E045}" dt="2023-02-13T16:17:09.148" v="30" actId="20577"/>
          <ac:spMkLst>
            <pc:docMk/>
            <pc:sldMk cId="618064588" sldId="358"/>
            <ac:spMk id="3" creationId="{00000000-0000-0000-0000-000000000000}"/>
          </ac:spMkLst>
        </pc:spChg>
      </pc:sldChg>
      <pc:sldChg chg="modSp">
        <pc:chgData name="Protik Parvez Sheikh" userId="980b2c0e-c4be-48b4-89f1-66949b55d700" providerId="ADAL" clId="{A800FFEF-2E72-4059-BCDE-D05DF715E045}" dt="2023-02-13T16:30:37.410" v="90" actId="20577"/>
        <pc:sldMkLst>
          <pc:docMk/>
          <pc:sldMk cId="3921045887" sldId="359"/>
        </pc:sldMkLst>
        <pc:spChg chg="mod">
          <ac:chgData name="Protik Parvez Sheikh" userId="980b2c0e-c4be-48b4-89f1-66949b55d700" providerId="ADAL" clId="{A800FFEF-2E72-4059-BCDE-D05DF715E045}" dt="2023-02-13T16:30:37.410" v="90" actId="20577"/>
          <ac:spMkLst>
            <pc:docMk/>
            <pc:sldMk cId="3921045887" sldId="359"/>
            <ac:spMk id="3" creationId="{00000000-0000-0000-0000-000000000000}"/>
          </ac:spMkLst>
        </pc:spChg>
      </pc:sldChg>
      <pc:sldChg chg="modSp">
        <pc:chgData name="Protik Parvez Sheikh" userId="980b2c0e-c4be-48b4-89f1-66949b55d700" providerId="ADAL" clId="{A800FFEF-2E72-4059-BCDE-D05DF715E045}" dt="2023-02-13T16:53:44.791" v="91" actId="20577"/>
        <pc:sldMkLst>
          <pc:docMk/>
          <pc:sldMk cId="119000830" sldId="362"/>
        </pc:sldMkLst>
        <pc:spChg chg="mod">
          <ac:chgData name="Protik Parvez Sheikh" userId="980b2c0e-c4be-48b4-89f1-66949b55d700" providerId="ADAL" clId="{A800FFEF-2E72-4059-BCDE-D05DF715E045}" dt="2023-02-13T16:53:44.791" v="91" actId="20577"/>
          <ac:spMkLst>
            <pc:docMk/>
            <pc:sldMk cId="119000830" sldId="362"/>
            <ac:spMk id="3" creationId="{00000000-0000-0000-0000-000000000000}"/>
          </ac:spMkLst>
        </pc:spChg>
      </pc:sldChg>
    </pc:docChg>
  </pc:docChgLst>
  <pc:docChgLst>
    <pc:chgData name="Protik Parvez Sheikh" userId="980b2c0e-c4be-48b4-89f1-66949b55d700" providerId="ADAL" clId="{2EB462A4-FAC0-4013-B7C2-3696763159B3}"/>
    <pc:docChg chg="delSld">
      <pc:chgData name="Protik Parvez Sheikh" userId="980b2c0e-c4be-48b4-89f1-66949b55d700" providerId="ADAL" clId="{2EB462A4-FAC0-4013-B7C2-3696763159B3}" dt="2023-02-14T05:08:00.455" v="0" actId="2696"/>
      <pc:docMkLst>
        <pc:docMk/>
      </pc:docMkLst>
      <pc:sldChg chg="del">
        <pc:chgData name="Protik Parvez Sheikh" userId="980b2c0e-c4be-48b4-89f1-66949b55d700" providerId="ADAL" clId="{2EB462A4-FAC0-4013-B7C2-3696763159B3}" dt="2023-02-14T05:08:00.455" v="0" actId="2696"/>
        <pc:sldMkLst>
          <pc:docMk/>
          <pc:sldMk cId="3175700613" sldId="351"/>
        </pc:sldMkLst>
      </pc:sldChg>
      <pc:sldChg chg="del">
        <pc:chgData name="Protik Parvez Sheikh" userId="980b2c0e-c4be-48b4-89f1-66949b55d700" providerId="ADAL" clId="{2EB462A4-FAC0-4013-B7C2-3696763159B3}" dt="2023-02-14T05:08:00.455" v="0" actId="2696"/>
        <pc:sldMkLst>
          <pc:docMk/>
          <pc:sldMk cId="1359164227" sldId="352"/>
        </pc:sldMkLst>
      </pc:sldChg>
      <pc:sldChg chg="del">
        <pc:chgData name="Protik Parvez Sheikh" userId="980b2c0e-c4be-48b4-89f1-66949b55d700" providerId="ADAL" clId="{2EB462A4-FAC0-4013-B7C2-3696763159B3}" dt="2023-02-14T05:08:00.455" v="0" actId="2696"/>
        <pc:sldMkLst>
          <pc:docMk/>
          <pc:sldMk cId="1381621726" sldId="353"/>
        </pc:sldMkLst>
      </pc:sldChg>
      <pc:sldChg chg="del">
        <pc:chgData name="Protik Parvez Sheikh" userId="980b2c0e-c4be-48b4-89f1-66949b55d700" providerId="ADAL" clId="{2EB462A4-FAC0-4013-B7C2-3696763159B3}" dt="2023-02-14T05:08:00.455" v="0" actId="2696"/>
        <pc:sldMkLst>
          <pc:docMk/>
          <pc:sldMk cId="1014603414" sldId="354"/>
        </pc:sldMkLst>
      </pc:sldChg>
    </pc:docChg>
  </pc:docChgLst>
  <pc:docChgLst>
    <pc:chgData name="Protik Parvez Sheikh" userId="980b2c0e-c4be-48b4-89f1-66949b55d700" providerId="ADAL" clId="{B41F28BC-5589-41AE-94B8-1D4C89A08A98}"/>
    <pc:docChg chg="modSld">
      <pc:chgData name="Protik Parvez Sheikh" userId="980b2c0e-c4be-48b4-89f1-66949b55d700" providerId="ADAL" clId="{B41F28BC-5589-41AE-94B8-1D4C89A08A98}" dt="2023-10-17T05:05:44.126" v="6" actId="1076"/>
      <pc:docMkLst>
        <pc:docMk/>
      </pc:docMkLst>
      <pc:sldChg chg="modSp mod">
        <pc:chgData name="Protik Parvez Sheikh" userId="980b2c0e-c4be-48b4-89f1-66949b55d700" providerId="ADAL" clId="{B41F28BC-5589-41AE-94B8-1D4C89A08A98}" dt="2023-10-17T05:05:44.126" v="6" actId="1076"/>
        <pc:sldMkLst>
          <pc:docMk/>
          <pc:sldMk cId="3891669892" sldId="346"/>
        </pc:sldMkLst>
        <pc:picChg chg="mod">
          <ac:chgData name="Protik Parvez Sheikh" userId="980b2c0e-c4be-48b4-89f1-66949b55d700" providerId="ADAL" clId="{B41F28BC-5589-41AE-94B8-1D4C89A08A98}" dt="2023-10-17T05:05:44.126" v="6" actId="1076"/>
          <ac:picMkLst>
            <pc:docMk/>
            <pc:sldMk cId="3891669892" sldId="346"/>
            <ac:picMk id="6" creationId="{00000000-0000-0000-0000-000000000000}"/>
          </ac:picMkLst>
        </pc:picChg>
      </pc:sldChg>
      <pc:sldChg chg="modSp mod">
        <pc:chgData name="Protik Parvez Sheikh" userId="980b2c0e-c4be-48b4-89f1-66949b55d700" providerId="ADAL" clId="{B41F28BC-5589-41AE-94B8-1D4C89A08A98}" dt="2023-10-17T04:08:08.190" v="5" actId="1076"/>
        <pc:sldMkLst>
          <pc:docMk/>
          <pc:sldMk cId="2587141376" sldId="347"/>
        </pc:sldMkLst>
        <pc:picChg chg="mod">
          <ac:chgData name="Protik Parvez Sheikh" userId="980b2c0e-c4be-48b4-89f1-66949b55d700" providerId="ADAL" clId="{B41F28BC-5589-41AE-94B8-1D4C89A08A98}" dt="2023-10-17T04:08:08.190" v="5" actId="1076"/>
          <ac:picMkLst>
            <pc:docMk/>
            <pc:sldMk cId="2587141376" sldId="347"/>
            <ac:picMk id="6" creationId="{00000000-0000-0000-0000-000000000000}"/>
          </ac:picMkLst>
        </pc:picChg>
      </pc:sldChg>
      <pc:sldChg chg="modSp mod">
        <pc:chgData name="Protik Parvez Sheikh" userId="980b2c0e-c4be-48b4-89f1-66949b55d700" providerId="ADAL" clId="{B41F28BC-5589-41AE-94B8-1D4C89A08A98}" dt="2023-10-12T07:09:00.484" v="0" actId="1036"/>
        <pc:sldMkLst>
          <pc:docMk/>
          <pc:sldMk cId="3950307893" sldId="357"/>
        </pc:sldMkLst>
        <pc:spChg chg="mod">
          <ac:chgData name="Protik Parvez Sheikh" userId="980b2c0e-c4be-48b4-89f1-66949b55d700" providerId="ADAL" clId="{B41F28BC-5589-41AE-94B8-1D4C89A08A98}" dt="2023-10-12T07:09:00.484" v="0" actId="1036"/>
          <ac:spMkLst>
            <pc:docMk/>
            <pc:sldMk cId="3950307893" sldId="357"/>
            <ac:spMk id="3" creationId="{00000000-0000-0000-0000-000000000000}"/>
          </ac:spMkLst>
        </pc:spChg>
      </pc:sldChg>
      <pc:sldChg chg="modSp mod">
        <pc:chgData name="Protik Parvez Sheikh" userId="980b2c0e-c4be-48b4-89f1-66949b55d700" providerId="ADAL" clId="{B41F28BC-5589-41AE-94B8-1D4C89A08A98}" dt="2023-10-12T07:37:53.152" v="2" actId="1036"/>
        <pc:sldMkLst>
          <pc:docMk/>
          <pc:sldMk cId="3435058411" sldId="364"/>
        </pc:sldMkLst>
        <pc:cxnChg chg="mod">
          <ac:chgData name="Protik Parvez Sheikh" userId="980b2c0e-c4be-48b4-89f1-66949b55d700" providerId="ADAL" clId="{B41F28BC-5589-41AE-94B8-1D4C89A08A98}" dt="2023-10-12T07:37:53.152" v="2" actId="1036"/>
          <ac:cxnSpMkLst>
            <pc:docMk/>
            <pc:sldMk cId="3435058411" sldId="364"/>
            <ac:cxnSpMk id="11" creationId="{597D686E-A44E-C363-E539-440E780BB4E8}"/>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C3B376-41F8-407B-865F-003C89CFA985}" type="datetimeFigureOut">
              <a:rPr lang="en-US" smtClean="0"/>
              <a:pPr/>
              <a:t>3/5/2024</a:t>
            </a:fld>
            <a:endParaRPr lang="en-US"/>
          </a:p>
        </p:txBody>
      </p:sp>
      <p:sp>
        <p:nvSpPr>
          <p:cNvPr id="4" name="Slide Image Placeholder 3"/>
          <p:cNvSpPr>
            <a:spLocks noGrp="1" noRot="1" noChangeAspect="1"/>
          </p:cNvSpPr>
          <p:nvPr>
            <p:ph type="sldImg" idx="2"/>
          </p:nvPr>
        </p:nvSpPr>
        <p:spPr>
          <a:xfrm>
            <a:off x="203200" y="685800"/>
            <a:ext cx="64516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F28183-2755-4A32-BE4D-8CF9D32630D9}" type="slidenum">
              <a:rPr lang="en-US" smtClean="0"/>
              <a:pPr/>
              <a:t>‹#›</a:t>
            </a:fld>
            <a:endParaRPr lang="en-US"/>
          </a:p>
        </p:txBody>
      </p:sp>
    </p:spTree>
    <p:extLst>
      <p:ext uri="{BB962C8B-B14F-4D97-AF65-F5344CB8AC3E}">
        <p14:creationId xmlns:p14="http://schemas.microsoft.com/office/powerpoint/2010/main" val="2575210134"/>
      </p:ext>
    </p:extLst>
  </p:cSld>
  <p:clrMap bg1="lt1" tx1="dk1" bg2="lt2" tx2="dk2" accent1="accent1" accent2="accent2" accent3="accent3" accent4="accent4" accent5="accent5" accent6="accent6" hlink="hlink" folHlink="folHlink"/>
  <p:notesStyle>
    <a:lvl1pPr marL="0" algn="l" defTabSz="1280160" rtl="0" eaLnBrk="1" latinLnBrk="0" hangingPunct="1">
      <a:defRPr sz="1680" kern="1200">
        <a:solidFill>
          <a:schemeClr val="tx1"/>
        </a:solidFill>
        <a:latin typeface="+mn-lt"/>
        <a:ea typeface="+mn-ea"/>
        <a:cs typeface="+mn-cs"/>
      </a:defRPr>
    </a:lvl1pPr>
    <a:lvl2pPr marL="640080" algn="l" defTabSz="1280160" rtl="0" eaLnBrk="1" latinLnBrk="0" hangingPunct="1">
      <a:defRPr sz="1680" kern="1200">
        <a:solidFill>
          <a:schemeClr val="tx1"/>
        </a:solidFill>
        <a:latin typeface="+mn-lt"/>
        <a:ea typeface="+mn-ea"/>
        <a:cs typeface="+mn-cs"/>
      </a:defRPr>
    </a:lvl2pPr>
    <a:lvl3pPr marL="1280160" algn="l" defTabSz="1280160" rtl="0" eaLnBrk="1" latinLnBrk="0" hangingPunct="1">
      <a:defRPr sz="1680" kern="1200">
        <a:solidFill>
          <a:schemeClr val="tx1"/>
        </a:solidFill>
        <a:latin typeface="+mn-lt"/>
        <a:ea typeface="+mn-ea"/>
        <a:cs typeface="+mn-cs"/>
      </a:defRPr>
    </a:lvl3pPr>
    <a:lvl4pPr marL="1920240" algn="l" defTabSz="1280160" rtl="0" eaLnBrk="1" latinLnBrk="0" hangingPunct="1">
      <a:defRPr sz="1680" kern="1200">
        <a:solidFill>
          <a:schemeClr val="tx1"/>
        </a:solidFill>
        <a:latin typeface="+mn-lt"/>
        <a:ea typeface="+mn-ea"/>
        <a:cs typeface="+mn-cs"/>
      </a:defRPr>
    </a:lvl4pPr>
    <a:lvl5pPr marL="2560320" algn="l" defTabSz="1280160" rtl="0" eaLnBrk="1" latinLnBrk="0" hangingPunct="1">
      <a:defRPr sz="1680" kern="1200">
        <a:solidFill>
          <a:schemeClr val="tx1"/>
        </a:solidFill>
        <a:latin typeface="+mn-lt"/>
        <a:ea typeface="+mn-ea"/>
        <a:cs typeface="+mn-cs"/>
      </a:defRPr>
    </a:lvl5pPr>
    <a:lvl6pPr marL="3200400" algn="l" defTabSz="1280160" rtl="0" eaLnBrk="1" latinLnBrk="0" hangingPunct="1">
      <a:defRPr sz="1680" kern="1200">
        <a:solidFill>
          <a:schemeClr val="tx1"/>
        </a:solidFill>
        <a:latin typeface="+mn-lt"/>
        <a:ea typeface="+mn-ea"/>
        <a:cs typeface="+mn-cs"/>
      </a:defRPr>
    </a:lvl6pPr>
    <a:lvl7pPr marL="3840480" algn="l" defTabSz="1280160" rtl="0" eaLnBrk="1" latinLnBrk="0" hangingPunct="1">
      <a:defRPr sz="1680" kern="1200">
        <a:solidFill>
          <a:schemeClr val="tx1"/>
        </a:solidFill>
        <a:latin typeface="+mn-lt"/>
        <a:ea typeface="+mn-ea"/>
        <a:cs typeface="+mn-cs"/>
      </a:defRPr>
    </a:lvl7pPr>
    <a:lvl8pPr marL="4480560" algn="l" defTabSz="1280160" rtl="0" eaLnBrk="1" latinLnBrk="0" hangingPunct="1">
      <a:defRPr sz="1680" kern="1200">
        <a:solidFill>
          <a:schemeClr val="tx1"/>
        </a:solidFill>
        <a:latin typeface="+mn-lt"/>
        <a:ea typeface="+mn-ea"/>
        <a:cs typeface="+mn-cs"/>
      </a:defRPr>
    </a:lvl8pPr>
    <a:lvl9pPr marL="5120640" algn="l" defTabSz="1280160" rtl="0" eaLnBrk="1" latinLnBrk="0" hangingPunct="1">
      <a:defRPr sz="168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1</a:t>
            </a:fld>
            <a:endParaRPr lang="en-US"/>
          </a:p>
        </p:txBody>
      </p:sp>
    </p:spTree>
    <p:extLst>
      <p:ext uri="{BB962C8B-B14F-4D97-AF65-F5344CB8AC3E}">
        <p14:creationId xmlns:p14="http://schemas.microsoft.com/office/powerpoint/2010/main" val="11847852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10</a:t>
            </a:fld>
            <a:endParaRPr lang="en-US"/>
          </a:p>
        </p:txBody>
      </p:sp>
    </p:spTree>
    <p:extLst>
      <p:ext uri="{BB962C8B-B14F-4D97-AF65-F5344CB8AC3E}">
        <p14:creationId xmlns:p14="http://schemas.microsoft.com/office/powerpoint/2010/main" val="1128940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11</a:t>
            </a:fld>
            <a:endParaRPr lang="en-US"/>
          </a:p>
        </p:txBody>
      </p:sp>
    </p:spTree>
    <p:extLst>
      <p:ext uri="{BB962C8B-B14F-4D97-AF65-F5344CB8AC3E}">
        <p14:creationId xmlns:p14="http://schemas.microsoft.com/office/powerpoint/2010/main" val="195963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12</a:t>
            </a:fld>
            <a:endParaRPr lang="en-US"/>
          </a:p>
        </p:txBody>
      </p:sp>
    </p:spTree>
    <p:extLst>
      <p:ext uri="{BB962C8B-B14F-4D97-AF65-F5344CB8AC3E}">
        <p14:creationId xmlns:p14="http://schemas.microsoft.com/office/powerpoint/2010/main" val="15108115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13</a:t>
            </a:fld>
            <a:endParaRPr lang="en-US"/>
          </a:p>
        </p:txBody>
      </p:sp>
    </p:spTree>
    <p:extLst>
      <p:ext uri="{BB962C8B-B14F-4D97-AF65-F5344CB8AC3E}">
        <p14:creationId xmlns:p14="http://schemas.microsoft.com/office/powerpoint/2010/main" val="40321032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14</a:t>
            </a:fld>
            <a:endParaRPr lang="en-US"/>
          </a:p>
        </p:txBody>
      </p:sp>
    </p:spTree>
    <p:extLst>
      <p:ext uri="{BB962C8B-B14F-4D97-AF65-F5344CB8AC3E}">
        <p14:creationId xmlns:p14="http://schemas.microsoft.com/office/powerpoint/2010/main" val="13662829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15</a:t>
            </a:fld>
            <a:endParaRPr lang="en-US"/>
          </a:p>
        </p:txBody>
      </p:sp>
    </p:spTree>
    <p:extLst>
      <p:ext uri="{BB962C8B-B14F-4D97-AF65-F5344CB8AC3E}">
        <p14:creationId xmlns:p14="http://schemas.microsoft.com/office/powerpoint/2010/main" val="6961584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16</a:t>
            </a:fld>
            <a:endParaRPr lang="en-US"/>
          </a:p>
        </p:txBody>
      </p:sp>
    </p:spTree>
    <p:extLst>
      <p:ext uri="{BB962C8B-B14F-4D97-AF65-F5344CB8AC3E}">
        <p14:creationId xmlns:p14="http://schemas.microsoft.com/office/powerpoint/2010/main" val="6679995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17</a:t>
            </a:fld>
            <a:endParaRPr lang="en-US"/>
          </a:p>
        </p:txBody>
      </p:sp>
    </p:spTree>
    <p:extLst>
      <p:ext uri="{BB962C8B-B14F-4D97-AF65-F5344CB8AC3E}">
        <p14:creationId xmlns:p14="http://schemas.microsoft.com/office/powerpoint/2010/main" val="14745427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18</a:t>
            </a:fld>
            <a:endParaRPr lang="en-US"/>
          </a:p>
        </p:txBody>
      </p:sp>
    </p:spTree>
    <p:extLst>
      <p:ext uri="{BB962C8B-B14F-4D97-AF65-F5344CB8AC3E}">
        <p14:creationId xmlns:p14="http://schemas.microsoft.com/office/powerpoint/2010/main" val="37756316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19</a:t>
            </a:fld>
            <a:endParaRPr lang="en-US"/>
          </a:p>
        </p:txBody>
      </p:sp>
    </p:spTree>
    <p:extLst>
      <p:ext uri="{BB962C8B-B14F-4D97-AF65-F5344CB8AC3E}">
        <p14:creationId xmlns:p14="http://schemas.microsoft.com/office/powerpoint/2010/main" val="2849636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2</a:t>
            </a:fld>
            <a:endParaRPr lang="en-US"/>
          </a:p>
        </p:txBody>
      </p:sp>
    </p:spTree>
    <p:extLst>
      <p:ext uri="{BB962C8B-B14F-4D97-AF65-F5344CB8AC3E}">
        <p14:creationId xmlns:p14="http://schemas.microsoft.com/office/powerpoint/2010/main" val="24698394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20</a:t>
            </a:fld>
            <a:endParaRPr lang="en-US"/>
          </a:p>
        </p:txBody>
      </p:sp>
    </p:spTree>
    <p:extLst>
      <p:ext uri="{BB962C8B-B14F-4D97-AF65-F5344CB8AC3E}">
        <p14:creationId xmlns:p14="http://schemas.microsoft.com/office/powerpoint/2010/main" val="38740802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21</a:t>
            </a:fld>
            <a:endParaRPr lang="en-US"/>
          </a:p>
        </p:txBody>
      </p:sp>
    </p:spTree>
    <p:extLst>
      <p:ext uri="{BB962C8B-B14F-4D97-AF65-F5344CB8AC3E}">
        <p14:creationId xmlns:p14="http://schemas.microsoft.com/office/powerpoint/2010/main" val="11486505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22</a:t>
            </a:fld>
            <a:endParaRPr lang="en-US"/>
          </a:p>
        </p:txBody>
      </p:sp>
    </p:spTree>
    <p:extLst>
      <p:ext uri="{BB962C8B-B14F-4D97-AF65-F5344CB8AC3E}">
        <p14:creationId xmlns:p14="http://schemas.microsoft.com/office/powerpoint/2010/main" val="277558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23</a:t>
            </a:fld>
            <a:endParaRPr lang="en-US"/>
          </a:p>
        </p:txBody>
      </p:sp>
    </p:spTree>
    <p:extLst>
      <p:ext uri="{BB962C8B-B14F-4D97-AF65-F5344CB8AC3E}">
        <p14:creationId xmlns:p14="http://schemas.microsoft.com/office/powerpoint/2010/main" val="16519752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24</a:t>
            </a:fld>
            <a:endParaRPr lang="en-US"/>
          </a:p>
        </p:txBody>
      </p:sp>
    </p:spTree>
    <p:extLst>
      <p:ext uri="{BB962C8B-B14F-4D97-AF65-F5344CB8AC3E}">
        <p14:creationId xmlns:p14="http://schemas.microsoft.com/office/powerpoint/2010/main" val="28408458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25</a:t>
            </a:fld>
            <a:endParaRPr lang="en-US"/>
          </a:p>
        </p:txBody>
      </p:sp>
    </p:spTree>
    <p:extLst>
      <p:ext uri="{BB962C8B-B14F-4D97-AF65-F5344CB8AC3E}">
        <p14:creationId xmlns:p14="http://schemas.microsoft.com/office/powerpoint/2010/main" val="7262960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26</a:t>
            </a:fld>
            <a:endParaRPr lang="en-US"/>
          </a:p>
        </p:txBody>
      </p:sp>
    </p:spTree>
    <p:extLst>
      <p:ext uri="{BB962C8B-B14F-4D97-AF65-F5344CB8AC3E}">
        <p14:creationId xmlns:p14="http://schemas.microsoft.com/office/powerpoint/2010/main" val="1573908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27</a:t>
            </a:fld>
            <a:endParaRPr lang="en-US"/>
          </a:p>
        </p:txBody>
      </p:sp>
    </p:spTree>
    <p:extLst>
      <p:ext uri="{BB962C8B-B14F-4D97-AF65-F5344CB8AC3E}">
        <p14:creationId xmlns:p14="http://schemas.microsoft.com/office/powerpoint/2010/main" val="34483218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28</a:t>
            </a:fld>
            <a:endParaRPr lang="en-US"/>
          </a:p>
        </p:txBody>
      </p:sp>
    </p:spTree>
    <p:extLst>
      <p:ext uri="{BB962C8B-B14F-4D97-AF65-F5344CB8AC3E}">
        <p14:creationId xmlns:p14="http://schemas.microsoft.com/office/powerpoint/2010/main" val="30189784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29</a:t>
            </a:fld>
            <a:endParaRPr lang="en-US"/>
          </a:p>
        </p:txBody>
      </p:sp>
    </p:spTree>
    <p:extLst>
      <p:ext uri="{BB962C8B-B14F-4D97-AF65-F5344CB8AC3E}">
        <p14:creationId xmlns:p14="http://schemas.microsoft.com/office/powerpoint/2010/main" val="1102487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3</a:t>
            </a:fld>
            <a:endParaRPr lang="en-US"/>
          </a:p>
        </p:txBody>
      </p:sp>
    </p:spTree>
    <p:extLst>
      <p:ext uri="{BB962C8B-B14F-4D97-AF65-F5344CB8AC3E}">
        <p14:creationId xmlns:p14="http://schemas.microsoft.com/office/powerpoint/2010/main" val="3190529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4</a:t>
            </a:fld>
            <a:endParaRPr lang="en-US"/>
          </a:p>
        </p:txBody>
      </p:sp>
    </p:spTree>
    <p:extLst>
      <p:ext uri="{BB962C8B-B14F-4D97-AF65-F5344CB8AC3E}">
        <p14:creationId xmlns:p14="http://schemas.microsoft.com/office/powerpoint/2010/main" val="400690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5</a:t>
            </a:fld>
            <a:endParaRPr lang="en-US"/>
          </a:p>
        </p:txBody>
      </p:sp>
    </p:spTree>
    <p:extLst>
      <p:ext uri="{BB962C8B-B14F-4D97-AF65-F5344CB8AC3E}">
        <p14:creationId xmlns:p14="http://schemas.microsoft.com/office/powerpoint/2010/main" val="1549166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6</a:t>
            </a:fld>
            <a:endParaRPr lang="en-US"/>
          </a:p>
        </p:txBody>
      </p:sp>
    </p:spTree>
    <p:extLst>
      <p:ext uri="{BB962C8B-B14F-4D97-AF65-F5344CB8AC3E}">
        <p14:creationId xmlns:p14="http://schemas.microsoft.com/office/powerpoint/2010/main" val="437205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7</a:t>
            </a:fld>
            <a:endParaRPr lang="en-US"/>
          </a:p>
        </p:txBody>
      </p:sp>
    </p:spTree>
    <p:extLst>
      <p:ext uri="{BB962C8B-B14F-4D97-AF65-F5344CB8AC3E}">
        <p14:creationId xmlns:p14="http://schemas.microsoft.com/office/powerpoint/2010/main" val="21924407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8</a:t>
            </a:fld>
            <a:endParaRPr lang="en-US"/>
          </a:p>
        </p:txBody>
      </p:sp>
    </p:spTree>
    <p:extLst>
      <p:ext uri="{BB962C8B-B14F-4D97-AF65-F5344CB8AC3E}">
        <p14:creationId xmlns:p14="http://schemas.microsoft.com/office/powerpoint/2010/main" val="4185680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9</a:t>
            </a:fld>
            <a:endParaRPr lang="en-US"/>
          </a:p>
        </p:txBody>
      </p:sp>
    </p:spTree>
    <p:extLst>
      <p:ext uri="{BB962C8B-B14F-4D97-AF65-F5344CB8AC3E}">
        <p14:creationId xmlns:p14="http://schemas.microsoft.com/office/powerpoint/2010/main" val="209850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3" name="Rectangle 22"/>
          <p:cNvSpPr/>
          <p:nvPr/>
        </p:nvSpPr>
        <p:spPr>
          <a:xfrm flipV="1">
            <a:off x="8656292" y="4318001"/>
            <a:ext cx="5974110" cy="1032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24" name="Rectangle 23"/>
          <p:cNvSpPr/>
          <p:nvPr/>
        </p:nvSpPr>
        <p:spPr>
          <a:xfrm flipV="1">
            <a:off x="8656321" y="4416611"/>
            <a:ext cx="5974082" cy="21762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25" name="Rectangle 24"/>
          <p:cNvSpPr/>
          <p:nvPr/>
        </p:nvSpPr>
        <p:spPr>
          <a:xfrm flipV="1">
            <a:off x="8656321" y="4663856"/>
            <a:ext cx="5974082" cy="10363"/>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26" name="Rectangle 25"/>
          <p:cNvSpPr/>
          <p:nvPr/>
        </p:nvSpPr>
        <p:spPr>
          <a:xfrm flipV="1">
            <a:off x="8656320" y="4719657"/>
            <a:ext cx="3145536" cy="20726"/>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27" name="Rectangle 26"/>
          <p:cNvSpPr/>
          <p:nvPr/>
        </p:nvSpPr>
        <p:spPr>
          <a:xfrm flipV="1">
            <a:off x="8656320" y="4759515"/>
            <a:ext cx="3145536" cy="10363"/>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useBgFill="1">
        <p:nvSpPr>
          <p:cNvPr id="30" name="Rounded Rectangle 29"/>
          <p:cNvSpPr/>
          <p:nvPr/>
        </p:nvSpPr>
        <p:spPr bwMode="white">
          <a:xfrm>
            <a:off x="8656320" y="4490720"/>
            <a:ext cx="4901184" cy="31090"/>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useBgFill="1">
        <p:nvSpPr>
          <p:cNvPr id="31" name="Rounded Rectangle 30"/>
          <p:cNvSpPr/>
          <p:nvPr/>
        </p:nvSpPr>
        <p:spPr bwMode="white">
          <a:xfrm>
            <a:off x="11802411" y="4602447"/>
            <a:ext cx="2560320" cy="41453"/>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7" name="Rectangle 6"/>
          <p:cNvSpPr/>
          <p:nvPr/>
        </p:nvSpPr>
        <p:spPr>
          <a:xfrm>
            <a:off x="2" y="4136284"/>
            <a:ext cx="14630400" cy="276726"/>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10" name="Rectangle 9"/>
          <p:cNvSpPr/>
          <p:nvPr/>
        </p:nvSpPr>
        <p:spPr>
          <a:xfrm>
            <a:off x="1" y="4165598"/>
            <a:ext cx="14630402" cy="159434"/>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11" name="Rectangle 10"/>
          <p:cNvSpPr/>
          <p:nvPr/>
        </p:nvSpPr>
        <p:spPr>
          <a:xfrm flipV="1">
            <a:off x="10262482" y="4128835"/>
            <a:ext cx="4367920" cy="281556"/>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19" name="Rectangle 18"/>
          <p:cNvSpPr/>
          <p:nvPr/>
        </p:nvSpPr>
        <p:spPr>
          <a:xfrm>
            <a:off x="0" y="0"/>
            <a:ext cx="14630400" cy="419526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8" name="Title 7"/>
          <p:cNvSpPr>
            <a:spLocks noGrp="1"/>
          </p:cNvSpPr>
          <p:nvPr>
            <p:ph type="ctrTitle"/>
          </p:nvPr>
        </p:nvSpPr>
        <p:spPr>
          <a:xfrm>
            <a:off x="731520" y="2722139"/>
            <a:ext cx="13533120" cy="1666028"/>
          </a:xfrm>
        </p:spPr>
        <p:txBody>
          <a:bodyPr anchor="b"/>
          <a:lstStyle>
            <a:lvl1pPr algn="ctr">
              <a:defRPr sz="4987">
                <a:solidFill>
                  <a:schemeClr val="bg1"/>
                </a:solidFill>
              </a:defRPr>
            </a:lvl1pPr>
          </a:lstStyle>
          <a:p>
            <a:r>
              <a:rPr kumimoji="0" lang="en-US" dirty="0"/>
              <a:t>Click to edit Master title style</a:t>
            </a:r>
          </a:p>
        </p:txBody>
      </p:sp>
      <p:sp>
        <p:nvSpPr>
          <p:cNvPr id="29" name="Slide Number Placeholder 28"/>
          <p:cNvSpPr>
            <a:spLocks noGrp="1"/>
          </p:cNvSpPr>
          <p:nvPr>
            <p:ph type="sldNum" sz="quarter" idx="12"/>
          </p:nvPr>
        </p:nvSpPr>
        <p:spPr>
          <a:xfrm>
            <a:off x="13312141" y="1287"/>
            <a:ext cx="1196339" cy="414528"/>
          </a:xfrm>
        </p:spPr>
        <p:txBody>
          <a:bodyPr/>
          <a:lstStyle>
            <a:lvl1pPr algn="r">
              <a:defRPr sz="2040">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B717A36-9FA6-409A-B613-B11CBE2F3595}" type="datetime3">
              <a:rPr lang="en-US" smtClean="0"/>
              <a:t>5 March 2024</a:t>
            </a:fld>
            <a:endParaRPr lang="en-US"/>
          </a:p>
        </p:txBody>
      </p:sp>
      <p:sp>
        <p:nvSpPr>
          <p:cNvPr id="5" name="Footer Placeholder 4"/>
          <p:cNvSpPr>
            <a:spLocks noGrp="1"/>
          </p:cNvSpPr>
          <p:nvPr>
            <p:ph type="ftr" sz="quarter" idx="11"/>
          </p:nvPr>
        </p:nvSpPr>
        <p:spPr/>
        <p:txBody>
          <a:bodyPr/>
          <a:lstStyle/>
          <a:p>
            <a:r>
              <a:rPr lang="en-US"/>
              <a:t>Course Teacher: Prof. Dr. Engr. Muhibul Haque Bhuyan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50880" y="1295400"/>
            <a:ext cx="3048000" cy="621792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731520" y="1295400"/>
            <a:ext cx="9997440" cy="621792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4EE7C28-A94B-462C-8F75-70D00521037D}" type="datetime3">
              <a:rPr lang="en-US" smtClean="0"/>
              <a:t>5 March 2024</a:t>
            </a:fld>
            <a:endParaRPr lang="en-US"/>
          </a:p>
        </p:txBody>
      </p:sp>
      <p:sp>
        <p:nvSpPr>
          <p:cNvPr id="5" name="Footer Placeholder 4"/>
          <p:cNvSpPr>
            <a:spLocks noGrp="1"/>
          </p:cNvSpPr>
          <p:nvPr>
            <p:ph type="ftr" sz="quarter" idx="11"/>
          </p:nvPr>
        </p:nvSpPr>
        <p:spPr/>
        <p:txBody>
          <a:bodyPr/>
          <a:lstStyle/>
          <a:p>
            <a:r>
              <a:rPr lang="en-US"/>
              <a:t>Course Teacher: Prof. Dr. Engr. Muhibul Haque Bhuyan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3C865A2-ECDA-4FA5-AC27-132658ABD538}" type="datetime3">
              <a:rPr lang="en-US" smtClean="0"/>
              <a:t>5 March 2024</a:t>
            </a:fld>
            <a:endParaRPr lang="en-US"/>
          </a:p>
        </p:txBody>
      </p:sp>
      <p:sp>
        <p:nvSpPr>
          <p:cNvPr id="5" name="Footer Placeholder 4"/>
          <p:cNvSpPr>
            <a:spLocks noGrp="1"/>
          </p:cNvSpPr>
          <p:nvPr>
            <p:ph type="ftr" sz="quarter" idx="11"/>
          </p:nvPr>
        </p:nvSpPr>
        <p:spPr/>
        <p:txBody>
          <a:bodyPr/>
          <a:lstStyle/>
          <a:p>
            <a:r>
              <a:rPr lang="en-US"/>
              <a:t>Course Teacher: Prof. Dr. Engr. Muhibul Haque Bhuyan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5701" y="2245361"/>
            <a:ext cx="12435840" cy="1543685"/>
          </a:xfrm>
        </p:spPr>
        <p:txBody>
          <a:bodyPr anchor="b">
            <a:noAutofit/>
          </a:bodyPr>
          <a:lstStyle>
            <a:lvl1pPr algn="l">
              <a:buNone/>
              <a:defRPr sz="4873"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1155701" y="3816033"/>
            <a:ext cx="12435840" cy="1711007"/>
          </a:xfrm>
        </p:spPr>
        <p:txBody>
          <a:bodyPr anchor="t"/>
          <a:lstStyle>
            <a:lvl1pPr marL="51814" indent="0">
              <a:buNone/>
              <a:defRPr sz="2380" b="0">
                <a:solidFill>
                  <a:schemeClr val="tx2"/>
                </a:solidFill>
              </a:defRPr>
            </a:lvl1pPr>
            <a:lvl2pPr>
              <a:buNone/>
              <a:defRPr sz="2040">
                <a:solidFill>
                  <a:schemeClr val="tx1">
                    <a:tint val="75000"/>
                  </a:schemeClr>
                </a:solidFill>
              </a:defRPr>
            </a:lvl2pPr>
            <a:lvl3pPr>
              <a:buNone/>
              <a:defRPr sz="1813">
                <a:solidFill>
                  <a:schemeClr val="tx1">
                    <a:tint val="75000"/>
                  </a:schemeClr>
                </a:solidFill>
              </a:defRPr>
            </a:lvl3pPr>
            <a:lvl4pPr>
              <a:buNone/>
              <a:defRPr sz="1587">
                <a:solidFill>
                  <a:schemeClr val="tx1">
                    <a:tint val="75000"/>
                  </a:schemeClr>
                </a:solidFill>
              </a:defRPr>
            </a:lvl4pPr>
            <a:lvl5pPr>
              <a:buNone/>
              <a:defRPr sz="1587">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B39367F-5399-44A2-99F4-916D33E4F1FF}" type="datetime3">
              <a:rPr lang="en-US" smtClean="0"/>
              <a:t>5 March 2024</a:t>
            </a:fld>
            <a:endParaRPr lang="en-US"/>
          </a:p>
        </p:txBody>
      </p:sp>
      <p:sp>
        <p:nvSpPr>
          <p:cNvPr id="5" name="Footer Placeholder 4"/>
          <p:cNvSpPr>
            <a:spLocks noGrp="1"/>
          </p:cNvSpPr>
          <p:nvPr>
            <p:ph type="ftr" sz="quarter" idx="11"/>
          </p:nvPr>
        </p:nvSpPr>
        <p:spPr/>
        <p:txBody>
          <a:bodyPr/>
          <a:lstStyle/>
          <a:p>
            <a:r>
              <a:rPr lang="en-US"/>
              <a:t>Course Teacher: Prof. Dr. Engr. Muhibul Haque Bhuyan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731520" y="2549348"/>
            <a:ext cx="6461760" cy="5129425"/>
          </a:xfrm>
        </p:spPr>
        <p:txBody>
          <a:bodyPr/>
          <a:lstStyle>
            <a:lvl1pPr>
              <a:defRPr sz="2267"/>
            </a:lvl1pPr>
            <a:lvl2pPr>
              <a:defRPr sz="2153"/>
            </a:lvl2pPr>
            <a:lvl3pPr>
              <a:defRPr sz="2040"/>
            </a:lvl3pPr>
            <a:lvl4pPr>
              <a:defRPr sz="2040"/>
            </a:lvl4pPr>
            <a:lvl5pPr>
              <a:defRPr sz="204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7437120" y="2549348"/>
            <a:ext cx="6461760" cy="5129425"/>
          </a:xfrm>
        </p:spPr>
        <p:txBody>
          <a:bodyPr/>
          <a:lstStyle>
            <a:lvl1pPr>
              <a:defRPr sz="2267"/>
            </a:lvl1pPr>
            <a:lvl2pPr>
              <a:defRPr sz="2153"/>
            </a:lvl2pPr>
            <a:lvl3pPr>
              <a:defRPr sz="2040"/>
            </a:lvl3pPr>
            <a:lvl4pPr>
              <a:defRPr sz="2040"/>
            </a:lvl4pPr>
            <a:lvl5pPr>
              <a:defRPr sz="204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7B5B705-6EEA-4352-ACFE-9CD05ECB15B8}" type="datetime3">
              <a:rPr lang="en-US" smtClean="0"/>
              <a:t>5 March 2024</a:t>
            </a:fld>
            <a:endParaRPr lang="en-US"/>
          </a:p>
        </p:txBody>
      </p:sp>
      <p:sp>
        <p:nvSpPr>
          <p:cNvPr id="6" name="Footer Placeholder 5"/>
          <p:cNvSpPr>
            <a:spLocks noGrp="1"/>
          </p:cNvSpPr>
          <p:nvPr>
            <p:ph type="ftr" sz="quarter" idx="11"/>
          </p:nvPr>
        </p:nvSpPr>
        <p:spPr/>
        <p:txBody>
          <a:bodyPr/>
          <a:lstStyle/>
          <a:p>
            <a:r>
              <a:rPr lang="en-US"/>
              <a:t>Course Teacher: Prof. Dr. Engr. Muhibul Haque Bhuyan</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1295400"/>
            <a:ext cx="13411200" cy="1212494"/>
          </a:xfrm>
        </p:spPr>
        <p:txBody>
          <a:bodyPr anchor="ctr"/>
          <a:lstStyle>
            <a:lvl1pPr>
              <a:defRPr sz="4533" b="0" i="0" cap="none" baseline="0"/>
            </a:lvl1pPr>
          </a:lstStyle>
          <a:p>
            <a:r>
              <a:rPr kumimoji="0" lang="en-US"/>
              <a:t>Click to edit Master title style</a:t>
            </a:r>
          </a:p>
        </p:txBody>
      </p:sp>
      <p:sp>
        <p:nvSpPr>
          <p:cNvPr id="3" name="Text Placeholder 2"/>
          <p:cNvSpPr>
            <a:spLocks noGrp="1"/>
          </p:cNvSpPr>
          <p:nvPr>
            <p:ph type="body" idx="1"/>
          </p:nvPr>
        </p:nvSpPr>
        <p:spPr>
          <a:xfrm>
            <a:off x="609600" y="2544299"/>
            <a:ext cx="6466637" cy="518160"/>
          </a:xfrm>
          <a:solidFill>
            <a:schemeClr val="accent2">
              <a:satMod val="150000"/>
              <a:alpha val="25000"/>
            </a:schemeClr>
          </a:solidFill>
          <a:ln w="12700">
            <a:solidFill>
              <a:schemeClr val="accent2"/>
            </a:solidFill>
          </a:ln>
        </p:spPr>
        <p:txBody>
          <a:bodyPr anchor="ctr">
            <a:noAutofit/>
          </a:bodyPr>
          <a:lstStyle>
            <a:lvl1pPr marL="51814" indent="0">
              <a:buNone/>
              <a:defRPr sz="2153" b="1">
                <a:solidFill>
                  <a:schemeClr val="tx1">
                    <a:tint val="95000"/>
                  </a:schemeClr>
                </a:solidFill>
              </a:defRPr>
            </a:lvl1pPr>
            <a:lvl2pPr>
              <a:buNone/>
              <a:defRPr sz="2267" b="1"/>
            </a:lvl2pPr>
            <a:lvl3pPr>
              <a:buNone/>
              <a:defRPr sz="2040" b="1"/>
            </a:lvl3pPr>
            <a:lvl4pPr>
              <a:buNone/>
              <a:defRPr sz="1813" b="1"/>
            </a:lvl4pPr>
            <a:lvl5pPr>
              <a:buNone/>
              <a:defRPr sz="1813"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7553961" y="2544299"/>
            <a:ext cx="6466840" cy="518160"/>
          </a:xfrm>
          <a:solidFill>
            <a:schemeClr val="accent2">
              <a:satMod val="150000"/>
              <a:alpha val="25000"/>
            </a:schemeClr>
          </a:solidFill>
          <a:ln w="12700">
            <a:solidFill>
              <a:schemeClr val="accent2"/>
            </a:solidFill>
          </a:ln>
        </p:spPr>
        <p:txBody>
          <a:bodyPr anchor="ctr">
            <a:noAutofit/>
          </a:bodyPr>
          <a:lstStyle>
            <a:lvl1pPr marL="51814" indent="0">
              <a:buNone/>
              <a:defRPr sz="2153" b="1">
                <a:solidFill>
                  <a:schemeClr val="tx1">
                    <a:tint val="95000"/>
                  </a:schemeClr>
                </a:solidFill>
              </a:defRPr>
            </a:lvl1pPr>
            <a:lvl2pPr>
              <a:buNone/>
              <a:defRPr sz="2267" b="1"/>
            </a:lvl2pPr>
            <a:lvl3pPr>
              <a:buNone/>
              <a:defRPr sz="2040" b="1"/>
            </a:lvl3pPr>
            <a:lvl4pPr>
              <a:buNone/>
              <a:defRPr sz="1813" b="1"/>
            </a:lvl4pPr>
            <a:lvl5pPr>
              <a:buNone/>
              <a:defRPr sz="1813"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3069655"/>
            <a:ext cx="6466637" cy="4404360"/>
          </a:xfrm>
        </p:spPr>
        <p:txBody>
          <a:bodyPr/>
          <a:lstStyle>
            <a:lvl1pPr>
              <a:defRPr sz="2267"/>
            </a:lvl1pPr>
            <a:lvl2pPr>
              <a:defRPr sz="2267"/>
            </a:lvl2pPr>
            <a:lvl3pPr>
              <a:defRPr sz="2040"/>
            </a:lvl3pPr>
            <a:lvl4pPr>
              <a:defRPr sz="1813"/>
            </a:lvl4pPr>
            <a:lvl5pPr>
              <a:defRPr sz="1813"/>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7549287" y="3069655"/>
            <a:ext cx="6466840" cy="4404360"/>
          </a:xfrm>
        </p:spPr>
        <p:txBody>
          <a:bodyPr/>
          <a:lstStyle>
            <a:lvl1pPr>
              <a:defRPr sz="2267"/>
            </a:lvl1pPr>
            <a:lvl2pPr>
              <a:defRPr sz="2267"/>
            </a:lvl2pPr>
            <a:lvl3pPr>
              <a:defRPr sz="2040"/>
            </a:lvl3pPr>
            <a:lvl4pPr>
              <a:defRPr sz="1813"/>
            </a:lvl4pPr>
            <a:lvl5pPr>
              <a:defRPr sz="1813"/>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E6CA323C-2509-402C-8E2B-3C498362082C}" type="datetime3">
              <a:rPr lang="en-US" smtClean="0"/>
              <a:t>5 March 2024</a:t>
            </a:fld>
            <a:endParaRPr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a:p>
        </p:txBody>
      </p:sp>
      <p:sp>
        <p:nvSpPr>
          <p:cNvPr id="28" name="Footer Placeholder 27"/>
          <p:cNvSpPr>
            <a:spLocks noGrp="1"/>
          </p:cNvSpPr>
          <p:nvPr>
            <p:ph type="ftr" sz="quarter" idx="12"/>
          </p:nvPr>
        </p:nvSpPr>
        <p:spPr/>
        <p:txBody>
          <a:bodyPr rtlCol="0"/>
          <a:lstStyle/>
          <a:p>
            <a:r>
              <a:rPr lang="en-US"/>
              <a:t>Course Teacher: Prof. Dr. Engr. Muhibul Haque Bhuyan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31520" y="1295400"/>
            <a:ext cx="13167360" cy="1212494"/>
          </a:xfrm>
        </p:spPr>
        <p:txBody>
          <a:bodyPr anchor="ctr"/>
          <a:lstStyle>
            <a:lvl1pPr>
              <a:defRPr sz="4533">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10533888" y="694334"/>
            <a:ext cx="1531622" cy="518160"/>
          </a:xfrm>
        </p:spPr>
        <p:txBody>
          <a:bodyPr/>
          <a:lstStyle/>
          <a:p>
            <a:fld id="{DC73B756-6E63-4F93-9EC9-11CD7DC5EC94}" type="datetime3">
              <a:rPr lang="en-US" smtClean="0"/>
              <a:t>5 March 2024</a:t>
            </a:fld>
            <a:endParaRPr lang="en-US"/>
          </a:p>
        </p:txBody>
      </p:sp>
      <p:sp>
        <p:nvSpPr>
          <p:cNvPr id="4" name="Footer Placeholder 3"/>
          <p:cNvSpPr>
            <a:spLocks noGrp="1"/>
          </p:cNvSpPr>
          <p:nvPr>
            <p:ph type="ftr" sz="quarter" idx="11"/>
          </p:nvPr>
        </p:nvSpPr>
        <p:spPr>
          <a:xfrm>
            <a:off x="8412480" y="694334"/>
            <a:ext cx="2121408" cy="518160"/>
          </a:xfrm>
        </p:spPr>
        <p:txBody>
          <a:bodyPr/>
          <a:lstStyle/>
          <a:p>
            <a:r>
              <a:rPr lang="en-US"/>
              <a:t>Course Teacher: Prof. Dr. Engr. Muhibul Haque Bhuyan</a:t>
            </a:r>
          </a:p>
        </p:txBody>
      </p:sp>
      <p:sp>
        <p:nvSpPr>
          <p:cNvPr id="5" name="Slide Number Placeholder 4"/>
          <p:cNvSpPr>
            <a:spLocks noGrp="1"/>
          </p:cNvSpPr>
          <p:nvPr>
            <p:ph type="sldNum" sz="quarter" idx="12"/>
          </p:nvPr>
        </p:nvSpPr>
        <p:spPr>
          <a:xfrm>
            <a:off x="13079578" y="2575"/>
            <a:ext cx="1219200" cy="414528"/>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95F715-FA74-42B9-87E3-FCB7D9218BC7}" type="datetime3">
              <a:rPr lang="en-US" smtClean="0"/>
              <a:t>5 March 2024</a:t>
            </a:fld>
            <a:endParaRPr lang="en-US"/>
          </a:p>
        </p:txBody>
      </p:sp>
      <p:sp>
        <p:nvSpPr>
          <p:cNvPr id="3" name="Footer Placeholder 2"/>
          <p:cNvSpPr>
            <a:spLocks noGrp="1"/>
          </p:cNvSpPr>
          <p:nvPr>
            <p:ph type="ftr" sz="quarter" idx="11"/>
          </p:nvPr>
        </p:nvSpPr>
        <p:spPr/>
        <p:txBody>
          <a:bodyPr/>
          <a:lstStyle/>
          <a:p>
            <a:r>
              <a:rPr lang="en-US"/>
              <a:t>Course Teacher: Prof. Dr. Engr. Muhibul Haque Bhuyan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5594" y="1248899"/>
            <a:ext cx="5413248" cy="994867"/>
          </a:xfrm>
        </p:spPr>
        <p:txBody>
          <a:bodyPr anchor="b"/>
          <a:lstStyle>
            <a:lvl1pPr algn="l">
              <a:buNone/>
              <a:defRPr sz="2040" b="1"/>
            </a:lvl1pPr>
          </a:lstStyle>
          <a:p>
            <a:r>
              <a:rPr kumimoji="0" lang="en-US"/>
              <a:t>Click to edit Master title style</a:t>
            </a:r>
          </a:p>
        </p:txBody>
      </p:sp>
      <p:sp>
        <p:nvSpPr>
          <p:cNvPr id="3" name="Text Placeholder 2"/>
          <p:cNvSpPr>
            <a:spLocks noGrp="1"/>
          </p:cNvSpPr>
          <p:nvPr>
            <p:ph type="body" idx="2"/>
          </p:nvPr>
        </p:nvSpPr>
        <p:spPr>
          <a:xfrm>
            <a:off x="8565594" y="2278824"/>
            <a:ext cx="5413248" cy="5233416"/>
          </a:xfrm>
        </p:spPr>
        <p:txBody>
          <a:bodyPr/>
          <a:lstStyle>
            <a:lvl1pPr marL="10363" indent="0">
              <a:buNone/>
              <a:defRPr sz="1587"/>
            </a:lvl1pPr>
            <a:lvl2pPr>
              <a:buNone/>
              <a:defRPr sz="1360"/>
            </a:lvl2pPr>
            <a:lvl3pPr>
              <a:buNone/>
              <a:defRPr sz="1133"/>
            </a:lvl3pPr>
            <a:lvl4pPr>
              <a:buNone/>
              <a:defRPr sz="1020"/>
            </a:lvl4pPr>
            <a:lvl5pPr>
              <a:buNone/>
              <a:defRPr sz="102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243840" y="879792"/>
            <a:ext cx="8163763" cy="6632448"/>
          </a:xfrm>
        </p:spPr>
        <p:txBody>
          <a:bodyPr/>
          <a:lstStyle>
            <a:lvl1pPr>
              <a:defRPr sz="3627"/>
            </a:lvl1pPr>
            <a:lvl2pPr>
              <a:defRPr sz="3173"/>
            </a:lvl2pPr>
            <a:lvl3pPr>
              <a:defRPr sz="2720"/>
            </a:lvl3pPr>
            <a:lvl4pPr>
              <a:defRPr sz="2267"/>
            </a:lvl4pPr>
            <a:lvl5pPr>
              <a:defRPr sz="2267"/>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3FD104E-43A5-4FCF-BA4A-6E0281FED7AB}" type="datetime3">
              <a:rPr lang="en-US" smtClean="0"/>
              <a:t>5 March 2024</a:t>
            </a:fld>
            <a:endParaRPr lang="en-US"/>
          </a:p>
        </p:txBody>
      </p:sp>
      <p:sp>
        <p:nvSpPr>
          <p:cNvPr id="6" name="Footer Placeholder 5"/>
          <p:cNvSpPr>
            <a:spLocks noGrp="1"/>
          </p:cNvSpPr>
          <p:nvPr>
            <p:ph type="ftr" sz="quarter" idx="11"/>
          </p:nvPr>
        </p:nvSpPr>
        <p:spPr/>
        <p:txBody>
          <a:bodyPr/>
          <a:lstStyle/>
          <a:p>
            <a:r>
              <a:rPr lang="en-US"/>
              <a:t>Course Teacher: Prof. Dr. Engr. Muhibul Haque Bhuyan</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704695" y="1257049"/>
            <a:ext cx="938885" cy="5305855"/>
          </a:xfrm>
        </p:spPr>
        <p:txBody>
          <a:bodyPr vert="vert270" lIns="45720" tIns="0" rIns="45720" anchor="t"/>
          <a:lstStyle>
            <a:lvl1pPr algn="ctr">
              <a:buNone/>
              <a:defRPr sz="2267" b="1"/>
            </a:lvl1pPr>
          </a:lstStyle>
          <a:p>
            <a:r>
              <a:rPr kumimoji="0" lang="en-US"/>
              <a:t>Click to edit Master title style</a:t>
            </a:r>
          </a:p>
        </p:txBody>
      </p:sp>
      <p:sp>
        <p:nvSpPr>
          <p:cNvPr id="3" name="Picture Placeholder 2"/>
          <p:cNvSpPr>
            <a:spLocks noGrp="1"/>
          </p:cNvSpPr>
          <p:nvPr>
            <p:ph type="pic" idx="1"/>
          </p:nvPr>
        </p:nvSpPr>
        <p:spPr>
          <a:xfrm>
            <a:off x="645874" y="1295400"/>
            <a:ext cx="7315200" cy="51816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627"/>
            </a:lvl1pPr>
          </a:lstStyle>
          <a:p>
            <a:r>
              <a:rPr kumimoji="0" lang="en-US"/>
              <a:t>Click icon to add picture</a:t>
            </a:r>
            <a:endParaRPr kumimoji="0" lang="en-US" dirty="0"/>
          </a:p>
        </p:txBody>
      </p:sp>
      <p:sp>
        <p:nvSpPr>
          <p:cNvPr id="4" name="Text Placeholder 3"/>
          <p:cNvSpPr>
            <a:spLocks noGrp="1"/>
          </p:cNvSpPr>
          <p:nvPr>
            <p:ph type="body" sz="half" idx="2"/>
          </p:nvPr>
        </p:nvSpPr>
        <p:spPr>
          <a:xfrm>
            <a:off x="9741509" y="3710883"/>
            <a:ext cx="4145280" cy="2852021"/>
          </a:xfrm>
        </p:spPr>
        <p:txBody>
          <a:bodyPr lIns="0" tIns="0" rIns="45720" anchor="t"/>
          <a:lstStyle>
            <a:lvl1pPr marL="0" indent="0">
              <a:lnSpc>
                <a:spcPct val="100000"/>
              </a:lnSpc>
              <a:spcBef>
                <a:spcPts val="0"/>
              </a:spcBef>
              <a:buFontTx/>
              <a:buNone/>
              <a:defRPr sz="1473"/>
            </a:lvl1pPr>
            <a:lvl2pPr>
              <a:buFontTx/>
              <a:buNone/>
              <a:defRPr sz="1360"/>
            </a:lvl2pPr>
            <a:lvl3pPr>
              <a:buFontTx/>
              <a:buNone/>
              <a:defRPr sz="1133"/>
            </a:lvl3pPr>
            <a:lvl4pPr>
              <a:buFontTx/>
              <a:buNone/>
              <a:defRPr sz="1020"/>
            </a:lvl4pPr>
            <a:lvl5pPr>
              <a:buFontTx/>
              <a:buNone/>
              <a:defRPr sz="102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2BC44130-AE06-4487-B7B8-3C7CB20AF2E4}" type="datetime3">
              <a:rPr lang="en-US" smtClean="0"/>
              <a:t>5 March 2024</a:t>
            </a:fld>
            <a:endParaRPr lang="en-US"/>
          </a:p>
        </p:txBody>
      </p:sp>
      <p:sp>
        <p:nvSpPr>
          <p:cNvPr id="6" name="Footer Placeholder 5"/>
          <p:cNvSpPr>
            <a:spLocks noGrp="1"/>
          </p:cNvSpPr>
          <p:nvPr>
            <p:ph type="ftr" sz="quarter" idx="11"/>
          </p:nvPr>
        </p:nvSpPr>
        <p:spPr/>
        <p:txBody>
          <a:bodyPr/>
          <a:lstStyle/>
          <a:p>
            <a:r>
              <a:rPr lang="en-US"/>
              <a:t>Course Teacher: Prof. Dr. Engr. Muhibul Haque Bhuyan</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2" y="415728"/>
            <a:ext cx="14630400" cy="95661"/>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29" name="Rectangle 28"/>
          <p:cNvSpPr/>
          <p:nvPr/>
        </p:nvSpPr>
        <p:spPr>
          <a:xfrm>
            <a:off x="0" y="-1"/>
            <a:ext cx="14630400" cy="352085"/>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30" name="Rectangle 29"/>
          <p:cNvSpPr/>
          <p:nvPr/>
        </p:nvSpPr>
        <p:spPr>
          <a:xfrm>
            <a:off x="1" y="349380"/>
            <a:ext cx="14630402" cy="103633"/>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31" name="Rectangle 30"/>
          <p:cNvSpPr/>
          <p:nvPr/>
        </p:nvSpPr>
        <p:spPr>
          <a:xfrm flipV="1">
            <a:off x="8656292" y="408279"/>
            <a:ext cx="5974110" cy="1032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32" name="Rectangle 31"/>
          <p:cNvSpPr/>
          <p:nvPr/>
        </p:nvSpPr>
        <p:spPr>
          <a:xfrm flipV="1">
            <a:off x="8656321" y="498794"/>
            <a:ext cx="5974082" cy="20404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useBgFill="1">
        <p:nvSpPr>
          <p:cNvPr id="33" name="Rounded Rectangle 32"/>
          <p:cNvSpPr/>
          <p:nvPr/>
        </p:nvSpPr>
        <p:spPr bwMode="white">
          <a:xfrm>
            <a:off x="8651742" y="563838"/>
            <a:ext cx="4901184" cy="31090"/>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useBgFill="1">
        <p:nvSpPr>
          <p:cNvPr id="34" name="Rounded Rectangle 33"/>
          <p:cNvSpPr/>
          <p:nvPr/>
        </p:nvSpPr>
        <p:spPr bwMode="white">
          <a:xfrm>
            <a:off x="11797834" y="667469"/>
            <a:ext cx="2560320" cy="41453"/>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35" name="Rectangle 34"/>
          <p:cNvSpPr/>
          <p:nvPr/>
        </p:nvSpPr>
        <p:spPr bwMode="invGray">
          <a:xfrm>
            <a:off x="14535945" y="-2268"/>
            <a:ext cx="92202" cy="704698"/>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dirty="0"/>
          </a:p>
        </p:txBody>
      </p:sp>
      <p:sp>
        <p:nvSpPr>
          <p:cNvPr id="36" name="Rectangle 35"/>
          <p:cNvSpPr/>
          <p:nvPr/>
        </p:nvSpPr>
        <p:spPr bwMode="invGray">
          <a:xfrm>
            <a:off x="14471170" y="-2268"/>
            <a:ext cx="43891" cy="704698"/>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dirty="0"/>
          </a:p>
        </p:txBody>
      </p:sp>
      <p:sp>
        <p:nvSpPr>
          <p:cNvPr id="37" name="Rectangle 36"/>
          <p:cNvSpPr/>
          <p:nvPr/>
        </p:nvSpPr>
        <p:spPr bwMode="invGray">
          <a:xfrm>
            <a:off x="14440685" y="-2268"/>
            <a:ext cx="14630" cy="704698"/>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38" name="Rectangle 37"/>
          <p:cNvSpPr/>
          <p:nvPr/>
        </p:nvSpPr>
        <p:spPr bwMode="invGray">
          <a:xfrm>
            <a:off x="14360677" y="-2268"/>
            <a:ext cx="43891" cy="704698"/>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39" name="Rectangle 38"/>
          <p:cNvSpPr/>
          <p:nvPr/>
        </p:nvSpPr>
        <p:spPr bwMode="invGray">
          <a:xfrm>
            <a:off x="14265083" y="431"/>
            <a:ext cx="87782" cy="663245"/>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40" name="Rectangle 39"/>
          <p:cNvSpPr/>
          <p:nvPr/>
        </p:nvSpPr>
        <p:spPr bwMode="invGray">
          <a:xfrm>
            <a:off x="14197560" y="431"/>
            <a:ext cx="14630" cy="663245"/>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dirty="0"/>
          </a:p>
        </p:txBody>
      </p:sp>
      <p:sp>
        <p:nvSpPr>
          <p:cNvPr id="22" name="Title Placeholder 21"/>
          <p:cNvSpPr>
            <a:spLocks noGrp="1"/>
          </p:cNvSpPr>
          <p:nvPr>
            <p:ph type="title"/>
          </p:nvPr>
        </p:nvSpPr>
        <p:spPr>
          <a:xfrm>
            <a:off x="731520" y="1295400"/>
            <a:ext cx="13167360" cy="120904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731520" y="2549347"/>
            <a:ext cx="13167360" cy="4901794"/>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3" name="Footer Placeholder 2"/>
          <p:cNvSpPr>
            <a:spLocks noGrp="1"/>
          </p:cNvSpPr>
          <p:nvPr>
            <p:ph type="ftr" sz="quarter" idx="3"/>
          </p:nvPr>
        </p:nvSpPr>
        <p:spPr>
          <a:xfrm>
            <a:off x="253181" y="7496048"/>
            <a:ext cx="4852219" cy="276352"/>
          </a:xfrm>
          <a:prstGeom prst="rect">
            <a:avLst/>
          </a:prstGeom>
        </p:spPr>
        <p:txBody>
          <a:bodyPr vert="horz"/>
          <a:lstStyle>
            <a:lvl1pPr algn="l" eaLnBrk="1" latinLnBrk="0" hangingPunct="1">
              <a:defRPr kumimoji="0" sz="1200">
                <a:solidFill>
                  <a:schemeClr val="accent2"/>
                </a:solidFill>
              </a:defRPr>
            </a:lvl1pPr>
          </a:lstStyle>
          <a:p>
            <a:r>
              <a:rPr lang="en-US"/>
              <a:t>Course Teacher: </a:t>
            </a:r>
            <a:r>
              <a:rPr lang="en-US" b="1"/>
              <a:t>Prof. Dr. Engr. Muhibul Haque Bhuyan</a:t>
            </a:r>
            <a:endParaRPr lang="en-US" b="1" dirty="0"/>
          </a:p>
        </p:txBody>
      </p:sp>
      <p:sp>
        <p:nvSpPr>
          <p:cNvPr id="23" name="Slide Number Placeholder 22"/>
          <p:cNvSpPr>
            <a:spLocks noGrp="1"/>
          </p:cNvSpPr>
          <p:nvPr>
            <p:ph type="sldNum" sz="quarter" idx="4"/>
          </p:nvPr>
        </p:nvSpPr>
        <p:spPr>
          <a:xfrm>
            <a:off x="13182600" y="7451140"/>
            <a:ext cx="1388741" cy="321260"/>
          </a:xfrm>
          <a:prstGeom prst="rect">
            <a:avLst/>
          </a:prstGeom>
        </p:spPr>
        <p:txBody>
          <a:bodyPr vert="horz" anchor="b"/>
          <a:lstStyle>
            <a:lvl1pPr algn="r" eaLnBrk="1" latinLnBrk="0" hangingPunct="1">
              <a:defRPr kumimoji="0" sz="2000">
                <a:solidFill>
                  <a:srgbClr val="FF0000"/>
                </a:solidFill>
              </a:defRPr>
            </a:lvl1pPr>
          </a:lstStyle>
          <a:p>
            <a:fld id="{B6F15528-21DE-4FAA-801E-634DDDAF4B2B}" type="slidenum">
              <a:rPr lang="en-US" smtClean="0"/>
              <a:pPr/>
              <a:t>‹#›</a:t>
            </a:fld>
            <a:endParaRPr lang="en-US" dirty="0"/>
          </a:p>
        </p:txBody>
      </p:sp>
      <p:sp>
        <p:nvSpPr>
          <p:cNvPr id="14" name="Date Placeholder 13"/>
          <p:cNvSpPr>
            <a:spLocks noGrp="1"/>
          </p:cNvSpPr>
          <p:nvPr>
            <p:ph type="dt" sz="half" idx="2"/>
          </p:nvPr>
        </p:nvSpPr>
        <p:spPr>
          <a:xfrm>
            <a:off x="11102334" y="7496048"/>
            <a:ext cx="1531622" cy="276352"/>
          </a:xfrm>
          <a:prstGeom prst="rect">
            <a:avLst/>
          </a:prstGeom>
        </p:spPr>
        <p:txBody>
          <a:bodyPr vert="horz"/>
          <a:lstStyle>
            <a:lvl1pPr algn="r" eaLnBrk="1" latinLnBrk="0" hangingPunct="1">
              <a:defRPr kumimoji="0" sz="1200">
                <a:solidFill>
                  <a:srgbClr val="0070C0"/>
                </a:solidFill>
              </a:defRPr>
            </a:lvl1pPr>
          </a:lstStyle>
          <a:p>
            <a:fld id="{5D09A4AE-8C6C-4099-95AB-D9580FB95956}" type="datetime3">
              <a:rPr lang="en-US" smtClean="0"/>
              <a:t>5 March 2024</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4533" kern="1200">
          <a:solidFill>
            <a:schemeClr val="tx2"/>
          </a:solidFill>
          <a:latin typeface="+mj-lt"/>
          <a:ea typeface="+mj-ea"/>
          <a:cs typeface="+mj-cs"/>
        </a:defRPr>
      </a:lvl1pPr>
    </p:titleStyle>
    <p:bodyStyle>
      <a:lvl1pPr marL="414516" indent="-290161" algn="l" rtl="0" eaLnBrk="1" latinLnBrk="0" hangingPunct="1">
        <a:spcBef>
          <a:spcPts val="340"/>
        </a:spcBef>
        <a:buClr>
          <a:schemeClr val="accent3"/>
        </a:buClr>
        <a:buFont typeface="Georgia"/>
        <a:buChar char="•"/>
        <a:defRPr kumimoji="0" sz="3173" kern="1200">
          <a:solidFill>
            <a:schemeClr val="tx1"/>
          </a:solidFill>
          <a:latin typeface="+mn-lt"/>
          <a:ea typeface="+mn-ea"/>
          <a:cs typeface="+mn-cs"/>
        </a:defRPr>
      </a:lvl1pPr>
      <a:lvl2pPr marL="746128" indent="-279798" algn="l" rtl="0" eaLnBrk="1" latinLnBrk="0" hangingPunct="1">
        <a:spcBef>
          <a:spcPts val="340"/>
        </a:spcBef>
        <a:buClr>
          <a:schemeClr val="accent2"/>
        </a:buClr>
        <a:buFont typeface="Georgia"/>
        <a:buChar char="▫"/>
        <a:defRPr kumimoji="0" sz="2947" kern="1200">
          <a:solidFill>
            <a:schemeClr val="accent2"/>
          </a:solidFill>
          <a:latin typeface="+mn-lt"/>
          <a:ea typeface="+mn-ea"/>
          <a:cs typeface="+mn-cs"/>
        </a:defRPr>
      </a:lvl2pPr>
      <a:lvl3pPr marL="1046652" indent="-248709" algn="l" rtl="0" eaLnBrk="1" latinLnBrk="0" hangingPunct="1">
        <a:spcBef>
          <a:spcPts val="340"/>
        </a:spcBef>
        <a:buClr>
          <a:schemeClr val="accent1"/>
        </a:buClr>
        <a:buFont typeface="Wingdings 2"/>
        <a:buChar char=""/>
        <a:defRPr kumimoji="0" sz="2720" kern="1200">
          <a:solidFill>
            <a:schemeClr val="accent1"/>
          </a:solidFill>
          <a:latin typeface="+mn-lt"/>
          <a:ea typeface="+mn-ea"/>
          <a:cs typeface="+mn-cs"/>
        </a:defRPr>
      </a:lvl3pPr>
      <a:lvl4pPr marL="1336813" indent="-227984" algn="l" rtl="0" eaLnBrk="1" latinLnBrk="0" hangingPunct="1">
        <a:spcBef>
          <a:spcPts val="340"/>
        </a:spcBef>
        <a:buClr>
          <a:schemeClr val="accent1"/>
        </a:buClr>
        <a:buFont typeface="Wingdings 2"/>
        <a:buChar char=""/>
        <a:defRPr kumimoji="0" sz="2493" kern="1200">
          <a:solidFill>
            <a:schemeClr val="accent1"/>
          </a:solidFill>
          <a:latin typeface="+mn-lt"/>
          <a:ea typeface="+mn-ea"/>
          <a:cs typeface="+mn-cs"/>
        </a:defRPr>
      </a:lvl4pPr>
      <a:lvl5pPr marL="1575160" indent="-207258" algn="l" rtl="0" eaLnBrk="1" latinLnBrk="0" hangingPunct="1">
        <a:spcBef>
          <a:spcPts val="340"/>
        </a:spcBef>
        <a:buClr>
          <a:schemeClr val="accent3"/>
        </a:buClr>
        <a:buFont typeface="Georgia"/>
        <a:buChar char="▫"/>
        <a:defRPr kumimoji="0" sz="2267" kern="1200">
          <a:solidFill>
            <a:schemeClr val="accent3"/>
          </a:solidFill>
          <a:latin typeface="+mn-lt"/>
          <a:ea typeface="+mn-ea"/>
          <a:cs typeface="+mn-cs"/>
        </a:defRPr>
      </a:lvl5pPr>
      <a:lvl6pPr marL="1823870" indent="-207258" algn="l" rtl="0" eaLnBrk="1" latinLnBrk="0" hangingPunct="1">
        <a:spcBef>
          <a:spcPts val="340"/>
        </a:spcBef>
        <a:buClr>
          <a:schemeClr val="accent3"/>
        </a:buClr>
        <a:buFont typeface="Georgia"/>
        <a:buChar char="▫"/>
        <a:defRPr kumimoji="0" sz="2040" kern="1200">
          <a:solidFill>
            <a:schemeClr val="accent3"/>
          </a:solidFill>
          <a:latin typeface="+mn-lt"/>
          <a:ea typeface="+mn-ea"/>
          <a:cs typeface="+mn-cs"/>
        </a:defRPr>
      </a:lvl6pPr>
      <a:lvl7pPr marL="2072579" indent="-207258" algn="l" rtl="0" eaLnBrk="1" latinLnBrk="0" hangingPunct="1">
        <a:spcBef>
          <a:spcPts val="340"/>
        </a:spcBef>
        <a:buClr>
          <a:schemeClr val="accent3"/>
        </a:buClr>
        <a:buFont typeface="Georgia"/>
        <a:buChar char="▫"/>
        <a:defRPr kumimoji="0" sz="1813" kern="1200">
          <a:solidFill>
            <a:schemeClr val="accent3"/>
          </a:solidFill>
          <a:latin typeface="+mn-lt"/>
          <a:ea typeface="+mn-ea"/>
          <a:cs typeface="+mn-cs"/>
        </a:defRPr>
      </a:lvl7pPr>
      <a:lvl8pPr marL="2300563" indent="-207258" algn="l" rtl="0" eaLnBrk="1" latinLnBrk="0" hangingPunct="1">
        <a:spcBef>
          <a:spcPts val="340"/>
        </a:spcBef>
        <a:buClr>
          <a:schemeClr val="accent3"/>
        </a:buClr>
        <a:buFont typeface="Georgia"/>
        <a:buChar char="◦"/>
        <a:defRPr kumimoji="0" sz="1700" kern="1200">
          <a:solidFill>
            <a:schemeClr val="accent3"/>
          </a:solidFill>
          <a:latin typeface="+mn-lt"/>
          <a:ea typeface="+mn-ea"/>
          <a:cs typeface="+mn-cs"/>
        </a:defRPr>
      </a:lvl8pPr>
      <a:lvl9pPr marL="2538909" indent="-207258" algn="l" rtl="0" eaLnBrk="1" latinLnBrk="0" hangingPunct="1">
        <a:spcBef>
          <a:spcPts val="340"/>
        </a:spcBef>
        <a:buClr>
          <a:schemeClr val="accent3"/>
        </a:buClr>
        <a:buFont typeface="Georgia"/>
        <a:buChar char="◦"/>
        <a:defRPr kumimoji="0" sz="1587"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518145" algn="l" rtl="0" eaLnBrk="1" latinLnBrk="0" hangingPunct="1">
        <a:defRPr kumimoji="0" kern="1200">
          <a:solidFill>
            <a:schemeClr val="tx1"/>
          </a:solidFill>
          <a:latin typeface="+mn-lt"/>
          <a:ea typeface="+mn-ea"/>
          <a:cs typeface="+mn-cs"/>
        </a:defRPr>
      </a:lvl2pPr>
      <a:lvl3pPr marL="1036290" algn="l" rtl="0" eaLnBrk="1" latinLnBrk="0" hangingPunct="1">
        <a:defRPr kumimoji="0" kern="1200">
          <a:solidFill>
            <a:schemeClr val="tx1"/>
          </a:solidFill>
          <a:latin typeface="+mn-lt"/>
          <a:ea typeface="+mn-ea"/>
          <a:cs typeface="+mn-cs"/>
        </a:defRPr>
      </a:lvl3pPr>
      <a:lvl4pPr marL="1554434" algn="l" rtl="0" eaLnBrk="1" latinLnBrk="0" hangingPunct="1">
        <a:defRPr kumimoji="0" kern="1200">
          <a:solidFill>
            <a:schemeClr val="tx1"/>
          </a:solidFill>
          <a:latin typeface="+mn-lt"/>
          <a:ea typeface="+mn-ea"/>
          <a:cs typeface="+mn-cs"/>
        </a:defRPr>
      </a:lvl4pPr>
      <a:lvl5pPr marL="2072579" algn="l" rtl="0" eaLnBrk="1" latinLnBrk="0" hangingPunct="1">
        <a:defRPr kumimoji="0" kern="1200">
          <a:solidFill>
            <a:schemeClr val="tx1"/>
          </a:solidFill>
          <a:latin typeface="+mn-lt"/>
          <a:ea typeface="+mn-ea"/>
          <a:cs typeface="+mn-cs"/>
        </a:defRPr>
      </a:lvl5pPr>
      <a:lvl6pPr marL="2590724" algn="l" rtl="0" eaLnBrk="1" latinLnBrk="0" hangingPunct="1">
        <a:defRPr kumimoji="0" kern="1200">
          <a:solidFill>
            <a:schemeClr val="tx1"/>
          </a:solidFill>
          <a:latin typeface="+mn-lt"/>
          <a:ea typeface="+mn-ea"/>
          <a:cs typeface="+mn-cs"/>
        </a:defRPr>
      </a:lvl6pPr>
      <a:lvl7pPr marL="3108869" algn="l" rtl="0" eaLnBrk="1" latinLnBrk="0" hangingPunct="1">
        <a:defRPr kumimoji="0" kern="1200">
          <a:solidFill>
            <a:schemeClr val="tx1"/>
          </a:solidFill>
          <a:latin typeface="+mn-lt"/>
          <a:ea typeface="+mn-ea"/>
          <a:cs typeface="+mn-cs"/>
        </a:defRPr>
      </a:lvl7pPr>
      <a:lvl8pPr marL="3627013" algn="l" rtl="0" eaLnBrk="1" latinLnBrk="0" hangingPunct="1">
        <a:defRPr kumimoji="0" kern="1200">
          <a:solidFill>
            <a:schemeClr val="tx1"/>
          </a:solidFill>
          <a:latin typeface="+mn-lt"/>
          <a:ea typeface="+mn-ea"/>
          <a:cs typeface="+mn-cs"/>
        </a:defRPr>
      </a:lvl8pPr>
      <a:lvl9pPr marL="4145158"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microsoft.com/office/2007/relationships/hdphoto" Target="../media/hdphoto2.wdp"/></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microsoft.com/office/2007/relationships/hdphoto" Target="../media/hdphoto3.wdp"/></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mansfield-devine.com/speculatrix/2018/04/debouncing-fun-with-schmitt-triggers-and-capacitors/" TargetMode="External"/><Relationship Id="rId2" Type="http://schemas.openxmlformats.org/officeDocument/2006/relationships/hyperlink" Target="http://www.ganssle.com/debouncing-pt2.htm"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280981"/>
            <a:ext cx="14097000" cy="1666028"/>
          </a:xfrm>
        </p:spPr>
        <p:txBody>
          <a:bodyPr>
            <a:noAutofit/>
          </a:bodyPr>
          <a:lstStyle/>
          <a:p>
            <a:pPr algn="ctr"/>
            <a:r>
              <a:rPr lang="en-US" sz="7200" dirty="0"/>
              <a:t>Switch Debouncing</a:t>
            </a:r>
          </a:p>
        </p:txBody>
      </p:sp>
      <p:sp>
        <p:nvSpPr>
          <p:cNvPr id="3" name="Slide Number Placeholder 2">
            <a:extLst>
              <a:ext uri="{FF2B5EF4-FFF2-40B4-BE49-F238E27FC236}">
                <a16:creationId xmlns:a16="http://schemas.microsoft.com/office/drawing/2014/main" id="{179DBD15-4007-4CF5-8C14-1F06AEBAD686}"/>
              </a:ext>
            </a:extLst>
          </p:cNvPr>
          <p:cNvSpPr>
            <a:spLocks noGrp="1"/>
          </p:cNvSpPr>
          <p:nvPr>
            <p:ph type="sldNum" sz="quarter" idx="12"/>
          </p:nvPr>
        </p:nvSpPr>
        <p:spPr/>
        <p:txBody>
          <a:bodyPr/>
          <a:lstStyle/>
          <a:p>
            <a:fld id="{B6F15528-21DE-4FAA-801E-634DDDAF4B2B}" type="slidenum">
              <a:rPr lang="en-US" smtClean="0"/>
              <a:pPr/>
              <a:t>1</a:t>
            </a:fld>
            <a:endParaRPr lang="en-US"/>
          </a:p>
        </p:txBody>
      </p:sp>
      <p:sp>
        <p:nvSpPr>
          <p:cNvPr id="4" name="TextBox 3">
            <a:extLst>
              <a:ext uri="{FF2B5EF4-FFF2-40B4-BE49-F238E27FC236}">
                <a16:creationId xmlns:a16="http://schemas.microsoft.com/office/drawing/2014/main" id="{7D3F53D9-2722-47BF-9290-F4FB0EBBAA68}"/>
              </a:ext>
            </a:extLst>
          </p:cNvPr>
          <p:cNvSpPr txBox="1"/>
          <p:nvPr/>
        </p:nvSpPr>
        <p:spPr>
          <a:xfrm>
            <a:off x="3732459" y="6172200"/>
            <a:ext cx="7164141" cy="523220"/>
          </a:xfrm>
          <a:prstGeom prst="rect">
            <a:avLst/>
          </a:prstGeom>
          <a:noFill/>
        </p:spPr>
        <p:txBody>
          <a:bodyPr wrap="none" rtlCol="0">
            <a:spAutoFit/>
          </a:bodyPr>
          <a:lstStyle/>
          <a:p>
            <a:pPr algn="ctr"/>
            <a:r>
              <a:rPr lang="en-US" sz="2800" b="1" dirty="0">
                <a:solidFill>
                  <a:schemeClr val="accent2">
                    <a:lumMod val="75000"/>
                  </a:schemeClr>
                </a:solidFill>
              </a:rPr>
              <a:t>Course Teacher: Protik Parvez Sheikh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471" y="381000"/>
            <a:ext cx="9326880" cy="1209040"/>
          </a:xfrm>
        </p:spPr>
        <p:txBody>
          <a:bodyPr>
            <a:normAutofit/>
          </a:bodyPr>
          <a:lstStyle/>
          <a:p>
            <a:r>
              <a:rPr lang="en-US" sz="5400" b="1" dirty="0"/>
              <a:t>How to avoid Bouncing?</a:t>
            </a:r>
          </a:p>
        </p:txBody>
      </p:sp>
      <p:sp>
        <p:nvSpPr>
          <p:cNvPr id="3" name="Content Placeholder 2"/>
          <p:cNvSpPr>
            <a:spLocks noGrp="1"/>
          </p:cNvSpPr>
          <p:nvPr>
            <p:ph idx="1"/>
          </p:nvPr>
        </p:nvSpPr>
        <p:spPr>
          <a:xfrm>
            <a:off x="152401" y="1449832"/>
            <a:ext cx="14325600" cy="5331968"/>
          </a:xfrm>
        </p:spPr>
        <p:txBody>
          <a:bodyPr lIns="0" rIns="0">
            <a:noAutofit/>
          </a:bodyPr>
          <a:lstStyle/>
          <a:p>
            <a:r>
              <a:rPr lang="en-US" sz="3600" dirty="0">
                <a:latin typeface="Arial" panose="020B0604020202020204" pitchFamily="34" charset="0"/>
                <a:cs typeface="Arial" panose="020B0604020202020204" pitchFamily="34" charset="0"/>
              </a:rPr>
              <a:t>A standard buffer has only a </a:t>
            </a:r>
            <a:r>
              <a:rPr lang="en-US" sz="3600" b="1" dirty="0">
                <a:solidFill>
                  <a:srgbClr val="FF0000"/>
                </a:solidFill>
                <a:latin typeface="Arial" panose="020B0604020202020204" pitchFamily="34" charset="0"/>
                <a:cs typeface="Arial" panose="020B0604020202020204" pitchFamily="34" charset="0"/>
              </a:rPr>
              <a:t>single switching threshold</a:t>
            </a:r>
            <a:r>
              <a:rPr lang="en-US" sz="3600" dirty="0">
                <a:latin typeface="Arial" panose="020B0604020202020204" pitchFamily="34" charset="0"/>
                <a:cs typeface="Arial" panose="020B0604020202020204" pitchFamily="34" charset="0"/>
              </a:rPr>
              <a:t>, which means that a noisy signal including a signal with a bit of ripple on it, can result in </a:t>
            </a:r>
            <a:r>
              <a:rPr lang="en-US" sz="3600" dirty="0">
                <a:solidFill>
                  <a:srgbClr val="FF0000"/>
                </a:solidFill>
                <a:latin typeface="Arial" panose="020B0604020202020204" pitchFamily="34" charset="0"/>
                <a:cs typeface="Arial" panose="020B0604020202020204" pitchFamily="34" charset="0"/>
              </a:rPr>
              <a:t>multiple transitions </a:t>
            </a:r>
            <a:r>
              <a:rPr lang="en-US" sz="3600" dirty="0">
                <a:latin typeface="Arial" panose="020B0604020202020204" pitchFamily="34" charset="0"/>
                <a:cs typeface="Arial" panose="020B0604020202020204" pitchFamily="34" charset="0"/>
              </a:rPr>
              <a:t>at the output.</a:t>
            </a:r>
          </a:p>
          <a:p>
            <a:r>
              <a:rPr lang="en-US" sz="3600" dirty="0">
                <a:latin typeface="Arial" panose="020B0604020202020204" pitchFamily="34" charset="0"/>
                <a:cs typeface="Arial" panose="020B0604020202020204" pitchFamily="34" charset="0"/>
              </a:rPr>
              <a:t>In comparison, a </a:t>
            </a:r>
            <a:r>
              <a:rPr lang="en-US" sz="3600" b="1" dirty="0">
                <a:solidFill>
                  <a:srgbClr val="0070C0"/>
                </a:solidFill>
                <a:latin typeface="Arial" panose="020B0604020202020204" pitchFamily="34" charset="0"/>
                <a:cs typeface="Arial" panose="020B0604020202020204" pitchFamily="34" charset="0"/>
              </a:rPr>
              <a:t>Schmitt trigger buffer</a:t>
            </a:r>
            <a:r>
              <a:rPr lang="en-US" sz="3600" dirty="0">
                <a:latin typeface="Arial" panose="020B0604020202020204" pitchFamily="34" charset="0"/>
                <a:cs typeface="Arial" panose="020B0604020202020204" pitchFamily="34" charset="0"/>
              </a:rPr>
              <a:t> that is, a buffer with a Schmitt trigger input, has </a:t>
            </a:r>
            <a:r>
              <a:rPr lang="en-US" sz="3600" b="1" dirty="0">
                <a:solidFill>
                  <a:srgbClr val="0070C0"/>
                </a:solidFill>
                <a:latin typeface="Arial" panose="020B0604020202020204" pitchFamily="34" charset="0"/>
                <a:cs typeface="Arial" panose="020B0604020202020204" pitchFamily="34" charset="0"/>
              </a:rPr>
              <a:t>two thresholds</a:t>
            </a:r>
            <a:r>
              <a:rPr lang="en-US" sz="3600" dirty="0">
                <a:latin typeface="Arial" panose="020B0604020202020204" pitchFamily="34" charset="0"/>
                <a:cs typeface="Arial" panose="020B0604020202020204" pitchFamily="34" charset="0"/>
              </a:rPr>
              <a:t>. The output changes only when the input crosses the upper threshold or the lower threshold. This </a:t>
            </a:r>
            <a:r>
              <a:rPr lang="en-US" sz="3600" b="1" dirty="0">
                <a:solidFill>
                  <a:srgbClr val="0070C0"/>
                </a:solidFill>
                <a:latin typeface="Arial" panose="020B0604020202020204" pitchFamily="34" charset="0"/>
                <a:cs typeface="Arial" panose="020B0604020202020204" pitchFamily="34" charset="0"/>
              </a:rPr>
              <a:t>dual-threshold action </a:t>
            </a:r>
            <a:r>
              <a:rPr lang="en-US" sz="3600" dirty="0">
                <a:latin typeface="Arial" panose="020B0604020202020204" pitchFamily="34" charset="0"/>
                <a:cs typeface="Arial" panose="020B0604020202020204" pitchFamily="34" charset="0"/>
              </a:rPr>
              <a:t>is called </a:t>
            </a:r>
            <a:r>
              <a:rPr lang="en-US" sz="3600" b="1" dirty="0">
                <a:solidFill>
                  <a:srgbClr val="0070C0"/>
                </a:solidFill>
                <a:latin typeface="Arial" panose="020B0604020202020204" pitchFamily="34" charset="0"/>
                <a:cs typeface="Arial" panose="020B0604020202020204" pitchFamily="34" charset="0"/>
              </a:rPr>
              <a:t>hysteresis</a:t>
            </a:r>
            <a:r>
              <a:rPr lang="en-US" sz="3600" dirty="0">
                <a:latin typeface="Arial" panose="020B0604020202020204" pitchFamily="34" charset="0"/>
                <a:cs typeface="Arial" panose="020B0604020202020204" pitchFamily="34" charset="0"/>
              </a:rPr>
              <a:t> (the dependence of the state of a system on its history), which implies that the trigger possesses </a:t>
            </a:r>
            <a:r>
              <a:rPr lang="en-US" sz="3600" b="1" dirty="0">
                <a:solidFill>
                  <a:srgbClr val="00B050"/>
                </a:solidFill>
                <a:latin typeface="Arial" panose="020B0604020202020204" pitchFamily="34" charset="0"/>
                <a:cs typeface="Arial" panose="020B0604020202020204" pitchFamily="34" charset="0"/>
              </a:rPr>
              <a:t>memory</a:t>
            </a:r>
            <a:r>
              <a:rPr lang="en-US" sz="3600" dirty="0">
                <a:latin typeface="Arial" panose="020B0604020202020204" pitchFamily="34" charset="0"/>
                <a:cs typeface="Arial" panose="020B0604020202020204" pitchFamily="34" charset="0"/>
              </a:rPr>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2157517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471" y="381000"/>
            <a:ext cx="9326880" cy="1209040"/>
          </a:xfrm>
        </p:spPr>
        <p:txBody>
          <a:bodyPr>
            <a:normAutofit/>
          </a:bodyPr>
          <a:lstStyle/>
          <a:p>
            <a:r>
              <a:rPr lang="en-US" sz="5400" b="1" dirty="0"/>
              <a:t>How to avoid Bouncing?</a:t>
            </a:r>
          </a:p>
        </p:txBody>
      </p:sp>
      <p:sp>
        <p:nvSpPr>
          <p:cNvPr id="3" name="Content Placeholder 2"/>
          <p:cNvSpPr>
            <a:spLocks noGrp="1"/>
          </p:cNvSpPr>
          <p:nvPr>
            <p:ph idx="1"/>
          </p:nvPr>
        </p:nvSpPr>
        <p:spPr>
          <a:xfrm>
            <a:off x="152401" y="1449832"/>
            <a:ext cx="14325600" cy="1979168"/>
          </a:xfrm>
        </p:spPr>
        <p:txBody>
          <a:bodyPr lIns="0" rIns="0">
            <a:noAutofit/>
          </a:bodyPr>
          <a:lstStyle/>
          <a:p>
            <a:r>
              <a:rPr lang="en-US" sz="3600" dirty="0">
                <a:latin typeface="Arial" panose="020B0604020202020204" pitchFamily="34" charset="0"/>
                <a:cs typeface="Arial" panose="020B0604020202020204" pitchFamily="34" charset="0"/>
              </a:rPr>
              <a:t>In the RC network, we use a simple SPST switch (SW1) debounce circuit, we would add a </a:t>
            </a:r>
            <a:r>
              <a:rPr lang="en-US" sz="3600" b="1" dirty="0">
                <a:solidFill>
                  <a:srgbClr val="00B050"/>
                </a:solidFill>
                <a:latin typeface="Arial" panose="020B0604020202020204" pitchFamily="34" charset="0"/>
                <a:cs typeface="Arial" panose="020B0604020202020204" pitchFamily="34" charset="0"/>
              </a:rPr>
              <a:t>Schmitt trigger buffer </a:t>
            </a:r>
            <a:r>
              <a:rPr lang="en-US" sz="3600" dirty="0">
                <a:latin typeface="Arial" panose="020B0604020202020204" pitchFamily="34" charset="0"/>
                <a:cs typeface="Arial" panose="020B0604020202020204" pitchFamily="34" charset="0"/>
              </a:rPr>
              <a:t>between the RC network and the microcontroller as illustrated below.</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59852"/>
          <a:stretch/>
        </p:blipFill>
        <p:spPr>
          <a:xfrm>
            <a:off x="-152400" y="3048000"/>
            <a:ext cx="12685664" cy="4250740"/>
          </a:xfrm>
          <a:prstGeom prst="rect">
            <a:avLst/>
          </a:prstGeom>
        </p:spPr>
      </p:pic>
    </p:spTree>
    <p:extLst>
      <p:ext uri="{BB962C8B-B14F-4D97-AF65-F5344CB8AC3E}">
        <p14:creationId xmlns:p14="http://schemas.microsoft.com/office/powerpoint/2010/main" val="2587141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471" y="381000"/>
            <a:ext cx="9326880" cy="1209040"/>
          </a:xfrm>
        </p:spPr>
        <p:txBody>
          <a:bodyPr>
            <a:normAutofit/>
          </a:bodyPr>
          <a:lstStyle/>
          <a:p>
            <a:r>
              <a:rPr lang="en-US" sz="5400" b="1" dirty="0"/>
              <a:t>How to avoid Bouncing?</a:t>
            </a:r>
          </a:p>
        </p:txBody>
      </p:sp>
      <p:sp>
        <p:nvSpPr>
          <p:cNvPr id="3" name="Content Placeholder 2"/>
          <p:cNvSpPr>
            <a:spLocks noGrp="1"/>
          </p:cNvSpPr>
          <p:nvPr>
            <p:ph idx="1"/>
          </p:nvPr>
        </p:nvSpPr>
        <p:spPr>
          <a:xfrm>
            <a:off x="152401" y="1449832"/>
            <a:ext cx="5257799" cy="5941568"/>
          </a:xfrm>
        </p:spPr>
        <p:txBody>
          <a:bodyPr lIns="0" rIns="0">
            <a:noAutofit/>
          </a:bodyPr>
          <a:lstStyle/>
          <a:p>
            <a:r>
              <a:rPr lang="en-US" sz="3200" dirty="0">
                <a:latin typeface="Arial" panose="020B0604020202020204" pitchFamily="34" charset="0"/>
                <a:cs typeface="Arial" panose="020B0604020202020204" pitchFamily="34" charset="0"/>
              </a:rPr>
              <a:t>We have shown a </a:t>
            </a:r>
            <a:r>
              <a:rPr lang="en-US" sz="3200" b="1" dirty="0">
                <a:solidFill>
                  <a:srgbClr val="00B050"/>
                </a:solidFill>
                <a:latin typeface="Arial" panose="020B0604020202020204" pitchFamily="34" charset="0"/>
                <a:cs typeface="Arial" panose="020B0604020202020204" pitchFamily="34" charset="0"/>
              </a:rPr>
              <a:t>non-inverting Schmitt trigger buffer </a:t>
            </a:r>
            <a:r>
              <a:rPr lang="en-US" sz="3200" dirty="0">
                <a:latin typeface="Arial" panose="020B0604020202020204" pitchFamily="34" charset="0"/>
                <a:cs typeface="Arial" panose="020B0604020202020204" pitchFamily="34" charset="0"/>
              </a:rPr>
              <a:t>to keep things simple (i.e., all the signals going up and down in a common direction).</a:t>
            </a:r>
          </a:p>
          <a:p>
            <a:r>
              <a:rPr lang="en-US" sz="3200" dirty="0">
                <a:latin typeface="Arial" panose="020B0604020202020204" pitchFamily="34" charset="0"/>
                <a:cs typeface="Arial" panose="020B0604020202020204" pitchFamily="34" charset="0"/>
              </a:rPr>
              <a:t>It is common to use an </a:t>
            </a:r>
            <a:r>
              <a:rPr lang="en-US" sz="3200" b="1" dirty="0">
                <a:solidFill>
                  <a:srgbClr val="FF0000"/>
                </a:solidFill>
                <a:latin typeface="Arial" panose="020B0604020202020204" pitchFamily="34" charset="0"/>
                <a:cs typeface="Arial" panose="020B0604020202020204" pitchFamily="34" charset="0"/>
              </a:rPr>
              <a:t>inverting Schmitt trigger buffer</a:t>
            </a:r>
            <a:r>
              <a:rPr lang="en-US" sz="3200" dirty="0">
                <a:latin typeface="Arial" panose="020B0604020202020204" pitchFamily="34" charset="0"/>
                <a:cs typeface="Arial" panose="020B0604020202020204" pitchFamily="34" charset="0"/>
              </a:rPr>
              <a:t> because </a:t>
            </a:r>
            <a:r>
              <a:rPr lang="en-US" sz="3200" dirty="0">
                <a:solidFill>
                  <a:srgbClr val="00B050"/>
                </a:solidFill>
                <a:latin typeface="Arial" panose="020B0604020202020204" pitchFamily="34" charset="0"/>
                <a:cs typeface="Arial" panose="020B0604020202020204" pitchFamily="34" charset="0"/>
              </a:rPr>
              <a:t>inverting functions are faster than their non-inverting counterparts.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0094" t="44529" r="16529" b="3090"/>
          <a:stretch/>
        </p:blipFill>
        <p:spPr>
          <a:xfrm>
            <a:off x="5410200" y="1390092"/>
            <a:ext cx="8954729" cy="6001308"/>
          </a:xfrm>
          <a:prstGeom prst="rect">
            <a:avLst/>
          </a:prstGeom>
        </p:spPr>
      </p:pic>
      <p:cxnSp>
        <p:nvCxnSpPr>
          <p:cNvPr id="8" name="Straight Arrow Connector 7">
            <a:extLst>
              <a:ext uri="{FF2B5EF4-FFF2-40B4-BE49-F238E27FC236}">
                <a16:creationId xmlns:a16="http://schemas.microsoft.com/office/drawing/2014/main" id="{EE4750FF-4DC9-64F4-784D-DE84692064C0}"/>
              </a:ext>
            </a:extLst>
          </p:cNvPr>
          <p:cNvCxnSpPr>
            <a:cxnSpLocks/>
          </p:cNvCxnSpPr>
          <p:nvPr/>
        </p:nvCxnSpPr>
        <p:spPr>
          <a:xfrm flipH="1">
            <a:off x="8305798" y="4648200"/>
            <a:ext cx="990602" cy="833269"/>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AA7E5D6-FCED-F689-380F-90726A1BCA5C}"/>
              </a:ext>
            </a:extLst>
          </p:cNvPr>
          <p:cNvCxnSpPr>
            <a:cxnSpLocks/>
          </p:cNvCxnSpPr>
          <p:nvPr/>
        </p:nvCxnSpPr>
        <p:spPr>
          <a:xfrm>
            <a:off x="11335363" y="4648200"/>
            <a:ext cx="1085237" cy="52846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1669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142" y="457200"/>
            <a:ext cx="13167360" cy="1209040"/>
          </a:xfrm>
        </p:spPr>
        <p:txBody>
          <a:bodyPr>
            <a:normAutofit/>
          </a:bodyPr>
          <a:lstStyle/>
          <a:p>
            <a:r>
              <a:rPr lang="en-US" sz="5400" b="1" dirty="0"/>
              <a:t>Why we need Debouncing?</a:t>
            </a:r>
          </a:p>
        </p:txBody>
      </p:sp>
      <p:sp>
        <p:nvSpPr>
          <p:cNvPr id="3" name="Content Placeholder 2"/>
          <p:cNvSpPr>
            <a:spLocks noGrp="1"/>
          </p:cNvSpPr>
          <p:nvPr>
            <p:ph idx="1"/>
          </p:nvPr>
        </p:nvSpPr>
        <p:spPr>
          <a:xfrm>
            <a:off x="253180" y="1600200"/>
            <a:ext cx="14148619" cy="5334000"/>
          </a:xfrm>
        </p:spPr>
        <p:txBody>
          <a:bodyPr>
            <a:noAutofit/>
          </a:bodyPr>
          <a:lstStyle/>
          <a:p>
            <a:r>
              <a:rPr lang="en-US" sz="3600" dirty="0">
                <a:latin typeface="Arial" panose="020B0604020202020204" pitchFamily="34" charset="0"/>
                <a:cs typeface="Arial" panose="020B0604020202020204" pitchFamily="34" charset="0"/>
              </a:rPr>
              <a:t>Bouncing often causes problems in the application, where pressing the switch once should </a:t>
            </a:r>
            <a:r>
              <a:rPr lang="en-US" sz="3600" dirty="0">
                <a:solidFill>
                  <a:srgbClr val="FF0000"/>
                </a:solidFill>
                <a:latin typeface="Arial" panose="020B0604020202020204" pitchFamily="34" charset="0"/>
                <a:cs typeface="Arial" panose="020B0604020202020204" pitchFamily="34" charset="0"/>
              </a:rPr>
              <a:t>theoretically cause only one transition</a:t>
            </a:r>
            <a:r>
              <a:rPr lang="en-US" sz="3600" dirty="0">
                <a:latin typeface="Arial" panose="020B0604020202020204" pitchFamily="34" charset="0"/>
                <a:cs typeface="Arial" panose="020B0604020202020204" pitchFamily="34" charset="0"/>
              </a:rPr>
              <a:t>. </a:t>
            </a:r>
          </a:p>
          <a:p>
            <a:r>
              <a:rPr lang="en-US" sz="3600" dirty="0">
                <a:latin typeface="Arial" panose="020B0604020202020204" pitchFamily="34" charset="0"/>
                <a:cs typeface="Arial" panose="020B0604020202020204" pitchFamily="34" charset="0"/>
              </a:rPr>
              <a:t>If we connect the switch button to a pin with an external interrupt enabled, we will get </a:t>
            </a:r>
            <a:r>
              <a:rPr lang="en-US" sz="3600" dirty="0">
                <a:solidFill>
                  <a:srgbClr val="FF0000"/>
                </a:solidFill>
                <a:latin typeface="Arial" panose="020B0604020202020204" pitchFamily="34" charset="0"/>
                <a:cs typeface="Arial" panose="020B0604020202020204" pitchFamily="34" charset="0"/>
              </a:rPr>
              <a:t>several interrupts </a:t>
            </a:r>
            <a:r>
              <a:rPr lang="en-US" sz="3600" dirty="0">
                <a:latin typeface="Arial" panose="020B0604020202020204" pitchFamily="34" charset="0"/>
                <a:cs typeface="Arial" panose="020B0604020202020204" pitchFamily="34" charset="0"/>
              </a:rPr>
              <a:t>from pressing the button just once. This behavior is normally </a:t>
            </a:r>
            <a:r>
              <a:rPr lang="en-US" sz="3600" b="1" dirty="0">
                <a:solidFill>
                  <a:srgbClr val="FF0000"/>
                </a:solidFill>
                <a:latin typeface="Arial" panose="020B0604020202020204" pitchFamily="34" charset="0"/>
                <a:cs typeface="Arial" panose="020B0604020202020204" pitchFamily="34" charset="0"/>
              </a:rPr>
              <a:t>not wanted </a:t>
            </a:r>
            <a:r>
              <a:rPr lang="en-US" sz="3600" dirty="0">
                <a:latin typeface="Arial" panose="020B0604020202020204" pitchFamily="34" charset="0"/>
                <a:cs typeface="Arial" panose="020B0604020202020204" pitchFamily="34" charset="0"/>
              </a:rPr>
              <a:t>and can cause </a:t>
            </a:r>
            <a:r>
              <a:rPr lang="en-US" sz="3600" dirty="0">
                <a:solidFill>
                  <a:srgbClr val="FF0000"/>
                </a:solidFill>
                <a:latin typeface="Arial" panose="020B0604020202020204" pitchFamily="34" charset="0"/>
                <a:cs typeface="Arial" panose="020B0604020202020204" pitchFamily="34" charset="0"/>
              </a:rPr>
              <a:t>multiple false button presses</a:t>
            </a:r>
            <a:r>
              <a:rPr lang="en-US" sz="3600" dirty="0">
                <a:latin typeface="Arial" panose="020B0604020202020204" pitchFamily="34" charset="0"/>
                <a:cs typeface="Arial" panose="020B0604020202020204" pitchFamily="34" charset="0"/>
              </a:rPr>
              <a:t>. </a:t>
            </a:r>
          </a:p>
          <a:p>
            <a:r>
              <a:rPr lang="en-US" sz="3600" b="1" dirty="0">
                <a:solidFill>
                  <a:srgbClr val="00B050"/>
                </a:solidFill>
                <a:latin typeface="Arial" panose="020B0604020202020204" pitchFamily="34" charset="0"/>
                <a:cs typeface="Arial" panose="020B0604020202020204" pitchFamily="34" charset="0"/>
              </a:rPr>
              <a:t>Example: </a:t>
            </a:r>
            <a:r>
              <a:rPr lang="en-US" sz="3600" dirty="0">
                <a:latin typeface="Arial" panose="020B0604020202020204" pitchFamily="34" charset="0"/>
                <a:cs typeface="Arial" panose="020B0604020202020204" pitchFamily="34" charset="0"/>
              </a:rPr>
              <a:t>Imagine using a button in a </a:t>
            </a:r>
            <a:r>
              <a:rPr lang="en-US" sz="3600" dirty="0">
                <a:solidFill>
                  <a:srgbClr val="FF0000"/>
                </a:solidFill>
                <a:latin typeface="Arial" panose="020B0604020202020204" pitchFamily="34" charset="0"/>
                <a:cs typeface="Arial" panose="020B0604020202020204" pitchFamily="34" charset="0"/>
              </a:rPr>
              <a:t>TV remote controller </a:t>
            </a:r>
            <a:r>
              <a:rPr lang="en-US" sz="3600" dirty="0">
                <a:latin typeface="Arial" panose="020B0604020202020204" pitchFamily="34" charset="0"/>
                <a:cs typeface="Arial" panose="020B0604020202020204" pitchFamily="34" charset="0"/>
              </a:rPr>
              <a:t>for the selection of a channel. If the </a:t>
            </a:r>
            <a:r>
              <a:rPr lang="en-US" sz="3600" dirty="0">
                <a:solidFill>
                  <a:srgbClr val="FF0000"/>
                </a:solidFill>
                <a:latin typeface="Arial" panose="020B0604020202020204" pitchFamily="34" charset="0"/>
                <a:cs typeface="Arial" panose="020B0604020202020204" pitchFamily="34" charset="0"/>
              </a:rPr>
              <a:t>button is not being debounced</a:t>
            </a:r>
            <a:r>
              <a:rPr lang="en-US" sz="3600" dirty="0">
                <a:latin typeface="Arial" panose="020B0604020202020204" pitchFamily="34" charset="0"/>
                <a:cs typeface="Arial" panose="020B0604020202020204" pitchFamily="34" charset="0"/>
              </a:rPr>
              <a:t>, one press can cause the remote to </a:t>
            </a:r>
            <a:r>
              <a:rPr lang="en-US" sz="3600" dirty="0">
                <a:solidFill>
                  <a:srgbClr val="FF0000"/>
                </a:solidFill>
                <a:latin typeface="Arial" panose="020B0604020202020204" pitchFamily="34" charset="0"/>
                <a:cs typeface="Arial" panose="020B0604020202020204" pitchFamily="34" charset="0"/>
              </a:rPr>
              <a:t>skip one or more channels</a:t>
            </a:r>
            <a:r>
              <a:rPr lang="en-US" sz="3600" dirty="0">
                <a:latin typeface="Arial" panose="020B0604020202020204" pitchFamily="34" charset="0"/>
                <a:cs typeface="Arial" panose="020B0604020202020204" pitchFamily="34" charset="0"/>
              </a:rPr>
              <a:t>.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1818727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180" y="386163"/>
            <a:ext cx="13167360" cy="1209040"/>
          </a:xfrm>
        </p:spPr>
        <p:txBody>
          <a:bodyPr>
            <a:normAutofit/>
          </a:bodyPr>
          <a:lstStyle/>
          <a:p>
            <a:r>
              <a:rPr lang="en-US" sz="5400" b="1" dirty="0"/>
              <a:t>Types of Debouncing</a:t>
            </a:r>
          </a:p>
        </p:txBody>
      </p:sp>
      <p:sp>
        <p:nvSpPr>
          <p:cNvPr id="3" name="Content Placeholder 2"/>
          <p:cNvSpPr>
            <a:spLocks noGrp="1"/>
          </p:cNvSpPr>
          <p:nvPr>
            <p:ph idx="1"/>
          </p:nvPr>
        </p:nvSpPr>
        <p:spPr>
          <a:xfrm>
            <a:off x="240890" y="1371600"/>
            <a:ext cx="14148620" cy="6124448"/>
          </a:xfrm>
        </p:spPr>
        <p:txBody>
          <a:bodyPr>
            <a:noAutofit/>
          </a:bodyPr>
          <a:lstStyle/>
          <a:p>
            <a:pPr>
              <a:spcBef>
                <a:spcPts val="0"/>
              </a:spcBef>
            </a:pPr>
            <a:r>
              <a:rPr lang="en-US" sz="3600" dirty="0">
                <a:cs typeface="Arial" panose="020B0604020202020204" pitchFamily="34" charset="0"/>
              </a:rPr>
              <a:t>We can remedy this problem by debouncing the switch. There are many ways to do this. There are </a:t>
            </a:r>
            <a:r>
              <a:rPr lang="en-US" sz="3600" b="1" dirty="0">
                <a:solidFill>
                  <a:srgbClr val="FF0000"/>
                </a:solidFill>
                <a:cs typeface="Arial" panose="020B0604020202020204" pitchFamily="34" charset="0"/>
              </a:rPr>
              <a:t>two general ways </a:t>
            </a:r>
            <a:r>
              <a:rPr lang="en-US" sz="3600" dirty="0">
                <a:cs typeface="Arial" panose="020B0604020202020204" pitchFamily="34" charset="0"/>
              </a:rPr>
              <a:t>of getting rid of the bounces:</a:t>
            </a:r>
          </a:p>
          <a:p>
            <a:pPr lvl="1">
              <a:spcBef>
                <a:spcPts val="0"/>
              </a:spcBef>
            </a:pPr>
            <a:r>
              <a:rPr lang="en-US" sz="3600" b="1" dirty="0">
                <a:solidFill>
                  <a:srgbClr val="FF0000"/>
                </a:solidFill>
                <a:cs typeface="Arial" panose="020B0604020202020204" pitchFamily="34" charset="0"/>
              </a:rPr>
              <a:t>Hardware debouncing:</a:t>
            </a:r>
            <a:r>
              <a:rPr lang="en-US" sz="3600" b="1" dirty="0">
                <a:solidFill>
                  <a:schemeClr val="tx1"/>
                </a:solidFill>
                <a:cs typeface="Arial" panose="020B0604020202020204" pitchFamily="34" charset="0"/>
              </a:rPr>
              <a:t> </a:t>
            </a:r>
            <a:r>
              <a:rPr lang="en-US" sz="3600" dirty="0">
                <a:solidFill>
                  <a:schemeClr val="tx1"/>
                </a:solidFill>
                <a:cs typeface="Arial" panose="020B0604020202020204" pitchFamily="34" charset="0"/>
              </a:rPr>
              <a:t>adding circuitry that actually gets rid of the unwanted transitions.</a:t>
            </a:r>
          </a:p>
          <a:p>
            <a:pPr lvl="1">
              <a:spcBef>
                <a:spcPts val="0"/>
              </a:spcBef>
            </a:pPr>
            <a:r>
              <a:rPr lang="en-US" sz="3600" b="1" dirty="0">
                <a:solidFill>
                  <a:srgbClr val="FF0000"/>
                </a:solidFill>
                <a:cs typeface="Arial" panose="020B0604020202020204" pitchFamily="34" charset="0"/>
              </a:rPr>
              <a:t>Software debouncing: </a:t>
            </a:r>
            <a:r>
              <a:rPr lang="en-US" sz="3600" dirty="0">
                <a:solidFill>
                  <a:schemeClr val="tx1"/>
                </a:solidFill>
                <a:cs typeface="Arial" panose="020B0604020202020204" pitchFamily="34" charset="0"/>
              </a:rPr>
              <a:t>adding code/program that causes the application to ignore the bounces.</a:t>
            </a:r>
          </a:p>
          <a:p>
            <a:pPr lvl="1">
              <a:spcBef>
                <a:spcPts val="0"/>
              </a:spcBef>
            </a:pPr>
            <a:r>
              <a:rPr lang="en-US" sz="3600" b="1" dirty="0">
                <a:solidFill>
                  <a:srgbClr val="FF0000"/>
                </a:solidFill>
                <a:cs typeface="Arial" panose="020B0604020202020204" pitchFamily="34" charset="0"/>
              </a:rPr>
              <a:t>Digital Switch Debouncing: </a:t>
            </a:r>
            <a:r>
              <a:rPr lang="en-US" sz="3600" dirty="0">
                <a:solidFill>
                  <a:schemeClr val="tx1"/>
                </a:solidFill>
                <a:cs typeface="Arial" panose="020B0604020202020204" pitchFamily="34" charset="0"/>
              </a:rPr>
              <a:t>achieved in the same way as the software approaches</a:t>
            </a:r>
          </a:p>
          <a:p>
            <a:pPr lvl="1">
              <a:spcBef>
                <a:spcPts val="0"/>
              </a:spcBef>
            </a:pPr>
            <a:r>
              <a:rPr lang="en-US" sz="3600" b="1" dirty="0">
                <a:solidFill>
                  <a:srgbClr val="FF0000"/>
                </a:solidFill>
                <a:cs typeface="Arial" panose="020B0604020202020204" pitchFamily="34" charset="0"/>
              </a:rPr>
              <a:t>Switch </a:t>
            </a:r>
            <a:r>
              <a:rPr lang="en-US" sz="3600" b="1" dirty="0" err="1">
                <a:solidFill>
                  <a:srgbClr val="FF0000"/>
                </a:solidFill>
                <a:cs typeface="Arial" panose="020B0604020202020204" pitchFamily="34" charset="0"/>
              </a:rPr>
              <a:t>Debouncer</a:t>
            </a:r>
            <a:r>
              <a:rPr lang="en-US" sz="3600" b="1" dirty="0">
                <a:solidFill>
                  <a:srgbClr val="FF0000"/>
                </a:solidFill>
                <a:cs typeface="Arial" panose="020B0604020202020204" pitchFamily="34" charset="0"/>
              </a:rPr>
              <a:t> using VHDL: </a:t>
            </a:r>
            <a:r>
              <a:rPr lang="en-US" sz="3600" dirty="0">
                <a:solidFill>
                  <a:schemeClr val="tx1"/>
                </a:solidFill>
                <a:cs typeface="Arial" panose="020B0604020202020204" pitchFamily="34" charset="0"/>
              </a:rPr>
              <a:t>The VHDL entity description is used.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dirty="0"/>
          </a:p>
        </p:txBody>
      </p:sp>
    </p:spTree>
    <p:extLst>
      <p:ext uri="{BB962C8B-B14F-4D97-AF65-F5344CB8AC3E}">
        <p14:creationId xmlns:p14="http://schemas.microsoft.com/office/powerpoint/2010/main" val="580477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554" y="391160"/>
            <a:ext cx="13167360" cy="1132840"/>
          </a:xfrm>
        </p:spPr>
        <p:txBody>
          <a:bodyPr>
            <a:normAutofit/>
          </a:bodyPr>
          <a:lstStyle/>
          <a:p>
            <a:r>
              <a:rPr lang="en-US" sz="5400" b="1" dirty="0"/>
              <a:t>Hardware Debouncing</a:t>
            </a:r>
          </a:p>
        </p:txBody>
      </p:sp>
      <p:sp>
        <p:nvSpPr>
          <p:cNvPr id="3" name="Content Placeholder 2"/>
          <p:cNvSpPr>
            <a:spLocks noGrp="1"/>
          </p:cNvSpPr>
          <p:nvPr>
            <p:ph idx="1"/>
          </p:nvPr>
        </p:nvSpPr>
        <p:spPr>
          <a:xfrm>
            <a:off x="253181" y="1371600"/>
            <a:ext cx="14148619" cy="3581400"/>
          </a:xfrm>
        </p:spPr>
        <p:txBody>
          <a:bodyPr>
            <a:normAutofit/>
          </a:bodyPr>
          <a:lstStyle/>
          <a:p>
            <a:pPr>
              <a:spcBef>
                <a:spcPts val="0"/>
              </a:spcBef>
            </a:pPr>
            <a:r>
              <a:rPr lang="en-US" sz="3200" dirty="0">
                <a:cs typeface="Arial" panose="020B0604020202020204" pitchFamily="34" charset="0"/>
              </a:rPr>
              <a:t>There are </a:t>
            </a:r>
            <a:r>
              <a:rPr lang="en-US" sz="3200" dirty="0">
                <a:solidFill>
                  <a:srgbClr val="FF0000"/>
                </a:solidFill>
                <a:cs typeface="Arial" panose="020B0604020202020204" pitchFamily="34" charset="0"/>
              </a:rPr>
              <a:t>various implementations of circuits </a:t>
            </a:r>
            <a:r>
              <a:rPr lang="en-US" sz="3200" dirty="0">
                <a:cs typeface="Arial" panose="020B0604020202020204" pitchFamily="34" charset="0"/>
              </a:rPr>
              <a:t>that can be used for </a:t>
            </a:r>
            <a:r>
              <a:rPr lang="en-US" sz="3200" dirty="0">
                <a:solidFill>
                  <a:srgbClr val="FF0000"/>
                </a:solidFill>
                <a:cs typeface="Arial" panose="020B0604020202020204" pitchFamily="34" charset="0"/>
              </a:rPr>
              <a:t>eliminating the effect of switch debouncing </a:t>
            </a:r>
            <a:r>
              <a:rPr lang="en-US" sz="3200" dirty="0">
                <a:cs typeface="Arial" panose="020B0604020202020204" pitchFamily="34" charset="0"/>
              </a:rPr>
              <a:t>right at the hardware level. </a:t>
            </a:r>
          </a:p>
          <a:p>
            <a:pPr>
              <a:spcBef>
                <a:spcPts val="0"/>
              </a:spcBef>
            </a:pPr>
            <a:r>
              <a:rPr lang="en-US" sz="3200" dirty="0">
                <a:solidFill>
                  <a:srgbClr val="FF0000"/>
                </a:solidFill>
                <a:cs typeface="Arial" panose="020B0604020202020204" pitchFamily="34" charset="0"/>
              </a:rPr>
              <a:t>One of the most popular solutions using hardware </a:t>
            </a:r>
            <a:r>
              <a:rPr lang="en-US" sz="3200" dirty="0">
                <a:cs typeface="Arial" panose="020B0604020202020204" pitchFamily="34" charset="0"/>
              </a:rPr>
              <a:t>is to employ a </a:t>
            </a:r>
            <a:r>
              <a:rPr lang="en-US" sz="3200" b="1" dirty="0">
                <a:solidFill>
                  <a:srgbClr val="FF0000"/>
                </a:solidFill>
                <a:cs typeface="Arial" panose="020B0604020202020204" pitchFamily="34" charset="0"/>
              </a:rPr>
              <a:t>resistor/capacitor network </a:t>
            </a:r>
            <a:r>
              <a:rPr lang="en-US" sz="3200" dirty="0">
                <a:cs typeface="Arial" panose="020B0604020202020204" pitchFamily="34" charset="0"/>
              </a:rPr>
              <a:t>with a </a:t>
            </a:r>
            <a:r>
              <a:rPr lang="en-US" sz="3200" b="1" dirty="0">
                <a:solidFill>
                  <a:srgbClr val="002060"/>
                </a:solidFill>
                <a:cs typeface="Arial" panose="020B0604020202020204" pitchFamily="34" charset="0"/>
              </a:rPr>
              <a:t>time constant (</a:t>
            </a:r>
            <a:r>
              <a:rPr lang="en-US" sz="3200" b="1" dirty="0">
                <a:solidFill>
                  <a:srgbClr val="002060"/>
                </a:solidFill>
                <a:latin typeface="Symbol" panose="05050102010706020507" pitchFamily="18" charset="2"/>
                <a:cs typeface="Arial" panose="020B0604020202020204" pitchFamily="34" charset="0"/>
              </a:rPr>
              <a:t>t</a:t>
            </a:r>
            <a:r>
              <a:rPr lang="en-US" sz="3200" b="1" dirty="0">
                <a:solidFill>
                  <a:srgbClr val="002060"/>
                </a:solidFill>
                <a:cs typeface="Arial" panose="020B0604020202020204" pitchFamily="34" charset="0"/>
              </a:rPr>
              <a:t>) </a:t>
            </a:r>
            <a:r>
              <a:rPr lang="en-US" sz="3200" dirty="0">
                <a:solidFill>
                  <a:srgbClr val="002060"/>
                </a:solidFill>
                <a:cs typeface="Arial" panose="020B0604020202020204" pitchFamily="34" charset="0"/>
              </a:rPr>
              <a:t>longer than the </a:t>
            </a:r>
            <a:r>
              <a:rPr lang="en-US" sz="3200" b="1" dirty="0">
                <a:solidFill>
                  <a:srgbClr val="002060"/>
                </a:solidFill>
                <a:cs typeface="Arial" panose="020B0604020202020204" pitchFamily="34" charset="0"/>
              </a:rPr>
              <a:t>time it takes the bouncing contacts to stop</a:t>
            </a:r>
            <a:r>
              <a:rPr lang="en-US" sz="3200" dirty="0">
                <a:solidFill>
                  <a:srgbClr val="002060"/>
                </a:solidFill>
                <a:cs typeface="Arial" panose="020B0604020202020204" pitchFamily="34" charset="0"/>
              </a:rPr>
              <a:t>, i.e., </a:t>
            </a:r>
            <a:r>
              <a:rPr lang="en-US" sz="3200" b="1" dirty="0">
                <a:solidFill>
                  <a:srgbClr val="002060"/>
                </a:solidFill>
                <a:latin typeface="Symbol" panose="05050102010706020507" pitchFamily="18" charset="2"/>
                <a:cs typeface="Arial" panose="020B0604020202020204" pitchFamily="34" charset="0"/>
              </a:rPr>
              <a:t>t</a:t>
            </a:r>
            <a:r>
              <a:rPr lang="en-US" sz="3200" b="1" dirty="0">
                <a:solidFill>
                  <a:srgbClr val="002060"/>
                </a:solidFill>
                <a:cs typeface="Arial" panose="020B0604020202020204" pitchFamily="34" charset="0"/>
              </a:rPr>
              <a:t> &gt; </a:t>
            </a:r>
            <a:r>
              <a:rPr lang="en-US" sz="3200" b="1" i="1" dirty="0" err="1">
                <a:solidFill>
                  <a:srgbClr val="002060"/>
                </a:solidFill>
                <a:cs typeface="Arial" panose="020B0604020202020204" pitchFamily="34" charset="0"/>
              </a:rPr>
              <a:t>t</a:t>
            </a:r>
            <a:r>
              <a:rPr lang="en-US" sz="3200" b="1" i="1" baseline="-25000" dirty="0" err="1">
                <a:solidFill>
                  <a:srgbClr val="002060"/>
                </a:solidFill>
                <a:cs typeface="Arial" panose="020B0604020202020204" pitchFamily="34" charset="0"/>
              </a:rPr>
              <a:t>bounce</a:t>
            </a:r>
            <a:r>
              <a:rPr lang="en-US" sz="3200" dirty="0">
                <a:cs typeface="Arial" panose="020B0604020202020204" pitchFamily="34" charset="0"/>
              </a:rPr>
              <a:t>. Often, it is also followed by a Schmitt trigger which helps get rid of the capacitor voltage values midway between </a:t>
            </a:r>
            <a:r>
              <a:rPr lang="en-US" sz="3200" b="1" dirty="0">
                <a:solidFill>
                  <a:srgbClr val="00B050"/>
                </a:solidFill>
                <a:cs typeface="Arial" panose="020B0604020202020204" pitchFamily="34" charset="0"/>
              </a:rPr>
              <a:t>HIGH</a:t>
            </a:r>
            <a:r>
              <a:rPr lang="en-US" sz="3200" dirty="0">
                <a:cs typeface="Arial" panose="020B0604020202020204" pitchFamily="34" charset="0"/>
              </a:rPr>
              <a:t> and </a:t>
            </a:r>
            <a:r>
              <a:rPr lang="en-US" sz="3200" b="1" dirty="0">
                <a:solidFill>
                  <a:srgbClr val="FF0000"/>
                </a:solidFill>
                <a:cs typeface="Arial" panose="020B0604020202020204" pitchFamily="34" charset="0"/>
              </a:rPr>
              <a:t>LOW</a:t>
            </a:r>
            <a:r>
              <a:rPr lang="en-US" sz="3200" dirty="0">
                <a:cs typeface="Arial" panose="020B0604020202020204" pitchFamily="34" charset="0"/>
              </a:rPr>
              <a:t> logic.</a:t>
            </a:r>
          </a:p>
        </p:txBody>
      </p:sp>
      <p:pic>
        <p:nvPicPr>
          <p:cNvPr id="4" name="Picture 3">
            <a:extLst>
              <a:ext uri="{FF2B5EF4-FFF2-40B4-BE49-F238E27FC236}">
                <a16:creationId xmlns:a16="http://schemas.microsoft.com/office/drawing/2014/main" id="{9E47C590-474C-4054-A6F9-4DA406ABD61A}"/>
              </a:ext>
            </a:extLst>
          </p:cNvPr>
          <p:cNvPicPr>
            <a:picLocks noChangeAspect="1"/>
          </p:cNvPicPr>
          <p:nvPr/>
        </p:nvPicPr>
        <p:blipFill rotWithShape="1">
          <a:blip r:embed="rId3">
            <a:duotone>
              <a:schemeClr val="accent3">
                <a:shade val="45000"/>
                <a:satMod val="135000"/>
              </a:schemeClr>
              <a:prstClr val="white"/>
            </a:duotone>
            <a:extLst>
              <a:ext uri="{BEBA8EAE-BF5A-486C-A8C5-ECC9F3942E4B}">
                <a14:imgProps xmlns:a14="http://schemas.microsoft.com/office/drawing/2010/main">
                  <a14:imgLayer r:embed="rId4">
                    <a14:imgEffect>
                      <a14:artisticPhotocopy/>
                    </a14:imgEffect>
                  </a14:imgLayer>
                </a14:imgProps>
              </a:ext>
            </a:extLst>
          </a:blip>
          <a:srcRect l="9158" t="1932" r="6757" b="13036"/>
          <a:stretch/>
        </p:blipFill>
        <p:spPr>
          <a:xfrm>
            <a:off x="9777024" y="4343400"/>
            <a:ext cx="3557976" cy="3352800"/>
          </a:xfrm>
          <a:prstGeom prst="rect">
            <a:avLst/>
          </a:prstGeom>
        </p:spPr>
      </p:pic>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8" name="Rectangle 7"/>
          <p:cNvSpPr/>
          <p:nvPr/>
        </p:nvSpPr>
        <p:spPr>
          <a:xfrm>
            <a:off x="253181" y="5027474"/>
            <a:ext cx="9271819" cy="1569660"/>
          </a:xfrm>
          <a:prstGeom prst="rect">
            <a:avLst/>
          </a:prstGeom>
        </p:spPr>
        <p:txBody>
          <a:bodyPr wrap="square">
            <a:spAutoFit/>
          </a:bodyPr>
          <a:lstStyle/>
          <a:p>
            <a:pPr marL="457200" indent="-457200">
              <a:spcBef>
                <a:spcPts val="0"/>
              </a:spcBef>
              <a:buFont typeface="Arial" panose="020B0604020202020204" pitchFamily="34" charset="0"/>
              <a:buChar char="•"/>
            </a:pPr>
            <a:r>
              <a:rPr lang="en-US" sz="3200" dirty="0">
                <a:cs typeface="Arial" panose="020B0604020202020204" pitchFamily="34" charset="0"/>
              </a:rPr>
              <a:t>If we wish to </a:t>
            </a:r>
            <a:r>
              <a:rPr lang="en-US" sz="3200" b="1" dirty="0">
                <a:solidFill>
                  <a:srgbClr val="0070C0"/>
                </a:solidFill>
                <a:cs typeface="Arial" panose="020B0604020202020204" pitchFamily="34" charset="0"/>
              </a:rPr>
              <a:t>preserve program execution cycles</a:t>
            </a:r>
            <a:r>
              <a:rPr lang="en-US" sz="3200" dirty="0">
                <a:cs typeface="Arial" panose="020B0604020202020204" pitchFamily="34" charset="0"/>
              </a:rPr>
              <a:t>, it is best to use the </a:t>
            </a:r>
            <a:r>
              <a:rPr lang="en-US" sz="3200" b="1" dirty="0">
                <a:solidFill>
                  <a:srgbClr val="0070C0"/>
                </a:solidFill>
                <a:cs typeface="Arial" panose="020B0604020202020204" pitchFamily="34" charset="0"/>
              </a:rPr>
              <a:t>hardware debouncing approach</a:t>
            </a:r>
            <a:r>
              <a:rPr lang="en-US" sz="3200" dirty="0">
                <a:cs typeface="Arial" panose="020B0604020202020204" pitchFamily="34" charset="0"/>
              </a:rPr>
              <a:t>.</a:t>
            </a:r>
          </a:p>
        </p:txBody>
      </p:sp>
    </p:spTree>
    <p:extLst>
      <p:ext uri="{BB962C8B-B14F-4D97-AF65-F5344CB8AC3E}">
        <p14:creationId xmlns:p14="http://schemas.microsoft.com/office/powerpoint/2010/main" val="2277191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554" y="391160"/>
            <a:ext cx="13167360" cy="1132840"/>
          </a:xfrm>
        </p:spPr>
        <p:txBody>
          <a:bodyPr>
            <a:normAutofit/>
          </a:bodyPr>
          <a:lstStyle/>
          <a:p>
            <a:r>
              <a:rPr lang="en-US" sz="5400" b="1" dirty="0"/>
              <a:t>Hardware Debouncing</a:t>
            </a:r>
          </a:p>
        </p:txBody>
      </p:sp>
      <p:sp>
        <p:nvSpPr>
          <p:cNvPr id="3" name="Content Placeholder 2"/>
          <p:cNvSpPr>
            <a:spLocks noGrp="1"/>
          </p:cNvSpPr>
          <p:nvPr>
            <p:ph idx="1"/>
          </p:nvPr>
        </p:nvSpPr>
        <p:spPr>
          <a:xfrm>
            <a:off x="253181" y="1371600"/>
            <a:ext cx="14148619" cy="6009640"/>
          </a:xfrm>
        </p:spPr>
        <p:txBody>
          <a:bodyPr>
            <a:noAutofit/>
          </a:bodyPr>
          <a:lstStyle/>
          <a:p>
            <a:pPr algn="just">
              <a:spcBef>
                <a:spcPts val="0"/>
              </a:spcBef>
            </a:pPr>
            <a:r>
              <a:rPr lang="en-US" sz="3200" dirty="0">
                <a:cs typeface="Arial" panose="020B0604020202020204" pitchFamily="34" charset="0"/>
              </a:rPr>
              <a:t>In hardware debouncing, we may use a flip-flop to "latch" the signal, using a capacitor to </a:t>
            </a:r>
            <a:r>
              <a:rPr lang="en-US" sz="3200" b="1" dirty="0">
                <a:solidFill>
                  <a:srgbClr val="0070C0"/>
                </a:solidFill>
                <a:cs typeface="Arial" panose="020B0604020202020204" pitchFamily="34" charset="0"/>
              </a:rPr>
              <a:t>absorb the bouncing periods</a:t>
            </a:r>
            <a:r>
              <a:rPr lang="en-US" sz="3200" dirty="0">
                <a:cs typeface="Arial" panose="020B0604020202020204" pitchFamily="34" charset="0"/>
              </a:rPr>
              <a:t>. </a:t>
            </a:r>
          </a:p>
          <a:p>
            <a:pPr marL="124355" indent="0" algn="just">
              <a:spcBef>
                <a:spcPts val="0"/>
              </a:spcBef>
              <a:buNone/>
            </a:pPr>
            <a:r>
              <a:rPr lang="en-US" sz="3200" b="1" dirty="0">
                <a:solidFill>
                  <a:srgbClr val="FF0000"/>
                </a:solidFill>
                <a:cs typeface="Arial" panose="020B0604020202020204" pitchFamily="34" charset="0"/>
              </a:rPr>
              <a:t>Example Circuit</a:t>
            </a:r>
          </a:p>
          <a:p>
            <a:pPr marL="124355" indent="0" algn="just">
              <a:spcBef>
                <a:spcPts val="0"/>
              </a:spcBef>
              <a:buNone/>
            </a:pPr>
            <a:r>
              <a:rPr lang="en-US" sz="3200" dirty="0">
                <a:cs typeface="Arial" panose="020B0604020202020204" pitchFamily="34" charset="0"/>
              </a:rPr>
              <a:t>In the next slide, there is a simple circuit </a:t>
            </a:r>
            <a:r>
              <a:rPr lang="en-US" sz="3200" dirty="0">
                <a:solidFill>
                  <a:srgbClr val="0070C0"/>
                </a:solidFill>
                <a:cs typeface="Arial" panose="020B0604020202020204" pitchFamily="34" charset="0"/>
              </a:rPr>
              <a:t>for debouncing a switch </a:t>
            </a:r>
            <a:r>
              <a:rPr lang="en-US" sz="3200" dirty="0">
                <a:cs typeface="Arial" panose="020B0604020202020204" pitchFamily="34" charset="0"/>
              </a:rPr>
              <a:t>for digital logic. When the switch is closed, the voltage is pulled down through the switch, and when the switch is open, the output voltage is pulled </a:t>
            </a:r>
            <a:r>
              <a:rPr lang="en-US" sz="3200" dirty="0">
                <a:solidFill>
                  <a:srgbClr val="00B050"/>
                </a:solidFill>
                <a:cs typeface="Arial" panose="020B0604020202020204" pitchFamily="34" charset="0"/>
              </a:rPr>
              <a:t>HIGH</a:t>
            </a:r>
            <a:r>
              <a:rPr lang="en-US" sz="3200" dirty="0">
                <a:cs typeface="Arial" panose="020B0604020202020204" pitchFamily="34" charset="0"/>
              </a:rPr>
              <a:t> through the resistor. The </a:t>
            </a:r>
            <a:r>
              <a:rPr lang="en-US" sz="3200" dirty="0">
                <a:solidFill>
                  <a:srgbClr val="FF0000"/>
                </a:solidFill>
                <a:cs typeface="Arial" panose="020B0604020202020204" pitchFamily="34" charset="0"/>
              </a:rPr>
              <a:t>resistor prevents a short circuit </a:t>
            </a:r>
            <a:r>
              <a:rPr lang="en-US" sz="3200" dirty="0">
                <a:cs typeface="Arial" panose="020B0604020202020204" pitchFamily="34" charset="0"/>
              </a:rPr>
              <a:t>when the switch is closed. The capacitor absorbs the bounces when the switch changes states. Keep in mind that this circuit will cause a </a:t>
            </a:r>
            <a:r>
              <a:rPr lang="en-US" sz="3200" dirty="0">
                <a:solidFill>
                  <a:srgbClr val="FF0000"/>
                </a:solidFill>
                <a:cs typeface="Arial" panose="020B0604020202020204" pitchFamily="34" charset="0"/>
              </a:rPr>
              <a:t>short delay in switching </a:t>
            </a:r>
            <a:r>
              <a:rPr lang="en-US" sz="3200" dirty="0">
                <a:cs typeface="Arial" panose="020B0604020202020204" pitchFamily="34" charset="0"/>
              </a:rPr>
              <a:t>because the capacitor takes time to charge through the resistor. The delay can be minimized by varying the values of the capacitor and resistor, but if the resistor is too small, it may not be sufficient to absorb the bounces.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1776961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554" y="391160"/>
            <a:ext cx="13167360" cy="1132840"/>
          </a:xfrm>
        </p:spPr>
        <p:txBody>
          <a:bodyPr>
            <a:normAutofit/>
          </a:bodyPr>
          <a:lstStyle/>
          <a:p>
            <a:r>
              <a:rPr lang="en-US" sz="5400" b="1" dirty="0"/>
              <a:t>Hardware Debouncing</a:t>
            </a:r>
          </a:p>
        </p:txBody>
      </p:sp>
      <p:sp>
        <p:nvSpPr>
          <p:cNvPr id="3" name="Content Placeholder 2"/>
          <p:cNvSpPr>
            <a:spLocks noGrp="1"/>
          </p:cNvSpPr>
          <p:nvPr>
            <p:ph idx="1"/>
          </p:nvPr>
        </p:nvSpPr>
        <p:spPr>
          <a:xfrm>
            <a:off x="253181" y="1371600"/>
            <a:ext cx="14148619" cy="2057400"/>
          </a:xfrm>
        </p:spPr>
        <p:txBody>
          <a:bodyPr>
            <a:noAutofit/>
          </a:bodyPr>
          <a:lstStyle/>
          <a:p>
            <a:pPr marL="124355" indent="0" algn="just">
              <a:spcBef>
                <a:spcPts val="0"/>
              </a:spcBef>
              <a:buNone/>
            </a:pPr>
            <a:r>
              <a:rPr lang="en-US" sz="3200" dirty="0"/>
              <a:t>There is one problem: the capacitor exhibits a curve when charging, and parts of this curve will fall in the region where a logic chip is undecided whether to treat it as a HIGH or LOW. To fix this, a </a:t>
            </a:r>
            <a:r>
              <a:rPr lang="en-US" sz="3200" b="1" dirty="0">
                <a:solidFill>
                  <a:srgbClr val="FF0000"/>
                </a:solidFill>
              </a:rPr>
              <a:t>Schmitt trigger </a:t>
            </a:r>
            <a:r>
              <a:rPr lang="en-US" sz="3200" dirty="0"/>
              <a:t>is added to the output.</a:t>
            </a:r>
            <a:endParaRPr lang="en-US" sz="3200" dirty="0">
              <a:solidFill>
                <a:srgbClr val="FF0000"/>
              </a:solidFill>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pic>
        <p:nvPicPr>
          <p:cNvPr id="4" name="Picture 3"/>
          <p:cNvPicPr>
            <a:picLocks noChangeAspect="1"/>
          </p:cNvPicPr>
          <p:nvPr/>
        </p:nvPicPr>
        <p:blipFill rotWithShape="1">
          <a:blip r:embed="rId3">
            <a:duotone>
              <a:schemeClr val="accent3">
                <a:shade val="45000"/>
                <a:satMod val="135000"/>
              </a:schemeClr>
              <a:prstClr val="white"/>
            </a:duotone>
            <a:extLst>
              <a:ext uri="{BEBA8EAE-BF5A-486C-A8C5-ECC9F3942E4B}">
                <a14:imgProps xmlns:a14="http://schemas.microsoft.com/office/drawing/2010/main">
                  <a14:imgLayer r:embed="rId4">
                    <a14:imgEffect>
                      <a14:artisticPhotocopy/>
                    </a14:imgEffect>
                  </a14:imgLayer>
                </a14:imgProps>
              </a:ext>
            </a:extLst>
          </a:blip>
          <a:srcRect l="5790" t="2973" r="4653" b="4277"/>
          <a:stretch/>
        </p:blipFill>
        <p:spPr>
          <a:xfrm>
            <a:off x="9296400" y="2934930"/>
            <a:ext cx="5181601" cy="4347170"/>
          </a:xfrm>
          <a:prstGeom prst="rect">
            <a:avLst/>
          </a:prstGeom>
        </p:spPr>
      </p:pic>
      <p:sp>
        <p:nvSpPr>
          <p:cNvPr id="8" name="Rectangle 7"/>
          <p:cNvSpPr/>
          <p:nvPr/>
        </p:nvSpPr>
        <p:spPr>
          <a:xfrm>
            <a:off x="381000" y="3482269"/>
            <a:ext cx="4025461" cy="480131"/>
          </a:xfrm>
          <a:prstGeom prst="rect">
            <a:avLst/>
          </a:prstGeom>
        </p:spPr>
        <p:txBody>
          <a:bodyPr wrap="none">
            <a:spAutoFit/>
          </a:bodyPr>
          <a:lstStyle/>
          <a:p>
            <a:r>
              <a:rPr lang="en-US" dirty="0">
                <a:solidFill>
                  <a:srgbClr val="FF0000"/>
                </a:solidFill>
              </a:rPr>
              <a:t>Without a Schmitt trigger: </a:t>
            </a:r>
          </a:p>
        </p:txBody>
      </p:sp>
      <p:pic>
        <p:nvPicPr>
          <p:cNvPr id="9" name="Picture 8"/>
          <p:cNvPicPr>
            <a:picLocks noChangeAspect="1"/>
          </p:cNvPicPr>
          <p:nvPr/>
        </p:nvPicPr>
        <p:blipFill rotWithShape="1">
          <a:blip r:embed="rId5"/>
          <a:srcRect l="766" t="907" r="1534" b="4387"/>
          <a:stretch/>
        </p:blipFill>
        <p:spPr>
          <a:xfrm>
            <a:off x="381000" y="4057723"/>
            <a:ext cx="4194681" cy="3029241"/>
          </a:xfrm>
          <a:prstGeom prst="rect">
            <a:avLst/>
          </a:prstGeom>
        </p:spPr>
      </p:pic>
      <p:sp>
        <p:nvSpPr>
          <p:cNvPr id="10" name="Rectangle 9"/>
          <p:cNvSpPr/>
          <p:nvPr/>
        </p:nvSpPr>
        <p:spPr>
          <a:xfrm>
            <a:off x="4910832" y="3482269"/>
            <a:ext cx="3552576" cy="480131"/>
          </a:xfrm>
          <a:prstGeom prst="rect">
            <a:avLst/>
          </a:prstGeom>
        </p:spPr>
        <p:txBody>
          <a:bodyPr wrap="none">
            <a:spAutoFit/>
          </a:bodyPr>
          <a:lstStyle/>
          <a:p>
            <a:r>
              <a:rPr lang="en-US" dirty="0">
                <a:solidFill>
                  <a:srgbClr val="00B050"/>
                </a:solidFill>
              </a:rPr>
              <a:t>With a Schmitt trigger: </a:t>
            </a:r>
          </a:p>
        </p:txBody>
      </p:sp>
      <p:pic>
        <p:nvPicPr>
          <p:cNvPr id="11" name="Picture 10"/>
          <p:cNvPicPr>
            <a:picLocks noChangeAspect="1"/>
          </p:cNvPicPr>
          <p:nvPr/>
        </p:nvPicPr>
        <p:blipFill rotWithShape="1">
          <a:blip r:embed="rId6"/>
          <a:srcRect l="2067" r="1915" b="4427"/>
          <a:stretch/>
        </p:blipFill>
        <p:spPr>
          <a:xfrm>
            <a:off x="4724400" y="4030369"/>
            <a:ext cx="4149777" cy="3056595"/>
          </a:xfrm>
          <a:prstGeom prst="rect">
            <a:avLst/>
          </a:prstGeom>
        </p:spPr>
      </p:pic>
      <p:sp>
        <p:nvSpPr>
          <p:cNvPr id="12" name="Rectangle 11"/>
          <p:cNvSpPr/>
          <p:nvPr/>
        </p:nvSpPr>
        <p:spPr>
          <a:xfrm>
            <a:off x="76200" y="7080140"/>
            <a:ext cx="9984658" cy="523220"/>
          </a:xfrm>
          <a:prstGeom prst="rect">
            <a:avLst/>
          </a:prstGeom>
        </p:spPr>
        <p:txBody>
          <a:bodyPr wrap="square">
            <a:spAutoFit/>
          </a:bodyPr>
          <a:lstStyle/>
          <a:p>
            <a:r>
              <a:rPr lang="en-US" sz="2800" dirty="0">
                <a:solidFill>
                  <a:srgbClr val="FF0000"/>
                </a:solidFill>
              </a:rPr>
              <a:t>Remember that the 7414 Schmitt trigger will invert the signal. </a:t>
            </a:r>
          </a:p>
        </p:txBody>
      </p:sp>
    </p:spTree>
    <p:extLst>
      <p:ext uri="{BB962C8B-B14F-4D97-AF65-F5344CB8AC3E}">
        <p14:creationId xmlns:p14="http://schemas.microsoft.com/office/powerpoint/2010/main" val="2217638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554" y="391160"/>
            <a:ext cx="13167360" cy="1132840"/>
          </a:xfrm>
        </p:spPr>
        <p:txBody>
          <a:bodyPr>
            <a:normAutofit/>
          </a:bodyPr>
          <a:lstStyle/>
          <a:p>
            <a:r>
              <a:rPr lang="en-US" sz="5400" b="1" dirty="0"/>
              <a:t>Hardware Debouncing</a:t>
            </a:r>
          </a:p>
        </p:txBody>
      </p:sp>
      <p:sp>
        <p:nvSpPr>
          <p:cNvPr id="3" name="Content Placeholder 2"/>
          <p:cNvSpPr>
            <a:spLocks noGrp="1"/>
          </p:cNvSpPr>
          <p:nvPr>
            <p:ph idx="1"/>
          </p:nvPr>
        </p:nvSpPr>
        <p:spPr>
          <a:xfrm>
            <a:off x="253181" y="1419352"/>
            <a:ext cx="14148619" cy="1247648"/>
          </a:xfrm>
        </p:spPr>
        <p:txBody>
          <a:bodyPr>
            <a:noAutofit/>
          </a:bodyPr>
          <a:lstStyle/>
          <a:p>
            <a:pPr marL="124355" indent="0">
              <a:spcBef>
                <a:spcPts val="0"/>
              </a:spcBef>
              <a:buNone/>
            </a:pPr>
            <a:r>
              <a:rPr lang="en-US" sz="3600" dirty="0">
                <a:cs typeface="Arial" panose="020B0604020202020204" pitchFamily="34" charset="0"/>
              </a:rPr>
              <a:t>Circuit Design using the 7414 is a </a:t>
            </a:r>
            <a:r>
              <a:rPr lang="en-US" sz="3600" b="1" dirty="0">
                <a:solidFill>
                  <a:srgbClr val="FF0000"/>
                </a:solidFill>
                <a:cs typeface="Arial" panose="020B0604020202020204" pitchFamily="34" charset="0"/>
              </a:rPr>
              <a:t>Schmitt trigger (inverting type buffer) </a:t>
            </a:r>
            <a:r>
              <a:rPr lang="en-US" sz="3600" dirty="0">
                <a:cs typeface="Arial" panose="020B0604020202020204" pitchFamily="34" charset="0"/>
              </a:rPr>
              <a:t>with the </a:t>
            </a:r>
            <a:r>
              <a:rPr lang="en-US" sz="3600" b="1" dirty="0">
                <a:solidFill>
                  <a:srgbClr val="FF0000"/>
                </a:solidFill>
                <a:cs typeface="Arial" panose="020B0604020202020204" pitchFamily="34" charset="0"/>
              </a:rPr>
              <a:t>input hysteresis:</a:t>
            </a:r>
            <a:endParaRPr lang="en-US" sz="3600" dirty="0">
              <a:cs typeface="Arial" panose="020B0604020202020204" pitchFamily="34"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5800" y="2895600"/>
            <a:ext cx="6082637" cy="4590228"/>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1351808-A264-27B8-5644-9FC2EC9D3534}"/>
                  </a:ext>
                </a:extLst>
              </p:cNvPr>
              <p:cNvSpPr txBox="1"/>
              <p:nvPr/>
            </p:nvSpPr>
            <p:spPr>
              <a:xfrm>
                <a:off x="1143000" y="3958840"/>
                <a:ext cx="6522447" cy="71756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4000" i="1" smtClean="0">
                              <a:latin typeface="Cambria Math" panose="02040503050406030204" pitchFamily="18" charset="0"/>
                            </a:rPr>
                          </m:ctrlPr>
                        </m:sSubPr>
                        <m:e>
                          <m:r>
                            <a:rPr lang="en-US" sz="4000" i="1">
                              <a:latin typeface="Cambria Math" panose="02040503050406030204" pitchFamily="18" charset="0"/>
                            </a:rPr>
                            <m:t>𝑣</m:t>
                          </m:r>
                        </m:e>
                        <m:sub>
                          <m:r>
                            <a:rPr lang="en-US" sz="4000" b="0" i="1" smtClean="0">
                              <a:latin typeface="Cambria Math" panose="02040503050406030204" pitchFamily="18" charset="0"/>
                            </a:rPr>
                            <m:t>𝑐</m:t>
                          </m:r>
                        </m:sub>
                      </m:sSub>
                      <m:r>
                        <a:rPr lang="en-US" sz="4000" i="1">
                          <a:latin typeface="Cambria Math" panose="02040503050406030204" pitchFamily="18" charset="0"/>
                        </a:rPr>
                        <m:t>=</m:t>
                      </m:r>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𝑣</m:t>
                          </m:r>
                        </m:e>
                        <m:sub>
                          <m:r>
                            <a:rPr lang="en-US" sz="4000" b="0" i="1" smtClean="0">
                              <a:latin typeface="Cambria Math" panose="02040503050406030204" pitchFamily="18" charset="0"/>
                            </a:rPr>
                            <m:t>𝑡h</m:t>
                          </m:r>
                        </m:sub>
                      </m:sSub>
                      <m:r>
                        <a:rPr lang="en-US" sz="4000" b="0" i="1" smtClean="0">
                          <a:latin typeface="Cambria Math" panose="02040503050406030204" pitchFamily="18" charset="0"/>
                        </a:rPr>
                        <m:t>=</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𝑉</m:t>
                          </m:r>
                        </m:e>
                        <m:sub>
                          <m:r>
                            <a:rPr lang="en-US" sz="4000" b="0" i="1" smtClean="0">
                              <a:latin typeface="Cambria Math" panose="02040503050406030204" pitchFamily="18" charset="0"/>
                            </a:rPr>
                            <m:t>𝑓𝑖𝑛𝑎𝑙</m:t>
                          </m:r>
                        </m:sub>
                      </m:sSub>
                      <m:sSup>
                        <m:sSupPr>
                          <m:ctrlPr>
                            <a:rPr lang="en-US" sz="4000" b="0" i="1" smtClean="0">
                              <a:latin typeface="Cambria Math" panose="02040503050406030204" pitchFamily="18" charset="0"/>
                            </a:rPr>
                          </m:ctrlPr>
                        </m:sSupPr>
                        <m:e>
                          <m:r>
                            <a:rPr lang="en-US" sz="4000" b="0" i="1" smtClean="0">
                              <a:latin typeface="Cambria Math" panose="02040503050406030204" pitchFamily="18" charset="0"/>
                            </a:rPr>
                            <m:t>𝑒</m:t>
                          </m:r>
                        </m:e>
                        <m:sup>
                          <m:r>
                            <a:rPr lang="en-US" sz="4000" b="0" i="1" smtClean="0">
                              <a:latin typeface="Cambria Math" panose="02040503050406030204" pitchFamily="18" charset="0"/>
                            </a:rPr>
                            <m:t>−</m:t>
                          </m:r>
                          <m:f>
                            <m:fPr>
                              <m:type m:val="lin"/>
                              <m:ctrlPr>
                                <a:rPr lang="en-US" sz="4000" b="0" i="1" smtClean="0">
                                  <a:latin typeface="Cambria Math" panose="02040503050406030204" pitchFamily="18" charset="0"/>
                                </a:rPr>
                              </m:ctrlPr>
                            </m:fPr>
                            <m:num>
                              <m:r>
                                <a:rPr lang="en-US" sz="4000" b="0" i="1" smtClean="0">
                                  <a:latin typeface="Cambria Math" panose="02040503050406030204" pitchFamily="18" charset="0"/>
                                </a:rPr>
                                <m:t>𝑡</m:t>
                              </m:r>
                            </m:num>
                            <m:den>
                              <m:r>
                                <a:rPr lang="en-US" sz="4000" b="0" i="1" smtClean="0">
                                  <a:latin typeface="Cambria Math" panose="02040503050406030204" pitchFamily="18" charset="0"/>
                                </a:rPr>
                                <m:t>𝑅𝐶</m:t>
                              </m:r>
                            </m:den>
                          </m:f>
                        </m:sup>
                      </m:sSup>
                    </m:oMath>
                  </m:oMathPara>
                </a14:m>
                <a:endParaRPr lang="en-US" sz="4000" dirty="0"/>
              </a:p>
            </p:txBody>
          </p:sp>
        </mc:Choice>
        <mc:Fallback xmlns="">
          <p:sp>
            <p:nvSpPr>
              <p:cNvPr id="8" name="TextBox 7">
                <a:extLst>
                  <a:ext uri="{FF2B5EF4-FFF2-40B4-BE49-F238E27FC236}">
                    <a16:creationId xmlns:a16="http://schemas.microsoft.com/office/drawing/2014/main" id="{01351808-A264-27B8-5644-9FC2EC9D3534}"/>
                  </a:ext>
                </a:extLst>
              </p:cNvPr>
              <p:cNvSpPr txBox="1">
                <a:spLocks noRot="1" noChangeAspect="1" noMove="1" noResize="1" noEditPoints="1" noAdjustHandles="1" noChangeArrowheads="1" noChangeShapeType="1" noTextEdit="1"/>
              </p:cNvSpPr>
              <p:nvPr/>
            </p:nvSpPr>
            <p:spPr>
              <a:xfrm>
                <a:off x="1143000" y="3958840"/>
                <a:ext cx="6522447" cy="717569"/>
              </a:xfrm>
              <a:prstGeom prst="rect">
                <a:avLst/>
              </a:prstGeom>
              <a:blipFill>
                <a:blip r:embed="rId4"/>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74D3327C-157B-C6C2-9E5D-5BF64899D32F}"/>
              </a:ext>
            </a:extLst>
          </p:cNvPr>
          <p:cNvSpPr txBox="1"/>
          <p:nvPr/>
        </p:nvSpPr>
        <p:spPr>
          <a:xfrm>
            <a:off x="240714" y="2729504"/>
            <a:ext cx="7352674" cy="1200329"/>
          </a:xfrm>
          <a:prstGeom prst="rect">
            <a:avLst/>
          </a:prstGeom>
          <a:noFill/>
        </p:spPr>
        <p:txBody>
          <a:bodyPr wrap="square">
            <a:spAutoFit/>
          </a:bodyPr>
          <a:lstStyle/>
          <a:p>
            <a:pPr marL="124355" indent="0">
              <a:spcBef>
                <a:spcPts val="0"/>
              </a:spcBef>
              <a:buNone/>
            </a:pPr>
            <a:r>
              <a:rPr lang="en-US" sz="3600" dirty="0">
                <a:cs typeface="Arial" panose="020B0604020202020204" pitchFamily="34" charset="0"/>
              </a:rPr>
              <a:t>The equation for discharging a capacitor is given by-</a:t>
            </a:r>
          </a:p>
        </p:txBody>
      </p:sp>
      <p:sp>
        <p:nvSpPr>
          <p:cNvPr id="13" name="TextBox 12">
            <a:extLst>
              <a:ext uri="{FF2B5EF4-FFF2-40B4-BE49-F238E27FC236}">
                <a16:creationId xmlns:a16="http://schemas.microsoft.com/office/drawing/2014/main" id="{4BBC07D4-2A99-5BF3-0A15-75B0AEC79C5B}"/>
              </a:ext>
            </a:extLst>
          </p:cNvPr>
          <p:cNvSpPr txBox="1"/>
          <p:nvPr/>
        </p:nvSpPr>
        <p:spPr>
          <a:xfrm>
            <a:off x="1143000" y="6427133"/>
            <a:ext cx="7047874" cy="954107"/>
          </a:xfrm>
          <a:prstGeom prst="rect">
            <a:avLst/>
          </a:prstGeom>
          <a:noFill/>
        </p:spPr>
        <p:txBody>
          <a:bodyPr wrap="square">
            <a:spAutoFit/>
          </a:bodyPr>
          <a:lstStyle/>
          <a:p>
            <a:pPr algn="r"/>
            <a:r>
              <a:rPr lang="en-US" sz="2800" dirty="0">
                <a:solidFill>
                  <a:srgbClr val="002060"/>
                </a:solidFill>
                <a:cs typeface="Arial" panose="020B0604020202020204" pitchFamily="34" charset="0"/>
              </a:rPr>
              <a:t>Debouncing circuit design using the 7414 Schmitt trigger (inverting type buffer)</a:t>
            </a:r>
            <a:endParaRPr lang="en-US" dirty="0">
              <a:solidFill>
                <a:srgbClr val="002060"/>
              </a:solidFill>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25F75E2-3F6A-9A74-3B08-6F5159A2B715}"/>
                  </a:ext>
                </a:extLst>
              </p:cNvPr>
              <p:cNvSpPr txBox="1"/>
              <p:nvPr/>
            </p:nvSpPr>
            <p:spPr>
              <a:xfrm>
                <a:off x="312772" y="4676409"/>
                <a:ext cx="7612027" cy="1798698"/>
              </a:xfrm>
              <a:prstGeom prst="rect">
                <a:avLst/>
              </a:prstGeom>
              <a:noFill/>
            </p:spPr>
            <p:txBody>
              <a:bodyPr wrap="square">
                <a:spAutoFit/>
              </a:bodyPr>
              <a:lstStyle/>
              <a:p>
                <a:pPr marL="124355" indent="0">
                  <a:spcBef>
                    <a:spcPts val="0"/>
                  </a:spcBef>
                  <a:buNone/>
                </a:pPr>
                <a14:m>
                  <m:oMath xmlns:m="http://schemas.openxmlformats.org/officeDocument/2006/math">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𝑉</m:t>
                        </m:r>
                      </m:e>
                      <m:sub>
                        <m:r>
                          <a:rPr lang="en-US" sz="3600" b="0" i="1" smtClean="0">
                            <a:latin typeface="Cambria Math" panose="02040503050406030204" pitchFamily="18" charset="0"/>
                          </a:rPr>
                          <m:t>𝑓𝑖𝑛𝑎𝑙</m:t>
                        </m:r>
                      </m:sub>
                    </m:sSub>
                    <m:r>
                      <a:rPr lang="en-US" sz="3600" b="0" i="1" smtClean="0">
                        <a:latin typeface="Cambria Math" panose="02040503050406030204" pitchFamily="18" charset="0"/>
                      </a:rPr>
                      <m:t> </m:t>
                    </m:r>
                  </m:oMath>
                </a14:m>
                <a:r>
                  <a:rPr lang="en-US" sz="3600" dirty="0">
                    <a:cs typeface="Arial" panose="020B0604020202020204" pitchFamily="34" charset="0"/>
                  </a:rPr>
                  <a:t>is the voltage from where the capacitor starts to discharge after the capacitor is completely charged.</a:t>
                </a:r>
              </a:p>
            </p:txBody>
          </p:sp>
        </mc:Choice>
        <mc:Fallback xmlns="">
          <p:sp>
            <p:nvSpPr>
              <p:cNvPr id="12" name="TextBox 11">
                <a:extLst>
                  <a:ext uri="{FF2B5EF4-FFF2-40B4-BE49-F238E27FC236}">
                    <a16:creationId xmlns:a16="http://schemas.microsoft.com/office/drawing/2014/main" id="{A25F75E2-3F6A-9A74-3B08-6F5159A2B715}"/>
                  </a:ext>
                </a:extLst>
              </p:cNvPr>
              <p:cNvSpPr txBox="1">
                <a:spLocks noRot="1" noChangeAspect="1" noMove="1" noResize="1" noEditPoints="1" noAdjustHandles="1" noChangeArrowheads="1" noChangeShapeType="1" noTextEdit="1"/>
              </p:cNvSpPr>
              <p:nvPr/>
            </p:nvSpPr>
            <p:spPr>
              <a:xfrm>
                <a:off x="312772" y="4676409"/>
                <a:ext cx="7612027" cy="1798698"/>
              </a:xfrm>
              <a:prstGeom prst="rect">
                <a:avLst/>
              </a:prstGeom>
              <a:blipFill>
                <a:blip r:embed="rId5"/>
                <a:stretch>
                  <a:fillRect l="-801" t="-5424" r="-1201" b="-11864"/>
                </a:stretch>
              </a:blipFill>
            </p:spPr>
            <p:txBody>
              <a:bodyPr/>
              <a:lstStyle/>
              <a:p>
                <a:r>
                  <a:rPr lang="en-US">
                    <a:noFill/>
                  </a:rPr>
                  <a:t> </a:t>
                </a:r>
              </a:p>
            </p:txBody>
          </p:sp>
        </mc:Fallback>
      </mc:AlternateContent>
    </p:spTree>
    <p:extLst>
      <p:ext uri="{BB962C8B-B14F-4D97-AF65-F5344CB8AC3E}">
        <p14:creationId xmlns:p14="http://schemas.microsoft.com/office/powerpoint/2010/main" val="3950307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554" y="228600"/>
            <a:ext cx="13167360" cy="1132840"/>
          </a:xfrm>
        </p:spPr>
        <p:txBody>
          <a:bodyPr>
            <a:normAutofit/>
          </a:bodyPr>
          <a:lstStyle/>
          <a:p>
            <a:r>
              <a:rPr lang="en-US" sz="5400" b="1" dirty="0"/>
              <a:t>Hardware Debouncing</a:t>
            </a:r>
          </a:p>
        </p:txBody>
      </p:sp>
      <p:sp>
        <p:nvSpPr>
          <p:cNvPr id="3" name="Content Placeholder 2"/>
          <p:cNvSpPr>
            <a:spLocks noGrp="1"/>
          </p:cNvSpPr>
          <p:nvPr>
            <p:ph idx="1"/>
          </p:nvPr>
        </p:nvSpPr>
        <p:spPr>
          <a:xfrm>
            <a:off x="253181" y="1104900"/>
            <a:ext cx="14148619" cy="1145988"/>
          </a:xfrm>
        </p:spPr>
        <p:txBody>
          <a:bodyPr>
            <a:noAutofit/>
          </a:bodyPr>
          <a:lstStyle/>
          <a:p>
            <a:pPr marL="124355" indent="0" algn="just">
              <a:spcBef>
                <a:spcPts val="0"/>
              </a:spcBef>
              <a:buNone/>
            </a:pPr>
            <a:r>
              <a:rPr lang="en-US" sz="3200" dirty="0">
                <a:cs typeface="Arial" panose="020B0604020202020204" pitchFamily="34" charset="0"/>
              </a:rPr>
              <a:t>The circuit’s operation can be explained by looking at the equivalent circuits formed in the two switching states, e.g., </a:t>
            </a:r>
            <a:r>
              <a:rPr lang="en-US" sz="3200" dirty="0">
                <a:solidFill>
                  <a:srgbClr val="FF0000"/>
                </a:solidFill>
                <a:cs typeface="Arial" panose="020B0604020202020204" pitchFamily="34" charset="0"/>
              </a:rPr>
              <a:t>open</a:t>
            </a:r>
            <a:r>
              <a:rPr lang="en-US" sz="3200" dirty="0">
                <a:cs typeface="Arial" panose="020B0604020202020204" pitchFamily="34" charset="0"/>
              </a:rPr>
              <a:t> and </a:t>
            </a:r>
            <a:r>
              <a:rPr lang="en-US" sz="3200" dirty="0">
                <a:solidFill>
                  <a:srgbClr val="0070C0"/>
                </a:solidFill>
                <a:cs typeface="Arial" panose="020B0604020202020204" pitchFamily="34" charset="0"/>
              </a:rPr>
              <a:t>closed</a:t>
            </a:r>
            <a:r>
              <a:rPr lang="en-US" sz="3200" dirty="0">
                <a:cs typeface="Arial" panose="020B0604020202020204" pitchFamily="34" charset="0"/>
              </a:rPr>
              <a: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038" y="3818167"/>
            <a:ext cx="8610599" cy="3495920"/>
          </a:xfrm>
          <a:prstGeom prst="rect">
            <a:avLst/>
          </a:prstGeom>
        </p:spPr>
      </p:pic>
      <p:sp>
        <p:nvSpPr>
          <p:cNvPr id="9" name="Rectangle 8"/>
          <p:cNvSpPr/>
          <p:nvPr/>
        </p:nvSpPr>
        <p:spPr>
          <a:xfrm>
            <a:off x="9448801" y="3851970"/>
            <a:ext cx="4953000" cy="3539430"/>
          </a:xfrm>
          <a:prstGeom prst="rect">
            <a:avLst/>
          </a:prstGeom>
        </p:spPr>
        <p:txBody>
          <a:bodyPr wrap="square">
            <a:spAutoFit/>
          </a:bodyPr>
          <a:lstStyle/>
          <a:p>
            <a:r>
              <a:rPr lang="en-US" sz="2800" dirty="0">
                <a:solidFill>
                  <a:srgbClr val="0070C0"/>
                </a:solidFill>
              </a:rPr>
              <a:t>Now, </a:t>
            </a:r>
            <a:r>
              <a:rPr lang="en-US" sz="2800" b="1" dirty="0">
                <a:solidFill>
                  <a:srgbClr val="0070C0"/>
                </a:solidFill>
              </a:rPr>
              <a:t>CLOSE</a:t>
            </a:r>
            <a:r>
              <a:rPr lang="en-US" sz="2800" dirty="0">
                <a:solidFill>
                  <a:srgbClr val="0070C0"/>
                </a:solidFill>
              </a:rPr>
              <a:t> the switch:</a:t>
            </a:r>
          </a:p>
          <a:p>
            <a:pPr marL="342900" indent="-342900">
              <a:buFont typeface="Arial" panose="020B0604020202020204" pitchFamily="34" charset="0"/>
              <a:buChar char="•"/>
            </a:pPr>
            <a:r>
              <a:rPr lang="en-US" sz="2800" dirty="0"/>
              <a:t>The capacitor will </a:t>
            </a:r>
            <a:r>
              <a:rPr lang="en-US" sz="2800" b="1" dirty="0">
                <a:solidFill>
                  <a:srgbClr val="0070C0"/>
                </a:solidFill>
              </a:rPr>
              <a:t>discharge</a:t>
            </a:r>
            <a:r>
              <a:rPr lang="en-US" sz="2800" dirty="0"/>
              <a:t> via R</a:t>
            </a:r>
            <a:r>
              <a:rPr lang="en-US" sz="2800" baseline="-25000" dirty="0"/>
              <a:t>2</a:t>
            </a:r>
            <a:r>
              <a:rPr lang="en-US" sz="2800" dirty="0"/>
              <a:t>.</a:t>
            </a:r>
          </a:p>
          <a:p>
            <a:pPr marL="342900" indent="-342900">
              <a:buFont typeface="Arial" panose="020B0604020202020204" pitchFamily="34" charset="0"/>
              <a:buChar char="•"/>
            </a:pPr>
            <a:r>
              <a:rPr lang="en-US" sz="2800" dirty="0"/>
              <a:t>In time, C</a:t>
            </a:r>
            <a:r>
              <a:rPr lang="en-US" sz="2800" baseline="-25000" dirty="0"/>
              <a:t>1</a:t>
            </a:r>
            <a:r>
              <a:rPr lang="en-US" sz="2800" dirty="0"/>
              <a:t> will discharge and </a:t>
            </a:r>
            <a:r>
              <a:rPr lang="en-US" sz="2800" dirty="0" err="1">
                <a:solidFill>
                  <a:srgbClr val="0070C0"/>
                </a:solidFill>
              </a:rPr>
              <a:t>V</a:t>
            </a:r>
            <a:r>
              <a:rPr lang="en-US" sz="2800" baseline="-25000" dirty="0" err="1">
                <a:solidFill>
                  <a:srgbClr val="0070C0"/>
                </a:solidFill>
              </a:rPr>
              <a:t>b</a:t>
            </a:r>
            <a:r>
              <a:rPr lang="en-US" sz="2800" dirty="0">
                <a:solidFill>
                  <a:srgbClr val="0070C0"/>
                </a:solidFill>
              </a:rPr>
              <a:t> will reach 0 V</a:t>
            </a:r>
            <a:r>
              <a:rPr lang="en-US" sz="2800" dirty="0"/>
              <a:t>.</a:t>
            </a:r>
          </a:p>
          <a:p>
            <a:pPr marL="342900" indent="-342900">
              <a:buFont typeface="Arial" panose="020B0604020202020204" pitchFamily="34" charset="0"/>
              <a:buChar char="•"/>
            </a:pPr>
            <a:r>
              <a:rPr lang="en-US" sz="2800" dirty="0"/>
              <a:t>Therefore, </a:t>
            </a:r>
            <a:r>
              <a:rPr lang="en-US" sz="2800" dirty="0">
                <a:solidFill>
                  <a:srgbClr val="0070C0"/>
                </a:solidFill>
              </a:rPr>
              <a:t>the output of the inverting Schmitt trigger </a:t>
            </a:r>
            <a:r>
              <a:rPr lang="en-US" sz="2800" dirty="0"/>
              <a:t>will be a </a:t>
            </a:r>
            <a:r>
              <a:rPr lang="en-US" sz="2800" dirty="0">
                <a:solidFill>
                  <a:srgbClr val="0070C0"/>
                </a:solidFill>
              </a:rPr>
              <a:t>logic 1</a:t>
            </a:r>
            <a:r>
              <a:rPr lang="en-US" sz="2800" dirty="0"/>
              <a:t>.</a:t>
            </a:r>
          </a:p>
        </p:txBody>
      </p:sp>
      <p:sp>
        <p:nvSpPr>
          <p:cNvPr id="10" name="Rectangle 9"/>
          <p:cNvSpPr/>
          <p:nvPr/>
        </p:nvSpPr>
        <p:spPr>
          <a:xfrm>
            <a:off x="408038" y="2066546"/>
            <a:ext cx="13307962" cy="1815882"/>
          </a:xfrm>
          <a:prstGeom prst="rect">
            <a:avLst/>
          </a:prstGeom>
        </p:spPr>
        <p:txBody>
          <a:bodyPr wrap="square">
            <a:spAutoFit/>
          </a:bodyPr>
          <a:lstStyle/>
          <a:p>
            <a:r>
              <a:rPr lang="en-US" sz="2800" dirty="0">
                <a:solidFill>
                  <a:srgbClr val="FF0000"/>
                </a:solidFill>
              </a:rPr>
              <a:t>Starting with the switch </a:t>
            </a:r>
            <a:r>
              <a:rPr lang="en-US" sz="2800" b="1" dirty="0">
                <a:solidFill>
                  <a:srgbClr val="FF0000"/>
                </a:solidFill>
              </a:rPr>
              <a:t>OPEN</a:t>
            </a:r>
            <a:r>
              <a:rPr lang="en-US" sz="2800" dirty="0">
                <a:solidFill>
                  <a:srgbClr val="FF0000"/>
                </a:solidFill>
              </a:rPr>
              <a:t>:</a:t>
            </a:r>
          </a:p>
          <a:p>
            <a:pPr marL="342900" indent="-342900">
              <a:buFont typeface="Arial" panose="020B0604020202020204" pitchFamily="34" charset="0"/>
              <a:buChar char="•"/>
            </a:pPr>
            <a:r>
              <a:rPr lang="en-US" sz="2800" dirty="0"/>
              <a:t>The capacitor </a:t>
            </a:r>
            <a:r>
              <a:rPr lang="en-US" sz="2800" i="1" dirty="0"/>
              <a:t>C</a:t>
            </a:r>
            <a:r>
              <a:rPr lang="en-US" sz="2800" baseline="-25000" dirty="0"/>
              <a:t>1</a:t>
            </a:r>
            <a:r>
              <a:rPr lang="en-US" sz="2800" dirty="0"/>
              <a:t> will </a:t>
            </a:r>
            <a:r>
              <a:rPr lang="en-US" sz="2800" b="1" dirty="0">
                <a:solidFill>
                  <a:srgbClr val="FF0000"/>
                </a:solidFill>
              </a:rPr>
              <a:t>charge</a:t>
            </a:r>
            <a:r>
              <a:rPr lang="en-US" sz="2800" dirty="0"/>
              <a:t> via </a:t>
            </a:r>
            <a:r>
              <a:rPr lang="en-US" sz="2800" i="1" dirty="0"/>
              <a:t>R</a:t>
            </a:r>
            <a:r>
              <a:rPr lang="en-US" sz="2800" baseline="-25000" dirty="0"/>
              <a:t>1</a:t>
            </a:r>
            <a:r>
              <a:rPr lang="en-US" sz="2800" dirty="0"/>
              <a:t> and </a:t>
            </a:r>
            <a:r>
              <a:rPr lang="en-US" sz="2800" i="1" dirty="0"/>
              <a:t>D</a:t>
            </a:r>
            <a:r>
              <a:rPr lang="en-US" sz="2800" baseline="-25000" dirty="0"/>
              <a:t>1</a:t>
            </a:r>
            <a:r>
              <a:rPr lang="en-US" sz="2800" dirty="0"/>
              <a:t>.</a:t>
            </a:r>
          </a:p>
          <a:p>
            <a:pPr marL="342900" indent="-342900">
              <a:buFont typeface="Arial" panose="020B0604020202020204" pitchFamily="34" charset="0"/>
              <a:buChar char="•"/>
            </a:pPr>
            <a:r>
              <a:rPr lang="en-US" sz="2800" dirty="0"/>
              <a:t>In time, </a:t>
            </a:r>
            <a:r>
              <a:rPr lang="en-US" sz="2800" i="1" dirty="0"/>
              <a:t>C</a:t>
            </a:r>
            <a:r>
              <a:rPr lang="en-US" sz="2800" baseline="-25000" dirty="0"/>
              <a:t>1</a:t>
            </a:r>
            <a:r>
              <a:rPr lang="en-US" sz="2800" dirty="0"/>
              <a:t> will charge and </a:t>
            </a:r>
            <a:r>
              <a:rPr lang="en-US" sz="2800" i="1" dirty="0" err="1">
                <a:solidFill>
                  <a:srgbClr val="FF0000"/>
                </a:solidFill>
              </a:rPr>
              <a:t>V</a:t>
            </a:r>
            <a:r>
              <a:rPr lang="en-US" sz="2800" i="1" baseline="-25000" dirty="0" err="1">
                <a:solidFill>
                  <a:srgbClr val="FF0000"/>
                </a:solidFill>
              </a:rPr>
              <a:t>b</a:t>
            </a:r>
            <a:r>
              <a:rPr lang="en-US" sz="2800" dirty="0">
                <a:solidFill>
                  <a:srgbClr val="FF0000"/>
                </a:solidFill>
              </a:rPr>
              <a:t> will reach within 0. 7 V </a:t>
            </a:r>
            <a:r>
              <a:rPr lang="en-US" sz="2800" dirty="0"/>
              <a:t>of </a:t>
            </a:r>
            <a:r>
              <a:rPr lang="en-US" sz="2800" i="1" dirty="0" err="1"/>
              <a:t>V</a:t>
            </a:r>
            <a:r>
              <a:rPr lang="en-US" sz="2800" i="1" baseline="-25000" dirty="0" err="1"/>
              <a:t>cc</a:t>
            </a:r>
            <a:r>
              <a:rPr lang="en-US" sz="2800" dirty="0"/>
              <a:t>.</a:t>
            </a:r>
          </a:p>
          <a:p>
            <a:pPr marL="342900" indent="-342900">
              <a:buFont typeface="Arial" panose="020B0604020202020204" pitchFamily="34" charset="0"/>
              <a:buChar char="•"/>
            </a:pPr>
            <a:r>
              <a:rPr lang="en-US" sz="2800" dirty="0"/>
              <a:t>Therefore, the output of the </a:t>
            </a:r>
            <a:r>
              <a:rPr lang="en-US" sz="2800" dirty="0">
                <a:solidFill>
                  <a:srgbClr val="FF0000"/>
                </a:solidFill>
              </a:rPr>
              <a:t>inverting Schmitt trigger </a:t>
            </a:r>
            <a:r>
              <a:rPr lang="en-US" sz="2800" dirty="0"/>
              <a:t>will be a </a:t>
            </a:r>
            <a:r>
              <a:rPr lang="en-US" sz="2800" dirty="0">
                <a:solidFill>
                  <a:srgbClr val="FF0000"/>
                </a:solidFill>
              </a:rPr>
              <a:t>logic 0</a:t>
            </a:r>
            <a:r>
              <a:rPr lang="en-US" sz="2800" dirty="0"/>
              <a:t>.</a:t>
            </a:r>
          </a:p>
        </p:txBody>
      </p:sp>
      <p:cxnSp>
        <p:nvCxnSpPr>
          <p:cNvPr id="11" name="Connector: Elbow 10">
            <a:extLst>
              <a:ext uri="{FF2B5EF4-FFF2-40B4-BE49-F238E27FC236}">
                <a16:creationId xmlns:a16="http://schemas.microsoft.com/office/drawing/2014/main" id="{597D686E-A44E-C363-E539-440E780BB4E8}"/>
              </a:ext>
            </a:extLst>
          </p:cNvPr>
          <p:cNvCxnSpPr>
            <a:cxnSpLocks/>
          </p:cNvCxnSpPr>
          <p:nvPr/>
        </p:nvCxnSpPr>
        <p:spPr>
          <a:xfrm rot="16200000" flipH="1">
            <a:off x="659100" y="4545300"/>
            <a:ext cx="2720400" cy="1600200"/>
          </a:xfrm>
          <a:prstGeom prst="bentConnector3">
            <a:avLst>
              <a:gd name="adj1" fmla="val 53306"/>
            </a:avLst>
          </a:prstGeom>
          <a:ln w="28575">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Freeform: Shape 16">
            <a:extLst>
              <a:ext uri="{FF2B5EF4-FFF2-40B4-BE49-F238E27FC236}">
                <a16:creationId xmlns:a16="http://schemas.microsoft.com/office/drawing/2014/main" id="{8B6E0230-2C9A-D167-9834-DC8BEB8F54AE}"/>
              </a:ext>
            </a:extLst>
          </p:cNvPr>
          <p:cNvSpPr/>
          <p:nvPr/>
        </p:nvSpPr>
        <p:spPr>
          <a:xfrm>
            <a:off x="5562600" y="6026046"/>
            <a:ext cx="1143000" cy="831954"/>
          </a:xfrm>
          <a:custGeom>
            <a:avLst/>
            <a:gdLst>
              <a:gd name="connsiteX0" fmla="*/ 1189853 w 1303922"/>
              <a:gd name="connsiteY0" fmla="*/ 918814 h 918814"/>
              <a:gd name="connsiteX1" fmla="*/ 1204843 w 1303922"/>
              <a:gd name="connsiteY1" fmla="*/ 139326 h 918814"/>
              <a:gd name="connsiteX2" fmla="*/ 125551 w 1303922"/>
              <a:gd name="connsiteY2" fmla="*/ 64375 h 918814"/>
              <a:gd name="connsiteX3" fmla="*/ 65591 w 1303922"/>
              <a:gd name="connsiteY3" fmla="*/ 828873 h 918814"/>
            </a:gdLst>
            <a:ahLst/>
            <a:cxnLst>
              <a:cxn ang="0">
                <a:pos x="connsiteX0" y="connsiteY0"/>
              </a:cxn>
              <a:cxn ang="0">
                <a:pos x="connsiteX1" y="connsiteY1"/>
              </a:cxn>
              <a:cxn ang="0">
                <a:pos x="connsiteX2" y="connsiteY2"/>
              </a:cxn>
              <a:cxn ang="0">
                <a:pos x="connsiteX3" y="connsiteY3"/>
              </a:cxn>
            </a:cxnLst>
            <a:rect l="l" t="t" r="r" b="b"/>
            <a:pathLst>
              <a:path w="1303922" h="918814">
                <a:moveTo>
                  <a:pt x="1189853" y="918814"/>
                </a:moveTo>
                <a:cubicBezTo>
                  <a:pt x="1286040" y="600273"/>
                  <a:pt x="1382227" y="281732"/>
                  <a:pt x="1204843" y="139326"/>
                </a:cubicBezTo>
                <a:cubicBezTo>
                  <a:pt x="1027459" y="-3080"/>
                  <a:pt x="315426" y="-50550"/>
                  <a:pt x="125551" y="64375"/>
                </a:cubicBezTo>
                <a:cubicBezTo>
                  <a:pt x="-64324" y="179299"/>
                  <a:pt x="633" y="504086"/>
                  <a:pt x="65591" y="828873"/>
                </a:cubicBezTo>
              </a:path>
            </a:pathLst>
          </a:custGeom>
          <a:noFill/>
          <a:ln w="28575">
            <a:solidFill>
              <a:srgbClr val="0070C0"/>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5058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anim calcmode="lin" valueType="num">
                                      <p:cBhvr>
                                        <p:cTn id="16" dur="1000" fill="hold"/>
                                        <p:tgtEl>
                                          <p:spTgt spid="8"/>
                                        </p:tgtEl>
                                        <p:attrNameLst>
                                          <p:attrName>ppt_x</p:attrName>
                                        </p:attrNameLst>
                                      </p:cBhvr>
                                      <p:tavLst>
                                        <p:tav tm="0">
                                          <p:val>
                                            <p:strVal val="#ppt_x"/>
                                          </p:val>
                                        </p:tav>
                                        <p:tav tm="100000">
                                          <p:val>
                                            <p:strVal val="#ppt_x"/>
                                          </p:val>
                                        </p:tav>
                                      </p:tavLst>
                                    </p:anim>
                                    <p:anim calcmode="lin" valueType="num">
                                      <p:cBhvr>
                                        <p:cTn id="1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down)">
                                      <p:cBhvr>
                                        <p:cTn id="3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P spid="10" grpId="0"/>
      <p:bldP spid="1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807" y="533400"/>
            <a:ext cx="9326880" cy="914400"/>
          </a:xfrm>
        </p:spPr>
        <p:txBody>
          <a:bodyPr>
            <a:normAutofit/>
          </a:bodyPr>
          <a:lstStyle/>
          <a:p>
            <a:r>
              <a:rPr lang="en-US" sz="5400" b="1" dirty="0"/>
              <a:t>What is Debouncing?</a:t>
            </a:r>
          </a:p>
        </p:txBody>
      </p:sp>
      <p:sp>
        <p:nvSpPr>
          <p:cNvPr id="3" name="Content Placeholder 2"/>
          <p:cNvSpPr>
            <a:spLocks noGrp="1"/>
          </p:cNvSpPr>
          <p:nvPr>
            <p:ph idx="1"/>
          </p:nvPr>
        </p:nvSpPr>
        <p:spPr>
          <a:xfrm>
            <a:off x="152400" y="1401267"/>
            <a:ext cx="14249400" cy="3323133"/>
          </a:xfrm>
        </p:spPr>
        <p:txBody>
          <a:bodyPr>
            <a:normAutofit lnSpcReduction="10000"/>
          </a:bodyPr>
          <a:lstStyle/>
          <a:p>
            <a:r>
              <a:rPr lang="en-US" sz="3200" dirty="0">
                <a:cs typeface="Arial" panose="020B0604020202020204" pitchFamily="34" charset="0"/>
              </a:rPr>
              <a:t>When the state of a mechanical switch is changed from open to closed and vice versa, there is often a short period of time when the input voltage will jump between HIGH and LOW levels a couple of times before it settles at the applied value. These transitions are called </a:t>
            </a:r>
            <a:r>
              <a:rPr lang="en-US" sz="3200" b="1" dirty="0">
                <a:solidFill>
                  <a:srgbClr val="FF0000"/>
                </a:solidFill>
                <a:cs typeface="Arial" panose="020B0604020202020204" pitchFamily="34" charset="0"/>
              </a:rPr>
              <a:t>bouncing </a:t>
            </a:r>
            <a:r>
              <a:rPr lang="en-US" sz="3200" dirty="0">
                <a:cs typeface="Arial" panose="020B0604020202020204" pitchFamily="34" charset="0"/>
              </a:rPr>
              <a:t>and getting rid of the effect of the transitions is called </a:t>
            </a:r>
            <a:r>
              <a:rPr lang="en-US" sz="3200" b="1" dirty="0">
                <a:solidFill>
                  <a:srgbClr val="0070C0"/>
                </a:solidFill>
                <a:cs typeface="Arial" panose="020B0604020202020204" pitchFamily="34" charset="0"/>
              </a:rPr>
              <a:t>debouncing</a:t>
            </a:r>
            <a:r>
              <a:rPr lang="en-US" sz="3200" dirty="0">
                <a:cs typeface="Arial" panose="020B0604020202020204" pitchFamily="34" charset="0"/>
              </a:rPr>
              <a:t>. If you want to input a manual switch signal into a digital circuit, you will need to </a:t>
            </a:r>
            <a:r>
              <a:rPr lang="en-US" sz="3200" b="1" dirty="0">
                <a:solidFill>
                  <a:srgbClr val="FF0000"/>
                </a:solidFill>
                <a:cs typeface="Arial" panose="020B0604020202020204" pitchFamily="34" charset="0"/>
              </a:rPr>
              <a:t>debounce the signal, </a:t>
            </a:r>
            <a:r>
              <a:rPr lang="en-US" sz="3200" dirty="0">
                <a:cs typeface="Arial" panose="020B0604020202020204" pitchFamily="34" charset="0"/>
              </a:rPr>
              <a:t>so a single press doesn't appear like multiple presses.</a:t>
            </a:r>
          </a:p>
          <a:p>
            <a:endParaRPr lang="en-US" sz="3200" dirty="0">
              <a:cs typeface="Arial" panose="020B0604020202020204" pitchFamily="34"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
        <p:nvSpPr>
          <p:cNvPr id="8" name="Rectangle 7"/>
          <p:cNvSpPr/>
          <p:nvPr/>
        </p:nvSpPr>
        <p:spPr>
          <a:xfrm>
            <a:off x="228600" y="5024497"/>
            <a:ext cx="14249400" cy="2062103"/>
          </a:xfrm>
          <a:prstGeom prst="rect">
            <a:avLst/>
          </a:prstGeom>
          <a:solidFill>
            <a:schemeClr val="accent6">
              <a:lumMod val="20000"/>
              <a:lumOff val="80000"/>
            </a:schemeClr>
          </a:solidFill>
        </p:spPr>
        <p:txBody>
          <a:bodyPr wrap="square">
            <a:spAutoFit/>
          </a:bodyPr>
          <a:lstStyle/>
          <a:p>
            <a:r>
              <a:rPr lang="en-US" sz="3200" dirty="0"/>
              <a:t>Alternatively, when a mechanical switch is flipped/pressed, the metal contacts inside may not open or close cleanly. In the microseconds before the switch achieves a </a:t>
            </a:r>
            <a:r>
              <a:rPr lang="en-US" sz="3200" b="1" dirty="0">
                <a:solidFill>
                  <a:srgbClr val="FF0000"/>
                </a:solidFill>
              </a:rPr>
              <a:t>good solid connection</a:t>
            </a:r>
            <a:r>
              <a:rPr lang="en-US" sz="3200" dirty="0"/>
              <a:t>, the switch's contacts may "</a:t>
            </a:r>
            <a:r>
              <a:rPr lang="en-US" sz="3200" b="1" dirty="0">
                <a:solidFill>
                  <a:srgbClr val="FF0000"/>
                </a:solidFill>
              </a:rPr>
              <a:t>bounce</a:t>
            </a:r>
            <a:r>
              <a:rPr lang="en-US" sz="3200" dirty="0"/>
              <a:t>" against each other, turning the </a:t>
            </a:r>
            <a:r>
              <a:rPr lang="en-US" sz="3200" b="1" dirty="0">
                <a:solidFill>
                  <a:srgbClr val="FF0000"/>
                </a:solidFill>
              </a:rPr>
              <a:t>switch on and off </a:t>
            </a:r>
            <a:r>
              <a:rPr lang="en-US" sz="3200" dirty="0"/>
              <a:t>in rapid succession.</a:t>
            </a:r>
          </a:p>
        </p:txBody>
      </p:sp>
    </p:spTree>
    <p:extLst>
      <p:ext uri="{BB962C8B-B14F-4D97-AF65-F5344CB8AC3E}">
        <p14:creationId xmlns:p14="http://schemas.microsoft.com/office/powerpoint/2010/main" val="1321484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554" y="391160"/>
            <a:ext cx="13167360" cy="1132840"/>
          </a:xfrm>
        </p:spPr>
        <p:txBody>
          <a:bodyPr>
            <a:normAutofit/>
          </a:bodyPr>
          <a:lstStyle/>
          <a:p>
            <a:r>
              <a:rPr lang="en-US" sz="5400" b="1" dirty="0"/>
              <a:t>Hardware Debouncing</a:t>
            </a:r>
          </a:p>
        </p:txBody>
      </p:sp>
      <p:sp>
        <p:nvSpPr>
          <p:cNvPr id="3" name="Content Placeholder 2"/>
          <p:cNvSpPr>
            <a:spLocks noGrp="1"/>
          </p:cNvSpPr>
          <p:nvPr>
            <p:ph idx="1"/>
          </p:nvPr>
        </p:nvSpPr>
        <p:spPr>
          <a:xfrm>
            <a:off x="253181" y="1301700"/>
            <a:ext cx="14148619" cy="6079540"/>
          </a:xfrm>
        </p:spPr>
        <p:txBody>
          <a:bodyPr>
            <a:noAutofit/>
          </a:bodyPr>
          <a:lstStyle/>
          <a:p>
            <a:pPr marL="124355" indent="0" algn="just">
              <a:spcBef>
                <a:spcPts val="0"/>
              </a:spcBef>
              <a:buNone/>
            </a:pPr>
            <a:r>
              <a:rPr lang="en-US" sz="3200" dirty="0">
                <a:solidFill>
                  <a:srgbClr val="FF0000"/>
                </a:solidFill>
                <a:cs typeface="Arial" panose="020B0604020202020204" pitchFamily="34" charset="0"/>
              </a:rPr>
              <a:t>What about the bounce conditions?</a:t>
            </a:r>
          </a:p>
          <a:p>
            <a:pPr marL="124355" indent="0">
              <a:spcBef>
                <a:spcPts val="0"/>
              </a:spcBef>
              <a:spcAft>
                <a:spcPts val="1200"/>
              </a:spcAft>
              <a:buNone/>
            </a:pPr>
            <a:r>
              <a:rPr lang="en-US" sz="3200" dirty="0">
                <a:cs typeface="Arial" panose="020B0604020202020204" pitchFamily="34" charset="0"/>
              </a:rPr>
              <a:t>If bounce occurs and there are short periods of switch closure or opening. The capacitor will stop the voltage at </a:t>
            </a:r>
            <a:r>
              <a:rPr lang="en-US" sz="3200" i="1" dirty="0" err="1">
                <a:cs typeface="Arial" panose="020B0604020202020204" pitchFamily="34" charset="0"/>
              </a:rPr>
              <a:t>V</a:t>
            </a:r>
            <a:r>
              <a:rPr lang="en-US" sz="3200" i="1" baseline="-25000" dirty="0" err="1">
                <a:cs typeface="Arial" panose="020B0604020202020204" pitchFamily="34" charset="0"/>
              </a:rPr>
              <a:t>b</a:t>
            </a:r>
            <a:r>
              <a:rPr lang="en-US" sz="3200" dirty="0">
                <a:cs typeface="Arial" panose="020B0604020202020204" pitchFamily="34" charset="0"/>
              </a:rPr>
              <a:t> immediately reaching </a:t>
            </a:r>
            <a:r>
              <a:rPr lang="en-US" sz="3200" i="1" dirty="0" err="1">
                <a:cs typeface="Arial" panose="020B0604020202020204" pitchFamily="34" charset="0"/>
              </a:rPr>
              <a:t>V</a:t>
            </a:r>
            <a:r>
              <a:rPr lang="en-US" sz="3200" i="1" baseline="-25000" dirty="0" err="1">
                <a:cs typeface="Arial" panose="020B0604020202020204" pitchFamily="34" charset="0"/>
              </a:rPr>
              <a:t>cc</a:t>
            </a:r>
            <a:r>
              <a:rPr lang="en-US" sz="3200" dirty="0">
                <a:cs typeface="Arial" panose="020B0604020202020204" pitchFamily="34" charset="0"/>
              </a:rPr>
              <a:t> or GND. Although bouncing causes slight charging and discharging of the capacitor, the hysteresis of the Schmitt trigger input stops the output from switching.</a:t>
            </a:r>
          </a:p>
          <a:p>
            <a:pPr marL="124355" indent="0" algn="just">
              <a:spcBef>
                <a:spcPts val="0"/>
              </a:spcBef>
              <a:buNone/>
            </a:pPr>
            <a:r>
              <a:rPr lang="en-US" sz="3200" dirty="0">
                <a:solidFill>
                  <a:srgbClr val="FF0000"/>
                </a:solidFill>
                <a:cs typeface="Arial" panose="020B0604020202020204" pitchFamily="34" charset="0"/>
              </a:rPr>
              <a:t>What about the resistor R</a:t>
            </a:r>
            <a:r>
              <a:rPr lang="en-US" sz="3200" baseline="-25000" dirty="0">
                <a:solidFill>
                  <a:srgbClr val="FF0000"/>
                </a:solidFill>
                <a:cs typeface="Arial" panose="020B0604020202020204" pitchFamily="34" charset="0"/>
              </a:rPr>
              <a:t>2 </a:t>
            </a:r>
            <a:r>
              <a:rPr lang="en-US" sz="3200" dirty="0">
                <a:solidFill>
                  <a:srgbClr val="FF0000"/>
                </a:solidFill>
                <a:cs typeface="Arial" panose="020B0604020202020204" pitchFamily="34" charset="0"/>
              </a:rPr>
              <a:t>and the diode?</a:t>
            </a:r>
          </a:p>
          <a:p>
            <a:pPr marL="124355" indent="0">
              <a:spcBef>
                <a:spcPts val="0"/>
              </a:spcBef>
              <a:buNone/>
            </a:pPr>
            <a:r>
              <a:rPr lang="en-US" sz="3200" dirty="0">
                <a:cs typeface="Arial" panose="020B0604020202020204" pitchFamily="34" charset="0"/>
              </a:rPr>
              <a:t>The resistor </a:t>
            </a:r>
            <a:r>
              <a:rPr lang="en-US" sz="3200" i="1" dirty="0">
                <a:cs typeface="Arial" panose="020B0604020202020204" pitchFamily="34" charset="0"/>
              </a:rPr>
              <a:t>R</a:t>
            </a:r>
            <a:r>
              <a:rPr lang="en-US" sz="3200" baseline="-25000" dirty="0">
                <a:cs typeface="Arial" panose="020B0604020202020204" pitchFamily="34" charset="0"/>
              </a:rPr>
              <a:t>2</a:t>
            </a:r>
            <a:r>
              <a:rPr lang="en-US" sz="3200" dirty="0">
                <a:cs typeface="Arial" panose="020B0604020202020204" pitchFamily="34" charset="0"/>
              </a:rPr>
              <a:t> is required as a discharge path for the capacitor. Without it, </a:t>
            </a:r>
            <a:r>
              <a:rPr lang="en-US" sz="3200" i="1" dirty="0">
                <a:cs typeface="Arial" panose="020B0604020202020204" pitchFamily="34" charset="0"/>
              </a:rPr>
              <a:t>C</a:t>
            </a:r>
            <a:r>
              <a:rPr lang="en-US" sz="3200" baseline="-25000" dirty="0">
                <a:cs typeface="Arial" panose="020B0604020202020204" pitchFamily="34" charset="0"/>
              </a:rPr>
              <a:t>1</a:t>
            </a:r>
            <a:r>
              <a:rPr lang="en-US" sz="3200" dirty="0">
                <a:cs typeface="Arial" panose="020B0604020202020204" pitchFamily="34" charset="0"/>
              </a:rPr>
              <a:t> will be shorted when the switch is closed. Without the diode, </a:t>
            </a:r>
            <a:r>
              <a:rPr lang="en-US" sz="3200" i="1" dirty="0">
                <a:cs typeface="Arial" panose="020B0604020202020204" pitchFamily="34" charset="0"/>
              </a:rPr>
              <a:t>D</a:t>
            </a:r>
            <a:r>
              <a:rPr lang="en-US" sz="3200" baseline="-25000" dirty="0">
                <a:cs typeface="Arial" panose="020B0604020202020204" pitchFamily="34" charset="0"/>
              </a:rPr>
              <a:t>1</a:t>
            </a:r>
            <a:r>
              <a:rPr lang="en-US" sz="3200" dirty="0">
                <a:cs typeface="Arial" panose="020B0604020202020204" pitchFamily="34" charset="0"/>
              </a:rPr>
              <a:t>, both </a:t>
            </a:r>
            <a:r>
              <a:rPr lang="en-US" sz="3200" i="1" dirty="0">
                <a:cs typeface="Arial" panose="020B0604020202020204" pitchFamily="34" charset="0"/>
              </a:rPr>
              <a:t>R</a:t>
            </a:r>
            <a:r>
              <a:rPr lang="en-US" sz="3200" baseline="-25000" dirty="0">
                <a:cs typeface="Arial" panose="020B0604020202020204" pitchFamily="34" charset="0"/>
              </a:rPr>
              <a:t>1</a:t>
            </a:r>
            <a:r>
              <a:rPr lang="en-US" sz="3200" i="1" dirty="0">
                <a:cs typeface="Arial" panose="020B0604020202020204" pitchFamily="34" charset="0"/>
              </a:rPr>
              <a:t> </a:t>
            </a:r>
            <a:r>
              <a:rPr lang="en-US" sz="3200" dirty="0">
                <a:cs typeface="Arial" panose="020B0604020202020204" pitchFamily="34" charset="0"/>
              </a:rPr>
              <a:t>and </a:t>
            </a:r>
            <a:r>
              <a:rPr lang="en-US" sz="3200" i="1" dirty="0">
                <a:cs typeface="Arial" panose="020B0604020202020204" pitchFamily="34" charset="0"/>
              </a:rPr>
              <a:t>R</a:t>
            </a:r>
            <a:r>
              <a:rPr lang="en-US" sz="3200" baseline="-25000" dirty="0">
                <a:cs typeface="Arial" panose="020B0604020202020204" pitchFamily="34" charset="0"/>
              </a:rPr>
              <a:t>2</a:t>
            </a:r>
            <a:r>
              <a:rPr lang="en-US" sz="3200" dirty="0">
                <a:cs typeface="Arial" panose="020B0604020202020204" pitchFamily="34" charset="0"/>
              </a:rPr>
              <a:t> would form the capacitor’s charging path when the switch is open. The combination of </a:t>
            </a:r>
            <a:r>
              <a:rPr lang="en-US" sz="3200" i="1" dirty="0">
                <a:cs typeface="Arial" panose="020B0604020202020204" pitchFamily="34" charset="0"/>
              </a:rPr>
              <a:t>R</a:t>
            </a:r>
            <a:r>
              <a:rPr lang="en-US" sz="3200" baseline="-25000" dirty="0">
                <a:cs typeface="Arial" panose="020B0604020202020204" pitchFamily="34" charset="0"/>
              </a:rPr>
              <a:t>1</a:t>
            </a:r>
            <a:r>
              <a:rPr lang="en-US" sz="3200" dirty="0">
                <a:cs typeface="Arial" panose="020B0604020202020204" pitchFamily="34" charset="0"/>
              </a:rPr>
              <a:t> and </a:t>
            </a:r>
            <a:r>
              <a:rPr lang="en-US" sz="3200" i="1" dirty="0">
                <a:cs typeface="Arial" panose="020B0604020202020204" pitchFamily="34" charset="0"/>
              </a:rPr>
              <a:t>R</a:t>
            </a:r>
            <a:r>
              <a:rPr lang="en-US" sz="3200" baseline="-25000" dirty="0">
                <a:cs typeface="Arial" panose="020B0604020202020204" pitchFamily="34" charset="0"/>
              </a:rPr>
              <a:t>2</a:t>
            </a:r>
            <a:r>
              <a:rPr lang="en-US" sz="3200" dirty="0">
                <a:cs typeface="Arial" panose="020B0604020202020204" pitchFamily="34" charset="0"/>
              </a:rPr>
              <a:t> increases the capacitor’s charging time, and thus slows down the circuit. However, when the switch is closed, </a:t>
            </a:r>
            <a:r>
              <a:rPr lang="en-US" sz="3200" i="1" dirty="0">
                <a:cs typeface="Arial" panose="020B0604020202020204" pitchFamily="34" charset="0"/>
              </a:rPr>
              <a:t>R</a:t>
            </a:r>
            <a:r>
              <a:rPr lang="en-US" sz="3200" baseline="-25000" dirty="0">
                <a:cs typeface="Arial" panose="020B0604020202020204" pitchFamily="34" charset="0"/>
              </a:rPr>
              <a:t>1</a:t>
            </a:r>
            <a:r>
              <a:rPr lang="en-US" sz="3200" i="1" dirty="0">
                <a:cs typeface="Arial" panose="020B0604020202020204" pitchFamily="34" charset="0"/>
              </a:rPr>
              <a:t> </a:t>
            </a:r>
            <a:r>
              <a:rPr lang="en-US" sz="3200" dirty="0">
                <a:cs typeface="Arial" panose="020B0604020202020204" pitchFamily="34" charset="0"/>
              </a:rPr>
              <a:t>is connected across the supply rails to limit the current flow to the circuit.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6180645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554" y="391160"/>
            <a:ext cx="13167360" cy="1132840"/>
          </a:xfrm>
        </p:spPr>
        <p:txBody>
          <a:bodyPr>
            <a:normAutofit/>
          </a:bodyPr>
          <a:lstStyle/>
          <a:p>
            <a:r>
              <a:rPr lang="en-US" sz="5400" b="1" dirty="0"/>
              <a:t>Hardware Debouncing Example</a:t>
            </a:r>
          </a:p>
        </p:txBody>
      </p:sp>
      <p:sp>
        <p:nvSpPr>
          <p:cNvPr id="3" name="Content Placeholder 2"/>
          <p:cNvSpPr>
            <a:spLocks noGrp="1"/>
          </p:cNvSpPr>
          <p:nvPr>
            <p:ph idx="1"/>
          </p:nvPr>
        </p:nvSpPr>
        <p:spPr>
          <a:xfrm>
            <a:off x="253181" y="1371600"/>
            <a:ext cx="14148619" cy="3505200"/>
          </a:xfrm>
        </p:spPr>
        <p:txBody>
          <a:bodyPr>
            <a:noAutofit/>
          </a:bodyPr>
          <a:lstStyle/>
          <a:p>
            <a:pPr marL="124355" indent="0" algn="just">
              <a:spcBef>
                <a:spcPts val="0"/>
              </a:spcBef>
              <a:buNone/>
            </a:pPr>
            <a:r>
              <a:rPr lang="en-US" sz="3200" b="1" dirty="0">
                <a:solidFill>
                  <a:srgbClr val="FF0000"/>
                </a:solidFill>
              </a:rPr>
              <a:t>Numerical Example:</a:t>
            </a:r>
          </a:p>
          <a:p>
            <a:pPr marL="124355" indent="0" algn="just">
              <a:spcBef>
                <a:spcPts val="0"/>
              </a:spcBef>
              <a:spcAft>
                <a:spcPts val="1200"/>
              </a:spcAft>
              <a:buNone/>
            </a:pPr>
            <a:r>
              <a:rPr lang="en-US" sz="3200" dirty="0">
                <a:cs typeface="Arial" panose="020B0604020202020204" pitchFamily="34" charset="0"/>
              </a:rPr>
              <a:t>A CMOS device like the 74AHCT14 dribbles about a </a:t>
            </a:r>
            <a:r>
              <a:rPr lang="en-US" sz="3200" dirty="0">
                <a:latin typeface="Symbol" panose="05050102010706020507" pitchFamily="18" charset="2"/>
                <a:cs typeface="Arial" panose="020B0604020202020204" pitchFamily="34" charset="0"/>
              </a:rPr>
              <a:t>m</a:t>
            </a:r>
            <a:r>
              <a:rPr lang="en-US" sz="3200" dirty="0">
                <a:cs typeface="Arial" panose="020B0604020202020204" pitchFamily="34" charset="0"/>
              </a:rPr>
              <a:t>A from the inputs. </a:t>
            </a:r>
          </a:p>
          <a:p>
            <a:pPr marL="124355" indent="0">
              <a:spcBef>
                <a:spcPts val="0"/>
              </a:spcBef>
              <a:spcAft>
                <a:spcPts val="1200"/>
              </a:spcAft>
              <a:buNone/>
            </a:pPr>
            <a:r>
              <a:rPr lang="en-US" sz="3200" dirty="0">
                <a:cs typeface="Arial" panose="020B0604020202020204" pitchFamily="34" charset="0"/>
              </a:rPr>
              <a:t>Both </a:t>
            </a:r>
            <a:r>
              <a:rPr lang="en-US" sz="3200" i="1" dirty="0">
                <a:cs typeface="Arial" panose="020B0604020202020204" pitchFamily="34" charset="0"/>
              </a:rPr>
              <a:t>R</a:t>
            </a:r>
            <a:r>
              <a:rPr lang="en-US" sz="3200" baseline="-25000" dirty="0">
                <a:cs typeface="Arial" panose="020B0604020202020204" pitchFamily="34" charset="0"/>
              </a:rPr>
              <a:t>1</a:t>
            </a:r>
            <a:r>
              <a:rPr lang="en-US" sz="3200" dirty="0">
                <a:cs typeface="Arial" panose="020B0604020202020204" pitchFamily="34" charset="0"/>
              </a:rPr>
              <a:t> and </a:t>
            </a:r>
            <a:r>
              <a:rPr lang="en-US" sz="3200" i="1" dirty="0">
                <a:cs typeface="Arial" panose="020B0604020202020204" pitchFamily="34" charset="0"/>
              </a:rPr>
              <a:t>R</a:t>
            </a:r>
            <a:r>
              <a:rPr lang="en-US" sz="3200" baseline="-25000" dirty="0">
                <a:cs typeface="Arial" panose="020B0604020202020204" pitchFamily="34" charset="0"/>
              </a:rPr>
              <a:t>2</a:t>
            </a:r>
            <a:r>
              <a:rPr lang="en-US" sz="3200" dirty="0">
                <a:cs typeface="Arial" panose="020B0604020202020204" pitchFamily="34" charset="0"/>
              </a:rPr>
              <a:t> control the capacitor’s charging time, and so set the </a:t>
            </a:r>
            <a:r>
              <a:rPr lang="en-US" sz="3200" b="1" dirty="0">
                <a:solidFill>
                  <a:srgbClr val="FF0000"/>
                </a:solidFill>
                <a:cs typeface="Arial" panose="020B0604020202020204" pitchFamily="34" charset="0"/>
              </a:rPr>
              <a:t>debounce period </a:t>
            </a:r>
            <a:r>
              <a:rPr lang="en-US" sz="3200" dirty="0">
                <a:cs typeface="Arial" panose="020B0604020202020204" pitchFamily="34" charset="0"/>
              </a:rPr>
              <a:t>for the </a:t>
            </a:r>
            <a:r>
              <a:rPr lang="en-US" sz="3200" b="1" dirty="0">
                <a:solidFill>
                  <a:srgbClr val="FF0000"/>
                </a:solidFill>
                <a:cs typeface="Arial" panose="020B0604020202020204" pitchFamily="34" charset="0"/>
              </a:rPr>
              <a:t>switch open state</a:t>
            </a:r>
            <a:r>
              <a:rPr lang="en-US" sz="3200" dirty="0">
                <a:cs typeface="Arial" panose="020B0604020202020204" pitchFamily="34" charset="0"/>
              </a:rPr>
              <a:t>. </a:t>
            </a:r>
          </a:p>
          <a:p>
            <a:pPr marL="124355" indent="0">
              <a:spcBef>
                <a:spcPts val="0"/>
              </a:spcBef>
              <a:buNone/>
            </a:pPr>
            <a:r>
              <a:rPr lang="en-US" sz="3200" b="1" dirty="0">
                <a:solidFill>
                  <a:srgbClr val="7030A0"/>
                </a:solidFill>
                <a:cs typeface="Arial" panose="020B0604020202020204" pitchFamily="34" charset="0"/>
              </a:rPr>
              <a:t>Solution:</a:t>
            </a:r>
          </a:p>
          <a:p>
            <a:pPr marL="124355" indent="0">
              <a:spcBef>
                <a:spcPts val="0"/>
              </a:spcBef>
              <a:buNone/>
            </a:pPr>
            <a:r>
              <a:rPr lang="en-US" sz="3200" dirty="0">
                <a:cs typeface="Arial" panose="020B0604020202020204" pitchFamily="34" charset="0"/>
              </a:rPr>
              <a:t>The equation for charging is: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620A91A-7793-1FEF-6ECB-72A681199268}"/>
                  </a:ext>
                </a:extLst>
              </p:cNvPr>
              <p:cNvSpPr txBox="1"/>
              <p:nvPr/>
            </p:nvSpPr>
            <p:spPr>
              <a:xfrm>
                <a:off x="4038600" y="4775063"/>
                <a:ext cx="5240217" cy="7175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𝑉</m:t>
                          </m:r>
                        </m:e>
                        <m:sub>
                          <m:r>
                            <a:rPr lang="en-US" sz="4000" b="0" i="1" smtClean="0">
                              <a:latin typeface="Cambria Math" panose="02040503050406030204" pitchFamily="18" charset="0"/>
                            </a:rPr>
                            <m:t>𝑐</m:t>
                          </m:r>
                        </m:sub>
                      </m:sSub>
                      <m:r>
                        <a:rPr lang="en-US" sz="4000" b="0" i="1" smtClean="0">
                          <a:latin typeface="Cambria Math" panose="02040503050406030204" pitchFamily="18" charset="0"/>
                        </a:rPr>
                        <m:t>=</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𝑉</m:t>
                          </m:r>
                        </m:e>
                        <m:sub>
                          <m:r>
                            <a:rPr lang="en-US" sz="4000" b="0" i="1" smtClean="0">
                              <a:latin typeface="Cambria Math" panose="02040503050406030204" pitchFamily="18" charset="0"/>
                            </a:rPr>
                            <m:t>𝑓𝑖𝑛𝑎𝑙</m:t>
                          </m:r>
                        </m:sub>
                      </m:sSub>
                      <m:d>
                        <m:dPr>
                          <m:ctrlPr>
                            <a:rPr lang="en-US" sz="4000" b="0" i="1" smtClean="0">
                              <a:latin typeface="Cambria Math" panose="02040503050406030204" pitchFamily="18" charset="0"/>
                            </a:rPr>
                          </m:ctrlPr>
                        </m:dPr>
                        <m:e>
                          <m:r>
                            <a:rPr lang="en-US" sz="4000" b="0" i="1" smtClean="0">
                              <a:latin typeface="Cambria Math" panose="02040503050406030204" pitchFamily="18" charset="0"/>
                            </a:rPr>
                            <m:t>1−</m:t>
                          </m:r>
                          <m:sSup>
                            <m:sSupPr>
                              <m:ctrlPr>
                                <a:rPr lang="en-US" sz="4000" i="1">
                                  <a:latin typeface="Cambria Math" panose="02040503050406030204" pitchFamily="18" charset="0"/>
                                </a:rPr>
                              </m:ctrlPr>
                            </m:sSupPr>
                            <m:e>
                              <m:r>
                                <a:rPr lang="en-US" sz="4000" i="1">
                                  <a:latin typeface="Cambria Math" panose="02040503050406030204" pitchFamily="18" charset="0"/>
                                </a:rPr>
                                <m:t>𝑒</m:t>
                              </m:r>
                            </m:e>
                            <m:sup>
                              <m:r>
                                <a:rPr lang="en-US" sz="4000" i="1">
                                  <a:latin typeface="Cambria Math" panose="02040503050406030204" pitchFamily="18" charset="0"/>
                                </a:rPr>
                                <m:t>−</m:t>
                              </m:r>
                              <m:f>
                                <m:fPr>
                                  <m:type m:val="lin"/>
                                  <m:ctrlPr>
                                    <a:rPr lang="en-US" sz="4000" i="1">
                                      <a:latin typeface="Cambria Math" panose="02040503050406030204" pitchFamily="18" charset="0"/>
                                    </a:rPr>
                                  </m:ctrlPr>
                                </m:fPr>
                                <m:num>
                                  <m:r>
                                    <a:rPr lang="en-US" sz="4000" i="1">
                                      <a:latin typeface="Cambria Math" panose="02040503050406030204" pitchFamily="18" charset="0"/>
                                    </a:rPr>
                                    <m:t>𝑡</m:t>
                                  </m:r>
                                </m:num>
                                <m:den>
                                  <m:r>
                                    <a:rPr lang="en-US" sz="4000" i="1">
                                      <a:latin typeface="Cambria Math" panose="02040503050406030204" pitchFamily="18" charset="0"/>
                                    </a:rPr>
                                    <m:t>𝑅𝐶</m:t>
                                  </m:r>
                                </m:den>
                              </m:f>
                            </m:sup>
                          </m:sSup>
                        </m:e>
                      </m:d>
                    </m:oMath>
                  </m:oMathPara>
                </a14:m>
                <a:endParaRPr lang="en-US" sz="4000" dirty="0"/>
              </a:p>
            </p:txBody>
          </p:sp>
        </mc:Choice>
        <mc:Fallback xmlns="">
          <p:sp>
            <p:nvSpPr>
              <p:cNvPr id="9" name="TextBox 8">
                <a:extLst>
                  <a:ext uri="{FF2B5EF4-FFF2-40B4-BE49-F238E27FC236}">
                    <a16:creationId xmlns:a16="http://schemas.microsoft.com/office/drawing/2014/main" id="{0620A91A-7793-1FEF-6ECB-72A681199268}"/>
                  </a:ext>
                </a:extLst>
              </p:cNvPr>
              <p:cNvSpPr txBox="1">
                <a:spLocks noRot="1" noChangeAspect="1" noMove="1" noResize="1" noEditPoints="1" noAdjustHandles="1" noChangeArrowheads="1" noChangeShapeType="1" noTextEdit="1"/>
              </p:cNvSpPr>
              <p:nvPr/>
            </p:nvSpPr>
            <p:spPr>
              <a:xfrm>
                <a:off x="4038600" y="4775063"/>
                <a:ext cx="5240217" cy="71756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FE6CAE9-6309-385B-C411-170453BC0ED3}"/>
                  </a:ext>
                </a:extLst>
              </p:cNvPr>
              <p:cNvSpPr txBox="1"/>
              <p:nvPr/>
            </p:nvSpPr>
            <p:spPr>
              <a:xfrm>
                <a:off x="235692" y="5613300"/>
                <a:ext cx="14166108" cy="1244700"/>
              </a:xfrm>
              <a:prstGeom prst="rect">
                <a:avLst/>
              </a:prstGeom>
              <a:noFill/>
            </p:spPr>
            <p:txBody>
              <a:bodyPr wrap="square">
                <a:spAutoFit/>
              </a:bodyPr>
              <a:lstStyle/>
              <a:p>
                <a:pPr marL="124355" indent="0">
                  <a:spcBef>
                    <a:spcPts val="0"/>
                  </a:spcBef>
                  <a:buNone/>
                </a:pPr>
                <a:r>
                  <a:rPr lang="en-US" sz="3600" b="0" dirty="0"/>
                  <a:t>,where </a:t>
                </a:r>
                <a14:m>
                  <m:oMath xmlns:m="http://schemas.openxmlformats.org/officeDocument/2006/math">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𝑉</m:t>
                        </m:r>
                      </m:e>
                      <m:sub>
                        <m:r>
                          <a:rPr lang="en-US" sz="3600" b="0" i="1" smtClean="0">
                            <a:latin typeface="Cambria Math" panose="02040503050406030204" pitchFamily="18" charset="0"/>
                          </a:rPr>
                          <m:t>𝑓𝑖𝑛𝑎𝑙</m:t>
                        </m:r>
                      </m:sub>
                    </m:sSub>
                    <m:r>
                      <a:rPr lang="en-US" sz="3600" b="0" i="1" smtClean="0">
                        <a:latin typeface="Cambria Math" panose="02040503050406030204" pitchFamily="18" charset="0"/>
                      </a:rPr>
                      <m:t> </m:t>
                    </m:r>
                  </m:oMath>
                </a14:m>
                <a:r>
                  <a:rPr lang="en-US" sz="3600" dirty="0">
                    <a:cs typeface="Arial" panose="020B0604020202020204" pitchFamily="34" charset="0"/>
                  </a:rPr>
                  <a:t>is the voltage towards which the capacitor will reach after it is completely charged. This will be </a:t>
                </a: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𝑉</m:t>
                        </m:r>
                      </m:e>
                      <m:sub>
                        <m:r>
                          <a:rPr lang="en-US" sz="3600" b="0" i="1" smtClean="0">
                            <a:latin typeface="Cambria Math" panose="02040503050406030204" pitchFamily="18" charset="0"/>
                          </a:rPr>
                          <m:t>𝐶𝐶</m:t>
                        </m:r>
                      </m:sub>
                    </m:sSub>
                    <m:r>
                      <a:rPr lang="en-US" sz="3600" i="1">
                        <a:latin typeface="Cambria Math" panose="02040503050406030204" pitchFamily="18" charset="0"/>
                      </a:rPr>
                      <m:t> </m:t>
                    </m:r>
                  </m:oMath>
                </a14:m>
                <a:r>
                  <a:rPr lang="en-US" sz="3600" dirty="0">
                    <a:cs typeface="Arial" panose="020B0604020202020204" pitchFamily="34" charset="0"/>
                  </a:rPr>
                  <a:t>in this case.</a:t>
                </a:r>
              </a:p>
            </p:txBody>
          </p:sp>
        </mc:Choice>
        <mc:Fallback xmlns="">
          <p:sp>
            <p:nvSpPr>
              <p:cNvPr id="8" name="TextBox 7">
                <a:extLst>
                  <a:ext uri="{FF2B5EF4-FFF2-40B4-BE49-F238E27FC236}">
                    <a16:creationId xmlns:a16="http://schemas.microsoft.com/office/drawing/2014/main" id="{4FE6CAE9-6309-385B-C411-170453BC0ED3}"/>
                  </a:ext>
                </a:extLst>
              </p:cNvPr>
              <p:cNvSpPr txBox="1">
                <a:spLocks noRot="1" noChangeAspect="1" noMove="1" noResize="1" noEditPoints="1" noAdjustHandles="1" noChangeArrowheads="1" noChangeShapeType="1" noTextEdit="1"/>
              </p:cNvSpPr>
              <p:nvPr/>
            </p:nvSpPr>
            <p:spPr>
              <a:xfrm>
                <a:off x="235692" y="5613300"/>
                <a:ext cx="14166108" cy="1244700"/>
              </a:xfrm>
              <a:prstGeom prst="rect">
                <a:avLst/>
              </a:prstGeom>
              <a:blipFill>
                <a:blip r:embed="rId4"/>
                <a:stretch>
                  <a:fillRect l="-473" t="-8333" b="-17647"/>
                </a:stretch>
              </a:blipFill>
            </p:spPr>
            <p:txBody>
              <a:bodyPr/>
              <a:lstStyle/>
              <a:p>
                <a:r>
                  <a:rPr lang="en-US">
                    <a:noFill/>
                  </a:rPr>
                  <a:t> </a:t>
                </a:r>
              </a:p>
            </p:txBody>
          </p:sp>
        </mc:Fallback>
      </mc:AlternateContent>
    </p:spTree>
    <p:extLst>
      <p:ext uri="{BB962C8B-B14F-4D97-AF65-F5344CB8AC3E}">
        <p14:creationId xmlns:p14="http://schemas.microsoft.com/office/powerpoint/2010/main" val="10609621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554" y="391160"/>
            <a:ext cx="13167360" cy="1132840"/>
          </a:xfrm>
        </p:spPr>
        <p:txBody>
          <a:bodyPr>
            <a:normAutofit/>
          </a:bodyPr>
          <a:lstStyle/>
          <a:p>
            <a:r>
              <a:rPr lang="en-US" sz="5400" b="1" dirty="0"/>
              <a:t>Hardware Debouncing Example</a:t>
            </a:r>
          </a:p>
        </p:txBody>
      </p:sp>
      <p:sp>
        <p:nvSpPr>
          <p:cNvPr id="3" name="Content Placeholder 2"/>
          <p:cNvSpPr>
            <a:spLocks noGrp="1"/>
          </p:cNvSpPr>
          <p:nvPr>
            <p:ph idx="1"/>
          </p:nvPr>
        </p:nvSpPr>
        <p:spPr>
          <a:xfrm>
            <a:off x="253181" y="1371600"/>
            <a:ext cx="14148619" cy="5181600"/>
          </a:xfrm>
        </p:spPr>
        <p:txBody>
          <a:bodyPr lIns="0" rIns="0">
            <a:noAutofit/>
          </a:bodyPr>
          <a:lstStyle/>
          <a:p>
            <a:pPr marL="124355" indent="0" algn="just">
              <a:spcBef>
                <a:spcPts val="0"/>
              </a:spcBef>
              <a:spcAft>
                <a:spcPts val="1200"/>
              </a:spcAft>
              <a:buNone/>
            </a:pPr>
            <a:r>
              <a:rPr lang="en-US" sz="3200" dirty="0">
                <a:cs typeface="Arial" panose="020B0604020202020204" pitchFamily="34" charset="0"/>
              </a:rPr>
              <a:t>The goal is to select values that ensure the capacitor’s voltage stays above the </a:t>
            </a:r>
            <a:r>
              <a:rPr lang="en-US" sz="3200" i="1" dirty="0">
                <a:cs typeface="Arial" panose="020B0604020202020204" pitchFamily="34" charset="0"/>
              </a:rPr>
              <a:t>V</a:t>
            </a:r>
            <a:r>
              <a:rPr lang="en-US" sz="3200" i="1" baseline="-25000" dirty="0">
                <a:cs typeface="Arial" panose="020B0604020202020204" pitchFamily="34" charset="0"/>
              </a:rPr>
              <a:t>th</a:t>
            </a:r>
            <a:r>
              <a:rPr lang="en-US" sz="3200" dirty="0">
                <a:cs typeface="Arial" panose="020B0604020202020204" pitchFamily="34" charset="0"/>
              </a:rPr>
              <a:t>, </a:t>
            </a:r>
            <a:r>
              <a:rPr lang="en-US" sz="3200" dirty="0">
                <a:solidFill>
                  <a:srgbClr val="002060"/>
                </a:solidFill>
                <a:cs typeface="Arial" panose="020B0604020202020204" pitchFamily="34" charset="0"/>
              </a:rPr>
              <a:t>the threshold at which the gate switches till the switch stops bouncing</a:t>
            </a:r>
            <a:r>
              <a:rPr lang="en-US" sz="3200" dirty="0">
                <a:cs typeface="Arial" panose="020B0604020202020204" pitchFamily="34" charset="0"/>
              </a:rPr>
              <a:t>. </a:t>
            </a:r>
          </a:p>
          <a:p>
            <a:pPr marL="124355" indent="0" algn="just">
              <a:spcBef>
                <a:spcPts val="0"/>
              </a:spcBef>
              <a:buNone/>
            </a:pPr>
            <a:r>
              <a:rPr lang="en-US" sz="3200" dirty="0">
                <a:cs typeface="Arial" panose="020B0604020202020204" pitchFamily="34" charset="0"/>
              </a:rPr>
              <a:t>Most of the switches exhibit bounce times well under 10 </a:t>
            </a:r>
            <a:r>
              <a:rPr lang="en-US" sz="3200" dirty="0" err="1">
                <a:cs typeface="Arial" panose="020B0604020202020204" pitchFamily="34" charset="0"/>
              </a:rPr>
              <a:t>ms.</a:t>
            </a:r>
            <a:r>
              <a:rPr lang="en-US" sz="3200" dirty="0">
                <a:cs typeface="Arial" panose="020B0604020202020204" pitchFamily="34" charset="0"/>
              </a:rPr>
              <a:t> But based on experimental data, using the value of 20 </a:t>
            </a:r>
            <a:r>
              <a:rPr lang="en-US" sz="3200" dirty="0" err="1">
                <a:cs typeface="Arial" panose="020B0604020202020204" pitchFamily="34" charset="0"/>
              </a:rPr>
              <a:t>ms</a:t>
            </a:r>
            <a:r>
              <a:rPr lang="en-US" sz="3200" dirty="0">
                <a:cs typeface="Arial" panose="020B0604020202020204" pitchFamily="34" charset="0"/>
              </a:rPr>
              <a:t> would be a </a:t>
            </a:r>
            <a:r>
              <a:rPr lang="en-US" sz="3200" dirty="0">
                <a:solidFill>
                  <a:srgbClr val="FF0000"/>
                </a:solidFill>
                <a:cs typeface="Arial" panose="020B0604020202020204" pitchFamily="34" charset="0"/>
              </a:rPr>
              <a:t>conservative choice.</a:t>
            </a:r>
            <a:endParaRPr lang="en-US" sz="3200" dirty="0">
              <a:cs typeface="Arial" panose="020B0604020202020204" pitchFamily="34" charset="0"/>
            </a:endParaRPr>
          </a:p>
          <a:p>
            <a:pPr marL="124355" indent="0" algn="just">
              <a:spcBef>
                <a:spcPts val="0"/>
              </a:spcBef>
              <a:buNone/>
            </a:pPr>
            <a:r>
              <a:rPr lang="en-US" sz="3200" dirty="0">
                <a:cs typeface="Arial" panose="020B0604020202020204" pitchFamily="34" charset="0"/>
              </a:rPr>
              <a:t>Rearranging the </a:t>
            </a:r>
            <a:r>
              <a:rPr lang="en-US" sz="3200" b="1" dirty="0">
                <a:solidFill>
                  <a:srgbClr val="0070C0"/>
                </a:solidFill>
                <a:cs typeface="Arial" panose="020B0604020202020204" pitchFamily="34" charset="0"/>
              </a:rPr>
              <a:t>capacitor discharging formula</a:t>
            </a:r>
            <a:r>
              <a:rPr lang="en-US" sz="3200" dirty="0">
                <a:cs typeface="Arial" panose="020B0604020202020204" pitchFamily="34" charset="0"/>
              </a:rPr>
              <a:t> to solve for </a:t>
            </a:r>
            <a:r>
              <a:rPr lang="en-US" sz="3200" i="1" dirty="0">
                <a:cs typeface="Arial" panose="020B0604020202020204" pitchFamily="34" charset="0"/>
              </a:rPr>
              <a:t>R</a:t>
            </a:r>
            <a:r>
              <a:rPr lang="en-US" sz="3200" dirty="0">
                <a:cs typeface="Arial" panose="020B0604020202020204" pitchFamily="34" charset="0"/>
              </a:rPr>
              <a:t> (</a:t>
            </a:r>
            <a:r>
              <a:rPr lang="en-US" sz="3200" dirty="0">
                <a:solidFill>
                  <a:srgbClr val="FF0000"/>
                </a:solidFill>
                <a:cs typeface="Arial" panose="020B0604020202020204" pitchFamily="34" charset="0"/>
              </a:rPr>
              <a:t>the cost and size of capacitors vary widely so it is the best option to select a value for </a:t>
            </a:r>
            <a:r>
              <a:rPr lang="en-US" sz="3200" i="1" dirty="0">
                <a:solidFill>
                  <a:srgbClr val="FF0000"/>
                </a:solidFill>
                <a:cs typeface="Arial" panose="020B0604020202020204" pitchFamily="34" charset="0"/>
              </a:rPr>
              <a:t>C</a:t>
            </a:r>
            <a:r>
              <a:rPr lang="en-US" sz="3200" dirty="0">
                <a:solidFill>
                  <a:srgbClr val="FF0000"/>
                </a:solidFill>
                <a:cs typeface="Arial" panose="020B0604020202020204" pitchFamily="34" charset="0"/>
              </a:rPr>
              <a:t> and then compute </a:t>
            </a:r>
            <a:r>
              <a:rPr lang="en-US" sz="3200" i="1" dirty="0">
                <a:solidFill>
                  <a:srgbClr val="FF0000"/>
                </a:solidFill>
                <a:cs typeface="Arial" panose="020B0604020202020204" pitchFamily="34" charset="0"/>
              </a:rPr>
              <a:t>R</a:t>
            </a:r>
            <a:r>
              <a:rPr lang="en-US" sz="3200" dirty="0">
                <a:cs typeface="Arial" panose="020B0604020202020204" pitchFamily="34" charset="0"/>
              </a:rPr>
              <a:t>) yields: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A40B0B6-796D-D8A8-7FA0-52BD5B9A4E38}"/>
                  </a:ext>
                </a:extLst>
              </p:cNvPr>
              <p:cNvSpPr txBox="1"/>
              <p:nvPr/>
            </p:nvSpPr>
            <p:spPr>
              <a:xfrm>
                <a:off x="5654044" y="6092556"/>
                <a:ext cx="3311483" cy="16036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𝑅</m:t>
                      </m:r>
                      <m:r>
                        <a:rPr lang="en-US" sz="3600" b="0" i="1" smtClean="0">
                          <a:latin typeface="Cambria Math" panose="02040503050406030204" pitchFamily="18" charset="0"/>
                        </a:rPr>
                        <m:t>=−</m:t>
                      </m:r>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𝑡</m:t>
                          </m:r>
                        </m:num>
                        <m:den>
                          <m:r>
                            <a:rPr lang="en-US" sz="3600" b="0" i="1" smtClean="0">
                              <a:latin typeface="Cambria Math" panose="02040503050406030204" pitchFamily="18" charset="0"/>
                            </a:rPr>
                            <m:t>𝐶𝑙𝑛</m:t>
                          </m:r>
                          <m:f>
                            <m:fPr>
                              <m:ctrlPr>
                                <a:rPr lang="en-US" sz="3600" b="0" i="1" smtClean="0">
                                  <a:latin typeface="Cambria Math" panose="02040503050406030204" pitchFamily="18" charset="0"/>
                                </a:rPr>
                              </m:ctrlPr>
                            </m:fPr>
                            <m:num>
                              <m:sSub>
                                <m:sSubPr>
                                  <m:ctrlPr>
                                    <a:rPr lang="en-US" sz="3600" i="1">
                                      <a:latin typeface="Cambria Math" panose="02040503050406030204" pitchFamily="18" charset="0"/>
                                    </a:rPr>
                                  </m:ctrlPr>
                                </m:sSubPr>
                                <m:e>
                                  <m:r>
                                    <a:rPr lang="en-US" sz="3600" i="1">
                                      <a:latin typeface="Cambria Math" panose="02040503050406030204" pitchFamily="18" charset="0"/>
                                    </a:rPr>
                                    <m:t>𝑉</m:t>
                                  </m:r>
                                </m:e>
                                <m:sub>
                                  <m:r>
                                    <a:rPr lang="en-US" sz="3600" i="1">
                                      <a:latin typeface="Cambria Math" panose="02040503050406030204" pitchFamily="18" charset="0"/>
                                    </a:rPr>
                                    <m:t>𝑡h</m:t>
                                  </m:r>
                                </m:sub>
                              </m:sSub>
                            </m:num>
                            <m:den>
                              <m:sSub>
                                <m:sSubPr>
                                  <m:ctrlPr>
                                    <a:rPr lang="en-US" sz="3600" i="1">
                                      <a:latin typeface="Cambria Math" panose="02040503050406030204" pitchFamily="18" charset="0"/>
                                    </a:rPr>
                                  </m:ctrlPr>
                                </m:sSubPr>
                                <m:e>
                                  <m:r>
                                    <a:rPr lang="en-US" sz="3600" i="1">
                                      <a:latin typeface="Cambria Math" panose="02040503050406030204" pitchFamily="18" charset="0"/>
                                    </a:rPr>
                                    <m:t>𝑉</m:t>
                                  </m:r>
                                </m:e>
                                <m:sub>
                                  <m:r>
                                    <a:rPr lang="en-US" sz="3600" i="1">
                                      <a:latin typeface="Cambria Math" panose="02040503050406030204" pitchFamily="18" charset="0"/>
                                    </a:rPr>
                                    <m:t>𝑓𝑖𝑛𝑎𝑙</m:t>
                                  </m:r>
                                </m:sub>
                              </m:sSub>
                            </m:den>
                          </m:f>
                        </m:den>
                      </m:f>
                    </m:oMath>
                  </m:oMathPara>
                </a14:m>
                <a:endParaRPr lang="en-US" sz="3600" dirty="0"/>
              </a:p>
            </p:txBody>
          </p:sp>
        </mc:Choice>
        <mc:Fallback xmlns="">
          <p:sp>
            <p:nvSpPr>
              <p:cNvPr id="10" name="TextBox 9">
                <a:extLst>
                  <a:ext uri="{FF2B5EF4-FFF2-40B4-BE49-F238E27FC236}">
                    <a16:creationId xmlns:a16="http://schemas.microsoft.com/office/drawing/2014/main" id="{3A40B0B6-796D-D8A8-7FA0-52BD5B9A4E38}"/>
                  </a:ext>
                </a:extLst>
              </p:cNvPr>
              <p:cNvSpPr txBox="1">
                <a:spLocks noRot="1" noChangeAspect="1" noMove="1" noResize="1" noEditPoints="1" noAdjustHandles="1" noChangeArrowheads="1" noChangeShapeType="1" noTextEdit="1"/>
              </p:cNvSpPr>
              <p:nvPr/>
            </p:nvSpPr>
            <p:spPr>
              <a:xfrm>
                <a:off x="5654044" y="6092556"/>
                <a:ext cx="3311483" cy="160364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5EF9964-4910-CBBB-D333-B619B5B97A32}"/>
                  </a:ext>
                </a:extLst>
              </p:cNvPr>
              <p:cNvSpPr txBox="1"/>
              <p:nvPr/>
            </p:nvSpPr>
            <p:spPr>
              <a:xfrm>
                <a:off x="9601200" y="6096000"/>
                <a:ext cx="4765190" cy="65389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600" b="1" i="1" smtClean="0">
                              <a:solidFill>
                                <a:srgbClr val="0070C0"/>
                              </a:solidFill>
                              <a:latin typeface="Cambria Math" panose="02040503050406030204" pitchFamily="18" charset="0"/>
                            </a:rPr>
                          </m:ctrlPr>
                        </m:sSubPr>
                        <m:e>
                          <m:r>
                            <a:rPr lang="en-US" sz="3600" b="1" i="1">
                              <a:solidFill>
                                <a:srgbClr val="0070C0"/>
                              </a:solidFill>
                              <a:latin typeface="Cambria Math" panose="02040503050406030204" pitchFamily="18" charset="0"/>
                            </a:rPr>
                            <m:t>𝒗</m:t>
                          </m:r>
                        </m:e>
                        <m:sub>
                          <m:r>
                            <a:rPr lang="en-US" sz="3600" b="1" i="1" smtClean="0">
                              <a:solidFill>
                                <a:srgbClr val="0070C0"/>
                              </a:solidFill>
                              <a:latin typeface="Cambria Math" panose="02040503050406030204" pitchFamily="18" charset="0"/>
                            </a:rPr>
                            <m:t>𝒄</m:t>
                          </m:r>
                        </m:sub>
                      </m:sSub>
                      <m:r>
                        <a:rPr lang="en-US" sz="3600" b="1" i="1">
                          <a:solidFill>
                            <a:srgbClr val="0070C0"/>
                          </a:solidFill>
                          <a:latin typeface="Cambria Math" panose="02040503050406030204" pitchFamily="18" charset="0"/>
                        </a:rPr>
                        <m:t>=</m:t>
                      </m:r>
                      <m:sSub>
                        <m:sSubPr>
                          <m:ctrlPr>
                            <a:rPr lang="en-US" sz="3600" b="1" i="1" smtClean="0">
                              <a:solidFill>
                                <a:srgbClr val="0070C0"/>
                              </a:solidFill>
                              <a:latin typeface="Cambria Math" panose="02040503050406030204" pitchFamily="18" charset="0"/>
                            </a:rPr>
                          </m:ctrlPr>
                        </m:sSubPr>
                        <m:e>
                          <m:r>
                            <a:rPr lang="en-US" sz="3600" b="1" i="1" smtClean="0">
                              <a:solidFill>
                                <a:srgbClr val="0070C0"/>
                              </a:solidFill>
                              <a:latin typeface="Cambria Math" panose="02040503050406030204" pitchFamily="18" charset="0"/>
                            </a:rPr>
                            <m:t>𝒗</m:t>
                          </m:r>
                        </m:e>
                        <m:sub>
                          <m:r>
                            <a:rPr lang="en-US" sz="3600" b="1" i="1" smtClean="0">
                              <a:solidFill>
                                <a:srgbClr val="0070C0"/>
                              </a:solidFill>
                              <a:latin typeface="Cambria Math" panose="02040503050406030204" pitchFamily="18" charset="0"/>
                            </a:rPr>
                            <m:t>𝒕𝒉</m:t>
                          </m:r>
                        </m:sub>
                      </m:sSub>
                      <m:r>
                        <a:rPr lang="en-US" sz="3600" b="1" i="1" smtClean="0">
                          <a:solidFill>
                            <a:srgbClr val="0070C0"/>
                          </a:solidFill>
                          <a:latin typeface="Cambria Math" panose="02040503050406030204" pitchFamily="18" charset="0"/>
                        </a:rPr>
                        <m:t>=</m:t>
                      </m:r>
                      <m:sSub>
                        <m:sSubPr>
                          <m:ctrlPr>
                            <a:rPr lang="en-US" sz="3600" b="1" i="1" smtClean="0">
                              <a:solidFill>
                                <a:srgbClr val="0070C0"/>
                              </a:solidFill>
                              <a:latin typeface="Cambria Math" panose="02040503050406030204" pitchFamily="18" charset="0"/>
                            </a:rPr>
                          </m:ctrlPr>
                        </m:sSubPr>
                        <m:e>
                          <m:r>
                            <a:rPr lang="en-US" sz="3600" b="1" i="1" smtClean="0">
                              <a:solidFill>
                                <a:srgbClr val="0070C0"/>
                              </a:solidFill>
                              <a:latin typeface="Cambria Math" panose="02040503050406030204" pitchFamily="18" charset="0"/>
                            </a:rPr>
                            <m:t>𝑽</m:t>
                          </m:r>
                        </m:e>
                        <m:sub>
                          <m:r>
                            <a:rPr lang="en-US" sz="3600" b="1" i="1" smtClean="0">
                              <a:solidFill>
                                <a:srgbClr val="0070C0"/>
                              </a:solidFill>
                              <a:latin typeface="Cambria Math" panose="02040503050406030204" pitchFamily="18" charset="0"/>
                            </a:rPr>
                            <m:t>𝒇𝒊𝒏𝒂𝒍</m:t>
                          </m:r>
                        </m:sub>
                      </m:sSub>
                      <m:sSup>
                        <m:sSupPr>
                          <m:ctrlPr>
                            <a:rPr lang="en-US" sz="3600" b="1" i="1" smtClean="0">
                              <a:solidFill>
                                <a:srgbClr val="0070C0"/>
                              </a:solidFill>
                              <a:latin typeface="Cambria Math" panose="02040503050406030204" pitchFamily="18" charset="0"/>
                            </a:rPr>
                          </m:ctrlPr>
                        </m:sSupPr>
                        <m:e>
                          <m:r>
                            <a:rPr lang="en-US" sz="3600" b="1" i="1" smtClean="0">
                              <a:solidFill>
                                <a:srgbClr val="0070C0"/>
                              </a:solidFill>
                              <a:latin typeface="Cambria Math" panose="02040503050406030204" pitchFamily="18" charset="0"/>
                            </a:rPr>
                            <m:t>𝒆</m:t>
                          </m:r>
                        </m:e>
                        <m:sup>
                          <m:r>
                            <a:rPr lang="en-US" sz="3600" b="1" i="1" smtClean="0">
                              <a:solidFill>
                                <a:srgbClr val="0070C0"/>
                              </a:solidFill>
                              <a:latin typeface="Cambria Math" panose="02040503050406030204" pitchFamily="18" charset="0"/>
                            </a:rPr>
                            <m:t>−</m:t>
                          </m:r>
                          <m:f>
                            <m:fPr>
                              <m:type m:val="lin"/>
                              <m:ctrlPr>
                                <a:rPr lang="en-US" sz="3600" b="1" i="1" smtClean="0">
                                  <a:solidFill>
                                    <a:srgbClr val="0070C0"/>
                                  </a:solidFill>
                                  <a:latin typeface="Cambria Math" panose="02040503050406030204" pitchFamily="18" charset="0"/>
                                </a:rPr>
                              </m:ctrlPr>
                            </m:fPr>
                            <m:num>
                              <m:r>
                                <a:rPr lang="en-US" sz="3600" b="1" i="1" smtClean="0">
                                  <a:solidFill>
                                    <a:srgbClr val="0070C0"/>
                                  </a:solidFill>
                                  <a:latin typeface="Cambria Math" panose="02040503050406030204" pitchFamily="18" charset="0"/>
                                </a:rPr>
                                <m:t>𝒕</m:t>
                              </m:r>
                            </m:num>
                            <m:den>
                              <m:r>
                                <a:rPr lang="en-US" sz="3600" b="1" i="1" smtClean="0">
                                  <a:solidFill>
                                    <a:srgbClr val="0070C0"/>
                                  </a:solidFill>
                                  <a:latin typeface="Cambria Math" panose="02040503050406030204" pitchFamily="18" charset="0"/>
                                </a:rPr>
                                <m:t>𝑹𝑪</m:t>
                              </m:r>
                            </m:den>
                          </m:f>
                        </m:sup>
                      </m:sSup>
                    </m:oMath>
                  </m:oMathPara>
                </a14:m>
                <a:endParaRPr lang="en-US" sz="3600" b="1" dirty="0">
                  <a:solidFill>
                    <a:srgbClr val="0070C0"/>
                  </a:solidFill>
                </a:endParaRPr>
              </a:p>
            </p:txBody>
          </p:sp>
        </mc:Choice>
        <mc:Fallback xmlns="">
          <p:sp>
            <p:nvSpPr>
              <p:cNvPr id="8" name="TextBox 7">
                <a:extLst>
                  <a:ext uri="{FF2B5EF4-FFF2-40B4-BE49-F238E27FC236}">
                    <a16:creationId xmlns:a16="http://schemas.microsoft.com/office/drawing/2014/main" id="{45EF9964-4910-CBBB-D333-B619B5B97A32}"/>
                  </a:ext>
                </a:extLst>
              </p:cNvPr>
              <p:cNvSpPr txBox="1">
                <a:spLocks noRot="1" noChangeAspect="1" noMove="1" noResize="1" noEditPoints="1" noAdjustHandles="1" noChangeArrowheads="1" noChangeShapeType="1" noTextEdit="1"/>
              </p:cNvSpPr>
              <p:nvPr/>
            </p:nvSpPr>
            <p:spPr>
              <a:xfrm>
                <a:off x="9601200" y="6096000"/>
                <a:ext cx="4765190" cy="653897"/>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210458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554" y="391160"/>
            <a:ext cx="13167360" cy="1132840"/>
          </a:xfrm>
        </p:spPr>
        <p:txBody>
          <a:bodyPr>
            <a:normAutofit/>
          </a:bodyPr>
          <a:lstStyle/>
          <a:p>
            <a:r>
              <a:rPr lang="en-US" sz="5400" b="1" dirty="0"/>
              <a:t>Hardware Debouncing 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181" y="1371600"/>
                <a:ext cx="14148619" cy="6124448"/>
              </a:xfrm>
            </p:spPr>
            <p:txBody>
              <a:bodyPr>
                <a:noAutofit/>
              </a:bodyPr>
              <a:lstStyle/>
              <a:p>
                <a:pPr marL="124355" indent="0" algn="just">
                  <a:spcBef>
                    <a:spcPts val="0"/>
                  </a:spcBef>
                  <a:buNone/>
                </a:pPr>
                <a:r>
                  <a:rPr lang="en-US" sz="3200" dirty="0">
                    <a:cs typeface="Arial" panose="020B0604020202020204" pitchFamily="34" charset="0"/>
                  </a:rPr>
                  <a:t>The AHCT version has a </a:t>
                </a:r>
                <a:r>
                  <a:rPr lang="en-US" sz="3200" dirty="0">
                    <a:solidFill>
                      <a:srgbClr val="FF0000"/>
                    </a:solidFill>
                    <a:cs typeface="Arial" panose="020B0604020202020204" pitchFamily="34" charset="0"/>
                  </a:rPr>
                  <a:t>worst-case </a:t>
                </a:r>
                <a:r>
                  <a:rPr lang="en-US" sz="3200" i="1" dirty="0">
                    <a:solidFill>
                      <a:srgbClr val="FF0000"/>
                    </a:solidFill>
                    <a:cs typeface="Arial" panose="020B0604020202020204" pitchFamily="34" charset="0"/>
                  </a:rPr>
                  <a:t>V</a:t>
                </a:r>
                <a:r>
                  <a:rPr lang="en-US" sz="3200" i="1" baseline="-25000" dirty="0">
                    <a:solidFill>
                      <a:srgbClr val="FF0000"/>
                    </a:solidFill>
                    <a:cs typeface="Arial" panose="020B0604020202020204" pitchFamily="34" charset="0"/>
                  </a:rPr>
                  <a:t>th</a:t>
                </a:r>
                <a:r>
                  <a:rPr lang="en-US" sz="3200" dirty="0">
                    <a:solidFill>
                      <a:srgbClr val="FF0000"/>
                    </a:solidFill>
                    <a:cs typeface="Arial" panose="020B0604020202020204" pitchFamily="34" charset="0"/>
                  </a:rPr>
                  <a:t> </a:t>
                </a:r>
                <a:r>
                  <a:rPr lang="en-US" sz="3200" dirty="0">
                    <a:cs typeface="Arial" panose="020B0604020202020204" pitchFamily="34" charset="0"/>
                  </a:rPr>
                  <a:t>for a signal going </a:t>
                </a:r>
                <a:r>
                  <a:rPr lang="en-US" sz="3200" dirty="0">
                    <a:solidFill>
                      <a:srgbClr val="FF0000"/>
                    </a:solidFill>
                    <a:cs typeface="Arial" panose="020B0604020202020204" pitchFamily="34" charset="0"/>
                  </a:rPr>
                  <a:t>low of 1.7 V (in this case, it is the higher/upper threshold voltage, </a:t>
                </a:r>
                <a:r>
                  <a:rPr lang="en-US" sz="3200" dirty="0" err="1">
                    <a:solidFill>
                      <a:srgbClr val="FF0000"/>
                    </a:solidFill>
                    <a:cs typeface="Arial" panose="020B0604020202020204" pitchFamily="34" charset="0"/>
                  </a:rPr>
                  <a:t>V</a:t>
                </a:r>
                <a:r>
                  <a:rPr lang="en-US" sz="3200" baseline="-25000" dirty="0" err="1">
                    <a:solidFill>
                      <a:srgbClr val="FF0000"/>
                    </a:solidFill>
                    <a:cs typeface="Arial" panose="020B0604020202020204" pitchFamily="34" charset="0"/>
                  </a:rPr>
                  <a:t>th,H</a:t>
                </a:r>
                <a:r>
                  <a:rPr lang="en-US" sz="3200" dirty="0">
                    <a:solidFill>
                      <a:srgbClr val="FF0000"/>
                    </a:solidFill>
                    <a:cs typeface="Arial" panose="020B0604020202020204" pitchFamily="34" charset="0"/>
                  </a:rPr>
                  <a:t>)</a:t>
                </a:r>
                <a:r>
                  <a:rPr lang="en-US" sz="3200" dirty="0">
                    <a:cs typeface="Arial" panose="020B0604020202020204" pitchFamily="34" charset="0"/>
                  </a:rPr>
                  <a:t>. </a:t>
                </a:r>
              </a:p>
              <a:p>
                <a:pPr marL="124355" indent="0" algn="just">
                  <a:spcBef>
                    <a:spcPts val="0"/>
                  </a:spcBef>
                  <a:spcAft>
                    <a:spcPts val="1200"/>
                  </a:spcAft>
                  <a:buNone/>
                </a:pPr>
                <a:r>
                  <a:rPr lang="en-US" sz="3200" dirty="0">
                    <a:cs typeface="Arial" panose="020B0604020202020204" pitchFamily="34" charset="0"/>
                  </a:rPr>
                  <a:t>Let us try with a 0.1 </a:t>
                </a:r>
                <a:r>
                  <a:rPr lang="en-US" sz="3200" dirty="0" err="1">
                    <a:cs typeface="Arial" panose="020B0604020202020204" pitchFamily="34" charset="0"/>
                  </a:rPr>
                  <a:t>μF</a:t>
                </a:r>
                <a:r>
                  <a:rPr lang="en-US" sz="3200" dirty="0">
                    <a:cs typeface="Arial" panose="020B0604020202020204" pitchFamily="34" charset="0"/>
                  </a:rPr>
                  <a:t> capacitor, since this is small, cheap, and solve for the conditions in which the switch is closed. The capacitor discharges through </a:t>
                </a:r>
                <a:r>
                  <a:rPr lang="en-US" sz="3200" i="1" dirty="0">
                    <a:cs typeface="Arial" panose="020B0604020202020204" pitchFamily="34" charset="0"/>
                  </a:rPr>
                  <a:t>R</a:t>
                </a:r>
                <a:r>
                  <a:rPr lang="en-US" sz="3200" baseline="-25000" dirty="0">
                    <a:cs typeface="Arial" panose="020B0604020202020204" pitchFamily="34" charset="0"/>
                  </a:rPr>
                  <a:t>2</a:t>
                </a:r>
                <a:r>
                  <a:rPr lang="en-US" sz="3200" dirty="0">
                    <a:cs typeface="Arial" panose="020B0604020202020204" pitchFamily="34" charset="0"/>
                  </a:rPr>
                  <a:t>. If the power supply is 5 V (i.e., </a:t>
                </a:r>
                <a:r>
                  <a:rPr lang="en-US" sz="3200" i="1" dirty="0" err="1">
                    <a:cs typeface="Arial" panose="020B0604020202020204" pitchFamily="34" charset="0"/>
                  </a:rPr>
                  <a:t>V</a:t>
                </a:r>
                <a:r>
                  <a:rPr lang="en-US" sz="3200" i="1" baseline="-25000" dirty="0" err="1">
                    <a:cs typeface="Arial" panose="020B0604020202020204" pitchFamily="34" charset="0"/>
                  </a:rPr>
                  <a:t>final</a:t>
                </a:r>
                <a:r>
                  <a:rPr lang="en-US" sz="3200" dirty="0">
                    <a:cs typeface="Arial" panose="020B0604020202020204" pitchFamily="34" charset="0"/>
                  </a:rPr>
                  <a:t> = 5 V) then </a:t>
                </a:r>
                <a14:m>
                  <m:oMath xmlns:m="http://schemas.openxmlformats.org/officeDocument/2006/math">
                    <m:sSub>
                      <m:sSubPr>
                        <m:ctrlPr>
                          <a:rPr lang="en-US" sz="3200" i="1" smtClean="0">
                            <a:latin typeface="Cambria Math" panose="02040503050406030204" pitchFamily="18" charset="0"/>
                            <a:cs typeface="Arial" panose="020B0604020202020204" pitchFamily="34" charset="0"/>
                          </a:rPr>
                        </m:ctrlPr>
                      </m:sSubPr>
                      <m:e>
                        <m:r>
                          <a:rPr lang="en-US" sz="3200" b="0" i="1" smtClean="0">
                            <a:latin typeface="Cambria Math" panose="02040503050406030204" pitchFamily="18" charset="0"/>
                            <a:cs typeface="Arial" panose="020B0604020202020204" pitchFamily="34" charset="0"/>
                          </a:rPr>
                          <m:t>𝑅</m:t>
                        </m:r>
                      </m:e>
                      <m:sub>
                        <m:r>
                          <a:rPr lang="en-US" sz="3200" b="0" i="1" smtClean="0">
                            <a:latin typeface="Cambria Math" panose="02040503050406030204" pitchFamily="18" charset="0"/>
                            <a:cs typeface="Arial" panose="020B0604020202020204" pitchFamily="34" charset="0"/>
                          </a:rPr>
                          <m:t>2</m:t>
                        </m:r>
                      </m:sub>
                    </m:sSub>
                    <m:r>
                      <a:rPr lang="en-US" sz="3200" b="0" i="1" smtClean="0">
                        <a:latin typeface="Cambria Math" panose="02040503050406030204" pitchFamily="18" charset="0"/>
                        <a:cs typeface="Arial" panose="020B0604020202020204" pitchFamily="34" charset="0"/>
                      </a:rPr>
                      <m:t>=</m:t>
                    </m:r>
                    <m:f>
                      <m:fPr>
                        <m:ctrlPr>
                          <a:rPr lang="en-US" sz="3200" b="0" i="1" smtClean="0">
                            <a:latin typeface="Cambria Math" panose="02040503050406030204" pitchFamily="18" charset="0"/>
                            <a:cs typeface="Arial" panose="020B0604020202020204" pitchFamily="34" charset="0"/>
                          </a:rPr>
                        </m:ctrlPr>
                      </m:fPr>
                      <m:num>
                        <m:r>
                          <a:rPr lang="en-US" sz="3200" b="0" i="1" smtClean="0">
                            <a:latin typeface="Cambria Math" panose="02040503050406030204" pitchFamily="18" charset="0"/>
                            <a:cs typeface="Arial" panose="020B0604020202020204" pitchFamily="34" charset="0"/>
                          </a:rPr>
                          <m:t>20</m:t>
                        </m:r>
                        <m:r>
                          <a:rPr lang="en-US" sz="3200" b="0" i="1" smtClean="0">
                            <a:latin typeface="Cambria Math" panose="02040503050406030204" pitchFamily="18" charset="0"/>
                            <a:ea typeface="Cambria Math" panose="02040503050406030204" pitchFamily="18" charset="0"/>
                            <a:cs typeface="Arial" panose="020B0604020202020204" pitchFamily="34" charset="0"/>
                          </a:rPr>
                          <m:t>×</m:t>
                        </m:r>
                        <m:sSup>
                          <m:sSupPr>
                            <m:ctrlPr>
                              <a:rPr lang="en-US" sz="3200" b="0" i="1" smtClean="0">
                                <a:latin typeface="Cambria Math" panose="02040503050406030204" pitchFamily="18" charset="0"/>
                                <a:ea typeface="Cambria Math" panose="02040503050406030204" pitchFamily="18" charset="0"/>
                                <a:cs typeface="Arial" panose="020B0604020202020204" pitchFamily="34" charset="0"/>
                              </a:rPr>
                            </m:ctrlPr>
                          </m:sSupPr>
                          <m:e>
                            <m:r>
                              <a:rPr lang="en-US" sz="3200" b="0" i="1" smtClean="0">
                                <a:latin typeface="Cambria Math" panose="02040503050406030204" pitchFamily="18" charset="0"/>
                                <a:ea typeface="Cambria Math" panose="02040503050406030204" pitchFamily="18" charset="0"/>
                                <a:cs typeface="Arial" panose="020B0604020202020204" pitchFamily="34" charset="0"/>
                              </a:rPr>
                              <m:t>10</m:t>
                            </m:r>
                          </m:e>
                          <m:sup>
                            <m:r>
                              <a:rPr lang="en-US" sz="3200" b="0" i="1" smtClean="0">
                                <a:latin typeface="Cambria Math" panose="02040503050406030204" pitchFamily="18" charset="0"/>
                                <a:ea typeface="Cambria Math" panose="02040503050406030204" pitchFamily="18" charset="0"/>
                                <a:cs typeface="Arial" panose="020B0604020202020204" pitchFamily="34" charset="0"/>
                              </a:rPr>
                              <m:t>−3</m:t>
                            </m:r>
                          </m:sup>
                        </m:sSup>
                      </m:num>
                      <m:den>
                        <m:r>
                          <a:rPr lang="en-US" sz="3200" b="0" i="1" smtClean="0">
                            <a:latin typeface="Cambria Math" panose="02040503050406030204" pitchFamily="18" charset="0"/>
                            <a:cs typeface="Arial" panose="020B0604020202020204" pitchFamily="34" charset="0"/>
                          </a:rPr>
                          <m:t>0.1</m:t>
                        </m:r>
                        <m:r>
                          <a:rPr lang="en-US" sz="3200" b="0" i="1" smtClean="0">
                            <a:latin typeface="Cambria Math" panose="02040503050406030204" pitchFamily="18" charset="0"/>
                            <a:ea typeface="Cambria Math" panose="02040503050406030204" pitchFamily="18" charset="0"/>
                            <a:cs typeface="Arial" panose="020B0604020202020204" pitchFamily="34" charset="0"/>
                          </a:rPr>
                          <m:t>×</m:t>
                        </m:r>
                        <m:sSup>
                          <m:sSupPr>
                            <m:ctrlPr>
                              <a:rPr lang="en-US" sz="3200" b="0" i="1" smtClean="0">
                                <a:latin typeface="Cambria Math" panose="02040503050406030204" pitchFamily="18" charset="0"/>
                                <a:ea typeface="Cambria Math" panose="02040503050406030204" pitchFamily="18" charset="0"/>
                                <a:cs typeface="Arial" panose="020B0604020202020204" pitchFamily="34" charset="0"/>
                              </a:rPr>
                            </m:ctrlPr>
                          </m:sSupPr>
                          <m:e>
                            <m:r>
                              <a:rPr lang="en-US" sz="3200" b="0" i="1" smtClean="0">
                                <a:latin typeface="Cambria Math" panose="02040503050406030204" pitchFamily="18" charset="0"/>
                                <a:ea typeface="Cambria Math" panose="02040503050406030204" pitchFamily="18" charset="0"/>
                                <a:cs typeface="Arial" panose="020B0604020202020204" pitchFamily="34" charset="0"/>
                              </a:rPr>
                              <m:t>10</m:t>
                            </m:r>
                          </m:e>
                          <m:sup>
                            <m:r>
                              <a:rPr lang="en-US" sz="3200" b="0" i="1" smtClean="0">
                                <a:latin typeface="Cambria Math" panose="02040503050406030204" pitchFamily="18" charset="0"/>
                                <a:ea typeface="Cambria Math" panose="02040503050406030204" pitchFamily="18" charset="0"/>
                                <a:cs typeface="Arial" panose="020B0604020202020204" pitchFamily="34" charset="0"/>
                              </a:rPr>
                              <m:t>−6</m:t>
                            </m:r>
                          </m:sup>
                        </m:sSup>
                        <m:r>
                          <a:rPr lang="en-US" sz="3200" b="0" i="1" smtClean="0">
                            <a:latin typeface="Cambria Math" panose="02040503050406030204" pitchFamily="18" charset="0"/>
                            <a:ea typeface="Cambria Math" panose="02040503050406030204" pitchFamily="18" charset="0"/>
                            <a:cs typeface="Arial" panose="020B0604020202020204" pitchFamily="34" charset="0"/>
                          </a:rPr>
                          <m:t>𝑙𝑛</m:t>
                        </m:r>
                        <m:f>
                          <m:fPr>
                            <m:ctrlPr>
                              <a:rPr lang="en-US" sz="3200" b="0" i="1" smtClean="0">
                                <a:latin typeface="Cambria Math" panose="02040503050406030204" pitchFamily="18" charset="0"/>
                                <a:ea typeface="Cambria Math" panose="02040503050406030204" pitchFamily="18" charset="0"/>
                                <a:cs typeface="Arial" panose="020B0604020202020204" pitchFamily="34" charset="0"/>
                              </a:rPr>
                            </m:ctrlPr>
                          </m:fPr>
                          <m:num>
                            <m:r>
                              <a:rPr lang="en-US" sz="3200" b="0" i="1" smtClean="0">
                                <a:latin typeface="Cambria Math" panose="02040503050406030204" pitchFamily="18" charset="0"/>
                                <a:ea typeface="Cambria Math" panose="02040503050406030204" pitchFamily="18" charset="0"/>
                                <a:cs typeface="Arial" panose="020B0604020202020204" pitchFamily="34" charset="0"/>
                              </a:rPr>
                              <m:t>1.7</m:t>
                            </m:r>
                          </m:num>
                          <m:den>
                            <m:r>
                              <a:rPr lang="en-US" sz="3200" b="0" i="1" smtClean="0">
                                <a:latin typeface="Cambria Math" panose="02040503050406030204" pitchFamily="18" charset="0"/>
                                <a:ea typeface="Cambria Math" panose="02040503050406030204" pitchFamily="18" charset="0"/>
                                <a:cs typeface="Arial" panose="020B0604020202020204" pitchFamily="34" charset="0"/>
                              </a:rPr>
                              <m:t>5</m:t>
                            </m:r>
                          </m:den>
                        </m:f>
                      </m:den>
                    </m:f>
                    <m:r>
                      <a:rPr lang="en-US" sz="3200" b="0" i="1" smtClean="0">
                        <a:latin typeface="Cambria Math" panose="02040503050406030204" pitchFamily="18" charset="0"/>
                        <a:cs typeface="Arial" panose="020B0604020202020204" pitchFamily="34" charset="0"/>
                      </a:rPr>
                      <m:t>=185 </m:t>
                    </m:r>
                    <m:r>
                      <m:rPr>
                        <m:sty m:val="p"/>
                      </m:rPr>
                      <a:rPr lang="en-US" sz="3200" b="0" i="0" smtClean="0">
                        <a:latin typeface="Cambria Math" panose="02040503050406030204" pitchFamily="18" charset="0"/>
                        <a:cs typeface="Arial" panose="020B0604020202020204" pitchFamily="34" charset="0"/>
                      </a:rPr>
                      <m:t>k</m:t>
                    </m:r>
                    <m:r>
                      <m:rPr>
                        <m:sty m:val="p"/>
                      </m:rPr>
                      <a:rPr lang="el-GR" sz="3200" b="0" i="1" smtClean="0">
                        <a:latin typeface="Cambria Math" panose="02040503050406030204" pitchFamily="18" charset="0"/>
                        <a:ea typeface="Cambria Math" panose="02040503050406030204" pitchFamily="18" charset="0"/>
                        <a:cs typeface="Arial" panose="020B0604020202020204" pitchFamily="34" charset="0"/>
                      </a:rPr>
                      <m:t>Ω</m:t>
                    </m:r>
                  </m:oMath>
                </a14:m>
                <a:r>
                  <a:rPr lang="en-US" sz="3200" dirty="0">
                    <a:cs typeface="Arial" panose="020B0604020202020204" pitchFamily="34" charset="0"/>
                  </a:rPr>
                  <a:t>. Since a resistor with this value is not available, so we use 180 </a:t>
                </a:r>
                <a:r>
                  <a:rPr lang="en-US" sz="3200" dirty="0" err="1">
                    <a:cs typeface="Arial" panose="020B0604020202020204" pitchFamily="34" charset="0"/>
                  </a:rPr>
                  <a:t>kΩ</a:t>
                </a:r>
                <a:r>
                  <a:rPr lang="en-US" sz="3200" dirty="0">
                    <a:cs typeface="Arial" panose="020B0604020202020204" pitchFamily="34" charset="0"/>
                  </a:rPr>
                  <a:t>.</a:t>
                </a:r>
              </a:p>
              <a:p>
                <a:pPr marL="124355" indent="0" algn="just">
                  <a:spcBef>
                    <a:spcPts val="0"/>
                  </a:spcBef>
                  <a:buNone/>
                </a:pPr>
                <a:r>
                  <a:rPr lang="en-US" sz="3200" dirty="0">
                    <a:cs typeface="Arial" panose="020B0604020202020204" pitchFamily="34" charset="0"/>
                  </a:rPr>
                  <a:t>But the analysis ignores the gate’s input leakage current. A CMOS device like 74AHCT14 dribbles about 1 </a:t>
                </a:r>
                <a:r>
                  <a:rPr lang="en-US" sz="3200" dirty="0" err="1">
                    <a:cs typeface="Arial" panose="020B0604020202020204" pitchFamily="34" charset="0"/>
                  </a:rPr>
                  <a:t>μA</a:t>
                </a:r>
                <a:r>
                  <a:rPr lang="en-US" sz="3200" dirty="0">
                    <a:cs typeface="Arial" panose="020B0604020202020204" pitchFamily="34" charset="0"/>
                  </a:rPr>
                  <a:t> from the inputs. That 180 </a:t>
                </a:r>
                <a:r>
                  <a:rPr lang="en-US" sz="3200" dirty="0" err="1">
                    <a:cs typeface="Arial" panose="020B0604020202020204" pitchFamily="34" charset="0"/>
                  </a:rPr>
                  <a:t>kΩ</a:t>
                </a:r>
                <a:r>
                  <a:rPr lang="en-US" sz="3200" dirty="0">
                    <a:cs typeface="Arial" panose="020B0604020202020204" pitchFamily="34" charset="0"/>
                  </a:rPr>
                  <a:t> resistor will bias the input up to 0.18 V (</a:t>
                </a:r>
                <a14:m>
                  <m:oMath xmlns:m="http://schemas.openxmlformats.org/officeDocument/2006/math">
                    <m:r>
                      <a:rPr lang="en-US" sz="3200" b="0" i="1" smtClean="0">
                        <a:latin typeface="Cambria Math" panose="02040503050406030204" pitchFamily="18" charset="0"/>
                        <a:cs typeface="Arial" panose="020B0604020202020204" pitchFamily="34" charset="0"/>
                      </a:rPr>
                      <m:t>𝑉</m:t>
                    </m:r>
                    <m:r>
                      <a:rPr lang="en-US" sz="3200" b="0" i="1" smtClean="0">
                        <a:latin typeface="Cambria Math" panose="02040503050406030204" pitchFamily="18" charset="0"/>
                        <a:cs typeface="Arial" panose="020B0604020202020204" pitchFamily="34" charset="0"/>
                      </a:rPr>
                      <m:t>=</m:t>
                    </m:r>
                    <m:r>
                      <a:rPr lang="en-US" sz="3200" b="0" i="1" smtClean="0">
                        <a:latin typeface="Cambria Math" panose="02040503050406030204" pitchFamily="18" charset="0"/>
                        <a:cs typeface="Arial" panose="020B0604020202020204" pitchFamily="34" charset="0"/>
                      </a:rPr>
                      <m:t>𝐼𝑅</m:t>
                    </m:r>
                    <m:r>
                      <a:rPr lang="en-US" sz="3200" b="0" i="1" smtClean="0">
                        <a:latin typeface="Cambria Math" panose="02040503050406030204" pitchFamily="18" charset="0"/>
                        <a:cs typeface="Arial" panose="020B0604020202020204" pitchFamily="34" charset="0"/>
                      </a:rPr>
                      <m:t>=1×</m:t>
                    </m:r>
                    <m:sSup>
                      <m:sSupPr>
                        <m:ctrlPr>
                          <a:rPr lang="en-US" sz="3200" b="0" i="1" smtClean="0">
                            <a:latin typeface="Cambria Math" panose="02040503050406030204" pitchFamily="18" charset="0"/>
                            <a:ea typeface="Cambria Math" panose="02040503050406030204" pitchFamily="18" charset="0"/>
                            <a:cs typeface="Arial" panose="020B0604020202020204" pitchFamily="34" charset="0"/>
                          </a:rPr>
                        </m:ctrlPr>
                      </m:sSupPr>
                      <m:e>
                        <m:r>
                          <a:rPr lang="en-US" sz="3200" b="0" i="1" smtClean="0">
                            <a:latin typeface="Cambria Math" panose="02040503050406030204" pitchFamily="18" charset="0"/>
                            <a:ea typeface="Cambria Math" panose="02040503050406030204" pitchFamily="18" charset="0"/>
                            <a:cs typeface="Arial" panose="020B0604020202020204" pitchFamily="34" charset="0"/>
                          </a:rPr>
                          <m:t>10</m:t>
                        </m:r>
                      </m:e>
                      <m:sup>
                        <m:r>
                          <a:rPr lang="en-US" sz="3200" b="0" i="1" smtClean="0">
                            <a:latin typeface="Cambria Math" panose="02040503050406030204" pitchFamily="18" charset="0"/>
                            <a:ea typeface="Cambria Math" panose="02040503050406030204" pitchFamily="18" charset="0"/>
                            <a:cs typeface="Arial" panose="020B0604020202020204" pitchFamily="34" charset="0"/>
                          </a:rPr>
                          <m:t>−6</m:t>
                        </m:r>
                      </m:sup>
                    </m:sSup>
                    <m:r>
                      <a:rPr lang="en-US" sz="3200" b="0" i="1" smtClean="0">
                        <a:latin typeface="Cambria Math" panose="02040503050406030204" pitchFamily="18" charset="0"/>
                        <a:ea typeface="Cambria Math" panose="02040503050406030204" pitchFamily="18" charset="0"/>
                        <a:cs typeface="Arial" panose="020B0604020202020204" pitchFamily="34" charset="0"/>
                      </a:rPr>
                      <m:t>×180×</m:t>
                    </m:r>
                    <m:sSup>
                      <m:sSupPr>
                        <m:ctrlPr>
                          <a:rPr lang="en-US" sz="3200" b="0" i="1" smtClean="0">
                            <a:latin typeface="Cambria Math" panose="02040503050406030204" pitchFamily="18" charset="0"/>
                            <a:ea typeface="Cambria Math" panose="02040503050406030204" pitchFamily="18" charset="0"/>
                            <a:cs typeface="Arial" panose="020B0604020202020204" pitchFamily="34" charset="0"/>
                          </a:rPr>
                        </m:ctrlPr>
                      </m:sSupPr>
                      <m:e>
                        <m:r>
                          <a:rPr lang="en-US" sz="3200" b="0" i="1" smtClean="0">
                            <a:latin typeface="Cambria Math" panose="02040503050406030204" pitchFamily="18" charset="0"/>
                            <a:ea typeface="Cambria Math" panose="02040503050406030204" pitchFamily="18" charset="0"/>
                            <a:cs typeface="Arial" panose="020B0604020202020204" pitchFamily="34" charset="0"/>
                          </a:rPr>
                          <m:t>10</m:t>
                        </m:r>
                      </m:e>
                      <m:sup>
                        <m:r>
                          <a:rPr lang="en-US" sz="3200" b="0" i="1" smtClean="0">
                            <a:latin typeface="Cambria Math" panose="02040503050406030204" pitchFamily="18" charset="0"/>
                            <a:ea typeface="Cambria Math" panose="02040503050406030204" pitchFamily="18" charset="0"/>
                            <a:cs typeface="Arial" panose="020B0604020202020204" pitchFamily="34" charset="0"/>
                          </a:rPr>
                          <m:t>3</m:t>
                        </m:r>
                      </m:sup>
                    </m:sSup>
                    <m:r>
                      <a:rPr lang="en-US" sz="3200" b="0" i="1" smtClean="0">
                        <a:latin typeface="Cambria Math" panose="02040503050406030204" pitchFamily="18" charset="0"/>
                        <a:ea typeface="Cambria Math" panose="02040503050406030204" pitchFamily="18" charset="0"/>
                        <a:cs typeface="Arial" panose="020B0604020202020204" pitchFamily="34" charset="0"/>
                      </a:rPr>
                      <m:t>=0.18</m:t>
                    </m:r>
                  </m:oMath>
                </a14:m>
                <a:r>
                  <a:rPr lang="en-US" sz="3200" dirty="0">
                    <a:cs typeface="Arial" panose="020B0604020202020204" pitchFamily="34" charset="0"/>
                  </a:rPr>
                  <a:t>V), uncomfortably close to the gate’s best-case </a:t>
                </a:r>
                <a:r>
                  <a:rPr lang="en-US" sz="3200" dirty="0">
                    <a:solidFill>
                      <a:srgbClr val="FF0000"/>
                    </a:solidFill>
                    <a:cs typeface="Arial" panose="020B0604020202020204" pitchFamily="34" charset="0"/>
                  </a:rPr>
                  <a:t>switching point of 0.5 V</a:t>
                </a:r>
                <a:r>
                  <a:rPr lang="en-US" sz="3200" dirty="0">
                    <a:cs typeface="Arial" panose="020B0604020202020204" pitchFamily="34" charset="0"/>
                  </a:rPr>
                  <a:t>. Therefore, change the capacitor’s capacitance to 1 </a:t>
                </a:r>
                <a:r>
                  <a:rPr lang="en-US" sz="3200" dirty="0" err="1">
                    <a:cs typeface="Arial" panose="020B0604020202020204" pitchFamily="34" charset="0"/>
                  </a:rPr>
                  <a:t>μF</a:t>
                </a:r>
                <a:r>
                  <a:rPr lang="en-US" sz="3200" dirty="0">
                    <a:cs typeface="Arial" panose="020B0604020202020204" pitchFamily="34" charset="0"/>
                  </a:rPr>
                  <a:t> and use 18 </a:t>
                </a:r>
                <a:r>
                  <a:rPr lang="en-US" sz="3200" dirty="0" err="1">
                    <a:cs typeface="Arial" panose="020B0604020202020204" pitchFamily="34" charset="0"/>
                  </a:rPr>
                  <a:t>kΩ</a:t>
                </a:r>
                <a:r>
                  <a:rPr lang="en-US" sz="3200" dirty="0">
                    <a:cs typeface="Arial" panose="020B0604020202020204" pitchFamily="34" charset="0"/>
                  </a:rPr>
                  <a:t> for </a:t>
                </a:r>
                <a:r>
                  <a:rPr lang="en-US" sz="3200" i="1" dirty="0">
                    <a:cs typeface="Arial" panose="020B0604020202020204" pitchFamily="34" charset="0"/>
                  </a:rPr>
                  <a:t>R</a:t>
                </a:r>
                <a:r>
                  <a:rPr lang="en-US" sz="3200" baseline="-25000" dirty="0">
                    <a:cs typeface="Arial" panose="020B0604020202020204" pitchFamily="34" charset="0"/>
                  </a:rPr>
                  <a:t>2</a:t>
                </a:r>
                <a:r>
                  <a:rPr lang="en-US" sz="3200" dirty="0">
                    <a:cs typeface="Arial" panose="020B0604020202020204" pitchFamily="34" charset="0"/>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181" y="1371600"/>
                <a:ext cx="14148619" cy="6124448"/>
              </a:xfrm>
              <a:blipFill>
                <a:blip r:embed="rId3"/>
                <a:stretch>
                  <a:fillRect l="-259" t="-1194" r="-1077" b="-2388"/>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38984382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554" y="391160"/>
            <a:ext cx="13167360" cy="1132840"/>
          </a:xfrm>
        </p:spPr>
        <p:txBody>
          <a:bodyPr>
            <a:normAutofit/>
          </a:bodyPr>
          <a:lstStyle/>
          <a:p>
            <a:r>
              <a:rPr lang="en-US" sz="5400" b="1" dirty="0"/>
              <a:t>Hardware Debouncing Example</a:t>
            </a:r>
          </a:p>
        </p:txBody>
      </p:sp>
      <p:sp>
        <p:nvSpPr>
          <p:cNvPr id="3" name="Content Placeholder 2"/>
          <p:cNvSpPr>
            <a:spLocks noGrp="1"/>
          </p:cNvSpPr>
          <p:nvPr>
            <p:ph idx="1"/>
          </p:nvPr>
        </p:nvSpPr>
        <p:spPr>
          <a:xfrm>
            <a:off x="152400" y="1295399"/>
            <a:ext cx="14318160" cy="1536761"/>
          </a:xfrm>
        </p:spPr>
        <p:txBody>
          <a:bodyPr lIns="0" rIns="0">
            <a:noAutofit/>
          </a:bodyPr>
          <a:lstStyle/>
          <a:p>
            <a:pPr marL="124355" indent="0">
              <a:spcBef>
                <a:spcPts val="0"/>
              </a:spcBef>
              <a:buNone/>
            </a:pPr>
            <a:r>
              <a:rPr lang="en-US" sz="3200" dirty="0">
                <a:cs typeface="Arial" panose="020B0604020202020204" pitchFamily="34" charset="0"/>
              </a:rPr>
              <a:t>Now, we should compute the value of R1 during charging time. </a:t>
            </a:r>
            <a:r>
              <a:rPr lang="en-US" sz="3200" i="1" dirty="0">
                <a:cs typeface="Arial" panose="020B0604020202020204" pitchFamily="34" charset="0"/>
              </a:rPr>
              <a:t>R</a:t>
            </a:r>
            <a:r>
              <a:rPr lang="en-US" sz="3200" baseline="-25000" dirty="0">
                <a:cs typeface="Arial" panose="020B0604020202020204" pitchFamily="34" charset="0"/>
              </a:rPr>
              <a:t>1</a:t>
            </a:r>
            <a:r>
              <a:rPr lang="en-US" sz="3200" dirty="0">
                <a:cs typeface="Arial" panose="020B0604020202020204" pitchFamily="34" charset="0"/>
              </a:rPr>
              <a:t> + </a:t>
            </a:r>
            <a:r>
              <a:rPr lang="en-US" sz="3200" i="1" dirty="0">
                <a:cs typeface="Arial" panose="020B0604020202020204" pitchFamily="34" charset="0"/>
              </a:rPr>
              <a:t>R</a:t>
            </a:r>
            <a:r>
              <a:rPr lang="en-US" sz="3200" baseline="-25000" dirty="0">
                <a:cs typeface="Arial" panose="020B0604020202020204" pitchFamily="34" charset="0"/>
              </a:rPr>
              <a:t>2</a:t>
            </a:r>
            <a:r>
              <a:rPr lang="en-US" sz="3200" dirty="0">
                <a:cs typeface="Arial" panose="020B0604020202020204" pitchFamily="34" charset="0"/>
              </a:rPr>
              <a:t> controls the capacitor’s charging time, and so sets the debounce period for the condition when the switch opens. The </a:t>
            </a:r>
            <a:r>
              <a:rPr lang="en-US" sz="3200" dirty="0">
                <a:solidFill>
                  <a:srgbClr val="00B050"/>
                </a:solidFill>
                <a:cs typeface="Arial" panose="020B0604020202020204" pitchFamily="34" charset="0"/>
              </a:rPr>
              <a:t>equation for charging a capacitor </a:t>
            </a:r>
            <a:r>
              <a:rPr lang="en-US" sz="3200" dirty="0">
                <a:cs typeface="Arial" panose="020B0604020202020204" pitchFamily="34" charset="0"/>
              </a:rPr>
              <a:t>is: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
        <p:nvSpPr>
          <p:cNvPr id="11" name="TextBox 10"/>
          <p:cNvSpPr txBox="1"/>
          <p:nvPr/>
        </p:nvSpPr>
        <p:spPr>
          <a:xfrm>
            <a:off x="1595484" y="3576537"/>
            <a:ext cx="3189157" cy="584775"/>
          </a:xfrm>
          <a:prstGeom prst="rect">
            <a:avLst/>
          </a:prstGeom>
          <a:noFill/>
        </p:spPr>
        <p:txBody>
          <a:bodyPr wrap="square" rtlCol="0">
            <a:spAutoFit/>
          </a:bodyPr>
          <a:lstStyle/>
          <a:p>
            <a:pPr algn="r"/>
            <a:r>
              <a:rPr lang="en-US" sz="3200" dirty="0">
                <a:solidFill>
                  <a:srgbClr val="FF0000"/>
                </a:solidFill>
              </a:rPr>
              <a:t>Solving for </a:t>
            </a:r>
            <a:r>
              <a:rPr lang="en-US" sz="3200" i="1" dirty="0">
                <a:solidFill>
                  <a:srgbClr val="FF0000"/>
                </a:solidFill>
              </a:rPr>
              <a:t>R</a:t>
            </a:r>
            <a:r>
              <a:rPr lang="en-US" sz="3200" dirty="0">
                <a:solidFill>
                  <a:srgbClr val="FF0000"/>
                </a:solidFill>
              </a:rPr>
              <a:t>:</a:t>
            </a:r>
          </a:p>
        </p:txBody>
      </p:sp>
      <mc:AlternateContent xmlns:mc="http://schemas.openxmlformats.org/markup-compatibility/2006" xmlns:a14="http://schemas.microsoft.com/office/drawing/2010/main">
        <mc:Choice Requires="a14">
          <p:sp>
            <p:nvSpPr>
              <p:cNvPr id="12" name="Rectangle 11"/>
              <p:cNvSpPr/>
              <p:nvPr/>
            </p:nvSpPr>
            <p:spPr>
              <a:xfrm>
                <a:off x="224880" y="4581924"/>
                <a:ext cx="14245680" cy="3038076"/>
              </a:xfrm>
              <a:prstGeom prst="rect">
                <a:avLst/>
              </a:prstGeom>
            </p:spPr>
            <p:txBody>
              <a:bodyPr wrap="square">
                <a:spAutoFit/>
              </a:bodyPr>
              <a:lstStyle/>
              <a:p>
                <a:r>
                  <a:rPr lang="en-US" sz="3200" i="1" dirty="0"/>
                  <a:t>V</a:t>
                </a:r>
                <a:r>
                  <a:rPr lang="en-US" sz="3200" i="1" baseline="-25000" dirty="0" err="1"/>
                  <a:t>final</a:t>
                </a:r>
                <a:r>
                  <a:rPr lang="en-US" sz="3200" dirty="0"/>
                  <a:t> is the final charged value of the 5 V power supply. </a:t>
                </a:r>
                <a:r>
                  <a:rPr lang="en-US" sz="3200" i="1" dirty="0">
                    <a:solidFill>
                      <a:srgbClr val="0070C0"/>
                    </a:solidFill>
                  </a:rPr>
                  <a:t>V</a:t>
                </a:r>
                <a:r>
                  <a:rPr lang="en-US" sz="3200" i="1" baseline="-25000" dirty="0">
                    <a:solidFill>
                      <a:srgbClr val="0070C0"/>
                    </a:solidFill>
                  </a:rPr>
                  <a:t>th</a:t>
                </a:r>
                <a:r>
                  <a:rPr lang="en-US" sz="3200" dirty="0"/>
                  <a:t> is the worst-case transition point for a high-going signal, which for our 74AHCT14 is </a:t>
                </a:r>
                <a:r>
                  <a:rPr lang="en-US" sz="3200" dirty="0">
                    <a:solidFill>
                      <a:srgbClr val="0070C0"/>
                    </a:solidFill>
                  </a:rPr>
                  <a:t>0.9 V, which is the lower threshold voltage, </a:t>
                </a:r>
                <a:r>
                  <a:rPr lang="en-US" sz="3200" dirty="0" err="1">
                    <a:solidFill>
                      <a:srgbClr val="0070C0"/>
                    </a:solidFill>
                  </a:rPr>
                  <a:t>V</a:t>
                </a:r>
                <a:r>
                  <a:rPr lang="en-US" sz="3200" baseline="-25000" dirty="0" err="1">
                    <a:solidFill>
                      <a:srgbClr val="0070C0"/>
                    </a:solidFill>
                  </a:rPr>
                  <a:t>th,L</a:t>
                </a:r>
                <a:r>
                  <a:rPr lang="en-US" sz="3200" dirty="0"/>
                  <a:t>. So, </a:t>
                </a:r>
                <a14:m>
                  <m:oMath xmlns:m="http://schemas.openxmlformats.org/officeDocument/2006/math">
                    <m:sSub>
                      <m:sSubPr>
                        <m:ctrlPr>
                          <a:rPr lang="en-US" sz="3200" i="1">
                            <a:latin typeface="Cambria Math" panose="02040503050406030204" pitchFamily="18" charset="0"/>
                            <a:cs typeface="Arial" panose="020B0604020202020204" pitchFamily="34" charset="0"/>
                          </a:rPr>
                        </m:ctrlPr>
                      </m:sSubPr>
                      <m:e>
                        <m:r>
                          <a:rPr lang="en-US" sz="3200" i="1">
                            <a:latin typeface="Cambria Math" panose="02040503050406030204" pitchFamily="18" charset="0"/>
                            <a:cs typeface="Arial" panose="020B0604020202020204" pitchFamily="34" charset="0"/>
                          </a:rPr>
                          <m:t>𝑅</m:t>
                        </m:r>
                      </m:e>
                      <m:sub>
                        <m:r>
                          <a:rPr lang="en-US" sz="3200" b="0" i="1" smtClean="0">
                            <a:latin typeface="Cambria Math" panose="02040503050406030204" pitchFamily="18" charset="0"/>
                            <a:cs typeface="Arial" panose="020B0604020202020204" pitchFamily="34" charset="0"/>
                          </a:rPr>
                          <m:t>1</m:t>
                        </m:r>
                      </m:sub>
                    </m:sSub>
                    <m:r>
                      <a:rPr lang="en-US" sz="3200" b="0" i="1" smtClean="0">
                        <a:latin typeface="Cambria Math" panose="02040503050406030204" pitchFamily="18" charset="0"/>
                        <a:cs typeface="Arial" panose="020B0604020202020204" pitchFamily="34" charset="0"/>
                      </a:rPr>
                      <m:t>+</m:t>
                    </m:r>
                    <m:sSub>
                      <m:sSubPr>
                        <m:ctrlPr>
                          <a:rPr lang="en-US" sz="3200" i="1" smtClean="0">
                            <a:latin typeface="Cambria Math" panose="02040503050406030204" pitchFamily="18" charset="0"/>
                            <a:cs typeface="Arial" panose="020B0604020202020204" pitchFamily="34" charset="0"/>
                          </a:rPr>
                        </m:ctrlPr>
                      </m:sSubPr>
                      <m:e>
                        <m:r>
                          <a:rPr lang="en-US" sz="3200" b="0" i="1" smtClean="0">
                            <a:latin typeface="Cambria Math" panose="02040503050406030204" pitchFamily="18" charset="0"/>
                            <a:cs typeface="Arial" panose="020B0604020202020204" pitchFamily="34" charset="0"/>
                          </a:rPr>
                          <m:t>𝑅</m:t>
                        </m:r>
                      </m:e>
                      <m:sub>
                        <m:r>
                          <a:rPr lang="en-US" sz="3200" b="0" i="1" smtClean="0">
                            <a:latin typeface="Cambria Math" panose="02040503050406030204" pitchFamily="18" charset="0"/>
                            <a:cs typeface="Arial" panose="020B0604020202020204" pitchFamily="34" charset="0"/>
                          </a:rPr>
                          <m:t>2</m:t>
                        </m:r>
                      </m:sub>
                    </m:sSub>
                    <m:r>
                      <a:rPr lang="en-US" sz="3200" b="0" i="1" smtClean="0">
                        <a:latin typeface="Cambria Math" panose="02040503050406030204" pitchFamily="18" charset="0"/>
                        <a:cs typeface="Arial" panose="020B0604020202020204" pitchFamily="34" charset="0"/>
                      </a:rPr>
                      <m:t>=</m:t>
                    </m:r>
                    <m:f>
                      <m:fPr>
                        <m:ctrlPr>
                          <a:rPr lang="en-US" sz="3200" b="0" i="1" smtClean="0">
                            <a:latin typeface="Cambria Math" panose="02040503050406030204" pitchFamily="18" charset="0"/>
                            <a:cs typeface="Arial" panose="020B0604020202020204" pitchFamily="34" charset="0"/>
                          </a:rPr>
                        </m:ctrlPr>
                      </m:fPr>
                      <m:num>
                        <m:r>
                          <a:rPr lang="en-US" sz="3200" b="0" i="1" smtClean="0">
                            <a:latin typeface="Cambria Math" panose="02040503050406030204" pitchFamily="18" charset="0"/>
                            <a:cs typeface="Arial" panose="020B0604020202020204" pitchFamily="34" charset="0"/>
                          </a:rPr>
                          <m:t>20</m:t>
                        </m:r>
                        <m:r>
                          <a:rPr lang="en-US" sz="3200" b="0" i="1" smtClean="0">
                            <a:latin typeface="Cambria Math" panose="02040503050406030204" pitchFamily="18" charset="0"/>
                            <a:ea typeface="Cambria Math" panose="02040503050406030204" pitchFamily="18" charset="0"/>
                            <a:cs typeface="Arial" panose="020B0604020202020204" pitchFamily="34" charset="0"/>
                          </a:rPr>
                          <m:t>×</m:t>
                        </m:r>
                        <m:sSup>
                          <m:sSupPr>
                            <m:ctrlPr>
                              <a:rPr lang="en-US" sz="3200" b="0" i="1" smtClean="0">
                                <a:latin typeface="Cambria Math" panose="02040503050406030204" pitchFamily="18" charset="0"/>
                                <a:ea typeface="Cambria Math" panose="02040503050406030204" pitchFamily="18" charset="0"/>
                                <a:cs typeface="Arial" panose="020B0604020202020204" pitchFamily="34" charset="0"/>
                              </a:rPr>
                            </m:ctrlPr>
                          </m:sSupPr>
                          <m:e>
                            <m:r>
                              <a:rPr lang="en-US" sz="3200" b="0" i="1" smtClean="0">
                                <a:latin typeface="Cambria Math" panose="02040503050406030204" pitchFamily="18" charset="0"/>
                                <a:ea typeface="Cambria Math" panose="02040503050406030204" pitchFamily="18" charset="0"/>
                                <a:cs typeface="Arial" panose="020B0604020202020204" pitchFamily="34" charset="0"/>
                              </a:rPr>
                              <m:t>10</m:t>
                            </m:r>
                          </m:e>
                          <m:sup>
                            <m:r>
                              <a:rPr lang="en-US" sz="3200" b="0" i="1" smtClean="0">
                                <a:latin typeface="Cambria Math" panose="02040503050406030204" pitchFamily="18" charset="0"/>
                                <a:ea typeface="Cambria Math" panose="02040503050406030204" pitchFamily="18" charset="0"/>
                                <a:cs typeface="Arial" panose="020B0604020202020204" pitchFamily="34" charset="0"/>
                              </a:rPr>
                              <m:t>−3</m:t>
                            </m:r>
                          </m:sup>
                        </m:sSup>
                      </m:num>
                      <m:den>
                        <m:r>
                          <a:rPr lang="en-US" sz="3200" b="0" i="1" smtClean="0">
                            <a:latin typeface="Cambria Math" panose="02040503050406030204" pitchFamily="18" charset="0"/>
                            <a:cs typeface="Arial" panose="020B0604020202020204" pitchFamily="34" charset="0"/>
                          </a:rPr>
                          <m:t>1</m:t>
                        </m:r>
                        <m:r>
                          <a:rPr lang="en-US" sz="3200" b="0" i="1" smtClean="0">
                            <a:latin typeface="Cambria Math" panose="02040503050406030204" pitchFamily="18" charset="0"/>
                            <a:ea typeface="Cambria Math" panose="02040503050406030204" pitchFamily="18" charset="0"/>
                            <a:cs typeface="Arial" panose="020B0604020202020204" pitchFamily="34" charset="0"/>
                          </a:rPr>
                          <m:t>×</m:t>
                        </m:r>
                        <m:sSup>
                          <m:sSupPr>
                            <m:ctrlPr>
                              <a:rPr lang="en-US" sz="3200" b="0" i="1" smtClean="0">
                                <a:latin typeface="Cambria Math" panose="02040503050406030204" pitchFamily="18" charset="0"/>
                                <a:ea typeface="Cambria Math" panose="02040503050406030204" pitchFamily="18" charset="0"/>
                                <a:cs typeface="Arial" panose="020B0604020202020204" pitchFamily="34" charset="0"/>
                              </a:rPr>
                            </m:ctrlPr>
                          </m:sSupPr>
                          <m:e>
                            <m:r>
                              <a:rPr lang="en-US" sz="3200" b="0" i="1" smtClean="0">
                                <a:latin typeface="Cambria Math" panose="02040503050406030204" pitchFamily="18" charset="0"/>
                                <a:ea typeface="Cambria Math" panose="02040503050406030204" pitchFamily="18" charset="0"/>
                                <a:cs typeface="Arial" panose="020B0604020202020204" pitchFamily="34" charset="0"/>
                              </a:rPr>
                              <m:t>10</m:t>
                            </m:r>
                          </m:e>
                          <m:sup>
                            <m:r>
                              <a:rPr lang="en-US" sz="3200" b="0" i="1" smtClean="0">
                                <a:latin typeface="Cambria Math" panose="02040503050406030204" pitchFamily="18" charset="0"/>
                                <a:ea typeface="Cambria Math" panose="02040503050406030204" pitchFamily="18" charset="0"/>
                                <a:cs typeface="Arial" panose="020B0604020202020204" pitchFamily="34" charset="0"/>
                              </a:rPr>
                              <m:t>−6</m:t>
                            </m:r>
                          </m:sup>
                        </m:sSup>
                        <m:r>
                          <a:rPr lang="en-US" sz="3200" b="0" i="1" smtClean="0">
                            <a:latin typeface="Cambria Math" panose="02040503050406030204" pitchFamily="18" charset="0"/>
                            <a:ea typeface="Cambria Math" panose="02040503050406030204" pitchFamily="18" charset="0"/>
                            <a:cs typeface="Arial" panose="020B0604020202020204" pitchFamily="34" charset="0"/>
                          </a:rPr>
                          <m:t>𝑙𝑛</m:t>
                        </m:r>
                        <m:d>
                          <m:dPr>
                            <m:ctrlPr>
                              <a:rPr lang="en-US" sz="3200" b="0" i="1" smtClean="0">
                                <a:latin typeface="Cambria Math" panose="02040503050406030204" pitchFamily="18" charset="0"/>
                                <a:ea typeface="Cambria Math" panose="02040503050406030204" pitchFamily="18" charset="0"/>
                                <a:cs typeface="Arial" panose="020B0604020202020204" pitchFamily="34" charset="0"/>
                              </a:rPr>
                            </m:ctrlPr>
                          </m:dPr>
                          <m:e>
                            <m:r>
                              <a:rPr lang="en-US" sz="3200" b="0" i="1" smtClean="0">
                                <a:latin typeface="Cambria Math" panose="02040503050406030204" pitchFamily="18" charset="0"/>
                                <a:ea typeface="Cambria Math" panose="02040503050406030204" pitchFamily="18" charset="0"/>
                                <a:cs typeface="Arial" panose="020B0604020202020204" pitchFamily="34" charset="0"/>
                              </a:rPr>
                              <m:t>1−</m:t>
                            </m:r>
                            <m:f>
                              <m:fPr>
                                <m:ctrlPr>
                                  <a:rPr lang="en-US" sz="3200" i="1">
                                    <a:latin typeface="Cambria Math" panose="02040503050406030204" pitchFamily="18" charset="0"/>
                                    <a:ea typeface="Cambria Math" panose="02040503050406030204" pitchFamily="18" charset="0"/>
                                    <a:cs typeface="Arial" panose="020B0604020202020204" pitchFamily="34" charset="0"/>
                                  </a:rPr>
                                </m:ctrlPr>
                              </m:fPr>
                              <m:num>
                                <m:r>
                                  <a:rPr lang="en-US" sz="3200" i="1">
                                    <a:latin typeface="Cambria Math" panose="02040503050406030204" pitchFamily="18" charset="0"/>
                                    <a:ea typeface="Cambria Math" panose="02040503050406030204" pitchFamily="18" charset="0"/>
                                    <a:cs typeface="Arial" panose="020B0604020202020204" pitchFamily="34" charset="0"/>
                                  </a:rPr>
                                  <m:t>0.9</m:t>
                                </m:r>
                              </m:num>
                              <m:den>
                                <m:r>
                                  <a:rPr lang="en-US" sz="3200" i="1">
                                    <a:latin typeface="Cambria Math" panose="02040503050406030204" pitchFamily="18" charset="0"/>
                                    <a:ea typeface="Cambria Math" panose="02040503050406030204" pitchFamily="18" charset="0"/>
                                    <a:cs typeface="Arial" panose="020B0604020202020204" pitchFamily="34" charset="0"/>
                                  </a:rPr>
                                  <m:t>5</m:t>
                                </m:r>
                              </m:den>
                            </m:f>
                          </m:e>
                        </m:d>
                      </m:den>
                    </m:f>
                    <m:r>
                      <a:rPr lang="en-US" sz="3200" b="0" i="1" smtClean="0">
                        <a:latin typeface="Cambria Math" panose="02040503050406030204" pitchFamily="18" charset="0"/>
                        <a:cs typeface="Arial" panose="020B0604020202020204" pitchFamily="34" charset="0"/>
                      </a:rPr>
                      <m:t>=</m:t>
                    </m:r>
                    <m:r>
                      <m:rPr>
                        <m:nor/>
                      </m:rPr>
                      <a:rPr lang="en-US" sz="3200" dirty="0"/>
                      <m:t>100.78</m:t>
                    </m:r>
                    <m:r>
                      <m:rPr>
                        <m:nor/>
                      </m:rPr>
                      <a:rPr lang="en-US" sz="3200" b="0" i="0" dirty="0" smtClean="0"/>
                      <m:t> </m:t>
                    </m:r>
                    <m:r>
                      <m:rPr>
                        <m:sty m:val="p"/>
                      </m:rPr>
                      <a:rPr lang="en-US" sz="3200" b="0" i="0" smtClean="0">
                        <a:latin typeface="Cambria Math" panose="02040503050406030204" pitchFamily="18" charset="0"/>
                        <a:cs typeface="Arial" panose="020B0604020202020204" pitchFamily="34" charset="0"/>
                      </a:rPr>
                      <m:t>k</m:t>
                    </m:r>
                    <m:r>
                      <m:rPr>
                        <m:sty m:val="p"/>
                      </m:rPr>
                      <a:rPr lang="el-GR" sz="3200" b="0" i="1" smtClean="0">
                        <a:latin typeface="Cambria Math" panose="02040503050406030204" pitchFamily="18" charset="0"/>
                        <a:ea typeface="Cambria Math" panose="02040503050406030204" pitchFamily="18" charset="0"/>
                        <a:cs typeface="Arial" panose="020B0604020202020204" pitchFamily="34" charset="0"/>
                      </a:rPr>
                      <m:t>Ω</m:t>
                    </m:r>
                  </m:oMath>
                </a14:m>
                <a:r>
                  <a:rPr lang="en-US" sz="3200" i="1" dirty="0"/>
                  <a:t> </a:t>
                </a:r>
                <a:r>
                  <a:rPr lang="en-US" sz="3200" dirty="0"/>
                  <a:t>(if no diode is used). Since, already we have calculated</a:t>
                </a:r>
                <a:r>
                  <a:rPr lang="en-US" sz="3200" i="1" dirty="0"/>
                  <a:t> R</a:t>
                </a:r>
                <a:r>
                  <a:rPr lang="en-US" sz="3200" baseline="-25000" dirty="0"/>
                  <a:t>2</a:t>
                </a:r>
                <a:r>
                  <a:rPr lang="en-US" sz="3200" dirty="0"/>
                  <a:t> = 18 </a:t>
                </a:r>
                <a:r>
                  <a:rPr lang="en-US" sz="3200" dirty="0" err="1"/>
                  <a:t>kΩ</a:t>
                </a:r>
                <a:r>
                  <a:rPr lang="en-US" sz="3200" dirty="0"/>
                  <a:t>, hence, </a:t>
                </a:r>
                <a:r>
                  <a:rPr lang="en-US" sz="3200" i="1" dirty="0"/>
                  <a:t>R</a:t>
                </a:r>
                <a:r>
                  <a:rPr lang="en-US" sz="3200" baseline="-25000" dirty="0"/>
                  <a:t>1</a:t>
                </a:r>
                <a:r>
                  <a:rPr lang="en-US" sz="3200" dirty="0"/>
                  <a:t> = 82 </a:t>
                </a:r>
                <a:r>
                  <a:rPr lang="en-US" sz="3200" dirty="0" err="1"/>
                  <a:t>kΩ</a:t>
                </a:r>
                <a:r>
                  <a:rPr lang="en-US" sz="3200" dirty="0"/>
                  <a:t>.</a:t>
                </a:r>
                <a:endParaRPr lang="en-US" sz="4000" dirty="0"/>
              </a:p>
            </p:txBody>
          </p:sp>
        </mc:Choice>
        <mc:Fallback xmlns="">
          <p:sp>
            <p:nvSpPr>
              <p:cNvPr id="12" name="Rectangle 11"/>
              <p:cNvSpPr>
                <a:spLocks noRot="1" noChangeAspect="1" noMove="1" noResize="1" noEditPoints="1" noAdjustHandles="1" noChangeArrowheads="1" noChangeShapeType="1" noTextEdit="1"/>
              </p:cNvSpPr>
              <p:nvPr/>
            </p:nvSpPr>
            <p:spPr>
              <a:xfrm>
                <a:off x="224880" y="4581924"/>
                <a:ext cx="14245680" cy="3038076"/>
              </a:xfrm>
              <a:prstGeom prst="rect">
                <a:avLst/>
              </a:prstGeom>
              <a:blipFill>
                <a:blip r:embed="rId3"/>
                <a:stretch>
                  <a:fillRect l="-1113" t="-2410" b="-58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B6E67D1-928C-EF1B-D5A7-D22BB9B90CDB}"/>
                  </a:ext>
                </a:extLst>
              </p:cNvPr>
              <p:cNvSpPr txBox="1"/>
              <p:nvPr/>
            </p:nvSpPr>
            <p:spPr>
              <a:xfrm>
                <a:off x="4487788" y="2832161"/>
                <a:ext cx="4190506" cy="5740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solidFill>
                                <a:srgbClr val="00B050"/>
                              </a:solidFill>
                              <a:latin typeface="Cambria Math" panose="02040503050406030204" pitchFamily="18" charset="0"/>
                            </a:rPr>
                          </m:ctrlPr>
                        </m:sSubPr>
                        <m:e>
                          <m:r>
                            <a:rPr lang="en-US" sz="3200" b="0" i="1" smtClean="0">
                              <a:solidFill>
                                <a:srgbClr val="00B050"/>
                              </a:solidFill>
                              <a:latin typeface="Cambria Math" panose="02040503050406030204" pitchFamily="18" charset="0"/>
                            </a:rPr>
                            <m:t>𝑉</m:t>
                          </m:r>
                        </m:e>
                        <m:sub>
                          <m:r>
                            <a:rPr lang="en-US" sz="3200" b="0" i="1" smtClean="0">
                              <a:solidFill>
                                <a:srgbClr val="00B050"/>
                              </a:solidFill>
                              <a:latin typeface="Cambria Math" panose="02040503050406030204" pitchFamily="18" charset="0"/>
                            </a:rPr>
                            <m:t>𝑐</m:t>
                          </m:r>
                        </m:sub>
                      </m:sSub>
                      <m:r>
                        <a:rPr lang="en-US" sz="3200" b="0" i="1" smtClean="0">
                          <a:solidFill>
                            <a:srgbClr val="00B050"/>
                          </a:solidFill>
                          <a:latin typeface="Cambria Math" panose="02040503050406030204" pitchFamily="18" charset="0"/>
                        </a:rPr>
                        <m:t>=</m:t>
                      </m:r>
                      <m:sSub>
                        <m:sSubPr>
                          <m:ctrlPr>
                            <a:rPr lang="en-US" sz="3200" b="0" i="1" smtClean="0">
                              <a:solidFill>
                                <a:srgbClr val="00B050"/>
                              </a:solidFill>
                              <a:latin typeface="Cambria Math" panose="02040503050406030204" pitchFamily="18" charset="0"/>
                            </a:rPr>
                          </m:ctrlPr>
                        </m:sSubPr>
                        <m:e>
                          <m:r>
                            <a:rPr lang="en-US" sz="3200" b="0" i="1" smtClean="0">
                              <a:solidFill>
                                <a:srgbClr val="00B050"/>
                              </a:solidFill>
                              <a:latin typeface="Cambria Math" panose="02040503050406030204" pitchFamily="18" charset="0"/>
                            </a:rPr>
                            <m:t>𝑉</m:t>
                          </m:r>
                        </m:e>
                        <m:sub>
                          <m:r>
                            <a:rPr lang="en-US" sz="3200" b="0" i="1" smtClean="0">
                              <a:solidFill>
                                <a:srgbClr val="00B050"/>
                              </a:solidFill>
                              <a:latin typeface="Cambria Math" panose="02040503050406030204" pitchFamily="18" charset="0"/>
                            </a:rPr>
                            <m:t>𝑓𝑖𝑛𝑎𝑙</m:t>
                          </m:r>
                        </m:sub>
                      </m:sSub>
                      <m:d>
                        <m:dPr>
                          <m:ctrlPr>
                            <a:rPr lang="en-US" sz="3200" b="0" i="1" smtClean="0">
                              <a:solidFill>
                                <a:srgbClr val="00B050"/>
                              </a:solidFill>
                              <a:latin typeface="Cambria Math" panose="02040503050406030204" pitchFamily="18" charset="0"/>
                            </a:rPr>
                          </m:ctrlPr>
                        </m:dPr>
                        <m:e>
                          <m:r>
                            <a:rPr lang="en-US" sz="3200" b="0" i="1" smtClean="0">
                              <a:solidFill>
                                <a:srgbClr val="00B050"/>
                              </a:solidFill>
                              <a:latin typeface="Cambria Math" panose="02040503050406030204" pitchFamily="18" charset="0"/>
                            </a:rPr>
                            <m:t>1−</m:t>
                          </m:r>
                          <m:sSup>
                            <m:sSupPr>
                              <m:ctrlPr>
                                <a:rPr lang="en-US" sz="3200" i="1">
                                  <a:solidFill>
                                    <a:srgbClr val="00B050"/>
                                  </a:solidFill>
                                  <a:latin typeface="Cambria Math" panose="02040503050406030204" pitchFamily="18" charset="0"/>
                                </a:rPr>
                              </m:ctrlPr>
                            </m:sSupPr>
                            <m:e>
                              <m:r>
                                <a:rPr lang="en-US" sz="3200" i="1">
                                  <a:solidFill>
                                    <a:srgbClr val="00B050"/>
                                  </a:solidFill>
                                  <a:latin typeface="Cambria Math" panose="02040503050406030204" pitchFamily="18" charset="0"/>
                                </a:rPr>
                                <m:t>𝑒</m:t>
                              </m:r>
                            </m:e>
                            <m:sup>
                              <m:r>
                                <a:rPr lang="en-US" sz="3200" i="1">
                                  <a:solidFill>
                                    <a:srgbClr val="00B050"/>
                                  </a:solidFill>
                                  <a:latin typeface="Cambria Math" panose="02040503050406030204" pitchFamily="18" charset="0"/>
                                </a:rPr>
                                <m:t>−</m:t>
                              </m:r>
                              <m:f>
                                <m:fPr>
                                  <m:type m:val="lin"/>
                                  <m:ctrlPr>
                                    <a:rPr lang="en-US" sz="3200" i="1">
                                      <a:solidFill>
                                        <a:srgbClr val="00B050"/>
                                      </a:solidFill>
                                      <a:latin typeface="Cambria Math" panose="02040503050406030204" pitchFamily="18" charset="0"/>
                                    </a:rPr>
                                  </m:ctrlPr>
                                </m:fPr>
                                <m:num>
                                  <m:r>
                                    <a:rPr lang="en-US" sz="3200" i="1">
                                      <a:solidFill>
                                        <a:srgbClr val="00B050"/>
                                      </a:solidFill>
                                      <a:latin typeface="Cambria Math" panose="02040503050406030204" pitchFamily="18" charset="0"/>
                                    </a:rPr>
                                    <m:t>𝑡</m:t>
                                  </m:r>
                                </m:num>
                                <m:den>
                                  <m:r>
                                    <a:rPr lang="en-US" sz="3200" i="1">
                                      <a:solidFill>
                                        <a:srgbClr val="00B050"/>
                                      </a:solidFill>
                                      <a:latin typeface="Cambria Math" panose="02040503050406030204" pitchFamily="18" charset="0"/>
                                    </a:rPr>
                                    <m:t>𝑅𝐶</m:t>
                                  </m:r>
                                </m:den>
                              </m:f>
                            </m:sup>
                          </m:sSup>
                        </m:e>
                      </m:d>
                    </m:oMath>
                  </m:oMathPara>
                </a14:m>
                <a:endParaRPr lang="en-US" sz="3600" dirty="0">
                  <a:solidFill>
                    <a:srgbClr val="00B050"/>
                  </a:solidFill>
                </a:endParaRPr>
              </a:p>
            </p:txBody>
          </p:sp>
        </mc:Choice>
        <mc:Fallback xmlns="">
          <p:sp>
            <p:nvSpPr>
              <p:cNvPr id="13" name="TextBox 12">
                <a:extLst>
                  <a:ext uri="{FF2B5EF4-FFF2-40B4-BE49-F238E27FC236}">
                    <a16:creationId xmlns:a16="http://schemas.microsoft.com/office/drawing/2014/main" id="{BB6E67D1-928C-EF1B-D5A7-D22BB9B90CDB}"/>
                  </a:ext>
                </a:extLst>
              </p:cNvPr>
              <p:cNvSpPr txBox="1">
                <a:spLocks noRot="1" noChangeAspect="1" noMove="1" noResize="1" noEditPoints="1" noAdjustHandles="1" noChangeArrowheads="1" noChangeShapeType="1" noTextEdit="1"/>
              </p:cNvSpPr>
              <p:nvPr/>
            </p:nvSpPr>
            <p:spPr>
              <a:xfrm>
                <a:off x="4487788" y="2832161"/>
                <a:ext cx="4190506" cy="57400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F6E17AB-2B64-84D6-59D3-205C9A1C200C}"/>
                  </a:ext>
                </a:extLst>
              </p:cNvPr>
              <p:cNvSpPr txBox="1"/>
              <p:nvPr/>
            </p:nvSpPr>
            <p:spPr>
              <a:xfrm>
                <a:off x="4953000" y="3396319"/>
                <a:ext cx="3556935" cy="12518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𝑅</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𝑡</m:t>
                          </m:r>
                        </m:num>
                        <m:den>
                          <m:r>
                            <a:rPr lang="en-US" sz="2800" b="0" i="1" smtClean="0">
                              <a:latin typeface="Cambria Math" panose="02040503050406030204" pitchFamily="18" charset="0"/>
                            </a:rPr>
                            <m:t>𝐶𝑙𝑛</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f>
                                <m:fPr>
                                  <m:ctrlPr>
                                    <a:rPr lang="en-US" sz="2800" i="1">
                                      <a:latin typeface="Cambria Math" panose="02040503050406030204" pitchFamily="18" charset="0"/>
                                    </a:rPr>
                                  </m:ctrlPr>
                                </m:fPr>
                                <m:num>
                                  <m:sSub>
                                    <m:sSubPr>
                                      <m:ctrlPr>
                                        <a:rPr lang="en-US" sz="2800" i="1">
                                          <a:latin typeface="Cambria Math" panose="02040503050406030204" pitchFamily="18" charset="0"/>
                                        </a:rPr>
                                      </m:ctrlPr>
                                    </m:sSubPr>
                                    <m:e>
                                      <m:r>
                                        <a:rPr lang="en-US" sz="2800" i="1">
                                          <a:latin typeface="Cambria Math" panose="02040503050406030204" pitchFamily="18" charset="0"/>
                                        </a:rPr>
                                        <m:t>𝑉</m:t>
                                      </m:r>
                                    </m:e>
                                    <m:sub>
                                      <m:r>
                                        <a:rPr lang="en-US" sz="2800" i="1">
                                          <a:latin typeface="Cambria Math" panose="02040503050406030204" pitchFamily="18" charset="0"/>
                                        </a:rPr>
                                        <m:t>𝑡h</m:t>
                                      </m:r>
                                    </m:sub>
                                  </m:sSub>
                                </m:num>
                                <m:den>
                                  <m:sSub>
                                    <m:sSubPr>
                                      <m:ctrlPr>
                                        <a:rPr lang="en-US" sz="2800" i="1">
                                          <a:latin typeface="Cambria Math" panose="02040503050406030204" pitchFamily="18" charset="0"/>
                                        </a:rPr>
                                      </m:ctrlPr>
                                    </m:sSubPr>
                                    <m:e>
                                      <m:r>
                                        <a:rPr lang="en-US" sz="2800" i="1">
                                          <a:latin typeface="Cambria Math" panose="02040503050406030204" pitchFamily="18" charset="0"/>
                                        </a:rPr>
                                        <m:t>𝑉</m:t>
                                      </m:r>
                                    </m:e>
                                    <m:sub>
                                      <m:r>
                                        <a:rPr lang="en-US" sz="2800" i="1">
                                          <a:latin typeface="Cambria Math" panose="02040503050406030204" pitchFamily="18" charset="0"/>
                                        </a:rPr>
                                        <m:t>𝑓𝑖𝑛𝑎𝑙</m:t>
                                      </m:r>
                                    </m:sub>
                                  </m:sSub>
                                </m:den>
                              </m:f>
                            </m:e>
                          </m:d>
                        </m:den>
                      </m:f>
                    </m:oMath>
                  </m:oMathPara>
                </a14:m>
                <a:endParaRPr lang="en-US" sz="2800" dirty="0"/>
              </a:p>
            </p:txBody>
          </p:sp>
        </mc:Choice>
        <mc:Fallback xmlns="">
          <p:sp>
            <p:nvSpPr>
              <p:cNvPr id="14" name="TextBox 13">
                <a:extLst>
                  <a:ext uri="{FF2B5EF4-FFF2-40B4-BE49-F238E27FC236}">
                    <a16:creationId xmlns:a16="http://schemas.microsoft.com/office/drawing/2014/main" id="{5F6E17AB-2B64-84D6-59D3-205C9A1C200C}"/>
                  </a:ext>
                </a:extLst>
              </p:cNvPr>
              <p:cNvSpPr txBox="1">
                <a:spLocks noRot="1" noChangeAspect="1" noMove="1" noResize="1" noEditPoints="1" noAdjustHandles="1" noChangeArrowheads="1" noChangeShapeType="1" noTextEdit="1"/>
              </p:cNvSpPr>
              <p:nvPr/>
            </p:nvSpPr>
            <p:spPr>
              <a:xfrm>
                <a:off x="4953000" y="3396319"/>
                <a:ext cx="3556935" cy="1251881"/>
              </a:xfrm>
              <a:prstGeom prst="rect">
                <a:avLst/>
              </a:prstGeom>
              <a:blipFill>
                <a:blip r:embed="rId5"/>
                <a:stretch>
                  <a:fillRect/>
                </a:stretch>
              </a:blipFill>
            </p:spPr>
            <p:txBody>
              <a:bodyPr/>
              <a:lstStyle/>
              <a:p>
                <a:r>
                  <a:rPr lang="en-US">
                    <a:noFill/>
                  </a:rPr>
                  <a:t> </a:t>
                </a:r>
              </a:p>
            </p:txBody>
          </p:sp>
        </mc:Fallback>
      </mc:AlternateContent>
      <p:sp>
        <p:nvSpPr>
          <p:cNvPr id="15" name="TextBox 14"/>
          <p:cNvSpPr txBox="1"/>
          <p:nvPr/>
        </p:nvSpPr>
        <p:spPr>
          <a:xfrm>
            <a:off x="8947073" y="3536899"/>
            <a:ext cx="3805007" cy="584775"/>
          </a:xfrm>
          <a:prstGeom prst="rect">
            <a:avLst/>
          </a:prstGeom>
          <a:noFill/>
        </p:spPr>
        <p:txBody>
          <a:bodyPr wrap="square" rtlCol="0">
            <a:spAutoFit/>
          </a:bodyPr>
          <a:lstStyle/>
          <a:p>
            <a:r>
              <a:rPr lang="en-US" sz="3200" dirty="0">
                <a:solidFill>
                  <a:srgbClr val="FF0000"/>
                </a:solidFill>
              </a:rPr>
              <a:t>Here, </a:t>
            </a:r>
            <a:r>
              <a:rPr lang="en-US" sz="3200" i="1" dirty="0">
                <a:solidFill>
                  <a:srgbClr val="FF0000"/>
                </a:solidFill>
              </a:rPr>
              <a:t>R</a:t>
            </a:r>
            <a:r>
              <a:rPr lang="en-US" sz="3200" dirty="0">
                <a:solidFill>
                  <a:srgbClr val="FF0000"/>
                </a:solidFill>
              </a:rPr>
              <a:t> = </a:t>
            </a:r>
            <a:r>
              <a:rPr lang="en-US" sz="3200" i="1" dirty="0">
                <a:solidFill>
                  <a:srgbClr val="FF0000"/>
                </a:solidFill>
                <a:cs typeface="Arial" panose="020B0604020202020204" pitchFamily="34" charset="0"/>
              </a:rPr>
              <a:t>R</a:t>
            </a:r>
            <a:r>
              <a:rPr lang="en-US" sz="3200" baseline="-25000" dirty="0">
                <a:solidFill>
                  <a:srgbClr val="FF0000"/>
                </a:solidFill>
                <a:cs typeface="Arial" panose="020B0604020202020204" pitchFamily="34" charset="0"/>
              </a:rPr>
              <a:t>1</a:t>
            </a:r>
            <a:r>
              <a:rPr lang="en-US" sz="3200" dirty="0">
                <a:solidFill>
                  <a:srgbClr val="FF0000"/>
                </a:solidFill>
                <a:cs typeface="Arial" panose="020B0604020202020204" pitchFamily="34" charset="0"/>
              </a:rPr>
              <a:t> + </a:t>
            </a:r>
            <a:r>
              <a:rPr lang="en-US" sz="3200" i="1" dirty="0">
                <a:solidFill>
                  <a:srgbClr val="FF0000"/>
                </a:solidFill>
                <a:cs typeface="Arial" panose="020B0604020202020204" pitchFamily="34" charset="0"/>
              </a:rPr>
              <a:t>R</a:t>
            </a:r>
            <a:r>
              <a:rPr lang="en-US" sz="3200" baseline="-25000" dirty="0">
                <a:solidFill>
                  <a:srgbClr val="FF0000"/>
                </a:solidFill>
                <a:cs typeface="Arial" panose="020B0604020202020204" pitchFamily="34" charset="0"/>
              </a:rPr>
              <a:t>2</a:t>
            </a:r>
            <a:r>
              <a:rPr lang="en-US" sz="3200" dirty="0">
                <a:solidFill>
                  <a:srgbClr val="FF0000"/>
                </a:solidFill>
              </a:rPr>
              <a:t> </a:t>
            </a:r>
          </a:p>
        </p:txBody>
      </p:sp>
    </p:spTree>
    <p:extLst>
      <p:ext uri="{BB962C8B-B14F-4D97-AF65-F5344CB8AC3E}">
        <p14:creationId xmlns:p14="http://schemas.microsoft.com/office/powerpoint/2010/main" val="12690877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554" y="467360"/>
            <a:ext cx="13167360" cy="1132840"/>
          </a:xfrm>
        </p:spPr>
        <p:txBody>
          <a:bodyPr>
            <a:normAutofit/>
          </a:bodyPr>
          <a:lstStyle/>
          <a:p>
            <a:r>
              <a:rPr lang="en-US" sz="5400" b="1" dirty="0"/>
              <a:t>Hardware Debouncing 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181" y="1524000"/>
                <a:ext cx="14148619" cy="5927140"/>
              </a:xfrm>
            </p:spPr>
            <p:txBody>
              <a:bodyPr>
                <a:noAutofit/>
              </a:bodyPr>
              <a:lstStyle/>
              <a:p>
                <a:pPr marL="124355" indent="0" algn="just">
                  <a:spcBef>
                    <a:spcPts val="0"/>
                  </a:spcBef>
                  <a:buNone/>
                </a:pPr>
                <a:r>
                  <a:rPr lang="en-US" sz="3200" dirty="0">
                    <a:cs typeface="Arial" panose="020B0604020202020204" pitchFamily="34" charset="0"/>
                  </a:rPr>
                  <a:t>The diode is an </a:t>
                </a:r>
                <a:r>
                  <a:rPr lang="en-US" sz="3200">
                    <a:cs typeface="Arial" panose="020B0604020202020204" pitchFamily="34" charset="0"/>
                  </a:rPr>
                  <a:t>optional part. </a:t>
                </a:r>
                <a:r>
                  <a:rPr lang="en-US" sz="3200" dirty="0">
                    <a:cs typeface="Arial" panose="020B0604020202020204" pitchFamily="34" charset="0"/>
                  </a:rPr>
                  <a:t>The use of diode forms a shortcut path that removes </a:t>
                </a:r>
                <a:r>
                  <a:rPr lang="en-US" sz="3200" i="1" dirty="0">
                    <a:cs typeface="Arial" panose="020B0604020202020204" pitchFamily="34" charset="0"/>
                  </a:rPr>
                  <a:t>R</a:t>
                </a:r>
                <a:r>
                  <a:rPr lang="en-US" sz="3200" baseline="-25000" dirty="0">
                    <a:cs typeface="Arial" panose="020B0604020202020204" pitchFamily="34" charset="0"/>
                  </a:rPr>
                  <a:t>2</a:t>
                </a:r>
                <a:r>
                  <a:rPr lang="en-US" sz="3200" dirty="0">
                    <a:cs typeface="Arial" panose="020B0604020202020204" pitchFamily="34" charset="0"/>
                  </a:rPr>
                  <a:t> from the charging circuit. All charges flow through only </a:t>
                </a:r>
                <a:r>
                  <a:rPr lang="en-US" sz="3200" i="1" dirty="0">
                    <a:cs typeface="Arial" panose="020B0604020202020204" pitchFamily="34" charset="0"/>
                  </a:rPr>
                  <a:t>R</a:t>
                </a:r>
                <a:r>
                  <a:rPr lang="en-US" sz="3200" baseline="-25000" dirty="0">
                    <a:cs typeface="Arial" panose="020B0604020202020204" pitchFamily="34" charset="0"/>
                  </a:rPr>
                  <a:t>1</a:t>
                </a:r>
                <a:r>
                  <a:rPr lang="en-US" sz="3200" dirty="0">
                    <a:cs typeface="Arial" panose="020B0604020202020204" pitchFamily="34" charset="0"/>
                  </a:rPr>
                  <a:t>.</a:t>
                </a:r>
              </a:p>
              <a:p>
                <a:pPr marL="124355" indent="0" algn="just">
                  <a:spcBef>
                    <a:spcPts val="0"/>
                  </a:spcBef>
                  <a:buNone/>
                </a:pPr>
                <a:r>
                  <a:rPr lang="en-US" sz="3200" dirty="0">
                    <a:cs typeface="Arial" panose="020B0604020202020204" pitchFamily="34" charset="0"/>
                  </a:rPr>
                  <a:t>Equations will be the same except that we have to take the voltage drop across the diode into account. Change </a:t>
                </a:r>
                <a:r>
                  <a:rPr lang="en-US" sz="3200" i="1" dirty="0" err="1">
                    <a:cs typeface="Arial" panose="020B0604020202020204" pitchFamily="34" charset="0"/>
                  </a:rPr>
                  <a:t>V</a:t>
                </a:r>
                <a:r>
                  <a:rPr lang="en-US" sz="3200" i="1" baseline="-25000" dirty="0" err="1">
                    <a:cs typeface="Arial" panose="020B0604020202020204" pitchFamily="34" charset="0"/>
                  </a:rPr>
                  <a:t>final</a:t>
                </a:r>
                <a:r>
                  <a:rPr lang="en-US" sz="3200" dirty="0">
                    <a:cs typeface="Arial" panose="020B0604020202020204" pitchFamily="34" charset="0"/>
                  </a:rPr>
                  <a:t> to 4.3 V (5 V - 0.7 V, Si diode’s forward voltage drop) and solve for </a:t>
                </a:r>
                <a:r>
                  <a:rPr lang="en-US" sz="3200" i="1" dirty="0">
                    <a:cs typeface="Arial" panose="020B0604020202020204" pitchFamily="34" charset="0"/>
                  </a:rPr>
                  <a:t>R</a:t>
                </a:r>
                <a:r>
                  <a:rPr lang="en-US" sz="3200" baseline="-25000" dirty="0">
                    <a:cs typeface="Arial" panose="020B0604020202020204" pitchFamily="34" charset="0"/>
                  </a:rPr>
                  <a:t>1</a:t>
                </a:r>
                <a:r>
                  <a:rPr lang="en-US" sz="3200" dirty="0">
                    <a:cs typeface="Arial" panose="020B0604020202020204" pitchFamily="34" charset="0"/>
                  </a:rPr>
                  <a:t> again, i.e., </a:t>
                </a:r>
                <a14:m>
                  <m:oMath xmlns:m="http://schemas.openxmlformats.org/officeDocument/2006/math">
                    <m:sSub>
                      <m:sSubPr>
                        <m:ctrlPr>
                          <a:rPr lang="en-US" sz="3200" i="1">
                            <a:latin typeface="Cambria Math" panose="02040503050406030204" pitchFamily="18" charset="0"/>
                            <a:cs typeface="Arial" panose="020B0604020202020204" pitchFamily="34" charset="0"/>
                          </a:rPr>
                        </m:ctrlPr>
                      </m:sSubPr>
                      <m:e>
                        <m:r>
                          <a:rPr lang="en-US" sz="3200" i="1">
                            <a:latin typeface="Cambria Math" panose="02040503050406030204" pitchFamily="18" charset="0"/>
                            <a:cs typeface="Arial" panose="020B0604020202020204" pitchFamily="34" charset="0"/>
                          </a:rPr>
                          <m:t>𝑅</m:t>
                        </m:r>
                      </m:e>
                      <m:sub>
                        <m:r>
                          <a:rPr lang="en-US" sz="3200" i="1">
                            <a:latin typeface="Cambria Math" panose="02040503050406030204" pitchFamily="18" charset="0"/>
                            <a:cs typeface="Arial" panose="020B0604020202020204" pitchFamily="34" charset="0"/>
                          </a:rPr>
                          <m:t>1</m:t>
                        </m:r>
                      </m:sub>
                    </m:sSub>
                    <m:r>
                      <a:rPr lang="en-US" sz="3200" i="1">
                        <a:latin typeface="Cambria Math" panose="02040503050406030204" pitchFamily="18" charset="0"/>
                        <a:cs typeface="Arial" panose="020B0604020202020204" pitchFamily="34" charset="0"/>
                      </a:rPr>
                      <m:t>=</m:t>
                    </m:r>
                    <m:f>
                      <m:fPr>
                        <m:ctrlPr>
                          <a:rPr lang="en-US" sz="3200" i="1">
                            <a:latin typeface="Cambria Math" panose="02040503050406030204" pitchFamily="18" charset="0"/>
                            <a:cs typeface="Arial" panose="020B0604020202020204" pitchFamily="34" charset="0"/>
                          </a:rPr>
                        </m:ctrlPr>
                      </m:fPr>
                      <m:num>
                        <m:r>
                          <a:rPr lang="en-US" sz="3200" i="1">
                            <a:latin typeface="Cambria Math" panose="02040503050406030204" pitchFamily="18" charset="0"/>
                            <a:cs typeface="Arial" panose="020B0604020202020204" pitchFamily="34" charset="0"/>
                          </a:rPr>
                          <m:t>20</m:t>
                        </m:r>
                        <m:r>
                          <a:rPr lang="en-US" sz="3200" i="1">
                            <a:latin typeface="Cambria Math" panose="02040503050406030204" pitchFamily="18" charset="0"/>
                            <a:ea typeface="Cambria Math" panose="02040503050406030204" pitchFamily="18" charset="0"/>
                            <a:cs typeface="Arial" panose="020B0604020202020204" pitchFamily="34" charset="0"/>
                          </a:rPr>
                          <m:t>×</m:t>
                        </m:r>
                        <m:sSup>
                          <m:sSupPr>
                            <m:ctrlPr>
                              <a:rPr lang="en-US" sz="3200" i="1">
                                <a:latin typeface="Cambria Math" panose="02040503050406030204" pitchFamily="18" charset="0"/>
                                <a:ea typeface="Cambria Math" panose="02040503050406030204" pitchFamily="18" charset="0"/>
                                <a:cs typeface="Arial" panose="020B0604020202020204" pitchFamily="34" charset="0"/>
                              </a:rPr>
                            </m:ctrlPr>
                          </m:sSupPr>
                          <m:e>
                            <m:r>
                              <a:rPr lang="en-US" sz="3200" i="1">
                                <a:latin typeface="Cambria Math" panose="02040503050406030204" pitchFamily="18" charset="0"/>
                                <a:ea typeface="Cambria Math" panose="02040503050406030204" pitchFamily="18" charset="0"/>
                                <a:cs typeface="Arial" panose="020B0604020202020204" pitchFamily="34" charset="0"/>
                              </a:rPr>
                              <m:t>10</m:t>
                            </m:r>
                          </m:e>
                          <m:sup>
                            <m:r>
                              <a:rPr lang="en-US" sz="3200" i="1">
                                <a:latin typeface="Cambria Math" panose="02040503050406030204" pitchFamily="18" charset="0"/>
                                <a:ea typeface="Cambria Math" panose="02040503050406030204" pitchFamily="18" charset="0"/>
                                <a:cs typeface="Arial" panose="020B0604020202020204" pitchFamily="34" charset="0"/>
                              </a:rPr>
                              <m:t>−3</m:t>
                            </m:r>
                          </m:sup>
                        </m:sSup>
                      </m:num>
                      <m:den>
                        <m:r>
                          <a:rPr lang="en-US" sz="3200" i="1">
                            <a:latin typeface="Cambria Math" panose="02040503050406030204" pitchFamily="18" charset="0"/>
                            <a:cs typeface="Arial" panose="020B0604020202020204" pitchFamily="34" charset="0"/>
                          </a:rPr>
                          <m:t>1</m:t>
                        </m:r>
                        <m:r>
                          <a:rPr lang="en-US" sz="3200" i="1">
                            <a:latin typeface="Cambria Math" panose="02040503050406030204" pitchFamily="18" charset="0"/>
                            <a:ea typeface="Cambria Math" panose="02040503050406030204" pitchFamily="18" charset="0"/>
                            <a:cs typeface="Arial" panose="020B0604020202020204" pitchFamily="34" charset="0"/>
                          </a:rPr>
                          <m:t>×</m:t>
                        </m:r>
                        <m:sSup>
                          <m:sSupPr>
                            <m:ctrlPr>
                              <a:rPr lang="en-US" sz="3200" i="1">
                                <a:latin typeface="Cambria Math" panose="02040503050406030204" pitchFamily="18" charset="0"/>
                                <a:ea typeface="Cambria Math" panose="02040503050406030204" pitchFamily="18" charset="0"/>
                                <a:cs typeface="Arial" panose="020B0604020202020204" pitchFamily="34" charset="0"/>
                              </a:rPr>
                            </m:ctrlPr>
                          </m:sSupPr>
                          <m:e>
                            <m:r>
                              <a:rPr lang="en-US" sz="3200" i="1">
                                <a:latin typeface="Cambria Math" panose="02040503050406030204" pitchFamily="18" charset="0"/>
                                <a:ea typeface="Cambria Math" panose="02040503050406030204" pitchFamily="18" charset="0"/>
                                <a:cs typeface="Arial" panose="020B0604020202020204" pitchFamily="34" charset="0"/>
                              </a:rPr>
                              <m:t>10</m:t>
                            </m:r>
                          </m:e>
                          <m:sup>
                            <m:r>
                              <a:rPr lang="en-US" sz="3200" i="1">
                                <a:latin typeface="Cambria Math" panose="02040503050406030204" pitchFamily="18" charset="0"/>
                                <a:ea typeface="Cambria Math" panose="02040503050406030204" pitchFamily="18" charset="0"/>
                                <a:cs typeface="Arial" panose="020B0604020202020204" pitchFamily="34" charset="0"/>
                              </a:rPr>
                              <m:t>−6</m:t>
                            </m:r>
                          </m:sup>
                        </m:sSup>
                        <m:r>
                          <a:rPr lang="en-US" sz="3200" i="1">
                            <a:latin typeface="Cambria Math" panose="02040503050406030204" pitchFamily="18" charset="0"/>
                            <a:ea typeface="Cambria Math" panose="02040503050406030204" pitchFamily="18" charset="0"/>
                            <a:cs typeface="Arial" panose="020B0604020202020204" pitchFamily="34" charset="0"/>
                          </a:rPr>
                          <m:t>𝑙𝑛</m:t>
                        </m:r>
                        <m:d>
                          <m:dPr>
                            <m:ctrlPr>
                              <a:rPr lang="en-US" sz="3200" i="1">
                                <a:latin typeface="Cambria Math" panose="02040503050406030204" pitchFamily="18" charset="0"/>
                                <a:ea typeface="Cambria Math" panose="02040503050406030204" pitchFamily="18" charset="0"/>
                                <a:cs typeface="Arial" panose="020B0604020202020204" pitchFamily="34" charset="0"/>
                              </a:rPr>
                            </m:ctrlPr>
                          </m:dPr>
                          <m:e>
                            <m:r>
                              <a:rPr lang="en-US" sz="3200" i="1">
                                <a:latin typeface="Cambria Math" panose="02040503050406030204" pitchFamily="18" charset="0"/>
                                <a:ea typeface="Cambria Math" panose="02040503050406030204" pitchFamily="18" charset="0"/>
                                <a:cs typeface="Arial" panose="020B0604020202020204" pitchFamily="34" charset="0"/>
                              </a:rPr>
                              <m:t>1−</m:t>
                            </m:r>
                            <m:f>
                              <m:fPr>
                                <m:ctrlPr>
                                  <a:rPr lang="en-US" sz="3200" i="1">
                                    <a:latin typeface="Cambria Math" panose="02040503050406030204" pitchFamily="18" charset="0"/>
                                    <a:ea typeface="Cambria Math" panose="02040503050406030204" pitchFamily="18" charset="0"/>
                                    <a:cs typeface="Arial" panose="020B0604020202020204" pitchFamily="34" charset="0"/>
                                  </a:rPr>
                                </m:ctrlPr>
                              </m:fPr>
                              <m:num>
                                <m:r>
                                  <a:rPr lang="en-US" sz="3200" i="1">
                                    <a:latin typeface="Cambria Math" panose="02040503050406030204" pitchFamily="18" charset="0"/>
                                    <a:ea typeface="Cambria Math" panose="02040503050406030204" pitchFamily="18" charset="0"/>
                                    <a:cs typeface="Arial" panose="020B0604020202020204" pitchFamily="34" charset="0"/>
                                  </a:rPr>
                                  <m:t>0.9</m:t>
                                </m:r>
                              </m:num>
                              <m:den>
                                <m:r>
                                  <a:rPr lang="en-US" sz="3200" b="0" i="1" smtClean="0">
                                    <a:latin typeface="Cambria Math" panose="02040503050406030204" pitchFamily="18" charset="0"/>
                                    <a:ea typeface="Cambria Math" panose="02040503050406030204" pitchFamily="18" charset="0"/>
                                    <a:cs typeface="Arial" panose="020B0604020202020204" pitchFamily="34" charset="0"/>
                                  </a:rPr>
                                  <m:t>4.3</m:t>
                                </m:r>
                              </m:den>
                            </m:f>
                          </m:e>
                        </m:d>
                      </m:den>
                    </m:f>
                    <m:r>
                      <a:rPr lang="en-US" sz="3200" i="1">
                        <a:latin typeface="Cambria Math" panose="02040503050406030204" pitchFamily="18" charset="0"/>
                        <a:cs typeface="Arial" panose="020B0604020202020204" pitchFamily="34" charset="0"/>
                      </a:rPr>
                      <m:t>=</m:t>
                    </m:r>
                    <m:r>
                      <m:rPr>
                        <m:nor/>
                      </m:rPr>
                      <a:rPr lang="en-US" sz="3200" b="0" i="0" dirty="0" smtClean="0"/>
                      <m:t>85</m:t>
                    </m:r>
                    <m:r>
                      <m:rPr>
                        <m:nor/>
                      </m:rPr>
                      <a:rPr lang="en-US" sz="3200" dirty="0"/>
                      <m:t>.</m:t>
                    </m:r>
                    <m:r>
                      <m:rPr>
                        <m:nor/>
                      </m:rPr>
                      <a:rPr lang="en-US" sz="3200" b="0" i="0" dirty="0" smtClean="0"/>
                      <m:t>16</m:t>
                    </m:r>
                    <m:r>
                      <m:rPr>
                        <m:nor/>
                      </m:rPr>
                      <a:rPr lang="en-US" sz="3200" dirty="0"/>
                      <m:t> </m:t>
                    </m:r>
                    <m:r>
                      <m:rPr>
                        <m:sty m:val="p"/>
                      </m:rPr>
                      <a:rPr lang="en-US" sz="3200">
                        <a:latin typeface="Cambria Math" panose="02040503050406030204" pitchFamily="18" charset="0"/>
                        <a:cs typeface="Arial" panose="020B0604020202020204" pitchFamily="34" charset="0"/>
                      </a:rPr>
                      <m:t>k</m:t>
                    </m:r>
                    <m:r>
                      <m:rPr>
                        <m:sty m:val="p"/>
                      </m:rPr>
                      <a:rPr lang="el-GR" sz="3200" i="1">
                        <a:latin typeface="Cambria Math" panose="02040503050406030204" pitchFamily="18" charset="0"/>
                        <a:ea typeface="Cambria Math" panose="02040503050406030204" pitchFamily="18" charset="0"/>
                        <a:cs typeface="Arial" panose="020B0604020202020204" pitchFamily="34" charset="0"/>
                      </a:rPr>
                      <m:t>Ω</m:t>
                    </m:r>
                  </m:oMath>
                </a14:m>
                <a:r>
                  <a:rPr lang="en-US" sz="3200" i="1" dirty="0"/>
                  <a:t> </a:t>
                </a:r>
                <a:r>
                  <a:rPr lang="en-US" sz="3200" dirty="0"/>
                  <a:t>(if a diode is used). Now, </a:t>
                </a:r>
                <a:r>
                  <a:rPr lang="en-US" sz="3200" i="1" dirty="0"/>
                  <a:t>R</a:t>
                </a:r>
                <a:r>
                  <a:rPr lang="en-US" sz="3200" baseline="-25000" dirty="0"/>
                  <a:t>2</a:t>
                </a:r>
                <a:r>
                  <a:rPr lang="en-US" sz="3200" dirty="0"/>
                  <a:t> = 18 </a:t>
                </a:r>
                <a:r>
                  <a:rPr lang="en-US" sz="3200" dirty="0" err="1"/>
                  <a:t>kΩ</a:t>
                </a:r>
                <a:r>
                  <a:rPr lang="en-US" sz="3200" dirty="0"/>
                  <a:t> and </a:t>
                </a:r>
                <a:r>
                  <a:rPr lang="en-US" sz="3200" i="1" dirty="0"/>
                  <a:t>R</a:t>
                </a:r>
                <a:r>
                  <a:rPr lang="en-US" sz="3200" baseline="-25000" dirty="0"/>
                  <a:t>1</a:t>
                </a:r>
                <a:r>
                  <a:rPr lang="en-US" sz="3200" dirty="0"/>
                  <a:t> = 82 </a:t>
                </a:r>
                <a:r>
                  <a:rPr lang="en-US" sz="3200" dirty="0" err="1"/>
                  <a:t>kΩ</a:t>
                </a:r>
                <a:r>
                  <a:rPr lang="en-US" sz="3200" dirty="0"/>
                  <a:t>, (available)</a:t>
                </a:r>
                <a:r>
                  <a:rPr lang="en-US" sz="3200" dirty="0">
                    <a:cs typeface="Arial" panose="020B0604020202020204" pitchFamily="34" charset="0"/>
                  </a:rPr>
                  <a:t>.</a:t>
                </a:r>
              </a:p>
              <a:p>
                <a:pPr marL="124355" indent="0" algn="just">
                  <a:spcBef>
                    <a:spcPts val="0"/>
                  </a:spcBef>
                  <a:buNone/>
                </a:pPr>
                <a:endParaRPr lang="en-US" sz="2400" dirty="0">
                  <a:cs typeface="Arial" panose="020B0604020202020204" pitchFamily="34" charset="0"/>
                </a:endParaRPr>
              </a:p>
              <a:p>
                <a:pPr marL="124355" indent="0" algn="just">
                  <a:spcBef>
                    <a:spcPts val="0"/>
                  </a:spcBef>
                  <a:buNone/>
                </a:pPr>
                <a:r>
                  <a:rPr lang="en-US" sz="3200" dirty="0">
                    <a:solidFill>
                      <a:srgbClr val="FF0000"/>
                    </a:solidFill>
                    <a:cs typeface="Arial" panose="020B0604020202020204" pitchFamily="34" charset="0"/>
                  </a:rPr>
                  <a:t>Be wary of the components’ tolerances!</a:t>
                </a:r>
              </a:p>
              <a:p>
                <a:pPr marL="124355" indent="0" algn="just">
                  <a:spcBef>
                    <a:spcPts val="0"/>
                  </a:spcBef>
                  <a:buNone/>
                </a:pPr>
                <a:r>
                  <a:rPr lang="en-US" sz="3200" dirty="0">
                    <a:cs typeface="Arial" panose="020B0604020202020204" pitchFamily="34" charset="0"/>
                  </a:rPr>
                  <a:t>Standard resistors are usually ±5-10% and the capacitors are ±20% (for electrolytic) and ±30% (for small ceramic capacitors) are error prone from their nominal rating.</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181" y="1524000"/>
                <a:ext cx="14148619" cy="5927140"/>
              </a:xfrm>
              <a:blipFill>
                <a:blip r:embed="rId3"/>
                <a:stretch>
                  <a:fillRect l="-259" t="-1235" r="-1077" b="-1543"/>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1190008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349" y="457200"/>
            <a:ext cx="13167360" cy="1066800"/>
          </a:xfrm>
        </p:spPr>
        <p:txBody>
          <a:bodyPr>
            <a:normAutofit/>
          </a:bodyPr>
          <a:lstStyle/>
          <a:p>
            <a:r>
              <a:rPr lang="en-US" sz="5400" b="1" dirty="0">
                <a:solidFill>
                  <a:srgbClr val="00B0F0"/>
                </a:solidFill>
              </a:rPr>
              <a:t>Software Debouncing</a:t>
            </a:r>
          </a:p>
        </p:txBody>
      </p:sp>
      <p:sp>
        <p:nvSpPr>
          <p:cNvPr id="3" name="Content Placeholder 2"/>
          <p:cNvSpPr>
            <a:spLocks noGrp="1"/>
          </p:cNvSpPr>
          <p:nvPr>
            <p:ph idx="1"/>
          </p:nvPr>
        </p:nvSpPr>
        <p:spPr>
          <a:xfrm>
            <a:off x="167149" y="1447800"/>
            <a:ext cx="14310851" cy="6096000"/>
          </a:xfrm>
        </p:spPr>
        <p:txBody>
          <a:bodyPr lIns="0" rIns="0">
            <a:noAutofit/>
          </a:bodyPr>
          <a:lstStyle/>
          <a:p>
            <a:pPr>
              <a:spcBef>
                <a:spcPts val="0"/>
              </a:spcBef>
              <a:spcAft>
                <a:spcPts val="1200"/>
              </a:spcAft>
            </a:pPr>
            <a:r>
              <a:rPr lang="en-US" sz="3200" dirty="0">
                <a:solidFill>
                  <a:srgbClr val="FF0000"/>
                </a:solidFill>
                <a:cs typeface="Arial" panose="020B0604020202020204" pitchFamily="34" charset="0"/>
              </a:rPr>
              <a:t>Debouncing in hardware </a:t>
            </a:r>
            <a:r>
              <a:rPr lang="en-US" sz="3200" dirty="0">
                <a:cs typeface="Arial" panose="020B0604020202020204" pitchFamily="34" charset="0"/>
              </a:rPr>
              <a:t>may give rise to </a:t>
            </a:r>
            <a:r>
              <a:rPr lang="en-US" sz="3200" dirty="0">
                <a:solidFill>
                  <a:srgbClr val="FF0000"/>
                </a:solidFill>
                <a:cs typeface="Arial" panose="020B0604020202020204" pitchFamily="34" charset="0"/>
              </a:rPr>
              <a:t>additional cost</a:t>
            </a:r>
            <a:r>
              <a:rPr lang="en-US" sz="3200" dirty="0">
                <a:cs typeface="Arial" panose="020B0604020202020204" pitchFamily="34" charset="0"/>
              </a:rPr>
              <a:t>, and it is more difficult to determine a good debouncing for all the push button switches that will be used. So, it may be preferable to debounce the switch in software.</a:t>
            </a:r>
          </a:p>
          <a:p>
            <a:pPr>
              <a:spcBef>
                <a:spcPts val="0"/>
              </a:spcBef>
              <a:spcAft>
                <a:spcPts val="1200"/>
              </a:spcAft>
            </a:pPr>
            <a:r>
              <a:rPr lang="en-US" sz="3200" dirty="0">
                <a:solidFill>
                  <a:srgbClr val="FF0000"/>
                </a:solidFill>
                <a:cs typeface="Arial" panose="020B0604020202020204" pitchFamily="34" charset="0"/>
              </a:rPr>
              <a:t>Debouncing a switch in software is very simple</a:t>
            </a:r>
            <a:r>
              <a:rPr lang="en-US" sz="3200" dirty="0">
                <a:cs typeface="Arial" panose="020B0604020202020204" pitchFamily="34" charset="0"/>
              </a:rPr>
              <a:t>. The basic idea is to sample the switch signal at a regular interval and filter out any glitches. </a:t>
            </a:r>
            <a:r>
              <a:rPr lang="en-US" sz="3200" dirty="0">
                <a:solidFill>
                  <a:srgbClr val="FF0000"/>
                </a:solidFill>
                <a:cs typeface="Arial" panose="020B0604020202020204" pitchFamily="34" charset="0"/>
              </a:rPr>
              <a:t>There are a couple of approaches to achieving </a:t>
            </a:r>
            <a:r>
              <a:rPr lang="en-US" sz="3200" dirty="0">
                <a:cs typeface="Arial" panose="020B0604020202020204" pitchFamily="34" charset="0"/>
              </a:rPr>
              <a:t>this. These approaches assume a switch circuit like that shown in the explanation of switch bounce- a simple push switch with a pull-up resistor.</a:t>
            </a:r>
          </a:p>
          <a:p>
            <a:pPr>
              <a:spcBef>
                <a:spcPts val="0"/>
              </a:spcBef>
              <a:spcAft>
                <a:spcPts val="1200"/>
              </a:spcAft>
            </a:pPr>
            <a:r>
              <a:rPr lang="en-US" sz="3200" dirty="0">
                <a:cs typeface="Arial" panose="020B0604020202020204" pitchFamily="34" charset="0"/>
              </a:rPr>
              <a:t>While </a:t>
            </a:r>
            <a:r>
              <a:rPr lang="en-US" sz="3200" dirty="0">
                <a:solidFill>
                  <a:srgbClr val="FF0000"/>
                </a:solidFill>
                <a:cs typeface="Arial" panose="020B0604020202020204" pitchFamily="34" charset="0"/>
              </a:rPr>
              <a:t>numerous algorithms </a:t>
            </a:r>
            <a:r>
              <a:rPr lang="en-US" sz="3200" dirty="0">
                <a:cs typeface="Arial" panose="020B0604020202020204" pitchFamily="34" charset="0"/>
              </a:rPr>
              <a:t>exist to perform the debouncing function, we are going to limit ourselves to implementing two during the lab. </a:t>
            </a:r>
            <a:r>
              <a:rPr lang="en-US" sz="3200" dirty="0">
                <a:solidFill>
                  <a:srgbClr val="FF0000"/>
                </a:solidFill>
                <a:cs typeface="Arial" panose="020B0604020202020204" pitchFamily="34" charset="0"/>
              </a:rPr>
              <a:t>Both approaches use a timer</a:t>
            </a:r>
            <a:r>
              <a:rPr lang="en-US" sz="3200" dirty="0">
                <a:cs typeface="Arial" panose="020B0604020202020204" pitchFamily="34" charset="0"/>
              </a:rPr>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28068317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349" y="457200"/>
            <a:ext cx="13167360" cy="1066800"/>
          </a:xfrm>
        </p:spPr>
        <p:txBody>
          <a:bodyPr>
            <a:normAutofit/>
          </a:bodyPr>
          <a:lstStyle/>
          <a:p>
            <a:r>
              <a:rPr lang="en-US" sz="5400" b="1" dirty="0">
                <a:solidFill>
                  <a:srgbClr val="00B0F0"/>
                </a:solidFill>
              </a:rPr>
              <a:t>Software Debouncing</a:t>
            </a:r>
          </a:p>
        </p:txBody>
      </p:sp>
      <p:sp>
        <p:nvSpPr>
          <p:cNvPr id="3" name="Content Placeholder 2"/>
          <p:cNvSpPr>
            <a:spLocks noGrp="1"/>
          </p:cNvSpPr>
          <p:nvPr>
            <p:ph idx="1"/>
          </p:nvPr>
        </p:nvSpPr>
        <p:spPr>
          <a:xfrm>
            <a:off x="243349" y="1371600"/>
            <a:ext cx="14143702" cy="6096000"/>
          </a:xfrm>
        </p:spPr>
        <p:txBody>
          <a:bodyPr>
            <a:noAutofit/>
          </a:bodyPr>
          <a:lstStyle/>
          <a:p>
            <a:pPr marL="124355" indent="0">
              <a:spcBef>
                <a:spcPts val="0"/>
              </a:spcBef>
              <a:buNone/>
            </a:pPr>
            <a:r>
              <a:rPr lang="en-US" sz="3600" b="1" dirty="0">
                <a:solidFill>
                  <a:srgbClr val="FF0000"/>
                </a:solidFill>
                <a:cs typeface="Arial" panose="020B0604020202020204" pitchFamily="34" charset="0"/>
              </a:rPr>
              <a:t>Approach 1</a:t>
            </a:r>
          </a:p>
          <a:p>
            <a:pPr marL="124355" indent="0">
              <a:spcBef>
                <a:spcPts val="0"/>
              </a:spcBef>
              <a:buNone/>
            </a:pPr>
            <a:r>
              <a:rPr lang="en-US" sz="2400" dirty="0">
                <a:cs typeface="Arial" panose="020B0604020202020204" pitchFamily="34" charset="0"/>
              </a:rPr>
              <a:t>The first approach uses a </a:t>
            </a:r>
            <a:r>
              <a:rPr lang="en-US" sz="2400" b="1" dirty="0">
                <a:solidFill>
                  <a:srgbClr val="FF0000"/>
                </a:solidFill>
                <a:cs typeface="Arial" panose="020B0604020202020204" pitchFamily="34" charset="0"/>
              </a:rPr>
              <a:t>counter to time </a:t>
            </a:r>
            <a:r>
              <a:rPr lang="en-US" sz="2400" dirty="0">
                <a:cs typeface="Arial" panose="020B0604020202020204" pitchFamily="34" charset="0"/>
              </a:rPr>
              <a:t>how long the switch signal has been low. If the signal has been low continuously for a set amount of time, then it is considered pressed and stable.</a:t>
            </a:r>
          </a:p>
          <a:p>
            <a:pPr marL="124355" indent="0">
              <a:spcBef>
                <a:spcPts val="0"/>
              </a:spcBef>
              <a:buNone/>
            </a:pPr>
            <a:endParaRPr lang="en-US" sz="1800" dirty="0">
              <a:solidFill>
                <a:srgbClr val="FF0000"/>
              </a:solidFill>
              <a:cs typeface="Arial" panose="020B0604020202020204" pitchFamily="34" charset="0"/>
            </a:endParaRPr>
          </a:p>
          <a:p>
            <a:pPr marL="756491" lvl="2" indent="0">
              <a:spcBef>
                <a:spcPts val="0"/>
              </a:spcBef>
              <a:buNone/>
            </a:pPr>
            <a:r>
              <a:rPr lang="en-US" sz="2400" dirty="0">
                <a:solidFill>
                  <a:schemeClr val="tx1"/>
                </a:solidFill>
                <a:cs typeface="Arial" panose="020B0604020202020204" pitchFamily="34" charset="0"/>
              </a:rPr>
              <a:t> </a:t>
            </a:r>
            <a:r>
              <a:rPr lang="en-US" sz="2400" dirty="0">
                <a:solidFill>
                  <a:srgbClr val="7030A0"/>
                </a:solidFill>
                <a:cs typeface="Arial" panose="020B0604020202020204" pitchFamily="34" charset="0"/>
              </a:rPr>
              <a:t>1 Setup a counter variable, initialized to zero.</a:t>
            </a:r>
          </a:p>
          <a:p>
            <a:pPr marL="756491" lvl="2" indent="0">
              <a:spcBef>
                <a:spcPts val="0"/>
              </a:spcBef>
              <a:buNone/>
            </a:pPr>
            <a:r>
              <a:rPr lang="en-US" sz="2400" dirty="0">
                <a:solidFill>
                  <a:srgbClr val="7030A0"/>
                </a:solidFill>
                <a:cs typeface="Arial" panose="020B0604020202020204" pitchFamily="34" charset="0"/>
              </a:rPr>
              <a:t> 2 Setup a regular sampling event, perhaps using a timer. Use a period of about 1 </a:t>
            </a:r>
            <a:r>
              <a:rPr lang="en-US" sz="2400" dirty="0" err="1">
                <a:solidFill>
                  <a:srgbClr val="7030A0"/>
                </a:solidFill>
                <a:cs typeface="Arial" panose="020B0604020202020204" pitchFamily="34" charset="0"/>
              </a:rPr>
              <a:t>ms.</a:t>
            </a:r>
            <a:endParaRPr lang="en-US" sz="2400" dirty="0">
              <a:solidFill>
                <a:srgbClr val="7030A0"/>
              </a:solidFill>
              <a:cs typeface="Arial" panose="020B0604020202020204" pitchFamily="34" charset="0"/>
            </a:endParaRPr>
          </a:p>
          <a:p>
            <a:pPr marL="756491" lvl="2" indent="0">
              <a:spcBef>
                <a:spcPts val="0"/>
              </a:spcBef>
              <a:buNone/>
            </a:pPr>
            <a:r>
              <a:rPr lang="en-US" sz="2400" dirty="0">
                <a:solidFill>
                  <a:srgbClr val="7030A0"/>
                </a:solidFill>
                <a:cs typeface="Arial" panose="020B0604020202020204" pitchFamily="34" charset="0"/>
              </a:rPr>
              <a:t> 3 On a sample event:</a:t>
            </a:r>
          </a:p>
          <a:p>
            <a:pPr marL="756491" lvl="2" indent="0">
              <a:spcBef>
                <a:spcPts val="0"/>
              </a:spcBef>
              <a:buNone/>
            </a:pPr>
            <a:r>
              <a:rPr lang="en-US" sz="2400" dirty="0">
                <a:solidFill>
                  <a:srgbClr val="7030A0"/>
                </a:solidFill>
                <a:cs typeface="Arial" panose="020B0604020202020204" pitchFamily="34" charset="0"/>
              </a:rPr>
              <a:t> 4   </a:t>
            </a:r>
            <a:r>
              <a:rPr lang="en-US" sz="2400" dirty="0">
                <a:solidFill>
                  <a:srgbClr val="FF0000"/>
                </a:solidFill>
                <a:cs typeface="Arial" panose="020B0604020202020204" pitchFamily="34" charset="0"/>
              </a:rPr>
              <a:t>if</a:t>
            </a:r>
            <a:r>
              <a:rPr lang="en-US" sz="2400" dirty="0">
                <a:solidFill>
                  <a:srgbClr val="7030A0"/>
                </a:solidFill>
                <a:cs typeface="Arial" panose="020B0604020202020204" pitchFamily="34" charset="0"/>
              </a:rPr>
              <a:t> the switch signal is HIGH then</a:t>
            </a:r>
          </a:p>
          <a:p>
            <a:pPr marL="756491" lvl="2" indent="0">
              <a:spcBef>
                <a:spcPts val="0"/>
              </a:spcBef>
              <a:buNone/>
            </a:pPr>
            <a:r>
              <a:rPr lang="en-US" sz="2400" dirty="0">
                <a:solidFill>
                  <a:srgbClr val="7030A0"/>
                </a:solidFill>
                <a:cs typeface="Arial" panose="020B0604020202020204" pitchFamily="34" charset="0"/>
              </a:rPr>
              <a:t> 5     RESET the counter variable to ZERO</a:t>
            </a:r>
          </a:p>
          <a:p>
            <a:pPr marL="756491" lvl="2" indent="0">
              <a:spcBef>
                <a:spcPts val="0"/>
              </a:spcBef>
              <a:buNone/>
            </a:pPr>
            <a:r>
              <a:rPr lang="en-US" sz="2400" dirty="0">
                <a:solidFill>
                  <a:srgbClr val="7030A0"/>
                </a:solidFill>
                <a:cs typeface="Arial" panose="020B0604020202020204" pitchFamily="34" charset="0"/>
              </a:rPr>
              <a:t> 6     SET internal switch state to released</a:t>
            </a:r>
          </a:p>
          <a:p>
            <a:pPr marL="756491" lvl="2" indent="0">
              <a:spcBef>
                <a:spcPts val="0"/>
              </a:spcBef>
              <a:buNone/>
            </a:pPr>
            <a:r>
              <a:rPr lang="en-US" sz="2400" dirty="0">
                <a:solidFill>
                  <a:srgbClr val="7030A0"/>
                </a:solidFill>
                <a:cs typeface="Arial" panose="020B0604020202020204" pitchFamily="34" charset="0"/>
              </a:rPr>
              <a:t> 7   </a:t>
            </a:r>
            <a:r>
              <a:rPr lang="en-US" sz="2400" dirty="0">
                <a:solidFill>
                  <a:srgbClr val="FF0000"/>
                </a:solidFill>
                <a:cs typeface="Arial" panose="020B0604020202020204" pitchFamily="34" charset="0"/>
              </a:rPr>
              <a:t>else</a:t>
            </a:r>
          </a:p>
          <a:p>
            <a:pPr marL="756491" lvl="2" indent="0">
              <a:spcBef>
                <a:spcPts val="0"/>
              </a:spcBef>
              <a:buNone/>
            </a:pPr>
            <a:r>
              <a:rPr lang="en-US" sz="2400" dirty="0">
                <a:solidFill>
                  <a:srgbClr val="7030A0"/>
                </a:solidFill>
                <a:cs typeface="Arial" panose="020B0604020202020204" pitchFamily="34" charset="0"/>
              </a:rPr>
              <a:t> 8     Increment the counter variable to a maximum of 10</a:t>
            </a:r>
          </a:p>
          <a:p>
            <a:pPr marL="756491" lvl="2" indent="0">
              <a:spcBef>
                <a:spcPts val="0"/>
              </a:spcBef>
              <a:buNone/>
            </a:pPr>
            <a:r>
              <a:rPr lang="en-US" sz="2400" dirty="0">
                <a:solidFill>
                  <a:srgbClr val="7030A0"/>
                </a:solidFill>
                <a:cs typeface="Arial" panose="020B0604020202020204" pitchFamily="34" charset="0"/>
              </a:rPr>
              <a:t> 9   </a:t>
            </a:r>
            <a:r>
              <a:rPr lang="en-US" sz="2400" dirty="0">
                <a:solidFill>
                  <a:srgbClr val="FF0000"/>
                </a:solidFill>
                <a:cs typeface="Arial" panose="020B0604020202020204" pitchFamily="34" charset="0"/>
              </a:rPr>
              <a:t>end if</a:t>
            </a:r>
          </a:p>
          <a:p>
            <a:pPr marL="756491" lvl="2" indent="0">
              <a:spcBef>
                <a:spcPts val="0"/>
              </a:spcBef>
              <a:buNone/>
            </a:pPr>
            <a:r>
              <a:rPr lang="en-US" sz="2400" dirty="0">
                <a:solidFill>
                  <a:srgbClr val="7030A0"/>
                </a:solidFill>
                <a:cs typeface="Arial" panose="020B0604020202020204" pitchFamily="34" charset="0"/>
              </a:rPr>
              <a:t>10   </a:t>
            </a:r>
            <a:r>
              <a:rPr lang="en-US" sz="2400" dirty="0">
                <a:solidFill>
                  <a:srgbClr val="FF0000"/>
                </a:solidFill>
                <a:cs typeface="Arial" panose="020B0604020202020204" pitchFamily="34" charset="0"/>
              </a:rPr>
              <a:t>if</a:t>
            </a:r>
            <a:r>
              <a:rPr lang="en-US" sz="2400" dirty="0">
                <a:solidFill>
                  <a:srgbClr val="7030A0"/>
                </a:solidFill>
                <a:cs typeface="Arial" panose="020B0604020202020204" pitchFamily="34" charset="0"/>
              </a:rPr>
              <a:t> counter=10 then</a:t>
            </a:r>
          </a:p>
          <a:p>
            <a:pPr marL="756491" lvl="2" indent="0">
              <a:spcBef>
                <a:spcPts val="0"/>
              </a:spcBef>
              <a:buNone/>
            </a:pPr>
            <a:r>
              <a:rPr lang="en-US" sz="2400" dirty="0">
                <a:solidFill>
                  <a:srgbClr val="7030A0"/>
                </a:solidFill>
                <a:cs typeface="Arial" panose="020B0604020202020204" pitchFamily="34" charset="0"/>
              </a:rPr>
              <a:t>11     SET internal switch state to pressed</a:t>
            </a:r>
          </a:p>
          <a:p>
            <a:pPr marL="756491" lvl="2" indent="0">
              <a:spcBef>
                <a:spcPts val="0"/>
              </a:spcBef>
              <a:buNone/>
            </a:pPr>
            <a:r>
              <a:rPr lang="en-US" sz="2400" dirty="0">
                <a:solidFill>
                  <a:srgbClr val="7030A0"/>
                </a:solidFill>
                <a:cs typeface="Arial" panose="020B0604020202020204" pitchFamily="34" charset="0"/>
              </a:rPr>
              <a:t>12   </a:t>
            </a:r>
            <a:r>
              <a:rPr lang="en-US" sz="2400" dirty="0">
                <a:solidFill>
                  <a:srgbClr val="FF0000"/>
                </a:solidFill>
                <a:cs typeface="Arial" panose="020B0604020202020204" pitchFamily="34" charset="0"/>
              </a:rPr>
              <a:t>end if</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24122410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349" y="457200"/>
            <a:ext cx="13167360" cy="1066800"/>
          </a:xfrm>
        </p:spPr>
        <p:txBody>
          <a:bodyPr>
            <a:normAutofit/>
          </a:bodyPr>
          <a:lstStyle/>
          <a:p>
            <a:r>
              <a:rPr lang="en-US" sz="5400" b="1" dirty="0">
                <a:solidFill>
                  <a:srgbClr val="00B0F0"/>
                </a:solidFill>
              </a:rPr>
              <a:t>Software Debouncing</a:t>
            </a:r>
          </a:p>
        </p:txBody>
      </p:sp>
      <p:sp>
        <p:nvSpPr>
          <p:cNvPr id="3" name="Content Placeholder 2"/>
          <p:cNvSpPr>
            <a:spLocks noGrp="1"/>
          </p:cNvSpPr>
          <p:nvPr>
            <p:ph idx="1"/>
          </p:nvPr>
        </p:nvSpPr>
        <p:spPr>
          <a:xfrm>
            <a:off x="243349" y="1447800"/>
            <a:ext cx="14143702" cy="6096000"/>
          </a:xfrm>
        </p:spPr>
        <p:txBody>
          <a:bodyPr>
            <a:noAutofit/>
          </a:bodyPr>
          <a:lstStyle/>
          <a:p>
            <a:pPr marL="124355" indent="0">
              <a:spcBef>
                <a:spcPts val="0"/>
              </a:spcBef>
              <a:buNone/>
            </a:pPr>
            <a:r>
              <a:rPr lang="en-US" sz="3600" b="1" dirty="0">
                <a:solidFill>
                  <a:srgbClr val="FF0000"/>
                </a:solidFill>
                <a:cs typeface="Arial" panose="020B0604020202020204" pitchFamily="34" charset="0"/>
              </a:rPr>
              <a:t>Approach 2</a:t>
            </a:r>
          </a:p>
          <a:p>
            <a:pPr marL="124355" indent="0">
              <a:spcBef>
                <a:spcPts val="0"/>
              </a:spcBef>
              <a:buNone/>
            </a:pPr>
            <a:r>
              <a:rPr lang="en-US" sz="2800" dirty="0">
                <a:cs typeface="Arial" panose="020B0604020202020204" pitchFamily="34" charset="0"/>
              </a:rPr>
              <a:t>The second approach is similar to the first but uses a shift register instead of a counter. The algorithm assumes an </a:t>
            </a:r>
            <a:r>
              <a:rPr lang="en-US" sz="2800" b="1" dirty="0">
                <a:solidFill>
                  <a:srgbClr val="FF0000"/>
                </a:solidFill>
                <a:cs typeface="Arial" panose="020B0604020202020204" pitchFamily="34" charset="0"/>
              </a:rPr>
              <a:t>unsigned 8-bit register value</a:t>
            </a:r>
            <a:r>
              <a:rPr lang="en-US" sz="2800" dirty="0">
                <a:cs typeface="Arial" panose="020B0604020202020204" pitchFamily="34" charset="0"/>
              </a:rPr>
              <a:t>, such as that found in 8-bit microcontrollers.</a:t>
            </a:r>
          </a:p>
          <a:p>
            <a:pPr marL="124355" indent="0">
              <a:spcBef>
                <a:spcPts val="0"/>
              </a:spcBef>
              <a:buNone/>
            </a:pPr>
            <a:endParaRPr lang="en-US" sz="2400" dirty="0">
              <a:cs typeface="Arial" panose="020B0604020202020204" pitchFamily="34" charset="0"/>
            </a:endParaRPr>
          </a:p>
          <a:p>
            <a:pPr marL="756491" lvl="2" indent="0">
              <a:spcBef>
                <a:spcPts val="0"/>
              </a:spcBef>
              <a:buNone/>
            </a:pPr>
            <a:r>
              <a:rPr lang="en-US" sz="2400" dirty="0">
                <a:cs typeface="Arial" panose="020B0604020202020204" pitchFamily="34" charset="0"/>
              </a:rPr>
              <a:t> 1 Set up a variable to act as a shift register and initialize it to </a:t>
            </a:r>
            <a:r>
              <a:rPr lang="en-US" sz="2400" dirty="0" err="1">
                <a:cs typeface="Arial" panose="020B0604020202020204" pitchFamily="34" charset="0"/>
              </a:rPr>
              <a:t>xFF</a:t>
            </a:r>
            <a:r>
              <a:rPr lang="en-US" sz="2400" dirty="0">
                <a:cs typeface="Arial" panose="020B0604020202020204" pitchFamily="34" charset="0"/>
              </a:rPr>
              <a:t>.</a:t>
            </a:r>
          </a:p>
          <a:p>
            <a:pPr marL="756491" lvl="2" indent="0">
              <a:spcBef>
                <a:spcPts val="0"/>
              </a:spcBef>
              <a:buNone/>
            </a:pPr>
            <a:r>
              <a:rPr lang="en-US" sz="2400" dirty="0">
                <a:cs typeface="Arial" panose="020B0604020202020204" pitchFamily="34" charset="0"/>
              </a:rPr>
              <a:t> 2 Set up a regular sampling event, perhaps using a timer. Use a period of about 1 </a:t>
            </a:r>
            <a:r>
              <a:rPr lang="en-US" sz="2400" dirty="0" err="1">
                <a:cs typeface="Arial" panose="020B0604020202020204" pitchFamily="34" charset="0"/>
              </a:rPr>
              <a:t>ms.</a:t>
            </a:r>
            <a:endParaRPr lang="en-US" sz="2400" dirty="0">
              <a:cs typeface="Arial" panose="020B0604020202020204" pitchFamily="34" charset="0"/>
            </a:endParaRPr>
          </a:p>
          <a:p>
            <a:pPr marL="756491" lvl="2" indent="0">
              <a:spcBef>
                <a:spcPts val="0"/>
              </a:spcBef>
              <a:buNone/>
            </a:pPr>
            <a:r>
              <a:rPr lang="en-US" sz="2400" dirty="0">
                <a:cs typeface="Arial" panose="020B0604020202020204" pitchFamily="34" charset="0"/>
              </a:rPr>
              <a:t> 3 On a sample event:</a:t>
            </a:r>
          </a:p>
          <a:p>
            <a:pPr marL="756491" lvl="2" indent="0">
              <a:spcBef>
                <a:spcPts val="0"/>
              </a:spcBef>
              <a:buNone/>
            </a:pPr>
            <a:r>
              <a:rPr lang="en-US" sz="2400" dirty="0">
                <a:cs typeface="Arial" panose="020B0604020202020204" pitchFamily="34" charset="0"/>
              </a:rPr>
              <a:t> 4   SHIFT the variable towards the most significant bit</a:t>
            </a:r>
          </a:p>
          <a:p>
            <a:pPr marL="756491" lvl="2" indent="0">
              <a:spcBef>
                <a:spcPts val="0"/>
              </a:spcBef>
              <a:buNone/>
            </a:pPr>
            <a:r>
              <a:rPr lang="en-US" sz="2400" dirty="0">
                <a:cs typeface="Arial" panose="020B0604020202020204" pitchFamily="34" charset="0"/>
              </a:rPr>
              <a:t> 5   SET the least significant bit to the current switch value</a:t>
            </a:r>
          </a:p>
          <a:p>
            <a:pPr marL="756491" lvl="2" indent="0">
              <a:spcBef>
                <a:spcPts val="0"/>
              </a:spcBef>
              <a:buNone/>
            </a:pPr>
            <a:r>
              <a:rPr lang="en-US" sz="2400" dirty="0">
                <a:cs typeface="Arial" panose="020B0604020202020204" pitchFamily="34" charset="0"/>
              </a:rPr>
              <a:t> 6   </a:t>
            </a:r>
            <a:r>
              <a:rPr lang="en-US" sz="2400" dirty="0">
                <a:solidFill>
                  <a:srgbClr val="FF0000"/>
                </a:solidFill>
                <a:cs typeface="Arial" panose="020B0604020202020204" pitchFamily="34" charset="0"/>
              </a:rPr>
              <a:t>if</a:t>
            </a:r>
            <a:r>
              <a:rPr lang="en-US" sz="2400" dirty="0">
                <a:cs typeface="Arial" panose="020B0604020202020204" pitchFamily="34" charset="0"/>
              </a:rPr>
              <a:t> shift register value = 0 then</a:t>
            </a:r>
          </a:p>
          <a:p>
            <a:pPr marL="756491" lvl="2" indent="0">
              <a:spcBef>
                <a:spcPts val="0"/>
              </a:spcBef>
              <a:buNone/>
            </a:pPr>
            <a:r>
              <a:rPr lang="en-US" sz="2400" dirty="0">
                <a:cs typeface="Arial" panose="020B0604020202020204" pitchFamily="34" charset="0"/>
              </a:rPr>
              <a:t> 7     SET internal switch state to pressed</a:t>
            </a:r>
          </a:p>
          <a:p>
            <a:pPr marL="756491" lvl="2" indent="0">
              <a:spcBef>
                <a:spcPts val="0"/>
              </a:spcBef>
              <a:buNone/>
            </a:pPr>
            <a:r>
              <a:rPr lang="en-US" sz="2400" dirty="0">
                <a:cs typeface="Arial" panose="020B0604020202020204" pitchFamily="34" charset="0"/>
              </a:rPr>
              <a:t> 8   </a:t>
            </a:r>
            <a:r>
              <a:rPr lang="en-US" sz="2400" dirty="0">
                <a:solidFill>
                  <a:srgbClr val="FF0000"/>
                </a:solidFill>
                <a:cs typeface="Arial" panose="020B0604020202020204" pitchFamily="34" charset="0"/>
              </a:rPr>
              <a:t>else</a:t>
            </a:r>
          </a:p>
          <a:p>
            <a:pPr marL="756491" lvl="2" indent="0">
              <a:spcBef>
                <a:spcPts val="0"/>
              </a:spcBef>
              <a:buNone/>
            </a:pPr>
            <a:r>
              <a:rPr lang="en-US" sz="2400" dirty="0">
                <a:cs typeface="Arial" panose="020B0604020202020204" pitchFamily="34" charset="0"/>
              </a:rPr>
              <a:t> 9     SET internal switch state to released</a:t>
            </a:r>
          </a:p>
          <a:p>
            <a:pPr marL="756491" lvl="2" indent="0">
              <a:spcBef>
                <a:spcPts val="0"/>
              </a:spcBef>
              <a:buNone/>
            </a:pPr>
            <a:r>
              <a:rPr lang="en-US" sz="2400" dirty="0">
                <a:cs typeface="Arial" panose="020B0604020202020204" pitchFamily="34" charset="0"/>
              </a:rPr>
              <a:t>10   </a:t>
            </a:r>
            <a:r>
              <a:rPr lang="en-US" sz="2400" dirty="0">
                <a:solidFill>
                  <a:srgbClr val="FF0000"/>
                </a:solidFill>
                <a:cs typeface="Arial" panose="020B0604020202020204" pitchFamily="34" charset="0"/>
              </a:rPr>
              <a:t>end if</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1454236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181" y="533400"/>
            <a:ext cx="13167360" cy="1209040"/>
          </a:xfrm>
        </p:spPr>
        <p:txBody>
          <a:bodyPr>
            <a:normAutofit/>
          </a:bodyPr>
          <a:lstStyle/>
          <a:p>
            <a:r>
              <a:rPr lang="en-US" sz="5400" b="1" dirty="0">
                <a:solidFill>
                  <a:srgbClr val="00B0F0"/>
                </a:solidFill>
              </a:rPr>
              <a:t>Software Debouncing</a:t>
            </a:r>
          </a:p>
        </p:txBody>
      </p:sp>
      <p:sp>
        <p:nvSpPr>
          <p:cNvPr id="3" name="Content Placeholder 2"/>
          <p:cNvSpPr>
            <a:spLocks noGrp="1"/>
          </p:cNvSpPr>
          <p:nvPr>
            <p:ph idx="1"/>
          </p:nvPr>
        </p:nvSpPr>
        <p:spPr>
          <a:xfrm>
            <a:off x="253180" y="1720317"/>
            <a:ext cx="14148619" cy="4756683"/>
          </a:xfrm>
        </p:spPr>
        <p:txBody>
          <a:bodyPr>
            <a:normAutofit/>
          </a:bodyPr>
          <a:lstStyle/>
          <a:p>
            <a:r>
              <a:rPr lang="en-US" sz="3600" dirty="0">
                <a:latin typeface="Arial" panose="020B0604020202020204" pitchFamily="34" charset="0"/>
                <a:cs typeface="Arial" panose="020B0604020202020204" pitchFamily="34" charset="0"/>
              </a:rPr>
              <a:t>There are </a:t>
            </a:r>
            <a:r>
              <a:rPr lang="en-US" sz="3600" b="1" dirty="0">
                <a:solidFill>
                  <a:srgbClr val="FF0000"/>
                </a:solidFill>
                <a:latin typeface="Arial" panose="020B0604020202020204" pitchFamily="34" charset="0"/>
                <a:cs typeface="Arial" panose="020B0604020202020204" pitchFamily="34" charset="0"/>
              </a:rPr>
              <a:t>two more approaches to software debouncing</a:t>
            </a:r>
            <a:r>
              <a:rPr lang="en-US" sz="3600" dirty="0">
                <a:latin typeface="Arial" panose="020B0604020202020204" pitchFamily="34" charset="0"/>
                <a:cs typeface="Arial" panose="020B0604020202020204" pitchFamily="34" charset="0"/>
              </a:rPr>
              <a:t>.</a:t>
            </a:r>
          </a:p>
          <a:p>
            <a:endParaRPr lang="en-US" sz="3600" dirty="0">
              <a:latin typeface="Arial" panose="020B0604020202020204" pitchFamily="34" charset="0"/>
              <a:cs typeface="Arial" panose="020B0604020202020204" pitchFamily="34" charset="0"/>
            </a:endParaRPr>
          </a:p>
          <a:p>
            <a:r>
              <a:rPr lang="en-US" sz="3600" dirty="0">
                <a:latin typeface="Arial" panose="020B0604020202020204" pitchFamily="34" charset="0"/>
                <a:cs typeface="Arial" panose="020B0604020202020204" pitchFamily="34" charset="0"/>
              </a:rPr>
              <a:t>In the first technique, we wait for a switch closure, then </a:t>
            </a:r>
            <a:r>
              <a:rPr lang="en-US" sz="3600" dirty="0">
                <a:solidFill>
                  <a:srgbClr val="FF0000"/>
                </a:solidFill>
                <a:latin typeface="Arial" panose="020B0604020202020204" pitchFamily="34" charset="0"/>
                <a:cs typeface="Arial" panose="020B0604020202020204" pitchFamily="34" charset="0"/>
              </a:rPr>
              <a:t>test </a:t>
            </a:r>
            <a:r>
              <a:rPr lang="en-US" sz="3600" dirty="0">
                <a:latin typeface="Arial" panose="020B0604020202020204" pitchFamily="34" charset="0"/>
                <a:cs typeface="Arial" panose="020B0604020202020204" pitchFamily="34" charset="0"/>
              </a:rPr>
              <a:t>the switch again </a:t>
            </a:r>
            <a:r>
              <a:rPr lang="en-US" sz="3600" dirty="0">
                <a:solidFill>
                  <a:srgbClr val="FF0000"/>
                </a:solidFill>
                <a:latin typeface="Arial" panose="020B0604020202020204" pitchFamily="34" charset="0"/>
                <a:cs typeface="Arial" panose="020B0604020202020204" pitchFamily="34" charset="0"/>
              </a:rPr>
              <a:t>after a</a:t>
            </a:r>
            <a:r>
              <a:rPr lang="en-US" sz="3600" dirty="0">
                <a:latin typeface="Arial" panose="020B0604020202020204" pitchFamily="34" charset="0"/>
                <a:cs typeface="Arial" panose="020B0604020202020204" pitchFamily="34" charset="0"/>
              </a:rPr>
              <a:t> </a:t>
            </a:r>
            <a:r>
              <a:rPr lang="en-US" sz="3600" b="1" dirty="0">
                <a:solidFill>
                  <a:srgbClr val="FF0000"/>
                </a:solidFill>
                <a:latin typeface="Arial" panose="020B0604020202020204" pitchFamily="34" charset="0"/>
                <a:cs typeface="Arial" panose="020B0604020202020204" pitchFamily="34" charset="0"/>
              </a:rPr>
              <a:t>short delay </a:t>
            </a:r>
            <a:r>
              <a:rPr lang="en-US" sz="3600" dirty="0">
                <a:latin typeface="Arial" panose="020B0604020202020204" pitchFamily="34" charset="0"/>
                <a:cs typeface="Arial" panose="020B0604020202020204" pitchFamily="34" charset="0"/>
              </a:rPr>
              <a:t>(</a:t>
            </a:r>
            <a:r>
              <a:rPr lang="en-US" sz="3600" b="1" dirty="0">
                <a:solidFill>
                  <a:srgbClr val="FF0000"/>
                </a:solidFill>
                <a:latin typeface="Arial" panose="020B0604020202020204" pitchFamily="34" charset="0"/>
                <a:cs typeface="Arial" panose="020B0604020202020204" pitchFamily="34" charset="0"/>
              </a:rPr>
              <a:t>15 milliseconds </a:t>
            </a:r>
            <a:r>
              <a:rPr lang="en-US" sz="3600" dirty="0">
                <a:solidFill>
                  <a:srgbClr val="FF0000"/>
                </a:solidFill>
                <a:latin typeface="Arial" panose="020B0604020202020204" pitchFamily="34" charset="0"/>
                <a:cs typeface="Arial" panose="020B0604020202020204" pitchFamily="34" charset="0"/>
              </a:rPr>
              <a:t>or so</a:t>
            </a:r>
            <a:r>
              <a:rPr lang="en-US" sz="3600" dirty="0">
                <a:latin typeface="Arial" panose="020B0604020202020204" pitchFamily="34" charset="0"/>
                <a:cs typeface="Arial" panose="020B0604020202020204" pitchFamily="34" charset="0"/>
              </a:rPr>
              <a:t>). If it is still closed, we determine that the switch has changed state.</a:t>
            </a:r>
          </a:p>
          <a:p>
            <a:pPr marL="124355" indent="0">
              <a:buNone/>
            </a:pPr>
            <a:r>
              <a:rPr lang="en-US" sz="3600" dirty="0">
                <a:latin typeface="Arial" panose="020B0604020202020204" pitchFamily="34" charset="0"/>
                <a:cs typeface="Arial" panose="020B0604020202020204" pitchFamily="34" charset="0"/>
              </a:rPr>
              <a:t> </a:t>
            </a:r>
          </a:p>
          <a:p>
            <a:r>
              <a:rPr lang="en-US" sz="3600" dirty="0">
                <a:latin typeface="Arial" panose="020B0604020202020204" pitchFamily="34" charset="0"/>
                <a:cs typeface="Arial" panose="020B0604020202020204" pitchFamily="34" charset="0"/>
              </a:rPr>
              <a:t>In the second technique, we </a:t>
            </a:r>
            <a:r>
              <a:rPr lang="en-US" sz="3600" b="1" dirty="0">
                <a:solidFill>
                  <a:srgbClr val="FF0000"/>
                </a:solidFill>
                <a:latin typeface="Arial" panose="020B0604020202020204" pitchFamily="34" charset="0"/>
                <a:cs typeface="Arial" panose="020B0604020202020204" pitchFamily="34" charset="0"/>
              </a:rPr>
              <a:t>test the switch periodically </a:t>
            </a:r>
            <a:r>
              <a:rPr lang="en-US" sz="3600" dirty="0">
                <a:latin typeface="Arial" panose="020B0604020202020204" pitchFamily="34" charset="0"/>
                <a:cs typeface="Arial" panose="020B0604020202020204" pitchFamily="34" charset="0"/>
              </a:rPr>
              <a:t>to see if it </a:t>
            </a:r>
            <a:r>
              <a:rPr lang="en-US" sz="3600" b="1" dirty="0">
                <a:solidFill>
                  <a:srgbClr val="FF0000"/>
                </a:solidFill>
                <a:latin typeface="Arial" panose="020B0604020202020204" pitchFamily="34" charset="0"/>
                <a:cs typeface="Arial" panose="020B0604020202020204" pitchFamily="34" charset="0"/>
              </a:rPr>
              <a:t>has changed its state</a:t>
            </a:r>
            <a:r>
              <a:rPr lang="en-US" sz="3600" dirty="0">
                <a:latin typeface="Arial" panose="020B0604020202020204" pitchFamily="34" charset="0"/>
                <a:cs typeface="Arial" panose="020B0604020202020204" pitchFamily="34" charset="0"/>
              </a:rPr>
              <a:t>.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4248483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471" y="381000"/>
            <a:ext cx="9326880" cy="1209040"/>
          </a:xfrm>
        </p:spPr>
        <p:txBody>
          <a:bodyPr>
            <a:normAutofit/>
          </a:bodyPr>
          <a:lstStyle/>
          <a:p>
            <a:r>
              <a:rPr lang="en-US" sz="5400" b="1" dirty="0"/>
              <a:t>Why does Bouncing happen?</a:t>
            </a:r>
          </a:p>
        </p:txBody>
      </p:sp>
      <p:pic>
        <p:nvPicPr>
          <p:cNvPr id="6" name="Picture 5">
            <a:extLst>
              <a:ext uri="{FF2B5EF4-FFF2-40B4-BE49-F238E27FC236}">
                <a16:creationId xmlns:a16="http://schemas.microsoft.com/office/drawing/2014/main" id="{6E9ADB4A-2DCE-4239-B05E-46C936179F3B}"/>
              </a:ext>
            </a:extLst>
          </p:cNvPr>
          <p:cNvPicPr>
            <a:picLocks noChangeAspect="1"/>
          </p:cNvPicPr>
          <p:nvPr/>
        </p:nvPicPr>
        <p:blipFill rotWithShape="1">
          <a:blip r:embed="rId3">
            <a:extLst>
              <a:ext uri="{BEBA8EAE-BF5A-486C-A8C5-ECC9F3942E4B}">
                <a14:imgProps xmlns:a14="http://schemas.microsoft.com/office/drawing/2010/main">
                  <a14:imgLayer r:embed="rId4">
                    <a14:imgEffect>
                      <a14:brightnessContrast contrast="20000"/>
                    </a14:imgEffect>
                  </a14:imgLayer>
                </a14:imgProps>
              </a:ext>
            </a:extLst>
          </a:blip>
          <a:srcRect l="5333" t="9547" r="2667" b="9272"/>
          <a:stretch/>
        </p:blipFill>
        <p:spPr>
          <a:xfrm>
            <a:off x="4191001" y="3960368"/>
            <a:ext cx="9753600" cy="3812033"/>
          </a:xfrm>
          <a:prstGeom prst="rect">
            <a:avLst/>
          </a:prstGeom>
        </p:spPr>
      </p:pic>
      <p:sp>
        <p:nvSpPr>
          <p:cNvPr id="3" name="Content Placeholder 2"/>
          <p:cNvSpPr>
            <a:spLocks noGrp="1"/>
          </p:cNvSpPr>
          <p:nvPr>
            <p:ph idx="1"/>
          </p:nvPr>
        </p:nvSpPr>
        <p:spPr>
          <a:xfrm>
            <a:off x="125507" y="1371600"/>
            <a:ext cx="14352494" cy="2588768"/>
          </a:xfrm>
        </p:spPr>
        <p:txBody>
          <a:bodyPr lIns="0" rIns="0">
            <a:noAutofit/>
          </a:bodyPr>
          <a:lstStyle/>
          <a:p>
            <a:r>
              <a:rPr lang="en-US" sz="3200" dirty="0">
                <a:latin typeface="Arial" panose="020B0604020202020204" pitchFamily="34" charset="0"/>
                <a:cs typeface="Arial" panose="020B0604020202020204" pitchFamily="34" charset="0"/>
              </a:rPr>
              <a:t>Bouncing is a result of the </a:t>
            </a:r>
            <a:r>
              <a:rPr lang="en-US" sz="3200" b="1" dirty="0">
                <a:solidFill>
                  <a:srgbClr val="FF0000"/>
                </a:solidFill>
                <a:latin typeface="Arial" panose="020B0604020202020204" pitchFamily="34" charset="0"/>
                <a:cs typeface="Arial" panose="020B0604020202020204" pitchFamily="34" charset="0"/>
              </a:rPr>
              <a:t>physical property of mechanical switches</a:t>
            </a:r>
            <a:r>
              <a:rPr lang="en-US" sz="3200" b="1" dirty="0">
                <a:latin typeface="Arial" panose="020B0604020202020204" pitchFamily="34" charset="0"/>
                <a:cs typeface="Arial" panose="020B0604020202020204" pitchFamily="34" charset="0"/>
              </a:rPr>
              <a:t>.</a:t>
            </a:r>
          </a:p>
          <a:p>
            <a:r>
              <a:rPr lang="en-US" sz="3200" dirty="0">
                <a:latin typeface="Arial" panose="020B0604020202020204" pitchFamily="34" charset="0"/>
                <a:cs typeface="Arial" panose="020B0604020202020204" pitchFamily="34" charset="0"/>
              </a:rPr>
              <a:t>Switch and relay contacts are usually made of metallic springs so when a switch is pressed, it is essentially two metal parts that come together. This does not happen immediately, the switch bounces between in-contact (</a:t>
            </a:r>
            <a:r>
              <a:rPr lang="en-US" sz="3200" dirty="0">
                <a:solidFill>
                  <a:srgbClr val="FF0000"/>
                </a:solidFill>
                <a:latin typeface="Arial" panose="020B0604020202020204" pitchFamily="34" charset="0"/>
                <a:cs typeface="Arial" panose="020B0604020202020204" pitchFamily="34" charset="0"/>
              </a:rPr>
              <a:t>close the contact</a:t>
            </a:r>
            <a:r>
              <a:rPr lang="en-US" sz="3200" dirty="0">
                <a:latin typeface="Arial" panose="020B0604020202020204" pitchFamily="34" charset="0"/>
                <a:cs typeface="Arial" panose="020B0604020202020204" pitchFamily="34" charset="0"/>
              </a:rPr>
              <a:t>) and not-in-contact (</a:t>
            </a:r>
            <a:r>
              <a:rPr lang="en-US" sz="3200" dirty="0">
                <a:solidFill>
                  <a:srgbClr val="FF0000"/>
                </a:solidFill>
                <a:latin typeface="Arial" panose="020B0604020202020204" pitchFamily="34" charset="0"/>
                <a:cs typeface="Arial" panose="020B0604020202020204" pitchFamily="34" charset="0"/>
              </a:rPr>
              <a:t>open the contact</a:t>
            </a:r>
            <a:r>
              <a:rPr lang="en-US" sz="3200" dirty="0">
                <a:latin typeface="Arial" panose="020B0604020202020204" pitchFamily="34" charset="0"/>
                <a:cs typeface="Arial" panose="020B0604020202020204" pitchFamily="34" charset="0"/>
              </a:rPr>
              <a:t>) until it finally settles down.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
        <p:nvSpPr>
          <p:cNvPr id="8" name="TextBox 7">
            <a:extLst>
              <a:ext uri="{FF2B5EF4-FFF2-40B4-BE49-F238E27FC236}">
                <a16:creationId xmlns:a16="http://schemas.microsoft.com/office/drawing/2014/main" id="{77E90630-629C-01C9-25EE-0BAC72D0D366}"/>
              </a:ext>
            </a:extLst>
          </p:cNvPr>
          <p:cNvSpPr txBox="1"/>
          <p:nvPr/>
        </p:nvSpPr>
        <p:spPr>
          <a:xfrm>
            <a:off x="1447800" y="6553200"/>
            <a:ext cx="3297835" cy="461665"/>
          </a:xfrm>
          <a:prstGeom prst="rect">
            <a:avLst/>
          </a:prstGeom>
          <a:noFill/>
        </p:spPr>
        <p:txBody>
          <a:bodyPr wrap="square">
            <a:spAutoFit/>
          </a:bodyPr>
          <a:lstStyle/>
          <a:p>
            <a:pPr algn="r"/>
            <a:r>
              <a:rPr lang="en-US" sz="2400" dirty="0">
                <a:solidFill>
                  <a:srgbClr val="0070C0"/>
                </a:solidFill>
                <a:latin typeface="Arial" panose="020B0604020202020204" pitchFamily="34" charset="0"/>
                <a:cs typeface="Arial" panose="020B0604020202020204" pitchFamily="34" charset="0"/>
              </a:rPr>
              <a:t>Pull-down Resistor </a:t>
            </a:r>
            <a:endParaRPr lang="en-US" sz="2400" dirty="0">
              <a:solidFill>
                <a:srgbClr val="0070C0"/>
              </a:solidFill>
            </a:endParaRPr>
          </a:p>
        </p:txBody>
      </p:sp>
    </p:spTree>
    <p:extLst>
      <p:ext uri="{BB962C8B-B14F-4D97-AF65-F5344CB8AC3E}">
        <p14:creationId xmlns:p14="http://schemas.microsoft.com/office/powerpoint/2010/main" val="10951535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4B0EB-7177-444F-9D66-D84DFDAA9727}"/>
              </a:ext>
            </a:extLst>
          </p:cNvPr>
          <p:cNvSpPr>
            <a:spLocks noGrp="1"/>
          </p:cNvSpPr>
          <p:nvPr>
            <p:ph type="title"/>
          </p:nvPr>
        </p:nvSpPr>
        <p:spPr>
          <a:xfrm>
            <a:off x="255639" y="457200"/>
            <a:ext cx="13167360" cy="1209040"/>
          </a:xfrm>
        </p:spPr>
        <p:txBody>
          <a:bodyPr>
            <a:normAutofit/>
          </a:bodyPr>
          <a:lstStyle/>
          <a:p>
            <a:r>
              <a:rPr lang="en-US" sz="5400" b="1" dirty="0">
                <a:solidFill>
                  <a:srgbClr val="00B0F0"/>
                </a:solidFill>
              </a:rPr>
              <a:t>Software Debouncing</a:t>
            </a:r>
          </a:p>
        </p:txBody>
      </p:sp>
      <p:sp>
        <p:nvSpPr>
          <p:cNvPr id="3" name="Content Placeholder 2">
            <a:extLst>
              <a:ext uri="{FF2B5EF4-FFF2-40B4-BE49-F238E27FC236}">
                <a16:creationId xmlns:a16="http://schemas.microsoft.com/office/drawing/2014/main" id="{310F57AC-F59A-40DE-ACC4-2BB61A85F728}"/>
              </a:ext>
            </a:extLst>
          </p:cNvPr>
          <p:cNvSpPr>
            <a:spLocks noGrp="1"/>
          </p:cNvSpPr>
          <p:nvPr>
            <p:ph idx="1"/>
          </p:nvPr>
        </p:nvSpPr>
        <p:spPr>
          <a:xfrm>
            <a:off x="270386" y="1524000"/>
            <a:ext cx="14055213" cy="5791200"/>
          </a:xfrm>
        </p:spPr>
        <p:txBody>
          <a:bodyPr>
            <a:noAutofit/>
          </a:bodyPr>
          <a:lstStyle/>
          <a:p>
            <a:r>
              <a:rPr lang="en-US" sz="3200" dirty="0"/>
              <a:t>When working with microcontrollers, we can deal with switch </a:t>
            </a:r>
            <a:r>
              <a:rPr lang="en-US" sz="3200" dirty="0">
                <a:solidFill>
                  <a:srgbClr val="FF0000"/>
                </a:solidFill>
              </a:rPr>
              <a:t>bounce in a different way that will save both hardware space and money</a:t>
            </a:r>
            <a:r>
              <a:rPr lang="en-US" sz="3200" dirty="0"/>
              <a:t>. Some programmers do not care much about bouncing switches and just add a 50 </a:t>
            </a:r>
            <a:r>
              <a:rPr lang="en-US" sz="3200" dirty="0" err="1"/>
              <a:t>ms</a:t>
            </a:r>
            <a:r>
              <a:rPr lang="en-US" sz="3200" dirty="0"/>
              <a:t> delay after the first bounce. This will force the microcontroller to wait 50 </a:t>
            </a:r>
            <a:r>
              <a:rPr lang="en-US" sz="3200" dirty="0" err="1"/>
              <a:t>ms</a:t>
            </a:r>
            <a:r>
              <a:rPr lang="en-US" sz="3200" dirty="0"/>
              <a:t> for the bouncing to stop, and then continue with the program. This is actually not a good practice, as it keeps the microcontroller occupied with waiting out the delay.</a:t>
            </a:r>
          </a:p>
          <a:p>
            <a:endParaRPr lang="en-US" sz="2400" dirty="0"/>
          </a:p>
          <a:p>
            <a:r>
              <a:rPr lang="en-US" sz="3200" dirty="0"/>
              <a:t>Another way is to use an interrupt for handling the switch bounce. Be aware that the interrupt might be fired on both the rising and falling edge, and some microcontrollers might stack up one waiting interrupt.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21922390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4B0EB-7177-444F-9D66-D84DFDAA9727}"/>
              </a:ext>
            </a:extLst>
          </p:cNvPr>
          <p:cNvSpPr>
            <a:spLocks noGrp="1"/>
          </p:cNvSpPr>
          <p:nvPr>
            <p:ph type="title"/>
          </p:nvPr>
        </p:nvSpPr>
        <p:spPr>
          <a:xfrm>
            <a:off x="255639" y="457200"/>
            <a:ext cx="13167360" cy="1209040"/>
          </a:xfrm>
        </p:spPr>
        <p:txBody>
          <a:bodyPr>
            <a:normAutofit/>
          </a:bodyPr>
          <a:lstStyle/>
          <a:p>
            <a:r>
              <a:rPr lang="en-US" sz="5400" b="1" dirty="0">
                <a:solidFill>
                  <a:srgbClr val="00B0F0"/>
                </a:solidFill>
              </a:rPr>
              <a:t>Software Debouncing</a:t>
            </a:r>
          </a:p>
        </p:txBody>
      </p:sp>
      <p:sp>
        <p:nvSpPr>
          <p:cNvPr id="3" name="Content Placeholder 2">
            <a:extLst>
              <a:ext uri="{FF2B5EF4-FFF2-40B4-BE49-F238E27FC236}">
                <a16:creationId xmlns:a16="http://schemas.microsoft.com/office/drawing/2014/main" id="{310F57AC-F59A-40DE-ACC4-2BB61A85F728}"/>
              </a:ext>
            </a:extLst>
          </p:cNvPr>
          <p:cNvSpPr>
            <a:spLocks noGrp="1"/>
          </p:cNvSpPr>
          <p:nvPr>
            <p:ph idx="1"/>
          </p:nvPr>
        </p:nvSpPr>
        <p:spPr>
          <a:xfrm>
            <a:off x="270386" y="1524000"/>
            <a:ext cx="14207614" cy="5972048"/>
          </a:xfrm>
        </p:spPr>
        <p:txBody>
          <a:bodyPr lIns="0" rIns="0">
            <a:noAutofit/>
          </a:bodyPr>
          <a:lstStyle/>
          <a:p>
            <a:pPr marL="124355" indent="0">
              <a:buNone/>
            </a:pPr>
            <a:r>
              <a:rPr lang="en-US" sz="3200" dirty="0">
                <a:solidFill>
                  <a:srgbClr val="FF0000"/>
                </a:solidFill>
              </a:rPr>
              <a:t>The following is a simple software debounce code for Arduino written in IDE</a:t>
            </a:r>
          </a:p>
          <a:p>
            <a:pPr marL="124355" indent="0">
              <a:buNone/>
            </a:pPr>
            <a:endParaRPr lang="en-US" sz="1600" dirty="0"/>
          </a:p>
          <a:p>
            <a:pPr marL="124355" indent="0">
              <a:buNone/>
            </a:pPr>
            <a:r>
              <a:rPr lang="en-US" sz="1600" dirty="0"/>
              <a:t>int </a:t>
            </a:r>
            <a:r>
              <a:rPr lang="en-US" sz="1600" dirty="0" err="1"/>
              <a:t>inPin</a:t>
            </a:r>
            <a:r>
              <a:rPr lang="en-US" sz="1600" dirty="0"/>
              <a:t> = 7;         // the pin number of the input pin</a:t>
            </a:r>
          </a:p>
          <a:p>
            <a:pPr marL="124355" indent="0">
              <a:buNone/>
            </a:pPr>
            <a:r>
              <a:rPr lang="en-US" sz="1600" dirty="0"/>
              <a:t>int </a:t>
            </a:r>
            <a:r>
              <a:rPr lang="en-US" sz="1600" dirty="0" err="1"/>
              <a:t>outPin</a:t>
            </a:r>
            <a:r>
              <a:rPr lang="en-US" sz="1600" dirty="0"/>
              <a:t> = 13;       // the pin number of the output pin</a:t>
            </a:r>
          </a:p>
          <a:p>
            <a:pPr marL="124355" indent="0">
              <a:buNone/>
            </a:pPr>
            <a:endParaRPr lang="en-US" sz="1600" dirty="0"/>
          </a:p>
          <a:p>
            <a:pPr marL="124355" indent="0">
              <a:buNone/>
            </a:pPr>
            <a:r>
              <a:rPr lang="en-US" sz="1600" dirty="0" err="1"/>
              <a:t>int</a:t>
            </a:r>
            <a:r>
              <a:rPr lang="en-US" sz="1600" dirty="0"/>
              <a:t> counter = 0;       // how many times we have seen new value</a:t>
            </a:r>
          </a:p>
          <a:p>
            <a:pPr marL="124355" indent="0">
              <a:buNone/>
            </a:pPr>
            <a:r>
              <a:rPr lang="en-US" sz="1600" dirty="0" err="1"/>
              <a:t>int</a:t>
            </a:r>
            <a:r>
              <a:rPr lang="en-US" sz="1600" dirty="0"/>
              <a:t> reading;           // the current value read from the input pin</a:t>
            </a:r>
          </a:p>
          <a:p>
            <a:pPr marL="124355" indent="0">
              <a:buNone/>
            </a:pPr>
            <a:r>
              <a:rPr lang="en-US" sz="1600" dirty="0" err="1"/>
              <a:t>int</a:t>
            </a:r>
            <a:r>
              <a:rPr lang="en-US" sz="1600" dirty="0"/>
              <a:t> </a:t>
            </a:r>
            <a:r>
              <a:rPr lang="en-US" sz="1600" dirty="0" err="1"/>
              <a:t>current_state</a:t>
            </a:r>
            <a:r>
              <a:rPr lang="en-US" sz="1600" dirty="0"/>
              <a:t> = LOW;    // the </a:t>
            </a:r>
            <a:r>
              <a:rPr lang="en-US" sz="1600" dirty="0" err="1"/>
              <a:t>debounced</a:t>
            </a:r>
            <a:r>
              <a:rPr lang="en-US" sz="1600" dirty="0"/>
              <a:t> input value</a:t>
            </a:r>
          </a:p>
          <a:p>
            <a:pPr marL="124355" indent="0">
              <a:buNone/>
            </a:pPr>
            <a:endParaRPr lang="en-US" sz="1600" dirty="0"/>
          </a:p>
          <a:p>
            <a:pPr marL="124355" indent="0">
              <a:buNone/>
            </a:pPr>
            <a:r>
              <a:rPr lang="en-US" sz="1600" dirty="0"/>
              <a:t>// the following variable is a long because the time, measured in milliseconds,</a:t>
            </a:r>
          </a:p>
          <a:p>
            <a:pPr marL="124355" indent="0">
              <a:buNone/>
            </a:pPr>
            <a:r>
              <a:rPr lang="en-US" sz="1600" dirty="0"/>
              <a:t>// will quickly become a bigger number than can be stored in an int.</a:t>
            </a:r>
          </a:p>
          <a:p>
            <a:pPr marL="124355" indent="0">
              <a:buNone/>
            </a:pPr>
            <a:r>
              <a:rPr lang="en-US" sz="1600" dirty="0"/>
              <a:t>long time = 0;         // the last time the output pin was sampled</a:t>
            </a:r>
          </a:p>
          <a:p>
            <a:pPr marL="124355" indent="0">
              <a:buNone/>
            </a:pPr>
            <a:r>
              <a:rPr lang="en-US" sz="1600" b="1" dirty="0">
                <a:solidFill>
                  <a:srgbClr val="FF0000"/>
                </a:solidFill>
              </a:rPr>
              <a:t>int </a:t>
            </a:r>
            <a:r>
              <a:rPr lang="en-US" sz="1600" b="1" dirty="0" err="1">
                <a:solidFill>
                  <a:srgbClr val="FF0000"/>
                </a:solidFill>
              </a:rPr>
              <a:t>debounce_count</a:t>
            </a:r>
            <a:r>
              <a:rPr lang="en-US" sz="1600" b="1" dirty="0">
                <a:solidFill>
                  <a:srgbClr val="FF0000"/>
                </a:solidFill>
              </a:rPr>
              <a:t> = 10; // number of millisecond/samples to consider before declaring a debounced input</a:t>
            </a:r>
          </a:p>
          <a:p>
            <a:pPr marL="124355" indent="0">
              <a:buNone/>
            </a:pPr>
            <a:endParaRPr lang="en-US" sz="1600" dirty="0"/>
          </a:p>
          <a:p>
            <a:pPr marL="124355" indent="0">
              <a:buNone/>
            </a:pPr>
            <a:r>
              <a:rPr lang="en-US" sz="1600" dirty="0"/>
              <a:t>void setup()</a:t>
            </a:r>
          </a:p>
          <a:p>
            <a:pPr marL="124355" indent="0">
              <a:buNone/>
            </a:pPr>
            <a:r>
              <a:rPr lang="en-US" sz="1600" dirty="0"/>
              <a:t>{</a:t>
            </a:r>
          </a:p>
          <a:p>
            <a:pPr marL="124355" indent="0">
              <a:buNone/>
            </a:pPr>
            <a:r>
              <a:rPr lang="en-US" sz="1600" dirty="0"/>
              <a:t>  </a:t>
            </a:r>
            <a:r>
              <a:rPr lang="en-US" sz="1600" dirty="0" err="1"/>
              <a:t>pinMode</a:t>
            </a:r>
            <a:r>
              <a:rPr lang="en-US" sz="1600" dirty="0"/>
              <a:t>(</a:t>
            </a:r>
            <a:r>
              <a:rPr lang="en-US" sz="1600" dirty="0" err="1"/>
              <a:t>inPin</a:t>
            </a:r>
            <a:r>
              <a:rPr lang="en-US" sz="1600" dirty="0"/>
              <a:t>, INPUT);</a:t>
            </a:r>
          </a:p>
          <a:p>
            <a:pPr marL="124355" indent="0">
              <a:buNone/>
            </a:pPr>
            <a:r>
              <a:rPr lang="en-US" sz="1600" dirty="0"/>
              <a:t>  </a:t>
            </a:r>
            <a:r>
              <a:rPr lang="en-US" sz="1600" dirty="0" err="1"/>
              <a:t>pinMode</a:t>
            </a:r>
            <a:r>
              <a:rPr lang="en-US" sz="1600" dirty="0"/>
              <a:t>(</a:t>
            </a:r>
            <a:r>
              <a:rPr lang="en-US" sz="1600" dirty="0" err="1"/>
              <a:t>outPin</a:t>
            </a:r>
            <a:r>
              <a:rPr lang="en-US" sz="1600" dirty="0"/>
              <a:t>, OUTPUT);</a:t>
            </a:r>
          </a:p>
          <a:p>
            <a:pPr marL="124355" indent="0">
              <a:buNone/>
            </a:pPr>
            <a:r>
              <a:rPr lang="en-US" sz="1600" dirty="0"/>
              <a:t>  </a:t>
            </a:r>
            <a:r>
              <a:rPr lang="en-US" sz="1600" dirty="0" err="1"/>
              <a:t>digitalWrite</a:t>
            </a:r>
            <a:r>
              <a:rPr lang="en-US" sz="1600" dirty="0"/>
              <a:t>(</a:t>
            </a:r>
            <a:r>
              <a:rPr lang="en-US" sz="1600" dirty="0" err="1"/>
              <a:t>outPin</a:t>
            </a:r>
            <a:r>
              <a:rPr lang="en-US" sz="1600" dirty="0"/>
              <a:t>, </a:t>
            </a:r>
            <a:r>
              <a:rPr lang="en-US" sz="1600" dirty="0" err="1"/>
              <a:t>current_state</a:t>
            </a:r>
            <a:r>
              <a:rPr lang="en-US" sz="1600" dirty="0"/>
              <a:t>); // setup the Output LED for initial state</a:t>
            </a:r>
          </a:p>
          <a:p>
            <a:pPr marL="124355" indent="0">
              <a:buNone/>
            </a:pPr>
            <a:r>
              <a:rPr lang="en-US" sz="1600" dirty="0"/>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42484545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0F57AC-F59A-40DE-ACC4-2BB61A85F728}"/>
              </a:ext>
            </a:extLst>
          </p:cNvPr>
          <p:cNvSpPr>
            <a:spLocks noGrp="1"/>
          </p:cNvSpPr>
          <p:nvPr>
            <p:ph idx="1"/>
          </p:nvPr>
        </p:nvSpPr>
        <p:spPr>
          <a:xfrm>
            <a:off x="152400" y="504952"/>
            <a:ext cx="14249400" cy="7038848"/>
          </a:xfrm>
        </p:spPr>
        <p:txBody>
          <a:bodyPr>
            <a:noAutofit/>
          </a:bodyPr>
          <a:lstStyle/>
          <a:p>
            <a:pPr marL="124355" indent="0">
              <a:buNone/>
            </a:pPr>
            <a:r>
              <a:rPr lang="en-US" sz="1600" dirty="0"/>
              <a:t>void loop()</a:t>
            </a:r>
          </a:p>
          <a:p>
            <a:pPr marL="124355" indent="0">
              <a:buNone/>
            </a:pPr>
            <a:r>
              <a:rPr lang="en-US" sz="1600" dirty="0"/>
              <a:t>{</a:t>
            </a:r>
          </a:p>
          <a:p>
            <a:pPr marL="124355" indent="0">
              <a:buNone/>
            </a:pPr>
            <a:r>
              <a:rPr lang="en-US" sz="1600" dirty="0"/>
              <a:t>  // If we have gone on to the next millisecond</a:t>
            </a:r>
          </a:p>
          <a:p>
            <a:pPr marL="124355" indent="0">
              <a:buNone/>
            </a:pPr>
            <a:r>
              <a:rPr lang="en-US" sz="1600" dirty="0"/>
              <a:t>  if(</a:t>
            </a:r>
            <a:r>
              <a:rPr lang="en-US" sz="1600" dirty="0" err="1">
                <a:solidFill>
                  <a:srgbClr val="FF0000"/>
                </a:solidFill>
              </a:rPr>
              <a:t>millis</a:t>
            </a:r>
            <a:r>
              <a:rPr lang="en-US" sz="1600" dirty="0">
                <a:solidFill>
                  <a:srgbClr val="FF0000"/>
                </a:solidFill>
              </a:rPr>
              <a:t>() </a:t>
            </a:r>
            <a:r>
              <a:rPr lang="en-US" sz="1600" dirty="0"/>
              <a:t>!= time)</a:t>
            </a:r>
          </a:p>
          <a:p>
            <a:pPr marL="124355" indent="0">
              <a:buNone/>
            </a:pPr>
            <a:r>
              <a:rPr lang="en-US" sz="1600" dirty="0"/>
              <a:t>  {</a:t>
            </a:r>
          </a:p>
          <a:p>
            <a:pPr marL="124355" indent="0">
              <a:buNone/>
            </a:pPr>
            <a:r>
              <a:rPr lang="en-US" sz="1600" dirty="0"/>
              <a:t>    reading = </a:t>
            </a:r>
            <a:r>
              <a:rPr lang="en-US" sz="1600" dirty="0" err="1"/>
              <a:t>digitalRead</a:t>
            </a:r>
            <a:r>
              <a:rPr lang="en-US" sz="1600" dirty="0"/>
              <a:t>(</a:t>
            </a:r>
            <a:r>
              <a:rPr lang="en-US" sz="1600" dirty="0" err="1"/>
              <a:t>inPin</a:t>
            </a:r>
            <a:r>
              <a:rPr lang="en-US" sz="1600" dirty="0"/>
              <a:t>);</a:t>
            </a:r>
          </a:p>
          <a:p>
            <a:pPr marL="124355" indent="0">
              <a:buNone/>
            </a:pPr>
            <a:endParaRPr lang="en-US" sz="1600" dirty="0"/>
          </a:p>
          <a:p>
            <a:pPr marL="124355" indent="0">
              <a:buNone/>
            </a:pPr>
            <a:r>
              <a:rPr lang="en-US" sz="1600" dirty="0"/>
              <a:t>    if(reading == </a:t>
            </a:r>
            <a:r>
              <a:rPr lang="en-US" sz="1600" dirty="0" err="1"/>
              <a:t>current_state</a:t>
            </a:r>
            <a:r>
              <a:rPr lang="en-US" sz="1600" dirty="0"/>
              <a:t> &amp;&amp; counter &gt; 0)</a:t>
            </a:r>
          </a:p>
          <a:p>
            <a:pPr marL="124355" indent="0">
              <a:buNone/>
            </a:pPr>
            <a:r>
              <a:rPr lang="en-US" sz="1600" dirty="0"/>
              <a:t>    {</a:t>
            </a:r>
          </a:p>
          <a:p>
            <a:pPr marL="124355" indent="0">
              <a:buNone/>
            </a:pPr>
            <a:r>
              <a:rPr lang="en-US" sz="1600" dirty="0"/>
              <a:t>      counter--;</a:t>
            </a:r>
          </a:p>
          <a:p>
            <a:pPr marL="124355" indent="0">
              <a:buNone/>
            </a:pPr>
            <a:r>
              <a:rPr lang="en-US" sz="1600" dirty="0"/>
              <a:t>    }</a:t>
            </a:r>
          </a:p>
          <a:p>
            <a:pPr marL="124355" indent="0">
              <a:buNone/>
            </a:pPr>
            <a:r>
              <a:rPr lang="en-US" sz="1600" dirty="0"/>
              <a:t>    if(reading != </a:t>
            </a:r>
            <a:r>
              <a:rPr lang="en-US" sz="1600" dirty="0" err="1"/>
              <a:t>current_state</a:t>
            </a:r>
            <a:r>
              <a:rPr lang="en-US" sz="1600" dirty="0"/>
              <a:t>)</a:t>
            </a:r>
          </a:p>
          <a:p>
            <a:pPr marL="124355" indent="0">
              <a:buNone/>
            </a:pPr>
            <a:r>
              <a:rPr lang="en-US" sz="1600" dirty="0"/>
              <a:t>    {</a:t>
            </a:r>
          </a:p>
          <a:p>
            <a:pPr marL="124355" indent="0">
              <a:buNone/>
            </a:pPr>
            <a:r>
              <a:rPr lang="en-US" sz="1600" dirty="0"/>
              <a:t>       counter++; </a:t>
            </a:r>
          </a:p>
          <a:p>
            <a:pPr marL="124355" indent="0">
              <a:buNone/>
            </a:pPr>
            <a:r>
              <a:rPr lang="en-US" sz="1600" dirty="0"/>
              <a:t>    }</a:t>
            </a:r>
          </a:p>
          <a:p>
            <a:pPr marL="124355" indent="0">
              <a:buNone/>
            </a:pPr>
            <a:r>
              <a:rPr lang="en-US" sz="1600" dirty="0"/>
              <a:t>    // If the Input has shown the same value for long enough let's switch it</a:t>
            </a:r>
          </a:p>
          <a:p>
            <a:pPr marL="124355" indent="0">
              <a:buNone/>
            </a:pPr>
            <a:r>
              <a:rPr lang="en-US" sz="1600" dirty="0"/>
              <a:t>    </a:t>
            </a:r>
            <a:r>
              <a:rPr lang="en-US" sz="1600" b="1" dirty="0">
                <a:solidFill>
                  <a:srgbClr val="FF0000"/>
                </a:solidFill>
              </a:rPr>
              <a:t>if(counter &gt;= </a:t>
            </a:r>
            <a:r>
              <a:rPr lang="en-US" sz="1600" b="1" dirty="0" err="1">
                <a:solidFill>
                  <a:srgbClr val="FF0000"/>
                </a:solidFill>
              </a:rPr>
              <a:t>debounce_count</a:t>
            </a:r>
            <a:r>
              <a:rPr lang="en-US" sz="1600" b="1" dirty="0">
                <a:solidFill>
                  <a:srgbClr val="FF0000"/>
                </a:solidFill>
              </a:rPr>
              <a:t>)</a:t>
            </a:r>
          </a:p>
          <a:p>
            <a:pPr marL="124355" indent="0">
              <a:buNone/>
            </a:pPr>
            <a:r>
              <a:rPr lang="en-US" sz="1600" dirty="0"/>
              <a:t>    {</a:t>
            </a:r>
          </a:p>
          <a:p>
            <a:pPr marL="124355" indent="0">
              <a:buNone/>
            </a:pPr>
            <a:r>
              <a:rPr lang="en-US" sz="1600" dirty="0"/>
              <a:t>      counter = 0;</a:t>
            </a:r>
          </a:p>
          <a:p>
            <a:pPr marL="124355" indent="0">
              <a:buNone/>
            </a:pPr>
            <a:r>
              <a:rPr lang="en-US" sz="1600" dirty="0"/>
              <a:t>      </a:t>
            </a:r>
            <a:r>
              <a:rPr lang="en-US" sz="1600" dirty="0" err="1"/>
              <a:t>current_state</a:t>
            </a:r>
            <a:r>
              <a:rPr lang="en-US" sz="1600" dirty="0"/>
              <a:t> = reading;</a:t>
            </a:r>
          </a:p>
          <a:p>
            <a:pPr marL="124355" indent="0">
              <a:buNone/>
            </a:pPr>
            <a:r>
              <a:rPr lang="en-US" sz="1600" dirty="0"/>
              <a:t>      </a:t>
            </a:r>
            <a:r>
              <a:rPr lang="en-US" sz="1600" dirty="0" err="1"/>
              <a:t>digitalWrite</a:t>
            </a:r>
            <a:r>
              <a:rPr lang="en-US" sz="1600" dirty="0"/>
              <a:t>(</a:t>
            </a:r>
            <a:r>
              <a:rPr lang="en-US" sz="1600" dirty="0" err="1"/>
              <a:t>outPin</a:t>
            </a:r>
            <a:r>
              <a:rPr lang="en-US" sz="1600" dirty="0"/>
              <a:t>, </a:t>
            </a:r>
            <a:r>
              <a:rPr lang="en-US" sz="1600" dirty="0" err="1"/>
              <a:t>current_state</a:t>
            </a:r>
            <a:r>
              <a:rPr lang="en-US" sz="1600" dirty="0"/>
              <a:t>);</a:t>
            </a:r>
          </a:p>
          <a:p>
            <a:pPr marL="124355" indent="0">
              <a:buNone/>
            </a:pPr>
            <a:r>
              <a:rPr lang="en-US" sz="1600" dirty="0"/>
              <a:t>    }</a:t>
            </a:r>
          </a:p>
          <a:p>
            <a:pPr marL="124355" indent="0">
              <a:buNone/>
            </a:pPr>
            <a:r>
              <a:rPr lang="en-US" sz="1600" dirty="0"/>
              <a:t>    time = </a:t>
            </a:r>
            <a:r>
              <a:rPr lang="en-US" sz="1600" dirty="0" err="1">
                <a:solidFill>
                  <a:srgbClr val="FF0000"/>
                </a:solidFill>
              </a:rPr>
              <a:t>millis</a:t>
            </a:r>
            <a:r>
              <a:rPr lang="en-US" sz="1600" dirty="0">
                <a:solidFill>
                  <a:srgbClr val="FF0000"/>
                </a:solidFill>
              </a:rPr>
              <a:t>()</a:t>
            </a:r>
            <a:r>
              <a:rPr lang="en-US" sz="1600" dirty="0"/>
              <a:t>;</a:t>
            </a:r>
          </a:p>
          <a:p>
            <a:pPr marL="124355" indent="0">
              <a:buNone/>
            </a:pPr>
            <a:r>
              <a:rPr lang="en-US" sz="1600" dirty="0"/>
              <a:t>  }</a:t>
            </a:r>
          </a:p>
          <a:p>
            <a:pPr marL="124355" indent="0">
              <a:buNone/>
            </a:pPr>
            <a:r>
              <a:rPr lang="en-US" sz="1600" dirty="0"/>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a:p>
        </p:txBody>
      </p:sp>
      <p:sp>
        <p:nvSpPr>
          <p:cNvPr id="7" name="TextBox 6">
            <a:extLst>
              <a:ext uri="{FF2B5EF4-FFF2-40B4-BE49-F238E27FC236}">
                <a16:creationId xmlns:a16="http://schemas.microsoft.com/office/drawing/2014/main" id="{7B729575-EFFC-AB14-F6D8-6F838D7A092A}"/>
              </a:ext>
            </a:extLst>
          </p:cNvPr>
          <p:cNvSpPr txBox="1"/>
          <p:nvPr/>
        </p:nvSpPr>
        <p:spPr>
          <a:xfrm>
            <a:off x="7309486" y="838200"/>
            <a:ext cx="7092314" cy="5324535"/>
          </a:xfrm>
          <a:prstGeom prst="rect">
            <a:avLst/>
          </a:prstGeom>
          <a:noFill/>
          <a:ln w="38100">
            <a:solidFill>
              <a:srgbClr val="7030A0"/>
            </a:solidFill>
          </a:ln>
        </p:spPr>
        <p:txBody>
          <a:bodyPr wrap="square">
            <a:spAutoFit/>
          </a:bodyPr>
          <a:lstStyle/>
          <a:p>
            <a:r>
              <a:rPr lang="en-US" sz="2800" dirty="0" err="1">
                <a:solidFill>
                  <a:srgbClr val="FF0000"/>
                </a:solidFill>
              </a:rPr>
              <a:t>millis</a:t>
            </a:r>
            <a:r>
              <a:rPr lang="en-US" sz="2800" dirty="0">
                <a:solidFill>
                  <a:srgbClr val="FF0000"/>
                </a:solidFill>
              </a:rPr>
              <a:t> () function: </a:t>
            </a:r>
          </a:p>
          <a:p>
            <a:r>
              <a:rPr lang="en-US" sz="2400" dirty="0"/>
              <a:t>This function is used to return the number of milliseconds at the time, the Arduino board begins running the current program, that is, this Arduino function returns the present time in milliseconds from the moment the Arduino board is powered on or reset. The return value of </a:t>
            </a:r>
            <a:r>
              <a:rPr lang="en-US" sz="2400" dirty="0" err="1"/>
              <a:t>millis</a:t>
            </a:r>
            <a:r>
              <a:rPr lang="en-US" sz="2400" dirty="0"/>
              <a:t> is the number of milliseconds through an unsigned long variable since the program in Arduino started.</a:t>
            </a:r>
          </a:p>
          <a:p>
            <a:endParaRPr lang="en-US" sz="2400" dirty="0"/>
          </a:p>
          <a:p>
            <a:r>
              <a:rPr lang="en-US" sz="2400" dirty="0"/>
              <a:t>This number overflows i.e., goes back to zero after approximately 50 days. </a:t>
            </a:r>
            <a:r>
              <a:rPr lang="en-US" sz="2400" dirty="0" err="1"/>
              <a:t>millis</a:t>
            </a:r>
            <a:r>
              <a:rPr lang="en-US" sz="2400" dirty="0"/>
              <a:t>() function Syntax. </a:t>
            </a:r>
            <a:r>
              <a:rPr lang="en-US" sz="2400" dirty="0" err="1"/>
              <a:t>millis</a:t>
            </a:r>
            <a:r>
              <a:rPr lang="en-US" sz="2400" dirty="0"/>
              <a:t> (); This function returns milliseconds from the start of the program.</a:t>
            </a:r>
          </a:p>
        </p:txBody>
      </p:sp>
    </p:spTree>
    <p:extLst>
      <p:ext uri="{BB962C8B-B14F-4D97-AF65-F5344CB8AC3E}">
        <p14:creationId xmlns:p14="http://schemas.microsoft.com/office/powerpoint/2010/main" val="1062338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t>References</a:t>
            </a:r>
          </a:p>
        </p:txBody>
      </p:sp>
      <p:sp>
        <p:nvSpPr>
          <p:cNvPr id="3" name="Content Placeholder 2"/>
          <p:cNvSpPr>
            <a:spLocks noGrp="1"/>
          </p:cNvSpPr>
          <p:nvPr>
            <p:ph idx="1"/>
          </p:nvPr>
        </p:nvSpPr>
        <p:spPr>
          <a:xfrm>
            <a:off x="457200" y="2504440"/>
            <a:ext cx="13792200" cy="2600960"/>
          </a:xfrm>
        </p:spPr>
        <p:txBody>
          <a:bodyPr>
            <a:normAutofit/>
          </a:bodyPr>
          <a:lstStyle/>
          <a:p>
            <a:pPr algn="just"/>
            <a:r>
              <a:rPr lang="en-US" sz="2800" dirty="0"/>
              <a:t>ATMega328 manual</a:t>
            </a:r>
          </a:p>
          <a:p>
            <a:pPr algn="just"/>
            <a:r>
              <a:rPr lang="en-US" sz="2800" dirty="0">
                <a:hlinkClick r:id="rId2"/>
              </a:rPr>
              <a:t>http://www.ganssle.com/debouncing-pt2.htm</a:t>
            </a:r>
            <a:endParaRPr lang="en-US" sz="2800" dirty="0"/>
          </a:p>
          <a:p>
            <a:pPr algn="just"/>
            <a:r>
              <a:rPr lang="en-US" sz="2800" dirty="0">
                <a:hlinkClick r:id="rId3"/>
              </a:rPr>
              <a:t>https://mansfield-devine.com/speculatrix/2018/04/debouncing-fun-with-schmitt-triggers-and-capacitors/</a:t>
            </a:r>
            <a:endParaRPr lang="en-US" sz="28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99652-6805-4BCB-82F2-65ABD02EC79B}"/>
              </a:ext>
            </a:extLst>
          </p:cNvPr>
          <p:cNvSpPr>
            <a:spLocks noGrp="1"/>
          </p:cNvSpPr>
          <p:nvPr>
            <p:ph type="title"/>
          </p:nvPr>
        </p:nvSpPr>
        <p:spPr>
          <a:xfrm>
            <a:off x="777687" y="617191"/>
            <a:ext cx="12412287" cy="1125461"/>
          </a:xfrm>
        </p:spPr>
        <p:txBody>
          <a:bodyPr>
            <a:normAutofit/>
          </a:bodyPr>
          <a:lstStyle/>
          <a:p>
            <a:r>
              <a:rPr lang="en-US" sz="6120" b="1" dirty="0"/>
              <a:t>Thanks </a:t>
            </a:r>
            <a:r>
              <a:rPr lang="en-US" sz="6600" b="1" dirty="0"/>
              <a:t>for</a:t>
            </a:r>
            <a:r>
              <a:rPr lang="en-US" sz="6120" b="1" dirty="0"/>
              <a:t> attending….</a:t>
            </a:r>
          </a:p>
        </p:txBody>
      </p:sp>
      <p:grpSp>
        <p:nvGrpSpPr>
          <p:cNvPr id="5" name="Group 6"/>
          <p:cNvGrpSpPr>
            <a:grpSpLocks/>
          </p:cNvGrpSpPr>
          <p:nvPr/>
        </p:nvGrpSpPr>
        <p:grpSpPr bwMode="auto">
          <a:xfrm>
            <a:off x="7086600" y="1179921"/>
            <a:ext cx="6626168" cy="5998094"/>
            <a:chOff x="432" y="1584"/>
            <a:chExt cx="3072" cy="2426"/>
          </a:xfrm>
        </p:grpSpPr>
        <p:sp>
          <p:nvSpPr>
            <p:cNvPr id="6" name="AutoShape 3"/>
            <p:cNvSpPr>
              <a:spLocks noChangeArrowheads="1"/>
            </p:cNvSpPr>
            <p:nvPr/>
          </p:nvSpPr>
          <p:spPr bwMode="auto">
            <a:xfrm>
              <a:off x="1296" y="1584"/>
              <a:ext cx="2208" cy="816"/>
            </a:xfrm>
            <a:prstGeom prst="cloudCallout">
              <a:avLst>
                <a:gd name="adj1" fmla="val -41574"/>
                <a:gd name="adj2" fmla="val 140565"/>
              </a:avLst>
            </a:prstGeom>
            <a:solidFill>
              <a:schemeClr val="accent3"/>
            </a:solidFill>
            <a:ln w="9525">
              <a:solidFill>
                <a:schemeClr val="accent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sz="2856"/>
            </a:p>
          </p:txBody>
        </p:sp>
        <p:pic>
          <p:nvPicPr>
            <p:cNvPr id="7" name="Picture 4" descr="j030125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2" y="3024"/>
              <a:ext cx="1153" cy="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WordArt 5"/>
            <p:cNvSpPr>
              <a:spLocks noChangeArrowheads="1" noChangeShapeType="1" noTextEdit="1"/>
            </p:cNvSpPr>
            <p:nvPr/>
          </p:nvSpPr>
          <p:spPr bwMode="auto">
            <a:xfrm>
              <a:off x="2208" y="1728"/>
              <a:ext cx="421" cy="612"/>
            </a:xfrm>
            <a:prstGeom prst="rect">
              <a:avLst/>
            </a:prstGeom>
          </p:spPr>
          <p:txBody>
            <a:bodyPr wrap="none" fromWordArt="1">
              <a:prstTxWarp prst="textPlain">
                <a:avLst>
                  <a:gd name="adj" fmla="val 50000"/>
                </a:avLst>
              </a:prstTxWarp>
            </a:bodyPr>
            <a:lstStyle/>
            <a:p>
              <a:pPr algn="ctr"/>
              <a:r>
                <a:rPr lang="en-US" sz="5213" kern="10" dirty="0">
                  <a:ln w="9525">
                    <a:solidFill>
                      <a:schemeClr val="accent5">
                        <a:lumMod val="75000"/>
                      </a:schemeClr>
                    </a:solidFill>
                    <a:round/>
                    <a:headEnd/>
                    <a:tailEnd/>
                  </a:ln>
                  <a:solidFill>
                    <a:srgbClr val="00B050"/>
                  </a:solidFill>
                  <a:latin typeface="Arial Black"/>
                </a:rPr>
                <a:t>?</a:t>
              </a:r>
            </a:p>
          </p:txBody>
        </p:sp>
      </p:grpSp>
      <p:sp>
        <p:nvSpPr>
          <p:cNvPr id="9" name="Slide Number Placeholder 8"/>
          <p:cNvSpPr>
            <a:spLocks noGrp="1"/>
          </p:cNvSpPr>
          <p:nvPr>
            <p:ph type="sldNum" sz="quarter" idx="12"/>
          </p:nvPr>
        </p:nvSpPr>
        <p:spPr/>
        <p:txBody>
          <a:bodyPr/>
          <a:lstStyle/>
          <a:p>
            <a:fld id="{5D99DD2A-B520-4620-9B43-64B657BA2D42}" type="slidenum">
              <a:rPr lang="en-US" noProof="0" smtClean="0"/>
              <a:t>34</a:t>
            </a:fld>
            <a:endParaRPr lang="en-US" noProof="0" dirty="0"/>
          </a:p>
        </p:txBody>
      </p:sp>
    </p:spTree>
    <p:extLst>
      <p:ext uri="{BB962C8B-B14F-4D97-AF65-F5344CB8AC3E}">
        <p14:creationId xmlns:p14="http://schemas.microsoft.com/office/powerpoint/2010/main" val="350227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471" y="228600"/>
            <a:ext cx="9326880" cy="1209040"/>
          </a:xfrm>
        </p:spPr>
        <p:txBody>
          <a:bodyPr>
            <a:normAutofit/>
          </a:bodyPr>
          <a:lstStyle/>
          <a:p>
            <a:r>
              <a:rPr lang="en-US" sz="5400" b="1" dirty="0"/>
              <a:t>Why does Bouncing happen?</a:t>
            </a:r>
          </a:p>
        </p:txBody>
      </p:sp>
      <p:sp>
        <p:nvSpPr>
          <p:cNvPr id="3" name="Content Placeholder 2"/>
          <p:cNvSpPr>
            <a:spLocks noGrp="1"/>
          </p:cNvSpPr>
          <p:nvPr>
            <p:ph idx="1"/>
          </p:nvPr>
        </p:nvSpPr>
        <p:spPr>
          <a:xfrm>
            <a:off x="125507" y="1295400"/>
            <a:ext cx="14352494" cy="2588768"/>
          </a:xfrm>
        </p:spPr>
        <p:txBody>
          <a:bodyPr lIns="0" rIns="0">
            <a:noAutofit/>
          </a:bodyPr>
          <a:lstStyle/>
          <a:p>
            <a:r>
              <a:rPr lang="en-US" sz="3200" dirty="0">
                <a:latin typeface="Arial" panose="020B0604020202020204" pitchFamily="34" charset="0"/>
                <a:cs typeface="Arial" panose="020B0604020202020204" pitchFamily="34" charset="0"/>
              </a:rPr>
              <a:t>Figure shows a simple push switch with a pull-up resistor and its right side, the trace shows the output signal, </a:t>
            </a:r>
            <a:r>
              <a:rPr lang="en-US" sz="3200" dirty="0" err="1">
                <a:latin typeface="Arial" panose="020B0604020202020204" pitchFamily="34" charset="0"/>
                <a:cs typeface="Arial" panose="020B0604020202020204" pitchFamily="34" charset="0"/>
              </a:rPr>
              <a:t>V</a:t>
            </a:r>
            <a:r>
              <a:rPr lang="en-US" sz="3200" baseline="-25000" dirty="0" err="1">
                <a:latin typeface="Arial" panose="020B0604020202020204" pitchFamily="34" charset="0"/>
                <a:cs typeface="Arial" panose="020B0604020202020204" pitchFamily="34" charset="0"/>
              </a:rPr>
              <a:t>out</a:t>
            </a:r>
            <a:r>
              <a:rPr lang="en-US" sz="3200" dirty="0">
                <a:latin typeface="Arial" panose="020B0604020202020204" pitchFamily="34" charset="0"/>
                <a:cs typeface="Arial" panose="020B0604020202020204" pitchFamily="34" charset="0"/>
              </a:rPr>
              <a:t>, when the switch is pressed. As can be seen, pressing the switch does not provide a clean edge. If this signal is used as an input to a digital counter, for example, you will get multiple counts rather than the expected single count.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4941" y="4038600"/>
            <a:ext cx="2627659" cy="3457448"/>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92352" y="3899829"/>
            <a:ext cx="4735082" cy="3551311"/>
          </a:xfrm>
          <a:prstGeom prst="rect">
            <a:avLst/>
          </a:prstGeom>
        </p:spPr>
      </p:pic>
      <p:sp>
        <p:nvSpPr>
          <p:cNvPr id="12" name="Rectangle 11"/>
          <p:cNvSpPr/>
          <p:nvPr/>
        </p:nvSpPr>
        <p:spPr>
          <a:xfrm>
            <a:off x="253181" y="3448514"/>
            <a:ext cx="6452418" cy="3970318"/>
          </a:xfrm>
          <a:prstGeom prst="rect">
            <a:avLst/>
          </a:prstGeom>
        </p:spPr>
        <p:txBody>
          <a:bodyPr wrap="square">
            <a:spAutoFit/>
          </a:bodyPr>
          <a:lstStyle/>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solidFill>
                  <a:srgbClr val="FF0000"/>
                </a:solidFill>
                <a:latin typeface="Arial" panose="020B0604020202020204" pitchFamily="34" charset="0"/>
                <a:cs typeface="Arial" panose="020B0604020202020204" pitchFamily="34" charset="0"/>
              </a:rPr>
              <a:t>The same can also occur on the release of a switch.</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The problem is that the </a:t>
            </a:r>
            <a:r>
              <a:rPr lang="en-US" sz="2800" dirty="0">
                <a:solidFill>
                  <a:srgbClr val="FF0000"/>
                </a:solidFill>
                <a:latin typeface="Arial" panose="020B0604020202020204" pitchFamily="34" charset="0"/>
                <a:cs typeface="Arial" panose="020B0604020202020204" pitchFamily="34" charset="0"/>
              </a:rPr>
              <a:t>contacts within the switch don't make contact cleanly</a:t>
            </a:r>
            <a:r>
              <a:rPr lang="en-US" sz="2800" dirty="0">
                <a:latin typeface="Arial" panose="020B0604020202020204" pitchFamily="34" charset="0"/>
                <a:cs typeface="Arial" panose="020B0604020202020204" pitchFamily="34" charset="0"/>
              </a:rPr>
              <a:t>, but slightly 'bounce'. The bounce is quite slow, so you can recreate the trace, and the problem quite easily.</a:t>
            </a:r>
          </a:p>
        </p:txBody>
      </p:sp>
      <p:sp>
        <p:nvSpPr>
          <p:cNvPr id="13" name="TextBox 12">
            <a:extLst>
              <a:ext uri="{FF2B5EF4-FFF2-40B4-BE49-F238E27FC236}">
                <a16:creationId xmlns:a16="http://schemas.microsoft.com/office/drawing/2014/main" id="{F0FEB6DC-9D31-5DD5-FBC0-91746E0027D5}"/>
              </a:ext>
            </a:extLst>
          </p:cNvPr>
          <p:cNvSpPr txBox="1"/>
          <p:nvPr/>
        </p:nvSpPr>
        <p:spPr>
          <a:xfrm>
            <a:off x="7674965" y="4719935"/>
            <a:ext cx="2383435" cy="461665"/>
          </a:xfrm>
          <a:prstGeom prst="rect">
            <a:avLst/>
          </a:prstGeom>
          <a:noFill/>
        </p:spPr>
        <p:txBody>
          <a:bodyPr wrap="square">
            <a:spAutoFit/>
          </a:bodyPr>
          <a:lstStyle/>
          <a:p>
            <a:r>
              <a:rPr lang="en-US" sz="2400" dirty="0">
                <a:solidFill>
                  <a:srgbClr val="0070C0"/>
                </a:solidFill>
                <a:latin typeface="Arial" panose="020B0604020202020204" pitchFamily="34" charset="0"/>
                <a:cs typeface="Arial" panose="020B0604020202020204" pitchFamily="34" charset="0"/>
              </a:rPr>
              <a:t>Pull-up Resistor </a:t>
            </a:r>
            <a:endParaRPr lang="en-US" sz="2400" dirty="0">
              <a:solidFill>
                <a:srgbClr val="0070C0"/>
              </a:solidFill>
            </a:endParaRPr>
          </a:p>
        </p:txBody>
      </p:sp>
    </p:spTree>
    <p:extLst>
      <p:ext uri="{BB962C8B-B14F-4D97-AF65-F5344CB8AC3E}">
        <p14:creationId xmlns:p14="http://schemas.microsoft.com/office/powerpoint/2010/main" val="109572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471" y="381000"/>
            <a:ext cx="9326880" cy="1209040"/>
          </a:xfrm>
        </p:spPr>
        <p:txBody>
          <a:bodyPr>
            <a:normAutofit/>
          </a:bodyPr>
          <a:lstStyle/>
          <a:p>
            <a:r>
              <a:rPr lang="en-US" sz="5400" b="1" dirty="0"/>
              <a:t>Why does Bouncing happen?</a:t>
            </a:r>
          </a:p>
        </p:txBody>
      </p:sp>
      <p:sp>
        <p:nvSpPr>
          <p:cNvPr id="3" name="Content Placeholder 2"/>
          <p:cNvSpPr>
            <a:spLocks noGrp="1"/>
          </p:cNvSpPr>
          <p:nvPr>
            <p:ph idx="1"/>
          </p:nvPr>
        </p:nvSpPr>
        <p:spPr>
          <a:xfrm>
            <a:off x="125507" y="1449832"/>
            <a:ext cx="14352494" cy="6001308"/>
          </a:xfrm>
        </p:spPr>
        <p:txBody>
          <a:bodyPr lIns="0" rIns="0">
            <a:noAutofit/>
          </a:bodyPr>
          <a:lstStyle/>
          <a:p>
            <a:r>
              <a:rPr lang="en-US" sz="3200" dirty="0">
                <a:latin typeface="Arial" panose="020B0604020202020204" pitchFamily="34" charset="0"/>
                <a:cs typeface="Arial" panose="020B0604020202020204" pitchFamily="34" charset="0"/>
              </a:rPr>
              <a:t>The bouncing phenomenon is associated with the </a:t>
            </a:r>
            <a:r>
              <a:rPr lang="en-US" sz="3200" b="1" dirty="0">
                <a:solidFill>
                  <a:srgbClr val="0070C0"/>
                </a:solidFill>
                <a:latin typeface="Arial" panose="020B0604020202020204" pitchFamily="34" charset="0"/>
                <a:cs typeface="Arial" panose="020B0604020202020204" pitchFamily="34" charset="0"/>
              </a:rPr>
              <a:t>Single Pole Single Throw (SPST)</a:t>
            </a:r>
            <a:r>
              <a:rPr lang="en-US" sz="3200" dirty="0">
                <a:latin typeface="Arial" panose="020B0604020202020204" pitchFamily="34" charset="0"/>
                <a:cs typeface="Arial" panose="020B0604020202020204" pitchFamily="34" charset="0"/>
              </a:rPr>
              <a:t>, </a:t>
            </a:r>
            <a:r>
              <a:rPr lang="en-US" sz="3200" b="1" dirty="0">
                <a:solidFill>
                  <a:srgbClr val="0070C0"/>
                </a:solidFill>
                <a:latin typeface="Arial" panose="020B0604020202020204" pitchFamily="34" charset="0"/>
                <a:cs typeface="Arial" panose="020B0604020202020204" pitchFamily="34" charset="0"/>
              </a:rPr>
              <a:t>Single Pole Double Throw (SPDT)</a:t>
            </a:r>
            <a:r>
              <a:rPr lang="en-US" sz="3200" dirty="0">
                <a:latin typeface="Arial" panose="020B0604020202020204" pitchFamily="34" charset="0"/>
                <a:cs typeface="Arial" panose="020B0604020202020204" pitchFamily="34" charset="0"/>
              </a:rPr>
              <a:t>,</a:t>
            </a:r>
            <a:r>
              <a:rPr lang="en-US" sz="3200" b="1" dirty="0">
                <a:solidFill>
                  <a:srgbClr val="0070C0"/>
                </a:solidFill>
                <a:latin typeface="Arial" panose="020B0604020202020204" pitchFamily="34" charset="0"/>
                <a:cs typeface="Arial" panose="020B0604020202020204" pitchFamily="34" charset="0"/>
              </a:rPr>
              <a:t> </a:t>
            </a:r>
            <a:r>
              <a:rPr lang="en-US" sz="3200" dirty="0">
                <a:latin typeface="Arial" panose="020B0604020202020204" pitchFamily="34" charset="0"/>
                <a:cs typeface="Arial" panose="020B0604020202020204" pitchFamily="34" charset="0"/>
              </a:rPr>
              <a:t>and similar other types of toggle switches. The bouncing case data may be analyzed to see how long the switch bounce persists, how wide the individual bounce pulses are, and how many bounces are observed.</a:t>
            </a:r>
          </a:p>
          <a:p>
            <a:r>
              <a:rPr lang="en-US" sz="3200" dirty="0">
                <a:latin typeface="Arial" panose="020B0604020202020204" pitchFamily="34" charset="0"/>
                <a:cs typeface="Arial" panose="020B0604020202020204" pitchFamily="34" charset="0"/>
              </a:rPr>
              <a:t>It is essential that the technique is not fooled by the occasional noise “</a:t>
            </a:r>
            <a:r>
              <a:rPr lang="en-US" sz="3200" dirty="0">
                <a:solidFill>
                  <a:srgbClr val="FF0000"/>
                </a:solidFill>
                <a:latin typeface="Arial" panose="020B0604020202020204" pitchFamily="34" charset="0"/>
                <a:cs typeface="Arial" panose="020B0604020202020204" pitchFamily="34" charset="0"/>
              </a:rPr>
              <a:t>glitch</a:t>
            </a:r>
            <a:r>
              <a:rPr lang="en-US" sz="3200" dirty="0">
                <a:latin typeface="Arial" panose="020B0604020202020204" pitchFamily="34" charset="0"/>
                <a:cs typeface="Arial" panose="020B0604020202020204" pitchFamily="34" charset="0"/>
              </a:rPr>
              <a:t>” or “</a:t>
            </a:r>
            <a:r>
              <a:rPr lang="en-US" sz="3200" dirty="0">
                <a:solidFill>
                  <a:srgbClr val="FF0000"/>
                </a:solidFill>
                <a:latin typeface="Arial" panose="020B0604020202020204" pitchFamily="34" charset="0"/>
                <a:cs typeface="Arial" panose="020B0604020202020204" pitchFamily="34" charset="0"/>
              </a:rPr>
              <a:t>spike</a:t>
            </a:r>
            <a:r>
              <a:rPr lang="en-US" sz="3200" dirty="0">
                <a:latin typeface="Arial" panose="020B0604020202020204" pitchFamily="34" charset="0"/>
                <a:cs typeface="Arial" panose="020B0604020202020204" pitchFamily="34" charset="0"/>
              </a:rPr>
              <a:t>” caused by-</a:t>
            </a:r>
          </a:p>
          <a:p>
            <a:pPr lvl="2"/>
            <a:r>
              <a:rPr lang="en-US" sz="2800" dirty="0">
                <a:latin typeface="Arial" panose="020B0604020202020204" pitchFamily="34" charset="0"/>
                <a:cs typeface="Arial" panose="020B0604020202020204" pitchFamily="34" charset="0"/>
              </a:rPr>
              <a:t>Crosstalk, </a:t>
            </a:r>
          </a:p>
          <a:p>
            <a:pPr lvl="2"/>
            <a:r>
              <a:rPr lang="en-US" sz="2800" dirty="0">
                <a:latin typeface="Arial" panose="020B0604020202020204" pitchFamily="34" charset="0"/>
                <a:cs typeface="Arial" panose="020B0604020202020204" pitchFamily="34" charset="0"/>
              </a:rPr>
              <a:t>EMI (electromagnetic interference)</a:t>
            </a:r>
          </a:p>
          <a:p>
            <a:pPr lvl="2"/>
            <a:r>
              <a:rPr lang="en-US" sz="2800" dirty="0">
                <a:latin typeface="Arial" panose="020B0604020202020204" pitchFamily="34" charset="0"/>
                <a:cs typeface="Arial" panose="020B0604020202020204" pitchFamily="34" charset="0"/>
              </a:rPr>
              <a:t>RFI (radio frequency interference)</a:t>
            </a:r>
          </a:p>
          <a:p>
            <a:pPr lvl="2"/>
            <a:r>
              <a:rPr lang="en-US" sz="2800" dirty="0">
                <a:latin typeface="Arial" panose="020B0604020202020204" pitchFamily="34" charset="0"/>
                <a:cs typeface="Arial" panose="020B0604020202020204" pitchFamily="34" charset="0"/>
              </a:rPr>
              <a:t>ESD (electrostatic discharge).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364249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419600" y="1600200"/>
            <a:ext cx="10049551" cy="5943600"/>
          </a:xfrm>
          <a:prstGeom prst="rect">
            <a:avLst/>
          </a:prstGeom>
        </p:spPr>
      </p:pic>
      <p:sp>
        <p:nvSpPr>
          <p:cNvPr id="3" name="Content Placeholder 2"/>
          <p:cNvSpPr>
            <a:spLocks noGrp="1"/>
          </p:cNvSpPr>
          <p:nvPr>
            <p:ph idx="1"/>
          </p:nvPr>
        </p:nvSpPr>
        <p:spPr>
          <a:xfrm>
            <a:off x="125507" y="1219200"/>
            <a:ext cx="6961093" cy="3579368"/>
          </a:xfrm>
        </p:spPr>
        <p:txBody>
          <a:bodyPr lIns="0" rIns="0">
            <a:noAutofit/>
          </a:bodyPr>
          <a:lstStyle/>
          <a:p>
            <a:r>
              <a:rPr lang="en-US" sz="3200" dirty="0">
                <a:cs typeface="Arial" panose="020B0604020202020204" pitchFamily="34" charset="0"/>
              </a:rPr>
              <a:t>In this diagram, resistor R</a:t>
            </a:r>
            <a:r>
              <a:rPr lang="en-US" sz="3200" baseline="-25000" dirty="0">
                <a:cs typeface="Arial" panose="020B0604020202020204" pitchFamily="34" charset="0"/>
              </a:rPr>
              <a:t>1</a:t>
            </a:r>
            <a:r>
              <a:rPr lang="en-US" sz="3200" dirty="0">
                <a:cs typeface="Arial" panose="020B0604020202020204" pitchFamily="34" charset="0"/>
              </a:rPr>
              <a:t> is acting as a </a:t>
            </a:r>
            <a:r>
              <a:rPr lang="en-US" sz="3200" dirty="0">
                <a:solidFill>
                  <a:srgbClr val="FF0000"/>
                </a:solidFill>
                <a:cs typeface="Arial" panose="020B0604020202020204" pitchFamily="34" charset="0"/>
              </a:rPr>
              <a:t>pull-up resistor</a:t>
            </a:r>
            <a:r>
              <a:rPr lang="en-US" sz="3200" dirty="0">
                <a:cs typeface="Arial" panose="020B0604020202020204" pitchFamily="34" charset="0"/>
              </a:rPr>
              <a:t>.</a:t>
            </a:r>
          </a:p>
          <a:p>
            <a:pPr lvl="1">
              <a:buFont typeface="Georgia" panose="02040502050405020303" pitchFamily="18" charset="0"/>
              <a:buChar char="√"/>
            </a:pPr>
            <a:r>
              <a:rPr lang="en-US" sz="2800" dirty="0">
                <a:cs typeface="Arial" panose="020B0604020202020204" pitchFamily="34" charset="0"/>
              </a:rPr>
              <a:t>When the switch is open, R</a:t>
            </a:r>
            <a:r>
              <a:rPr lang="en-US" sz="2800" baseline="-25000" dirty="0">
                <a:cs typeface="Arial" panose="020B0604020202020204" pitchFamily="34" charset="0"/>
              </a:rPr>
              <a:t>1</a:t>
            </a:r>
            <a:r>
              <a:rPr lang="en-US" sz="2800" dirty="0">
                <a:cs typeface="Arial" panose="020B0604020202020204" pitchFamily="34" charset="0"/>
              </a:rPr>
              <a:t> pulls the NO (Normally Open) contact to a positive (logic 1) value, usually +5 V.</a:t>
            </a:r>
          </a:p>
          <a:p>
            <a:pPr lvl="1">
              <a:buFont typeface="Georgia" panose="02040502050405020303" pitchFamily="18" charset="0"/>
              <a:buChar char="√"/>
            </a:pPr>
            <a:r>
              <a:rPr lang="en-US" sz="2800" dirty="0">
                <a:cs typeface="Arial" panose="020B0604020202020204" pitchFamily="34" charset="0"/>
              </a:rPr>
              <a:t>When the switch is closed, it shorts the NO contact to 0 V (logic 0).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
        <p:nvSpPr>
          <p:cNvPr id="10" name="Title 1">
            <a:extLst>
              <a:ext uri="{FF2B5EF4-FFF2-40B4-BE49-F238E27FC236}">
                <a16:creationId xmlns:a16="http://schemas.microsoft.com/office/drawing/2014/main" id="{E08F566B-4390-71EA-D5B4-CC6AB27769FF}"/>
              </a:ext>
            </a:extLst>
          </p:cNvPr>
          <p:cNvSpPr>
            <a:spLocks noGrp="1"/>
          </p:cNvSpPr>
          <p:nvPr>
            <p:ph type="title"/>
          </p:nvPr>
        </p:nvSpPr>
        <p:spPr>
          <a:xfrm>
            <a:off x="161249" y="423863"/>
            <a:ext cx="13166725" cy="1209675"/>
          </a:xfrm>
        </p:spPr>
        <p:txBody>
          <a:bodyPr>
            <a:normAutofit/>
          </a:bodyPr>
          <a:lstStyle/>
          <a:p>
            <a:r>
              <a:rPr lang="en-US" sz="5400" b="1" dirty="0"/>
              <a:t>How does Bouncing happen?</a:t>
            </a:r>
          </a:p>
        </p:txBody>
      </p:sp>
    </p:spTree>
    <p:extLst>
      <p:ext uri="{BB962C8B-B14F-4D97-AF65-F5344CB8AC3E}">
        <p14:creationId xmlns:p14="http://schemas.microsoft.com/office/powerpoint/2010/main" val="2737075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471" y="381000"/>
            <a:ext cx="9326880" cy="1209040"/>
          </a:xfrm>
        </p:spPr>
        <p:txBody>
          <a:bodyPr>
            <a:normAutofit/>
          </a:bodyPr>
          <a:lstStyle/>
          <a:p>
            <a:r>
              <a:rPr lang="en-US" sz="5400" b="1" dirty="0"/>
              <a:t>How does Bouncing happen?</a:t>
            </a:r>
          </a:p>
        </p:txBody>
      </p:sp>
      <p:sp>
        <p:nvSpPr>
          <p:cNvPr id="3" name="Content Placeholder 2"/>
          <p:cNvSpPr>
            <a:spLocks noGrp="1"/>
          </p:cNvSpPr>
          <p:nvPr>
            <p:ph idx="1"/>
          </p:nvPr>
        </p:nvSpPr>
        <p:spPr>
          <a:xfrm>
            <a:off x="152401" y="1449832"/>
            <a:ext cx="14325600" cy="6170168"/>
          </a:xfrm>
        </p:spPr>
        <p:txBody>
          <a:bodyPr lIns="0" rIns="0">
            <a:noAutofit/>
          </a:bodyPr>
          <a:lstStyle/>
          <a:p>
            <a:r>
              <a:rPr lang="en-US" sz="3600" dirty="0">
                <a:latin typeface="Arial" panose="020B0604020202020204" pitchFamily="34" charset="0"/>
                <a:cs typeface="Arial" panose="020B0604020202020204" pitchFamily="34" charset="0"/>
              </a:rPr>
              <a:t>When people push a mechanical switch button, they expect one reaction per push. As the buttons tend to bounce around when pressed and released, this will mess up the signal from them.</a:t>
            </a:r>
          </a:p>
          <a:p>
            <a:r>
              <a:rPr lang="en-US" sz="3600" dirty="0">
                <a:solidFill>
                  <a:srgbClr val="FF0000"/>
                </a:solidFill>
                <a:latin typeface="Arial" panose="020B0604020202020204" pitchFamily="34" charset="0"/>
                <a:cs typeface="Arial" panose="020B0604020202020204" pitchFamily="34" charset="0"/>
              </a:rPr>
              <a:t>For example</a:t>
            </a:r>
            <a:r>
              <a:rPr lang="en-US" sz="3600" dirty="0">
                <a:latin typeface="Arial" panose="020B0604020202020204" pitchFamily="34" charset="0"/>
                <a:cs typeface="Arial" panose="020B0604020202020204" pitchFamily="34" charset="0"/>
              </a:rPr>
              <a:t>, we have a button that is connected between a voltage supply and the output probe. We intend to get an output voltage of 5 V (logic 1) when the switch is pressed, and 0 V (logic 0) when it is not pressed. If we probed the output signal coming from the button during the transition from pushing it down to letting go, we expect an immediate and clean transition 0 → 1 → 0. What we end up seeing instead is the picture above. Before the signal settles to a fixed 5 V, </a:t>
            </a:r>
            <a:r>
              <a:rPr lang="en-US" sz="3600" dirty="0">
                <a:solidFill>
                  <a:srgbClr val="FF0000"/>
                </a:solidFill>
                <a:latin typeface="Arial" panose="020B0604020202020204" pitchFamily="34" charset="0"/>
                <a:cs typeface="Arial" panose="020B0604020202020204" pitchFamily="34" charset="0"/>
              </a:rPr>
              <a:t>it bounces between the two logic states several times</a:t>
            </a:r>
            <a:r>
              <a:rPr lang="en-US" sz="3600" dirty="0">
                <a:latin typeface="Arial" panose="020B0604020202020204" pitchFamily="34" charset="0"/>
                <a:cs typeface="Arial" panose="020B0604020202020204" pitchFamily="34" charset="0"/>
              </a:rPr>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1288221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471" y="381000"/>
            <a:ext cx="9326880" cy="1209040"/>
          </a:xfrm>
        </p:spPr>
        <p:txBody>
          <a:bodyPr>
            <a:normAutofit/>
          </a:bodyPr>
          <a:lstStyle/>
          <a:p>
            <a:r>
              <a:rPr lang="en-US" sz="5400" b="1" dirty="0"/>
              <a:t>How to avoid Bouncing?</a:t>
            </a:r>
          </a:p>
        </p:txBody>
      </p:sp>
      <p:sp>
        <p:nvSpPr>
          <p:cNvPr id="3" name="Content Placeholder 2"/>
          <p:cNvSpPr>
            <a:spLocks noGrp="1"/>
          </p:cNvSpPr>
          <p:nvPr>
            <p:ph idx="1"/>
          </p:nvPr>
        </p:nvSpPr>
        <p:spPr>
          <a:xfrm>
            <a:off x="152401" y="1526032"/>
            <a:ext cx="14325600" cy="5255768"/>
          </a:xfrm>
        </p:spPr>
        <p:txBody>
          <a:bodyPr lIns="0" rIns="0">
            <a:noAutofit/>
          </a:bodyPr>
          <a:lstStyle/>
          <a:p>
            <a:r>
              <a:rPr lang="en-US" sz="3600" dirty="0">
                <a:latin typeface="Arial" panose="020B0604020202020204" pitchFamily="34" charset="0"/>
                <a:cs typeface="Arial" panose="020B0604020202020204" pitchFamily="34" charset="0"/>
              </a:rPr>
              <a:t>The digital functions in general and microcontrollers don’t like to see input signals wandering around in the </a:t>
            </a:r>
            <a:r>
              <a:rPr lang="en-US" sz="3600" b="1" dirty="0">
                <a:solidFill>
                  <a:srgbClr val="FF0000"/>
                </a:solidFill>
                <a:latin typeface="Arial" panose="020B0604020202020204" pitchFamily="34" charset="0"/>
                <a:cs typeface="Arial" panose="020B0604020202020204" pitchFamily="34" charset="0"/>
              </a:rPr>
              <a:t>undefined region </a:t>
            </a:r>
            <a:r>
              <a:rPr lang="en-US" sz="3600" dirty="0">
                <a:latin typeface="Arial" panose="020B0604020202020204" pitchFamily="34" charset="0"/>
                <a:cs typeface="Arial" panose="020B0604020202020204" pitchFamily="34" charset="0"/>
              </a:rPr>
              <a:t>between a “good” logic 0 and a “good” logic 1. ,</a:t>
            </a:r>
          </a:p>
          <a:p>
            <a:r>
              <a:rPr lang="en-US" sz="3600" dirty="0">
                <a:latin typeface="Arial" panose="020B0604020202020204" pitchFamily="34" charset="0"/>
                <a:cs typeface="Arial" panose="020B0604020202020204" pitchFamily="34" charset="0"/>
              </a:rPr>
              <a:t>In 1934, a young graduate student named </a:t>
            </a:r>
            <a:r>
              <a:rPr lang="en-US" sz="3600" b="1" dirty="0">
                <a:solidFill>
                  <a:srgbClr val="FF0000"/>
                </a:solidFill>
                <a:latin typeface="Arial" panose="020B0604020202020204" pitchFamily="34" charset="0"/>
                <a:cs typeface="Arial" panose="020B0604020202020204" pitchFamily="34" charset="0"/>
              </a:rPr>
              <a:t>Otto Herbert Schmitt </a:t>
            </a:r>
            <a:r>
              <a:rPr lang="en-US" sz="3600" dirty="0">
                <a:latin typeface="Arial" panose="020B0604020202020204" pitchFamily="34" charset="0"/>
                <a:cs typeface="Arial" panose="020B0604020202020204" pitchFamily="34" charset="0"/>
              </a:rPr>
              <a:t>invented a circuit known as the </a:t>
            </a:r>
            <a:r>
              <a:rPr lang="en-US" sz="3600" b="1" dirty="0">
                <a:solidFill>
                  <a:srgbClr val="FF0000"/>
                </a:solidFill>
                <a:latin typeface="Arial" panose="020B0604020202020204" pitchFamily="34" charset="0"/>
                <a:cs typeface="Arial" panose="020B0604020202020204" pitchFamily="34" charset="0"/>
              </a:rPr>
              <a:t>Schmitt trigger</a:t>
            </a:r>
            <a:r>
              <a:rPr lang="en-US" sz="3600" dirty="0">
                <a:latin typeface="Arial" panose="020B0604020202020204" pitchFamily="34" charset="0"/>
                <a:cs typeface="Arial" panose="020B0604020202020204" pitchFamily="34" charset="0"/>
              </a:rPr>
              <a:t> (this invention was a result of Otto’s study into the propagation of neural impulses in the nerves of </a:t>
            </a:r>
            <a:r>
              <a:rPr lang="en-US" sz="3600" dirty="0">
                <a:solidFill>
                  <a:srgbClr val="00B0F0"/>
                </a:solidFill>
                <a:latin typeface="Arial" panose="020B0604020202020204" pitchFamily="34" charset="0"/>
                <a:cs typeface="Arial" panose="020B0604020202020204" pitchFamily="34" charset="0"/>
              </a:rPr>
              <a:t>squids- a kind of sea fish</a:t>
            </a:r>
            <a:r>
              <a:rPr lang="en-US" sz="3600" dirty="0">
                <a:latin typeface="Arial" panose="020B0604020202020204" pitchFamily="34" charset="0"/>
                <a:cs typeface="Arial" panose="020B0604020202020204" pitchFamily="34" charset="0"/>
              </a:rPr>
              <a:t>). The best way to describe this is by means of a figure as illustrated in the next slide.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2994792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471" y="381000"/>
            <a:ext cx="9326880" cy="1209040"/>
          </a:xfrm>
        </p:spPr>
        <p:txBody>
          <a:bodyPr>
            <a:normAutofit/>
          </a:bodyPr>
          <a:lstStyle/>
          <a:p>
            <a:r>
              <a:rPr lang="en-US" sz="5400" b="1" dirty="0"/>
              <a:t>How to avoid Bouncing?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795" y="1590040"/>
            <a:ext cx="14301775" cy="5725160"/>
          </a:xfrm>
          <a:prstGeom prst="rect">
            <a:avLst/>
          </a:prstGeom>
        </p:spPr>
      </p:pic>
      <p:cxnSp>
        <p:nvCxnSpPr>
          <p:cNvPr id="6" name="Straight Arrow Connector 5">
            <a:extLst>
              <a:ext uri="{FF2B5EF4-FFF2-40B4-BE49-F238E27FC236}">
                <a16:creationId xmlns:a16="http://schemas.microsoft.com/office/drawing/2014/main" id="{1138348D-1372-584E-6CCC-207D7FB14EC1}"/>
              </a:ext>
            </a:extLst>
          </p:cNvPr>
          <p:cNvCxnSpPr/>
          <p:nvPr/>
        </p:nvCxnSpPr>
        <p:spPr>
          <a:xfrm flipV="1">
            <a:off x="5791200" y="2268607"/>
            <a:ext cx="220962" cy="1541393"/>
          </a:xfrm>
          <a:prstGeom prst="straightConnector1">
            <a:avLst/>
          </a:prstGeom>
          <a:ln w="38100">
            <a:solidFill>
              <a:srgbClr val="7030A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78B84F8-0140-FEE1-05F6-459D9AA8DF21}"/>
              </a:ext>
            </a:extLst>
          </p:cNvPr>
          <p:cNvCxnSpPr>
            <a:cxnSpLocks/>
          </p:cNvCxnSpPr>
          <p:nvPr/>
        </p:nvCxnSpPr>
        <p:spPr>
          <a:xfrm flipV="1">
            <a:off x="11464589" y="2209800"/>
            <a:ext cx="994352" cy="152400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C05A7E5-38D0-47BC-DF0D-014647BBDD7D}"/>
              </a:ext>
            </a:extLst>
          </p:cNvPr>
          <p:cNvCxnSpPr>
            <a:cxnSpLocks/>
          </p:cNvCxnSpPr>
          <p:nvPr/>
        </p:nvCxnSpPr>
        <p:spPr>
          <a:xfrm flipH="1" flipV="1">
            <a:off x="12458941" y="2209800"/>
            <a:ext cx="1326103" cy="1905000"/>
          </a:xfrm>
          <a:prstGeom prst="straightConnector1">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8A4D517-6819-FD78-A0AF-F4EBCFC5E7F6}"/>
              </a:ext>
            </a:extLst>
          </p:cNvPr>
          <p:cNvSpPr txBox="1"/>
          <p:nvPr/>
        </p:nvSpPr>
        <p:spPr>
          <a:xfrm>
            <a:off x="4953000" y="1560721"/>
            <a:ext cx="1824060" cy="707886"/>
          </a:xfrm>
          <a:prstGeom prst="rect">
            <a:avLst/>
          </a:prstGeom>
          <a:noFill/>
        </p:spPr>
        <p:txBody>
          <a:bodyPr wrap="square" rtlCol="0">
            <a:spAutoFit/>
          </a:bodyPr>
          <a:lstStyle/>
          <a:p>
            <a:pPr algn="ctr"/>
            <a:r>
              <a:rPr lang="en-US" sz="2000" dirty="0">
                <a:solidFill>
                  <a:srgbClr val="7030A0"/>
                </a:solidFill>
              </a:rPr>
              <a:t>Single threshold, V</a:t>
            </a:r>
            <a:r>
              <a:rPr lang="en-US" sz="2000" baseline="-25000" dirty="0">
                <a:solidFill>
                  <a:srgbClr val="7030A0"/>
                </a:solidFill>
              </a:rPr>
              <a:t>th</a:t>
            </a:r>
          </a:p>
        </p:txBody>
      </p:sp>
      <p:sp>
        <p:nvSpPr>
          <p:cNvPr id="17" name="TextBox 16">
            <a:extLst>
              <a:ext uri="{FF2B5EF4-FFF2-40B4-BE49-F238E27FC236}">
                <a16:creationId xmlns:a16="http://schemas.microsoft.com/office/drawing/2014/main" id="{E7D40683-8611-7861-91EC-36F84700431F}"/>
              </a:ext>
            </a:extLst>
          </p:cNvPr>
          <p:cNvSpPr txBox="1"/>
          <p:nvPr/>
        </p:nvSpPr>
        <p:spPr>
          <a:xfrm>
            <a:off x="11923438" y="1869956"/>
            <a:ext cx="1735168" cy="369332"/>
          </a:xfrm>
          <a:prstGeom prst="rect">
            <a:avLst/>
          </a:prstGeom>
          <a:noFill/>
        </p:spPr>
        <p:txBody>
          <a:bodyPr wrap="square" rtlCol="0">
            <a:spAutoFit/>
          </a:bodyPr>
          <a:lstStyle/>
          <a:p>
            <a:r>
              <a:rPr lang="en-US" sz="1800" dirty="0">
                <a:solidFill>
                  <a:srgbClr val="FF0000"/>
                </a:solidFill>
                <a:latin typeface="Times New Roman" panose="02020603050405020304" pitchFamily="18" charset="0"/>
                <a:cs typeface="Times New Roman" panose="02020603050405020304" pitchFamily="18" charset="0"/>
              </a:rPr>
              <a:t>Dual thresholds</a:t>
            </a:r>
          </a:p>
        </p:txBody>
      </p:sp>
      <p:sp>
        <p:nvSpPr>
          <p:cNvPr id="18" name="Left Brace 17">
            <a:extLst>
              <a:ext uri="{FF2B5EF4-FFF2-40B4-BE49-F238E27FC236}">
                <a16:creationId xmlns:a16="http://schemas.microsoft.com/office/drawing/2014/main" id="{B30C6C37-F614-FD16-8437-AB3E664E90FE}"/>
              </a:ext>
            </a:extLst>
          </p:cNvPr>
          <p:cNvSpPr/>
          <p:nvPr/>
        </p:nvSpPr>
        <p:spPr>
          <a:xfrm>
            <a:off x="8686800" y="3733800"/>
            <a:ext cx="228601" cy="400110"/>
          </a:xfrm>
          <a:prstGeom prst="leftBrace">
            <a:avLst>
              <a:gd name="adj1" fmla="val 20136"/>
              <a:gd name="adj2" fmla="val 55902"/>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958BDB5A-1656-D576-1D2E-3F0F7333D8B8}"/>
              </a:ext>
            </a:extLst>
          </p:cNvPr>
          <p:cNvSpPr txBox="1"/>
          <p:nvPr/>
        </p:nvSpPr>
        <p:spPr>
          <a:xfrm>
            <a:off x="6903498" y="1828800"/>
            <a:ext cx="1440643" cy="923330"/>
          </a:xfrm>
          <a:prstGeom prst="rect">
            <a:avLst/>
          </a:prstGeom>
          <a:noFill/>
        </p:spPr>
        <p:txBody>
          <a:bodyPr wrap="square">
            <a:spAutoFit/>
          </a:bodyPr>
          <a:lstStyle/>
          <a:p>
            <a:pPr algn="ctr"/>
            <a:r>
              <a:rPr lang="en-US" sz="1800" b="1" dirty="0">
                <a:solidFill>
                  <a:srgbClr val="0070C0"/>
                </a:solidFill>
                <a:latin typeface="Times New Roman" panose="02020603050405020304" pitchFamily="18" charset="0"/>
                <a:cs typeface="Times New Roman" panose="02020603050405020304" pitchFamily="18" charset="0"/>
              </a:rPr>
              <a:t>Hysteresis Voltage, V</a:t>
            </a:r>
            <a:r>
              <a:rPr lang="en-US" sz="1800" b="1" baseline="-25000" dirty="0">
                <a:solidFill>
                  <a:srgbClr val="0070C0"/>
                </a:solidFill>
                <a:latin typeface="Times New Roman" panose="02020603050405020304" pitchFamily="18" charset="0"/>
                <a:cs typeface="Times New Roman" panose="02020603050405020304" pitchFamily="18" charset="0"/>
              </a:rPr>
              <a:t>H</a:t>
            </a:r>
            <a:r>
              <a:rPr lang="en-US" sz="1800" b="1" dirty="0">
                <a:solidFill>
                  <a:srgbClr val="0070C0"/>
                </a:solidFill>
                <a:latin typeface="Times New Roman" panose="02020603050405020304" pitchFamily="18" charset="0"/>
                <a:cs typeface="Times New Roman" panose="02020603050405020304" pitchFamily="18" charset="0"/>
              </a:rPr>
              <a:t> = </a:t>
            </a:r>
            <a:r>
              <a:rPr lang="en-US" sz="1800" b="1" dirty="0" err="1">
                <a:solidFill>
                  <a:srgbClr val="0070C0"/>
                </a:solidFill>
                <a:latin typeface="Times New Roman" panose="02020603050405020304" pitchFamily="18" charset="0"/>
                <a:cs typeface="Times New Roman" panose="02020603050405020304" pitchFamily="18" charset="0"/>
              </a:rPr>
              <a:t>V</a:t>
            </a:r>
            <a:r>
              <a:rPr lang="en-US" sz="1800" b="1" baseline="-25000" dirty="0" err="1">
                <a:solidFill>
                  <a:srgbClr val="0070C0"/>
                </a:solidFill>
                <a:latin typeface="Times New Roman" panose="02020603050405020304" pitchFamily="18" charset="0"/>
                <a:cs typeface="Times New Roman" panose="02020603050405020304" pitchFamily="18" charset="0"/>
              </a:rPr>
              <a:t>th,H</a:t>
            </a:r>
            <a:r>
              <a:rPr lang="en-US" sz="1800" b="1" baseline="-25000" dirty="0">
                <a:solidFill>
                  <a:srgbClr val="0070C0"/>
                </a:solidFill>
                <a:latin typeface="Times New Roman" panose="02020603050405020304" pitchFamily="18" charset="0"/>
                <a:cs typeface="Times New Roman" panose="02020603050405020304" pitchFamily="18" charset="0"/>
              </a:rPr>
              <a:t> </a:t>
            </a:r>
            <a:r>
              <a:rPr lang="en-US" sz="1800" b="1" dirty="0">
                <a:solidFill>
                  <a:srgbClr val="0070C0"/>
                </a:solidFill>
                <a:latin typeface="Times New Roman" panose="02020603050405020304" pitchFamily="18" charset="0"/>
                <a:cs typeface="Times New Roman" panose="02020603050405020304" pitchFamily="18" charset="0"/>
              </a:rPr>
              <a:t>- </a:t>
            </a:r>
            <a:r>
              <a:rPr lang="en-US" sz="1800" b="1" dirty="0" err="1">
                <a:solidFill>
                  <a:srgbClr val="0070C0"/>
                </a:solidFill>
                <a:latin typeface="Times New Roman" panose="02020603050405020304" pitchFamily="18" charset="0"/>
                <a:cs typeface="Times New Roman" panose="02020603050405020304" pitchFamily="18" charset="0"/>
              </a:rPr>
              <a:t>V</a:t>
            </a:r>
            <a:r>
              <a:rPr lang="en-US" sz="1800" b="1" baseline="-25000" dirty="0" err="1">
                <a:solidFill>
                  <a:srgbClr val="0070C0"/>
                </a:solidFill>
                <a:latin typeface="Times New Roman" panose="02020603050405020304" pitchFamily="18" charset="0"/>
                <a:cs typeface="Times New Roman" panose="02020603050405020304" pitchFamily="18" charset="0"/>
              </a:rPr>
              <a:t>th,L</a:t>
            </a:r>
            <a:endParaRPr lang="en-US" sz="1800" baseline="-25000" dirty="0">
              <a:solidFill>
                <a:srgbClr val="0070C0"/>
              </a:solidFill>
              <a:latin typeface="Times New Roman" panose="02020603050405020304" pitchFamily="18" charset="0"/>
              <a:cs typeface="Times New Roman" panose="02020603050405020304" pitchFamily="18" charset="0"/>
            </a:endParaRPr>
          </a:p>
        </p:txBody>
      </p:sp>
      <p:cxnSp>
        <p:nvCxnSpPr>
          <p:cNvPr id="10" name="Straight Arrow Connector 9">
            <a:extLst>
              <a:ext uri="{FF2B5EF4-FFF2-40B4-BE49-F238E27FC236}">
                <a16:creationId xmlns:a16="http://schemas.microsoft.com/office/drawing/2014/main" id="{FE8F9BEE-7709-26F5-0C77-4C71D4E05290}"/>
              </a:ext>
            </a:extLst>
          </p:cNvPr>
          <p:cNvCxnSpPr>
            <a:cxnSpLocks/>
            <a:stCxn id="20" idx="2"/>
          </p:cNvCxnSpPr>
          <p:nvPr/>
        </p:nvCxnSpPr>
        <p:spPr>
          <a:xfrm>
            <a:off x="7623820" y="2752130"/>
            <a:ext cx="1062980" cy="121027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7D40683-8611-7861-91EC-36F84700431F}"/>
              </a:ext>
            </a:extLst>
          </p:cNvPr>
          <p:cNvSpPr txBox="1"/>
          <p:nvPr/>
        </p:nvSpPr>
        <p:spPr>
          <a:xfrm>
            <a:off x="10447038" y="2325469"/>
            <a:ext cx="1592561" cy="646331"/>
          </a:xfrm>
          <a:prstGeom prst="rect">
            <a:avLst/>
          </a:prstGeom>
          <a:noFill/>
        </p:spPr>
        <p:txBody>
          <a:bodyPr wrap="square" rtlCol="0">
            <a:spAutoFit/>
          </a:bodyPr>
          <a:lstStyle/>
          <a:p>
            <a:pPr algn="r"/>
            <a:r>
              <a:rPr lang="en-US" sz="1800" dirty="0">
                <a:solidFill>
                  <a:srgbClr val="FF0000"/>
                </a:solidFill>
                <a:latin typeface="Times New Roman" panose="02020603050405020304" pitchFamily="18" charset="0"/>
                <a:cs typeface="Times New Roman" panose="02020603050405020304" pitchFamily="18" charset="0"/>
              </a:rPr>
              <a:t>Upper threshold, </a:t>
            </a:r>
            <a:r>
              <a:rPr lang="en-US" sz="1800" dirty="0" err="1">
                <a:solidFill>
                  <a:srgbClr val="FF0000"/>
                </a:solidFill>
                <a:latin typeface="Times New Roman" panose="02020603050405020304" pitchFamily="18" charset="0"/>
                <a:cs typeface="Times New Roman" panose="02020603050405020304" pitchFamily="18" charset="0"/>
              </a:rPr>
              <a:t>V</a:t>
            </a:r>
            <a:r>
              <a:rPr lang="en-US" sz="1800" baseline="-25000" dirty="0" err="1">
                <a:solidFill>
                  <a:srgbClr val="FF0000"/>
                </a:solidFill>
                <a:latin typeface="Times New Roman" panose="02020603050405020304" pitchFamily="18" charset="0"/>
                <a:cs typeface="Times New Roman" panose="02020603050405020304" pitchFamily="18" charset="0"/>
              </a:rPr>
              <a:t>th,H</a:t>
            </a:r>
            <a:endParaRPr lang="en-US" sz="1800" baseline="-25000" dirty="0">
              <a:solidFill>
                <a:srgbClr val="FF0000"/>
              </a:solidFill>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E7D40683-8611-7861-91EC-36F84700431F}"/>
              </a:ext>
            </a:extLst>
          </p:cNvPr>
          <p:cNvSpPr txBox="1"/>
          <p:nvPr/>
        </p:nvSpPr>
        <p:spPr>
          <a:xfrm>
            <a:off x="12802513" y="2239288"/>
            <a:ext cx="1675057" cy="646331"/>
          </a:xfrm>
          <a:prstGeom prst="rect">
            <a:avLst/>
          </a:prstGeom>
          <a:noFill/>
        </p:spPr>
        <p:txBody>
          <a:bodyPr wrap="square" rtlCol="0">
            <a:spAutoFit/>
          </a:bodyPr>
          <a:lstStyle/>
          <a:p>
            <a:r>
              <a:rPr lang="en-US" sz="1800" dirty="0">
                <a:solidFill>
                  <a:srgbClr val="00B050"/>
                </a:solidFill>
                <a:latin typeface="Times New Roman" panose="02020603050405020304" pitchFamily="18" charset="0"/>
                <a:cs typeface="Times New Roman" panose="02020603050405020304" pitchFamily="18" charset="0"/>
              </a:rPr>
              <a:t>Lower threshold, </a:t>
            </a:r>
            <a:r>
              <a:rPr lang="en-US" sz="1800" dirty="0" err="1">
                <a:solidFill>
                  <a:srgbClr val="00B050"/>
                </a:solidFill>
                <a:latin typeface="Times New Roman" panose="02020603050405020304" pitchFamily="18" charset="0"/>
                <a:cs typeface="Times New Roman" panose="02020603050405020304" pitchFamily="18" charset="0"/>
              </a:rPr>
              <a:t>V</a:t>
            </a:r>
            <a:r>
              <a:rPr lang="en-US" sz="1800" baseline="-25000" dirty="0" err="1">
                <a:solidFill>
                  <a:srgbClr val="00B050"/>
                </a:solidFill>
                <a:latin typeface="Times New Roman" panose="02020603050405020304" pitchFamily="18" charset="0"/>
                <a:cs typeface="Times New Roman" panose="02020603050405020304" pitchFamily="18" charset="0"/>
              </a:rPr>
              <a:t>th,L</a:t>
            </a:r>
            <a:endParaRPr lang="en-US" sz="1800" baseline="-25000"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49825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8004E563DC5D7448F8AB71CCBF37A33" ma:contentTypeVersion="4" ma:contentTypeDescription="Create a new document." ma:contentTypeScope="" ma:versionID="fccd4ad427ef823e3f829f6f046597fd">
  <xsd:schema xmlns:xsd="http://www.w3.org/2001/XMLSchema" xmlns:xs="http://www.w3.org/2001/XMLSchema" xmlns:p="http://schemas.microsoft.com/office/2006/metadata/properties" xmlns:ns2="79f63d6a-7491-42f7-8e1b-9e3d1c4aa66b" targetNamespace="http://schemas.microsoft.com/office/2006/metadata/properties" ma:root="true" ma:fieldsID="ec6b5ae44648d691ca86d7654a0d6918" ns2:_="">
    <xsd:import namespace="79f63d6a-7491-42f7-8e1b-9e3d1c4aa66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9f63d6a-7491-42f7-8e1b-9e3d1c4aa66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0E6A179-EFFE-442A-9A4F-16336EA2FD08}">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E89D63B-1307-462E-847E-B744E79478C8}">
  <ds:schemaRefs>
    <ds:schemaRef ds:uri="http://schemas.microsoft.com/sharepoint/v3/contenttype/forms"/>
  </ds:schemaRefs>
</ds:datastoreItem>
</file>

<file path=customXml/itemProps3.xml><?xml version="1.0" encoding="utf-8"?>
<ds:datastoreItem xmlns:ds="http://schemas.openxmlformats.org/officeDocument/2006/customXml" ds:itemID="{3A3B212B-42A6-4D99-B503-FAB98F04B6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9f63d6a-7491-42f7-8e1b-9e3d1c4aa66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Urban</Template>
  <TotalTime>20038</TotalTime>
  <Words>3724</Words>
  <Application>Microsoft Office PowerPoint</Application>
  <PresentationFormat>Custom</PresentationFormat>
  <Paragraphs>284</Paragraphs>
  <Slides>34</Slides>
  <Notes>29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Arial</vt:lpstr>
      <vt:lpstr>Arial Black</vt:lpstr>
      <vt:lpstr>Calibri</vt:lpstr>
      <vt:lpstr>Cambria Math</vt:lpstr>
      <vt:lpstr>Georgia</vt:lpstr>
      <vt:lpstr>Symbol</vt:lpstr>
      <vt:lpstr>Times New Roman</vt:lpstr>
      <vt:lpstr>Trebuchet MS</vt:lpstr>
      <vt:lpstr>Wingdings 2</vt:lpstr>
      <vt:lpstr>Urban</vt:lpstr>
      <vt:lpstr>Switch Debouncing</vt:lpstr>
      <vt:lpstr>What is Debouncing?</vt:lpstr>
      <vt:lpstr>Why does Bouncing happen?</vt:lpstr>
      <vt:lpstr>Why does Bouncing happen?</vt:lpstr>
      <vt:lpstr>Why does Bouncing happen?</vt:lpstr>
      <vt:lpstr>How does Bouncing happen?</vt:lpstr>
      <vt:lpstr>How does Bouncing happen?</vt:lpstr>
      <vt:lpstr>How to avoid Bouncing?</vt:lpstr>
      <vt:lpstr>How to avoid Bouncing?</vt:lpstr>
      <vt:lpstr>How to avoid Bouncing?</vt:lpstr>
      <vt:lpstr>How to avoid Bouncing?</vt:lpstr>
      <vt:lpstr>How to avoid Bouncing?</vt:lpstr>
      <vt:lpstr>Why we need Debouncing?</vt:lpstr>
      <vt:lpstr>Types of Debouncing</vt:lpstr>
      <vt:lpstr>Hardware Debouncing</vt:lpstr>
      <vt:lpstr>Hardware Debouncing</vt:lpstr>
      <vt:lpstr>Hardware Debouncing</vt:lpstr>
      <vt:lpstr>Hardware Debouncing</vt:lpstr>
      <vt:lpstr>Hardware Debouncing</vt:lpstr>
      <vt:lpstr>Hardware Debouncing</vt:lpstr>
      <vt:lpstr>Hardware Debouncing Example</vt:lpstr>
      <vt:lpstr>Hardware Debouncing Example</vt:lpstr>
      <vt:lpstr>Hardware Debouncing Example</vt:lpstr>
      <vt:lpstr>Hardware Debouncing Example</vt:lpstr>
      <vt:lpstr>Hardware Debouncing Example</vt:lpstr>
      <vt:lpstr>Software Debouncing</vt:lpstr>
      <vt:lpstr>Software Debouncing</vt:lpstr>
      <vt:lpstr>Software Debouncing</vt:lpstr>
      <vt:lpstr>Software Debouncing</vt:lpstr>
      <vt:lpstr>Software Debouncing</vt:lpstr>
      <vt:lpstr>Software Debouncing</vt:lpstr>
      <vt:lpstr>PowerPoint Presentation</vt:lpstr>
      <vt:lpstr>References</vt:lpstr>
      <vt:lpstr>Thanks for attending….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debouncing and interrupt</dc:title>
  <dc:creator>Teacher</dc:creator>
  <cp:lastModifiedBy>MAHRAJ AFSAN OLIVE</cp:lastModifiedBy>
  <cp:revision>420</cp:revision>
  <dcterms:created xsi:type="dcterms:W3CDTF">2006-08-16T00:00:00Z</dcterms:created>
  <dcterms:modified xsi:type="dcterms:W3CDTF">2024-03-05T16:20:09Z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0x01010068004E563DC5D7448F8AB71CCBF37A33</vt:lpwstr>
  </property>
</Properties>
</file>