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66" r:id="rId5"/>
    <p:sldId id="269" r:id="rId6"/>
    <p:sldId id="267" r:id="rId7"/>
    <p:sldId id="270" r:id="rId8"/>
    <p:sldId id="287" r:id="rId9"/>
    <p:sldId id="282" r:id="rId10"/>
    <p:sldId id="283" r:id="rId11"/>
    <p:sldId id="280" r:id="rId12"/>
    <p:sldId id="284" r:id="rId13"/>
    <p:sldId id="281" r:id="rId14"/>
    <p:sldId id="285" r:id="rId15"/>
    <p:sldId id="268" r:id="rId16"/>
    <p:sldId id="286" r:id="rId17"/>
    <p:sldId id="273" r:id="rId18"/>
    <p:sldId id="271" r:id="rId19"/>
    <p:sldId id="264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HelloWorld.ph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/Application/index.php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PHP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3694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0133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7618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57985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Summer 2020-2021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 variable starts with the $ sign, followed by the name of the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Variable names are case-sensitive ($age and $AGE are two different variables).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"Hello world!"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$y = 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10.5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"I love 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. $txt . </a:t>
            </a:r>
            <a:r>
              <a:rPr lang="en-US" sz="2000" dirty="0">
                <a:solidFill>
                  <a:srgbClr val="A52A2A"/>
                </a:solidFill>
                <a:latin typeface="Consolas" pitchFamily="49" charset="0"/>
              </a:rPr>
              <a:t>"!"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 pitchFamily="49" charset="0"/>
              </a:rPr>
              <a:t>  echo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</a:rPr>
              <a:t> $x + $y;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730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 </a:t>
            </a:r>
            <a:r>
              <a:rPr lang="en-US" dirty="0"/>
              <a:t>Boolean and </a:t>
            </a:r>
            <a:r>
              <a:rPr lang="en-US" altLang="en-US" dirty="0"/>
              <a:t>Array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PHP supports the following data types: String, Integer, Float (floating point numbers - also called double), Boolean, Array, Object, NULL.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 Boolean represents two possible states: TRUE or FALSE.</a:t>
            </a:r>
          </a:p>
          <a:p>
            <a:pPr lvl="3"/>
            <a:r>
              <a:rPr lang="en-US" dirty="0">
                <a:solidFill>
                  <a:prstClr val="black"/>
                </a:solidFill>
              </a:rPr>
              <a:t>$x = true;</a:t>
            </a:r>
            <a:br>
              <a:rPr lang="en-US" dirty="0">
                <a:solidFill>
                  <a:prstClr val="black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$y = false;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array stores multiple values in one single variable.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the following example $cars is an array. The PHP </a:t>
            </a:r>
            <a:r>
              <a:rPr lang="en-US" sz="2000" b="1" dirty="0"/>
              <a:t>var_dump() </a:t>
            </a:r>
            <a:r>
              <a:rPr lang="en-US" sz="2000" dirty="0"/>
              <a:t>function returns the data type and value:</a:t>
            </a:r>
          </a:p>
          <a:p>
            <a:pPr lvl="3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$cars =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Volvo"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"BMW"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"Toyota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var_dump($cars);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lvl="3"/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Data Types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dirty="0"/>
              <a:t>PHP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3" y="2174640"/>
            <a:ext cx="792915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An object is a data type which stores data and information on how to process that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 PHP, an object must be explicitly declared.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 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    $this-&gt;model =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"VW"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create an object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Car();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8000"/>
                </a:solidFill>
                <a:latin typeface="Consolas" pitchFamily="49" charset="0"/>
              </a:rPr>
              <a:t>// show object properties</a:t>
            </a:r>
            <a:br>
              <a:rPr lang="en-US" sz="14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$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herbie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-&gt;model;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20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23265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PHP while Loop and  do...while Loop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$x 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($x &lt;= 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"The number is: $x &lt;</a:t>
            </a:r>
            <a:r>
              <a:rPr lang="en-US" sz="16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 $x++;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do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 $x++;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4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 and </a:t>
            </a:r>
            <a:r>
              <a:rPr lang="en-US" sz="4400" dirty="0" err="1"/>
              <a:t>foreach</a:t>
            </a:r>
            <a:r>
              <a:rPr lang="en-US" sz="4400" dirty="0"/>
              <a:t> </a:t>
            </a:r>
            <a:r>
              <a:rPr lang="en-US" dirty="0"/>
              <a:t>Loop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2" y="2435897"/>
            <a:ext cx="80728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foreach</a:t>
            </a:r>
            <a:r>
              <a:rPr lang="en-US" sz="2400" dirty="0"/>
              <a:t> loop works only on arrays, and is used to loop through each key/value pair in an array.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($x 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 &lt;= 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 $x++)</a:t>
            </a: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"The number is: $x &lt;</a:t>
            </a:r>
            <a:r>
              <a:rPr lang="en-US" sz="14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4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400" dirty="0">
                <a:latin typeface="Consolas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$colors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array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"green"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"yellow"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($colors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as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$value)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"$value 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&gt;"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prstClr val="black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00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If else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Verdana"/>
              </a:rPr>
              <a:t>Conditional statements are used to perform different actions based on different conditions.</a:t>
            </a:r>
            <a:endParaRPr lang="en-US" altLang="en-US" sz="2300" dirty="0">
              <a:solidFill>
                <a:prstClr val="black"/>
              </a:solidFill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&lt;?</a:t>
            </a:r>
            <a:r>
              <a:rPr lang="en-US" sz="1400" dirty="0" err="1">
                <a:solidFill>
                  <a:srgbClr val="0000BB"/>
                </a:solidFill>
                <a:latin typeface="Consolas" pitchFamily="49" charset="0"/>
              </a:rPr>
              <a:t>php</a:t>
            </a:r>
            <a:endParaRPr lang="en-US" sz="1400" dirty="0">
              <a:solidFill>
                <a:srgbClr val="0000BB"/>
              </a:solidFill>
              <a:latin typeface="Consolas" pitchFamily="49" charset="0"/>
            </a:endParaRP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 =20;</a:t>
            </a:r>
          </a:p>
          <a:p>
            <a:pPr lvl="1"/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 = 30;</a:t>
            </a:r>
            <a:br>
              <a:rPr lang="en-US" sz="1400" dirty="0">
                <a:solidFill>
                  <a:srgbClr val="0000BB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if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&gt;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bigger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</a:t>
            </a:r>
            <a:r>
              <a:rPr lang="en-US" sz="1400" dirty="0" err="1">
                <a:solidFill>
                  <a:srgbClr val="007700"/>
                </a:solidFill>
                <a:latin typeface="Consolas" pitchFamily="49" charset="0"/>
              </a:rPr>
              <a:t>elseif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(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$a 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== </a:t>
            </a: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$b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)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equal to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 else {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    echo </a:t>
            </a:r>
            <a:r>
              <a:rPr lang="en-US" sz="1400" dirty="0">
                <a:solidFill>
                  <a:srgbClr val="DD0000"/>
                </a:solidFill>
                <a:latin typeface="Consolas" pitchFamily="49" charset="0"/>
              </a:rPr>
              <a:t>"a is smaller than b"</a:t>
            </a: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;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7700"/>
                </a:solidFill>
                <a:latin typeface="Consolas" pitchFamily="49" charset="0"/>
              </a:rPr>
              <a:t>}</a:t>
            </a:r>
            <a:br>
              <a:rPr lang="en-US" sz="1400" dirty="0">
                <a:solidFill>
                  <a:srgbClr val="007700"/>
                </a:solidFill>
                <a:latin typeface="Consolas" pitchFamily="49" charset="0"/>
              </a:rPr>
            </a:br>
            <a:r>
              <a:rPr lang="en-US" sz="1400" dirty="0">
                <a:solidFill>
                  <a:srgbClr val="0000BB"/>
                </a:solidFill>
                <a:latin typeface="Consolas" pitchFamily="49" charset="0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5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PHP conditional Statement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  Switch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62453"/>
            <a:ext cx="785077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altLang="en-US" dirty="0">
                <a:solidFill>
                  <a:prstClr val="black"/>
                </a:solidFill>
              </a:rPr>
              <a:t>HTTP stands for Hyper Text Transfer Protocol </a:t>
            </a:r>
            <a:r>
              <a:rPr lang="en-US" dirty="0"/>
              <a:t>The switch statement is used to perform different actions based on different conditions.</a:t>
            </a:r>
            <a:endParaRPr lang="en-US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>
                <a:solidFill>
                  <a:srgbClr val="0000CD"/>
                </a:solidFill>
                <a:latin typeface="Consolas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($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favcolor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{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"red"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red!"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"green"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break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default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: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        </a:t>
            </a:r>
            <a:r>
              <a:rPr lang="en-US" sz="1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400" dirty="0">
                <a:solidFill>
                  <a:srgbClr val="A52A2A"/>
                </a:solidFill>
                <a:latin typeface="Consolas"/>
              </a:rPr>
              <a:t>"Your favorite color is neither red, blue, nor green!"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  <a:br>
              <a:rPr lang="en-US" sz="1400" dirty="0"/>
            </a:br>
            <a:r>
              <a:rPr lang="en-US" sz="14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400" dirty="0"/>
            </a:br>
            <a:r>
              <a:rPr lang="en-US" sz="1400" dirty="0">
                <a:solidFill>
                  <a:srgbClr val="FF0000"/>
                </a:solidFill>
                <a:latin typeface="Consolas"/>
              </a:rPr>
              <a:t>?&gt;</a:t>
            </a:r>
            <a:endParaRPr lang="en-US" sz="1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26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1" y="2049390"/>
            <a:ext cx="80728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has more than 1000 built-in functions, and in addition you can create your own custom functions.</a:t>
            </a:r>
          </a:p>
          <a:p>
            <a:pPr marL="342900" indent="-342900">
              <a:buFont typeface="Arial" pitchFamily="34" charset="0"/>
              <a:buChar char="•"/>
            </a:pPr>
            <a:br>
              <a:rPr lang="en-US" sz="24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$a,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$b) {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$a + $b;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addNumbers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latin typeface="Consolas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45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- Classes and Objects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104503" y="2017059"/>
            <a:ext cx="893499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Properties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8000"/>
                </a:solidFill>
                <a:latin typeface="Consolas" pitchFamily="49" charset="0"/>
              </a:rPr>
              <a:t>// Methods</a:t>
            </a:r>
            <a:br>
              <a:rPr lang="en-US" sz="1600" dirty="0">
                <a:solidFill>
                  <a:srgbClr val="008000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($name)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$this-&gt;name = $name;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 {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$this-&gt;name;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 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 =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Fruit();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'Apple'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latin typeface="Consolas" pitchFamily="49" charset="0"/>
              </a:rPr>
            </a:b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$apple-&gt;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get_name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();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alt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What Can PHP Do?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Installation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3400" b="1" dirty="0">
                <a:solidFill>
                  <a:schemeClr val="tx1"/>
                </a:solidFill>
              </a:rPr>
              <a:t>PHP Script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Run in Browser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 Syntax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Comments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Variables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Array 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schemeClr val="tx1"/>
                </a:solidFill>
              </a:rPr>
              <a:t>PHP Data Types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Boolean and Array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3400" b="1" dirty="0">
                <a:solidFill>
                  <a:schemeClr val="tx1"/>
                </a:solidFill>
              </a:rPr>
              <a:t>Object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Loop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conditional Statement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Functions</a:t>
            </a:r>
          </a:p>
          <a:p>
            <a:pPr marL="457200" lvl="0" indent="-457200">
              <a:buClr>
                <a:prstClr val="white">
                  <a:lumMod val="65000"/>
                </a:prstClr>
              </a:buClr>
              <a:buFont typeface="+mj-lt"/>
              <a:buAutoNum type="arabicPeriod"/>
            </a:pPr>
            <a:r>
              <a:rPr lang="en-US" sz="3400" b="1" dirty="0">
                <a:solidFill>
                  <a:prstClr val="black"/>
                </a:solidFill>
              </a:rPr>
              <a:t>Class and Object</a:t>
            </a: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"PHP: Hypertext Preprocessor“.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Discussing the advantage and importance of PHP.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Familiar with PHP language and </a:t>
            </a:r>
            <a:r>
              <a:rPr lang="en-US" sz="2800">
                <a:latin typeface="Times New Roman" pitchFamily="18" charset="0"/>
                <a:cs typeface="Times New Roman" pitchFamily="18" charset="0"/>
              </a:rPr>
              <a:t>its basic data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structure.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416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is a server scripting language, and a powerful tool for making dynamic and interactive Web pages.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PHP 7 is the latest stable release.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is an acronym for "PHP: Hypertext Preprocessor"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altLang="en-US" sz="2400" dirty="0"/>
              <a:t>PHP scripts are executed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can contain text, HTML, CSS, JavaScript, and PHP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code is executed on the server, and the result is returned to the browser as plain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files have extension ".</a:t>
            </a:r>
            <a:r>
              <a:rPr lang="en-US" sz="2400" dirty="0" err="1"/>
              <a:t>php</a:t>
            </a:r>
            <a:r>
              <a:rPr lang="en-US" sz="2400" dirty="0"/>
              <a:t>"</a:t>
            </a:r>
            <a:endParaRPr lang="en-US" alt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Can PHP Do?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generate dynamic page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create, open, read, write, delete, and close files on the server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collect form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send and receive cookies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add, delete, modify data in your database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be used to control user-access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PHP can encrypt data</a:t>
            </a:r>
          </a:p>
        </p:txBody>
      </p:sp>
    </p:spTree>
    <p:extLst>
      <p:ext uri="{BB962C8B-B14F-4D97-AF65-F5344CB8AC3E}">
        <p14:creationId xmlns:p14="http://schemas.microsoft.com/office/powerpoint/2010/main" val="173039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Installation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Install XAMPP in your PC or server.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XAMPP is the most popular PHP development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 </a:t>
            </a:r>
            <a:r>
              <a:rPr lang="en-US" sz="2400" dirty="0"/>
              <a:t>Apache + </a:t>
            </a:r>
            <a:r>
              <a:rPr lang="en-US" sz="2400" dirty="0" err="1"/>
              <a:t>MariaDB</a:t>
            </a:r>
            <a:r>
              <a:rPr lang="en-US" sz="2400" dirty="0"/>
              <a:t>(</a:t>
            </a:r>
            <a:r>
              <a:rPr lang="en-US" sz="2400" dirty="0" err="1"/>
              <a:t>Mysql</a:t>
            </a:r>
            <a:r>
              <a:rPr lang="en-US" sz="2400" dirty="0"/>
              <a:t>) + PHP + Perl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Basic PHP Syntax</a:t>
            </a:r>
          </a:p>
          <a:p>
            <a:pPr lvl="1"/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i="1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</a:rPr>
              <a:t>echo "Hello World!";</a:t>
            </a:r>
            <a:br>
              <a:rPr lang="en-US" i="1" dirty="0">
                <a:solidFill>
                  <a:srgbClr val="FF0000"/>
                </a:solidFill>
                <a:latin typeface="Consolas" pitchFamily="49" charset="0"/>
              </a:rPr>
            </a:br>
            <a:r>
              <a:rPr lang="en-US" i="1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Save the file as </a:t>
            </a:r>
            <a:r>
              <a:rPr lang="en-US" sz="2400" b="1" dirty="0" err="1"/>
              <a:t>HelloWorld.php</a:t>
            </a:r>
            <a:r>
              <a:rPr lang="en-US" sz="2400" dirty="0"/>
              <a:t> in </a:t>
            </a:r>
            <a:r>
              <a:rPr lang="en-US" sz="2400" dirty="0" err="1"/>
              <a:t>htdocs</a:t>
            </a:r>
            <a:r>
              <a:rPr lang="en-US" sz="2400" dirty="0"/>
              <a:t> in Apache XAMPP.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Start the server and browse </a:t>
            </a:r>
            <a:r>
              <a:rPr lang="en-US" sz="2400" dirty="0">
                <a:hlinkClick r:id="rId2"/>
              </a:rPr>
              <a:t>http://localhost/HelloWorld.php</a:t>
            </a:r>
            <a:r>
              <a:rPr lang="en-US" sz="2400" dirty="0"/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Script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can be placed anywhere in the document.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PHP script starts with &lt;?</a:t>
            </a:r>
            <a:r>
              <a:rPr lang="en-US" sz="2400" dirty="0" err="1"/>
              <a:t>php</a:t>
            </a:r>
            <a:r>
              <a:rPr lang="en-US" sz="2400" dirty="0"/>
              <a:t> and ends with 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keywords (e.g. if, else, while, echo, etc.), classes, functions, and user-defined functions are not case-sensitive.</a:t>
            </a:r>
          </a:p>
        </p:txBody>
      </p:sp>
      <p:pic>
        <p:nvPicPr>
          <p:cNvPr id="1026" name="Picture 2" descr="C:\Users\teacher\Pictures\Screenshots\Screenshot (26)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4" y="3622389"/>
            <a:ext cx="5773780" cy="251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716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 in Browser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76206" y="2286001"/>
            <a:ext cx="8288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Start the server and browse </a:t>
            </a:r>
            <a:r>
              <a:rPr lang="en-US" sz="2400" dirty="0">
                <a:solidFill>
                  <a:prstClr val="black"/>
                </a:solidFill>
                <a:hlinkClick r:id="rId2"/>
              </a:rPr>
              <a:t>http://localhost/Application/index.php</a:t>
            </a:r>
            <a:r>
              <a:rPr lang="en-US" sz="2400" dirty="0">
                <a:solidFill>
                  <a:prstClr val="black"/>
                </a:solidFill>
              </a:rPr>
              <a:t> in the browser. (We will see details in the Lab class.)</a:t>
            </a:r>
          </a:p>
          <a:p>
            <a:endParaRPr lang="en-US" b="1" i="1" dirty="0">
              <a:latin typeface="Consolas" pitchFamily="49" charset="0"/>
            </a:endParaRPr>
          </a:p>
        </p:txBody>
      </p:sp>
      <p:pic>
        <p:nvPicPr>
          <p:cNvPr id="2052" name="Picture 4" descr="C:\Users\teacher\Pictures\Screenshots\Screenshot (30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5" y="3604260"/>
            <a:ext cx="4495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Syntax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783774" y="2052729"/>
            <a:ext cx="792915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// This is a single-line comment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# This is also a single-line comment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000" dirty="0"/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/*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This is a multiple-lines comment block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that spans over multiple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lines</a:t>
            </a:r>
            <a:br>
              <a:rPr lang="en-US" sz="2000" dirty="0">
                <a:solidFill>
                  <a:srgbClr val="008000"/>
                </a:solidFill>
                <a:latin typeface="Consolas"/>
              </a:rPr>
            </a:br>
            <a:r>
              <a:rPr lang="en-US" sz="2000" dirty="0">
                <a:solidFill>
                  <a:srgbClr val="008000"/>
                </a:solidFill>
                <a:latin typeface="Consolas"/>
              </a:rPr>
              <a:t>*/</a:t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  <a:latin typeface="Consolas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95051359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6afed2ec8d7c2ae3323129529aab29c8">
  <xsd:schema xmlns:xsd="http://www.w3.org/2001/XMLSchema" xmlns:xs="http://www.w3.org/2001/XMLSchema" xmlns:p="http://schemas.microsoft.com/office/2006/metadata/properties" xmlns:ns2="a12ddc03-b357-499c-864f-c6204d3dd0f9" xmlns:ns3="35a47735-4560-4a85-aa30-0146f2a9dea0" targetNamespace="http://schemas.microsoft.com/office/2006/metadata/properties" ma:root="true" ma:fieldsID="b1d0d3719f2fe6f5fbec3fc1cf85ce57" ns2:_="" ns3:_="">
    <xsd:import namespace="a12ddc03-b357-499c-864f-c6204d3dd0f9"/>
    <xsd:import namespace="35a47735-4560-4a85-aa30-0146f2a9d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47735-4560-4a85-aa30-0146f2a9d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6F3F6E-3456-4BF2-962B-9E49A7BED22A}"/>
</file>

<file path=customXml/itemProps2.xml><?xml version="1.0" encoding="utf-8"?>
<ds:datastoreItem xmlns:ds="http://schemas.openxmlformats.org/officeDocument/2006/customXml" ds:itemID="{EE0512A7-C4BE-4682-B1F7-AA88F4EBD215}"/>
</file>

<file path=customXml/itemProps3.xml><?xml version="1.0" encoding="utf-8"?>
<ds:datastoreItem xmlns:ds="http://schemas.openxmlformats.org/officeDocument/2006/customXml" ds:itemID="{7136A5F3-567A-4A8A-AC3E-4BC06DB16F6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245</TotalTime>
  <Words>1641</Words>
  <Application>Microsoft Office PowerPoint</Application>
  <PresentationFormat>On-screen Show (4:3)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Times New Roman</vt:lpstr>
      <vt:lpstr>Verdana</vt:lpstr>
      <vt:lpstr>Wingdings</vt:lpstr>
      <vt:lpstr>Spectrum</vt:lpstr>
      <vt:lpstr>Introduction to PHP</vt:lpstr>
      <vt:lpstr>Introduction to PHP</vt:lpstr>
      <vt:lpstr>Learning Objectives</vt:lpstr>
      <vt:lpstr>PHP</vt:lpstr>
      <vt:lpstr>What Can PHP Do?</vt:lpstr>
      <vt:lpstr>PHP Installation</vt:lpstr>
      <vt:lpstr>PHP Script</vt:lpstr>
      <vt:lpstr>Run in Browser</vt:lpstr>
      <vt:lpstr>PHP Syntax</vt:lpstr>
      <vt:lpstr>PHP Syntax</vt:lpstr>
      <vt:lpstr>PHP Data Types</vt:lpstr>
      <vt:lpstr>PHP Data Types</vt:lpstr>
      <vt:lpstr>PHP Loop</vt:lpstr>
      <vt:lpstr>PHP for and foreach Loop</vt:lpstr>
      <vt:lpstr>PHP conditional Statement</vt:lpstr>
      <vt:lpstr>PHP conditional Statement</vt:lpstr>
      <vt:lpstr>PHP Functions</vt:lpstr>
      <vt:lpstr>PHP - Classes and Objects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69</cp:revision>
  <dcterms:created xsi:type="dcterms:W3CDTF">2018-12-10T17:20:29Z</dcterms:created>
  <dcterms:modified xsi:type="dcterms:W3CDTF">2021-05-23T02:07:03Z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