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66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52" r:id="rId13"/>
    <p:sldId id="428" r:id="rId14"/>
    <p:sldId id="429" r:id="rId15"/>
    <p:sldId id="453" r:id="rId16"/>
    <p:sldId id="430" r:id="rId17"/>
    <p:sldId id="464" r:id="rId18"/>
    <p:sldId id="431" r:id="rId19"/>
    <p:sldId id="432" r:id="rId20"/>
    <p:sldId id="433" r:id="rId21"/>
    <p:sldId id="466" r:id="rId22"/>
    <p:sldId id="467" r:id="rId23"/>
    <p:sldId id="434" r:id="rId24"/>
    <p:sldId id="468" r:id="rId25"/>
    <p:sldId id="470" r:id="rId26"/>
    <p:sldId id="469" r:id="rId27"/>
    <p:sldId id="471" r:id="rId28"/>
    <p:sldId id="472" r:id="rId29"/>
    <p:sldId id="435" r:id="rId30"/>
    <p:sldId id="454" r:id="rId31"/>
    <p:sldId id="463" r:id="rId32"/>
    <p:sldId id="455" r:id="rId33"/>
    <p:sldId id="439" r:id="rId34"/>
    <p:sldId id="440" r:id="rId35"/>
    <p:sldId id="441" r:id="rId36"/>
    <p:sldId id="458" r:id="rId37"/>
    <p:sldId id="461" r:id="rId38"/>
    <p:sldId id="459" r:id="rId39"/>
    <p:sldId id="460" r:id="rId40"/>
    <p:sldId id="442" r:id="rId41"/>
    <p:sldId id="456" r:id="rId42"/>
    <p:sldId id="447" r:id="rId43"/>
    <p:sldId id="457" r:id="rId44"/>
    <p:sldId id="449" r:id="rId45"/>
    <p:sldId id="451" r:id="rId46"/>
    <p:sldId id="462" r:id="rId47"/>
    <p:sldId id="329" r:id="rId4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FF"/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6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C28AE877-F85E-41E8-9B98-ACF7F4BFA42E}"/>
    <pc:docChg chg="undo redo custSel modSld sldOrd">
      <pc:chgData name="Protik Parvez Sheikh" userId="980b2c0e-c4be-48b4-89f1-66949b55d700" providerId="ADAL" clId="{C28AE877-F85E-41E8-9B98-ACF7F4BFA42E}" dt="2023-03-12T08:09:59.894" v="6" actId="1036"/>
      <pc:docMkLst>
        <pc:docMk/>
      </pc:docMkLst>
      <pc:sldChg chg="modSp mod">
        <pc:chgData name="Protik Parvez Sheikh" userId="980b2c0e-c4be-48b4-89f1-66949b55d700" providerId="ADAL" clId="{C28AE877-F85E-41E8-9B98-ACF7F4BFA42E}" dt="2023-03-12T08:09:59.894" v="6" actId="1036"/>
        <pc:sldMkLst>
          <pc:docMk/>
          <pc:sldMk cId="3177827003" sldId="467"/>
        </pc:sldMkLst>
        <pc:picChg chg="mod">
          <ac:chgData name="Protik Parvez Sheikh" userId="980b2c0e-c4be-48b4-89f1-66949b55d700" providerId="ADAL" clId="{C28AE877-F85E-41E8-9B98-ACF7F4BFA42E}" dt="2023-03-12T08:09:59.894" v="6" actId="1036"/>
          <ac:picMkLst>
            <pc:docMk/>
            <pc:sldMk cId="3177827003" sldId="467"/>
            <ac:picMk id="8" creationId="{00000000-0000-0000-0000-000000000000}"/>
          </ac:picMkLst>
        </pc:picChg>
      </pc:sldChg>
      <pc:sldChg chg="ord">
        <pc:chgData name="Protik Parvez Sheikh" userId="980b2c0e-c4be-48b4-89f1-66949b55d700" providerId="ADAL" clId="{C28AE877-F85E-41E8-9B98-ACF7F4BFA42E}" dt="2023-03-12T06:47:27.352" v="5"/>
        <pc:sldMkLst>
          <pc:docMk/>
          <pc:sldMk cId="2366607844" sldId="469"/>
        </pc:sldMkLst>
      </pc:sldChg>
    </pc:docChg>
  </pc:docChgLst>
  <pc:docChgLst>
    <pc:chgData name="Protik Parvez Sheikh" userId="980b2c0e-c4be-48b4-89f1-66949b55d700" providerId="ADAL" clId="{C1FF7F22-9A80-428B-BA80-4A8E5603BA20}"/>
    <pc:docChg chg="modSld">
      <pc:chgData name="Protik Parvez Sheikh" userId="980b2c0e-c4be-48b4-89f1-66949b55d700" providerId="ADAL" clId="{C1FF7F22-9A80-428B-BA80-4A8E5603BA20}" dt="2023-03-11T18:46:42.012" v="1" actId="20577"/>
      <pc:docMkLst>
        <pc:docMk/>
      </pc:docMkLst>
      <pc:sldChg chg="modSp">
        <pc:chgData name="Protik Parvez Sheikh" userId="980b2c0e-c4be-48b4-89f1-66949b55d700" providerId="ADAL" clId="{C1FF7F22-9A80-428B-BA80-4A8E5603BA20}" dt="2023-03-11T18:46:42.012" v="1" actId="20577"/>
        <pc:sldMkLst>
          <pc:docMk/>
          <pc:sldMk cId="2201969933" sldId="266"/>
        </pc:sldMkLst>
        <pc:spChg chg="mod">
          <ac:chgData name="Protik Parvez Sheikh" userId="980b2c0e-c4be-48b4-89f1-66949b55d700" providerId="ADAL" clId="{C1FF7F22-9A80-428B-BA80-4A8E5603BA20}" dt="2023-03-11T18:46:42.012" v="1" actId="20577"/>
          <ac:spMkLst>
            <pc:docMk/>
            <pc:sldMk cId="2201969933" sldId="266"/>
            <ac:spMk id="4" creationId="{13F83542-990E-4AD7-9205-9BAC0D2B31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1F7B9D3-81C4-4529-AE06-CCB4024FE0C9}" type="datetime3">
              <a:rPr lang="en-US" smtClean="0"/>
              <a:t>12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" y="11980"/>
            <a:ext cx="2046879" cy="201236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5742" y="405040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C6CCF560-9697-4EAC-B19A-881C61F9B56B}" type="datetime3">
              <a:rPr lang="en-US" smtClean="0"/>
              <a:t>12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3931" y="622845"/>
            <a:ext cx="152926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70C0"/>
                </a:solidFill>
              </a:rPr>
              <a:t>Where leaders are created</a:t>
            </a: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480B-110C-48B8-8D42-348253ADB1F1}" type="datetime3">
              <a:rPr lang="en-US" smtClean="0"/>
              <a:t>12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otalphase.com/support/articles/200349176-7-bit-8-bit-and-10-bit-I2C-Slave-Addressing#referenc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arduino.cc/Main/I2cScanner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</a:t>
            </a:r>
            <a:r>
              <a:rPr lang="en-US" b="1">
                <a:solidFill>
                  <a:srgbClr val="0070C0"/>
                </a:solidFill>
              </a:rPr>
              <a:t># 1 </a:t>
            </a:r>
            <a:r>
              <a:rPr lang="en-US" b="1" dirty="0">
                <a:solidFill>
                  <a:srgbClr val="0070C0"/>
                </a:solidFill>
              </a:rPr>
              <a:t>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Serial Communications Interfaces</a:t>
            </a:r>
            <a:endParaRPr 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9" y="999415"/>
            <a:ext cx="15893934" cy="1519341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Find the baud rate for the three operating modes when </a:t>
            </a:r>
            <a:r>
              <a:rPr lang="en-US" sz="3600" b="1" i="1" dirty="0" err="1">
                <a:solidFill>
                  <a:schemeClr val="accent1"/>
                </a:solidFill>
              </a:rPr>
              <a:t>f</a:t>
            </a:r>
            <a:r>
              <a:rPr lang="en-US" sz="3600" b="1" i="1" baseline="-25000" dirty="0" err="1">
                <a:solidFill>
                  <a:schemeClr val="accent1"/>
                </a:solidFill>
              </a:rPr>
              <a:t>OSC</a:t>
            </a:r>
            <a:r>
              <a:rPr lang="en-US" sz="3600" b="1" i="1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 = 1 MHz and </a:t>
            </a:r>
            <a:r>
              <a:rPr lang="en-US" sz="3600" b="1" dirty="0" err="1">
                <a:solidFill>
                  <a:schemeClr val="accent1"/>
                </a:solidFill>
              </a:rPr>
              <a:t>UBRRn</a:t>
            </a:r>
            <a:r>
              <a:rPr lang="en-US" sz="3600" b="1" dirty="0">
                <a:solidFill>
                  <a:schemeClr val="accent1"/>
                </a:solidFill>
              </a:rPr>
              <a:t> = 25. Calculate the baud error and comment whether there will be any communication error or not.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225" y="2518755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asynchronous normal mode: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=2404</m:t>
                    </m:r>
                  </m:oMath>
                </a14:m>
                <a:r>
                  <a:rPr lang="en-US" sz="3600" dirty="0"/>
                  <a:t> bps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2400−2404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×100%=−0.167%&lt;±2%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dirty="0">
                    <a:solidFill>
                      <a:srgbClr val="00B050"/>
                    </a:solidFill>
                  </a:rPr>
                  <a:t>So,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25" y="2518755"/>
                <a:ext cx="15806968" cy="5245331"/>
              </a:xfrm>
              <a:blipFill>
                <a:blip r:embed="rId2"/>
                <a:stretch>
                  <a:fillRect l="-1157" t="-1278" b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87444" y="106720"/>
            <a:ext cx="6171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Example to Practice 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2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73" y="462319"/>
            <a:ext cx="10250905" cy="623395"/>
          </a:xfrm>
        </p:spPr>
        <p:txBody>
          <a:bodyPr>
            <a:noAutofit/>
          </a:bodyPr>
          <a:lstStyle/>
          <a:p>
            <a:pPr algn="just"/>
            <a:r>
              <a:rPr lang="en-US" sz="5400" b="1" dirty="0">
                <a:solidFill>
                  <a:srgbClr val="002060"/>
                </a:solidFill>
              </a:rPr>
              <a:t>Continuation..</a:t>
            </a:r>
            <a:r>
              <a:rPr lang="en-US" sz="5400" dirty="0"/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17" y="1194562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asynchronous double speed mode: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=4808</m:t>
                    </m:r>
                  </m:oMath>
                </a14:m>
                <a:r>
                  <a:rPr lang="en-US" sz="3600" dirty="0"/>
                  <a:t> bps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4800−4808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×100%=−0.167%&lt;±2%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dirty="0">
                    <a:solidFill>
                      <a:srgbClr val="00B050"/>
                    </a:solidFill>
                  </a:rPr>
                  <a:t>So,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17" y="1194562"/>
                <a:ext cx="15806968" cy="5245331"/>
              </a:xfrm>
              <a:blipFill>
                <a:blip r:embed="rId2"/>
                <a:stretch>
                  <a:fillRect l="-1157" t="-1047" b="-6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30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73" y="462319"/>
            <a:ext cx="10250905" cy="623395"/>
          </a:xfrm>
        </p:spPr>
        <p:txBody>
          <a:bodyPr>
            <a:noAutofit/>
          </a:bodyPr>
          <a:lstStyle/>
          <a:p>
            <a:pPr algn="just"/>
            <a:r>
              <a:rPr lang="en-US" sz="5400" b="1" dirty="0">
                <a:solidFill>
                  <a:srgbClr val="002060"/>
                </a:solidFill>
              </a:rPr>
              <a:t>Continuation..</a:t>
            </a:r>
            <a:r>
              <a:rPr lang="en-US" sz="5400" dirty="0"/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17" y="1111437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synchronous master mode: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=19231</m:t>
                    </m:r>
                  </m:oMath>
                </a14:m>
                <a:r>
                  <a:rPr lang="en-US" sz="3600" dirty="0"/>
                  <a:t> bps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19200−19231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19200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×100%=−0.161%&lt;±2%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dirty="0">
                    <a:solidFill>
                      <a:srgbClr val="00B050"/>
                    </a:solidFill>
                  </a:rPr>
                  <a:t>So,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17" y="1111437"/>
                <a:ext cx="15806968" cy="5245331"/>
              </a:xfrm>
              <a:blipFill>
                <a:blip r:embed="rId2"/>
                <a:stretch>
                  <a:fillRect l="-1157" t="-929" b="-6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81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74" y="471378"/>
            <a:ext cx="9962147" cy="73320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USART- Arduino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93" y="1204580"/>
            <a:ext cx="15956500" cy="67150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USART functions can be used with </a:t>
            </a:r>
            <a:r>
              <a:rPr lang="en-US" sz="4000" b="1" dirty="0"/>
              <a:t>Serial Monitor </a:t>
            </a:r>
            <a:r>
              <a:rPr lang="en-US" sz="4000" dirty="0"/>
              <a:t>of the Arduino.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1. </a:t>
            </a:r>
            <a:r>
              <a:rPr lang="en-US" sz="4000" b="1" dirty="0" err="1">
                <a:solidFill>
                  <a:srgbClr val="FF0000"/>
                </a:solidFill>
              </a:rPr>
              <a:t>serial.begin</a:t>
            </a:r>
            <a:r>
              <a:rPr lang="en-US" sz="4000" b="1" dirty="0">
                <a:solidFill>
                  <a:srgbClr val="FF0000"/>
                </a:solidFill>
              </a:rPr>
              <a:t>(baud) </a:t>
            </a:r>
            <a:r>
              <a:rPr lang="en-US" sz="4000" dirty="0"/>
              <a:t>– to enable input/output to serial monitor with baud speed or rate in bps. </a:t>
            </a:r>
            <a:r>
              <a:rPr lang="en-US" sz="4000" dirty="0">
                <a:solidFill>
                  <a:srgbClr val="FF0000"/>
                </a:solidFill>
              </a:rPr>
              <a:t>Must be written in setup()</a:t>
            </a:r>
            <a:r>
              <a:rPr lang="en-US" sz="4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2. </a:t>
            </a:r>
            <a:r>
              <a:rPr lang="en-US" sz="4000" b="1" dirty="0" err="1"/>
              <a:t>serial.available</a:t>
            </a:r>
            <a:r>
              <a:rPr lang="en-US" sz="4000" b="1" dirty="0"/>
              <a:t>() </a:t>
            </a:r>
            <a:r>
              <a:rPr lang="en-US" sz="4000" dirty="0"/>
              <a:t>– Get the number of bytes (characters) available for reading from the serial 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3. </a:t>
            </a:r>
            <a:r>
              <a:rPr lang="en-US" sz="4000" b="1" dirty="0" err="1">
                <a:solidFill>
                  <a:srgbClr val="00B050"/>
                </a:solidFill>
              </a:rPr>
              <a:t>serial.println</a:t>
            </a:r>
            <a:r>
              <a:rPr lang="en-US" sz="4000" b="1" dirty="0">
                <a:solidFill>
                  <a:srgbClr val="00B050"/>
                </a:solidFill>
              </a:rPr>
              <a:t>(</a:t>
            </a:r>
            <a:r>
              <a:rPr lang="en-US" sz="4000" b="1" dirty="0" err="1">
                <a:solidFill>
                  <a:srgbClr val="00B050"/>
                </a:solidFill>
              </a:rPr>
              <a:t>val</a:t>
            </a:r>
            <a:r>
              <a:rPr lang="en-US" sz="4000" b="1" dirty="0">
                <a:solidFill>
                  <a:srgbClr val="00B050"/>
                </a:solidFill>
              </a:rPr>
              <a:t>)</a:t>
            </a:r>
            <a:r>
              <a:rPr lang="en-US" sz="4000" b="1" dirty="0"/>
              <a:t> </a:t>
            </a:r>
            <a:r>
              <a:rPr lang="en-US" sz="4000" dirty="0"/>
              <a:t>– to display </a:t>
            </a:r>
            <a:r>
              <a:rPr lang="en-US" sz="4000" b="1" dirty="0" err="1">
                <a:solidFill>
                  <a:srgbClr val="00B050"/>
                </a:solidFill>
              </a:rPr>
              <a:t>val</a:t>
            </a:r>
            <a:r>
              <a:rPr lang="en-US" sz="4000" dirty="0"/>
              <a:t> value to serial monitor </a:t>
            </a:r>
            <a:r>
              <a:rPr lang="en-US" sz="4000" dirty="0">
                <a:solidFill>
                  <a:srgbClr val="00B050"/>
                </a:solidFill>
              </a:rPr>
              <a:t>with </a:t>
            </a:r>
            <a:r>
              <a:rPr lang="en-US" sz="4000" b="1" dirty="0">
                <a:solidFill>
                  <a:srgbClr val="00B050"/>
                </a:solidFill>
              </a:rPr>
              <a:t>newline</a:t>
            </a:r>
            <a:r>
              <a:rPr lang="en-US" sz="4000" dirty="0"/>
              <a:t> added.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4. </a:t>
            </a:r>
            <a:r>
              <a:rPr lang="en-US" sz="4000" b="1" dirty="0" err="1">
                <a:solidFill>
                  <a:srgbClr val="0070C0"/>
                </a:solidFill>
              </a:rPr>
              <a:t>serial.print</a:t>
            </a:r>
            <a:r>
              <a:rPr lang="en-US" sz="4000" b="1" dirty="0">
                <a:solidFill>
                  <a:srgbClr val="0070C0"/>
                </a:solidFill>
              </a:rPr>
              <a:t>(</a:t>
            </a:r>
            <a:r>
              <a:rPr lang="en-US" sz="4000" b="1" dirty="0" err="1">
                <a:solidFill>
                  <a:srgbClr val="0070C0"/>
                </a:solidFill>
              </a:rPr>
              <a:t>val</a:t>
            </a:r>
            <a:r>
              <a:rPr lang="en-US" sz="4000" b="1" dirty="0">
                <a:solidFill>
                  <a:srgbClr val="0070C0"/>
                </a:solidFill>
              </a:rPr>
              <a:t>)</a:t>
            </a:r>
            <a:r>
              <a:rPr lang="en-US" sz="4000" b="1" dirty="0"/>
              <a:t> </a:t>
            </a:r>
            <a:r>
              <a:rPr lang="en-US" sz="4000" dirty="0"/>
              <a:t>– as above but </a:t>
            </a:r>
            <a:r>
              <a:rPr lang="en-US" sz="4000" dirty="0">
                <a:solidFill>
                  <a:srgbClr val="0070C0"/>
                </a:solidFill>
              </a:rPr>
              <a:t>without newline</a:t>
            </a:r>
            <a:r>
              <a:rPr lang="en-US" sz="40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5. </a:t>
            </a:r>
            <a:r>
              <a:rPr lang="en-US" sz="4000" b="1" dirty="0" err="1">
                <a:solidFill>
                  <a:srgbClr val="FF0000"/>
                </a:solidFill>
              </a:rPr>
              <a:t>serial.print</a:t>
            </a:r>
            <a:r>
              <a:rPr lang="en-US" sz="4000" b="1" dirty="0">
                <a:solidFill>
                  <a:srgbClr val="FF0000"/>
                </a:solidFill>
              </a:rPr>
              <a:t>(“Error”) </a:t>
            </a:r>
            <a:r>
              <a:rPr lang="en-US" sz="4000" dirty="0"/>
              <a:t>– display message “Error” without </a:t>
            </a:r>
            <a:r>
              <a:rPr lang="en-US" sz="4000" dirty="0">
                <a:solidFill>
                  <a:srgbClr val="FF0000"/>
                </a:solidFill>
              </a:rPr>
              <a:t>newline</a:t>
            </a:r>
            <a:r>
              <a:rPr lang="en-US" sz="4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6. </a:t>
            </a:r>
            <a:r>
              <a:rPr lang="en-US" sz="4000" b="1" dirty="0" err="1"/>
              <a:t>serial.read</a:t>
            </a:r>
            <a:r>
              <a:rPr lang="en-US" sz="4000" b="1" dirty="0"/>
              <a:t>() </a:t>
            </a:r>
            <a:r>
              <a:rPr lang="en-US" sz="4000" dirty="0"/>
              <a:t>– Reads incoming serial data.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others functions – refer to arduino.cc.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413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454445"/>
            <a:ext cx="14788012" cy="73320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USART- Arduino Libraries: Camera shutter speed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27" y="1102982"/>
            <a:ext cx="7230906" cy="3509924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This example detects how long a camera shutter is open by using a change interrupt. At the first transition, it gets the time and at the second one, it gets the new time. Then the main loop shows the difference.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This is tested down to a 50 µs pulse, but it could probably go a bit shorter, as it takes around 5 µs to enter and leave an ISR.</a:t>
            </a:r>
          </a:p>
          <a:p>
            <a:pPr marL="109728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256" y="4612906"/>
            <a:ext cx="6366934" cy="33239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boolean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started;</a:t>
            </a: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unsigned long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startTime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unsigned long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endTime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182880"/>
            <a:endParaRPr lang="en-US" sz="1400" dirty="0">
              <a:latin typeface="+mj-lt"/>
              <a:cs typeface="Arial" panose="020B0604020202020204" pitchFamily="34" charset="0"/>
            </a:endParaRP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// interrupt service routine</a:t>
            </a:r>
          </a:p>
          <a:p>
            <a:pPr marL="182880"/>
            <a:r>
              <a:rPr lang="en-US" sz="2800" dirty="0">
                <a:latin typeface="+mj-lt"/>
              </a:rPr>
              <a:t>void shutter () {</a:t>
            </a:r>
          </a:p>
          <a:p>
            <a:pPr marL="182880"/>
            <a:r>
              <a:rPr lang="en-US" sz="2800" dirty="0">
                <a:latin typeface="+mj-lt"/>
              </a:rPr>
              <a:t>  if (started)  </a:t>
            </a:r>
          </a:p>
          <a:p>
            <a:pPr marL="182880"/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= micros 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 txBox="1">
            <a:spLocks/>
          </p:cNvSpPr>
          <p:nvPr/>
        </p:nvSpPr>
        <p:spPr>
          <a:xfrm>
            <a:off x="7382933" y="1204580"/>
            <a:ext cx="8946013" cy="67150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startTime</a:t>
            </a:r>
            <a:r>
              <a:rPr lang="en-US" sz="2800" dirty="0">
                <a:latin typeface="+mj-lt"/>
              </a:rPr>
              <a:t> = micros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started = !started; } // end of the shutter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void setup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Serial.begin</a:t>
            </a:r>
            <a:r>
              <a:rPr lang="en-US" sz="2800" dirty="0">
                <a:latin typeface="+mj-lt"/>
              </a:rPr>
              <a:t> (115200);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Serial.println</a:t>
            </a:r>
            <a:r>
              <a:rPr lang="en-US" sz="2800" dirty="0">
                <a:latin typeface="+mj-lt"/>
              </a:rPr>
              <a:t> ("Shutter test ...");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attachInterrupt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digitalPinToInterrupt</a:t>
            </a:r>
            <a:r>
              <a:rPr lang="en-US" sz="2800" dirty="0">
                <a:latin typeface="+mj-lt"/>
              </a:rPr>
              <a:t> (2), shutter, CHANGE);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}  // end of the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void loop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if (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Serial.print</a:t>
            </a:r>
            <a:r>
              <a:rPr lang="en-US" sz="2800" dirty="0">
                <a:latin typeface="+mj-lt"/>
              </a:rPr>
              <a:t> ("Shutter open for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Serial.print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- </a:t>
            </a:r>
            <a:r>
              <a:rPr lang="en-US" sz="2800" dirty="0" err="1">
                <a:latin typeface="+mj-lt"/>
              </a:rPr>
              <a:t>startTime</a:t>
            </a:r>
            <a:r>
              <a:rPr lang="en-US" sz="2800" dirty="0">
                <a:latin typeface="+mj-lt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Serial.println</a:t>
            </a:r>
            <a:r>
              <a:rPr lang="en-US" sz="2800" dirty="0">
                <a:latin typeface="+mj-lt"/>
              </a:rPr>
              <a:t> (" microseconds.");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= 0;   }  // end of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} // end of the loop</a:t>
            </a:r>
          </a:p>
        </p:txBody>
      </p:sp>
    </p:spTree>
    <p:extLst>
      <p:ext uri="{BB962C8B-B14F-4D97-AF65-F5344CB8AC3E}">
        <p14:creationId xmlns:p14="http://schemas.microsoft.com/office/powerpoint/2010/main" val="78757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B60-746A-4D52-8949-489056D4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5" y="631767"/>
            <a:ext cx="14000553" cy="757441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and Disadvantages of 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A13B-0FCF-4C4E-9ED8-ACC34697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389208"/>
            <a:ext cx="16043563" cy="65304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2060"/>
                </a:solidFill>
              </a:rPr>
              <a:t> Advantages </a:t>
            </a:r>
          </a:p>
          <a:p>
            <a:r>
              <a:rPr lang="en-US" sz="4000" dirty="0"/>
              <a:t>Hardware complexity is low. </a:t>
            </a:r>
          </a:p>
          <a:p>
            <a:r>
              <a:rPr lang="en-US" sz="4000" dirty="0"/>
              <a:t>As this is one to one connection between two devices, software addressing is not required. </a:t>
            </a:r>
          </a:p>
          <a:p>
            <a:r>
              <a:rPr lang="en-US" sz="4000" dirty="0"/>
              <a:t>Due to its simplicity, it is widely used in the </a:t>
            </a:r>
            <a:r>
              <a:rPr lang="en-US" sz="4000" b="1" dirty="0">
                <a:solidFill>
                  <a:srgbClr val="0070C0"/>
                </a:solidFill>
              </a:rPr>
              <a:t>devices having 9 pin connectors</a:t>
            </a:r>
            <a:r>
              <a:rPr lang="en-US" sz="4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2060"/>
                </a:solidFill>
              </a:rPr>
              <a:t> Disadvantages</a:t>
            </a:r>
          </a:p>
          <a:p>
            <a:pPr fontAlgn="base"/>
            <a:r>
              <a:rPr lang="en-US" sz="4000" dirty="0"/>
              <a:t>It is suitable for </a:t>
            </a:r>
            <a:r>
              <a:rPr lang="en-US" sz="4000" b="1" dirty="0">
                <a:solidFill>
                  <a:srgbClr val="FF0000"/>
                </a:solidFill>
              </a:rPr>
              <a:t>communication between only two devices</a:t>
            </a:r>
            <a:r>
              <a:rPr lang="en-US" sz="4000" dirty="0"/>
              <a:t>. </a:t>
            </a:r>
          </a:p>
          <a:p>
            <a:pPr fontAlgn="base"/>
            <a:r>
              <a:rPr lang="en-US" sz="4000" dirty="0"/>
              <a:t>It supports fixed data rate between devices wanting to communicate otherwise data will be </a:t>
            </a:r>
            <a:r>
              <a:rPr lang="en-US" sz="4000" b="1" dirty="0">
                <a:solidFill>
                  <a:srgbClr val="FF0000"/>
                </a:solidFill>
              </a:rPr>
              <a:t>garbled</a:t>
            </a:r>
            <a:r>
              <a:rPr lang="en-US" sz="4000" dirty="0"/>
              <a:t> (</a:t>
            </a:r>
            <a:r>
              <a:rPr lang="en-US" sz="4000" dirty="0">
                <a:solidFill>
                  <a:srgbClr val="FF0000"/>
                </a:solidFill>
              </a:rPr>
              <a:t>distorted ,unclear</a:t>
            </a:r>
            <a:r>
              <a:rPr lang="en-US" sz="4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355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7C28-A1FC-4BC9-9B73-9CA8195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6" y="548640"/>
            <a:ext cx="12029828" cy="79591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464B-4289-429B-8FF2-23F9EEFF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5" y="1344558"/>
            <a:ext cx="15946488" cy="64029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rgbClr val="FF0000"/>
                </a:solidFill>
              </a:rPr>
              <a:t>SPI is a synchronous data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rgbClr val="FF0000"/>
                </a:solidFill>
              </a:rPr>
              <a:t>SPI uses 4 pins in Port B: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SS/PB2 </a:t>
            </a:r>
            <a:r>
              <a:rPr lang="en-US" sz="4000" dirty="0"/>
              <a:t>– Slave Selection pin, this pin on each peripheral enables the Master to enable and disable a slave or peripheral device.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MOSI/PB3 </a:t>
            </a:r>
            <a:r>
              <a:rPr lang="en-US" sz="4000" dirty="0"/>
              <a:t>– Master Out Slave In, the Master line for sending data to the peripherals (Slaves), this pin enables to Master drive a slave.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MISO/PB4 </a:t>
            </a:r>
            <a:r>
              <a:rPr lang="en-US" sz="4000" dirty="0"/>
              <a:t>– Master In Slave Out, the Slave line for sending data to the master, this pin enables the Master to receive any slave data.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SCK/PB5 </a:t>
            </a:r>
            <a:r>
              <a:rPr lang="en-US" sz="4000" dirty="0"/>
              <a:t>– The clock pulses which synchronize data transmission generated by the Master.</a:t>
            </a:r>
          </a:p>
        </p:txBody>
      </p:sp>
      <p:pic>
        <p:nvPicPr>
          <p:cNvPr id="13" name="image24.jpeg">
            <a:extLst>
              <a:ext uri="{FF2B5EF4-FFF2-40B4-BE49-F238E27FC236}">
                <a16:creationId xmlns:a16="http://schemas.microsoft.com/office/drawing/2014/main" id="{466DBB6B-6F00-4378-9A1D-80B3A09FE566}"/>
              </a:ext>
            </a:extLst>
          </p:cNvPr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9056" y="548639"/>
            <a:ext cx="5137264" cy="23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1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386232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2"/>
            <a:ext cx="15973124" cy="28371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Connection using SPI is in the Master-Slave configuration.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Master</a:t>
            </a:r>
            <a:r>
              <a:rPr lang="en-US" sz="3600" dirty="0"/>
              <a:t> – Normally, is the ATmega328. Master </a:t>
            </a:r>
            <a:r>
              <a:rPr lang="en-US" sz="3600" b="1" dirty="0">
                <a:solidFill>
                  <a:srgbClr val="FF0000"/>
                </a:solidFill>
              </a:rPr>
              <a:t>initiates</a:t>
            </a:r>
            <a:r>
              <a:rPr lang="en-US" sz="3600" b="1" dirty="0"/>
              <a:t> </a:t>
            </a:r>
            <a:r>
              <a:rPr lang="en-US" sz="3600" dirty="0"/>
              <a:t>the data transfer. SPI clock is also generated by master.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Slave</a:t>
            </a:r>
            <a:r>
              <a:rPr lang="en-US" sz="3600" dirty="0"/>
              <a:t> – Consists of 1 or more SPI I/O peripherals. The slave transfers data as a </a:t>
            </a:r>
            <a:r>
              <a:rPr lang="en-US" sz="3600" b="1" dirty="0">
                <a:solidFill>
                  <a:srgbClr val="FF0000"/>
                </a:solidFill>
              </a:rPr>
              <a:t>reaction</a:t>
            </a:r>
            <a:r>
              <a:rPr lang="en-US" sz="3600" b="1" dirty="0"/>
              <a:t> </a:t>
            </a:r>
            <a:r>
              <a:rPr lang="en-US" sz="3600" dirty="0"/>
              <a:t>to master.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069AE-91DC-43C8-B8F5-C19999FE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592" r="1679"/>
          <a:stretch/>
        </p:blipFill>
        <p:spPr>
          <a:xfrm>
            <a:off x="4222865" y="3241964"/>
            <a:ext cx="11464127" cy="46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233835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2"/>
            <a:ext cx="15973124" cy="7238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Connection using SPI is in the Master-Slave configuration.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857" t="3681"/>
          <a:stretch/>
        </p:blipFill>
        <p:spPr>
          <a:xfrm>
            <a:off x="611921" y="1591733"/>
            <a:ext cx="8251123" cy="63279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9945" y="4368800"/>
            <a:ext cx="3523122" cy="314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>
                <a:solidFill>
                  <a:srgbClr val="CC0099"/>
                </a:solidFill>
              </a:rPr>
              <a:t>SPI Communication Schematic</a:t>
            </a:r>
          </a:p>
        </p:txBody>
      </p:sp>
    </p:spTree>
    <p:extLst>
      <p:ext uri="{BB962C8B-B14F-4D97-AF65-F5344CB8AC3E}">
        <p14:creationId xmlns:p14="http://schemas.microsoft.com/office/powerpoint/2010/main" val="409129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233835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1"/>
            <a:ext cx="15973124" cy="1248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Let's make an example with Arduino. In this example, we are going to let the two Arduinos to communicate with each other.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45" y="7530165"/>
            <a:ext cx="7146855" cy="524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C0099"/>
                </a:solidFill>
              </a:rPr>
              <a:t>Pin connections of these two Arduinos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0"/>
          <a:stretch/>
        </p:blipFill>
        <p:spPr>
          <a:xfrm>
            <a:off x="461434" y="2241603"/>
            <a:ext cx="9681633" cy="53656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34556" y="2216471"/>
            <a:ext cx="592544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 will connect two Arduino UNO boards together; one as a master and the other as a slave.</a:t>
            </a:r>
          </a:p>
          <a:p>
            <a:endParaRPr lang="en-US" sz="2000" dirty="0"/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(SS): pin 10; </a:t>
            </a:r>
            <a:r>
              <a:rPr lang="en-US" sz="3200" dirty="0">
                <a:solidFill>
                  <a:srgbClr val="0070C0"/>
                </a:solidFill>
              </a:rPr>
              <a:t>Slave Selection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(MOSI): pin 11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(MISO): pin 12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(SCK): pin 13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3297279" y="4521200"/>
            <a:ext cx="389467" cy="1542478"/>
          </a:xfrm>
          <a:prstGeom prst="rightBrace">
            <a:avLst>
              <a:gd name="adj1" fmla="val 497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44369" y="5060062"/>
            <a:ext cx="2381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778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8548-1F8F-4001-A6C7-CC5AB257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9" y="189766"/>
            <a:ext cx="7360193" cy="72390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9DBB-13E4-48D0-8981-FAADD61D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15" y="913668"/>
            <a:ext cx="8607101" cy="5417613"/>
          </a:xfrm>
        </p:spPr>
        <p:txBody>
          <a:bodyPr>
            <a:noAutofit/>
          </a:bodyPr>
          <a:lstStyle/>
          <a:p>
            <a:r>
              <a:rPr lang="en-US" sz="4000" dirty="0"/>
              <a:t>Data transmission can be performed two ways. </a:t>
            </a:r>
          </a:p>
          <a:p>
            <a:pPr marL="487295" indent="-487295">
              <a:buAutoNum type="arabicPeriod"/>
            </a:pPr>
            <a:r>
              <a:rPr lang="en-US" sz="4000" b="1" dirty="0"/>
              <a:t>Parallel Communications</a:t>
            </a:r>
            <a:r>
              <a:rPr lang="en-US" sz="4000" dirty="0"/>
              <a:t>, where </a:t>
            </a:r>
            <a:r>
              <a:rPr lang="en-US" sz="4000" dirty="0">
                <a:solidFill>
                  <a:srgbClr val="FF0000"/>
                </a:solidFill>
              </a:rPr>
              <a:t>several bits </a:t>
            </a:r>
            <a:r>
              <a:rPr lang="en-US" sz="4000" dirty="0"/>
              <a:t>of data are transmitted/received </a:t>
            </a:r>
            <a:r>
              <a:rPr lang="en-US" sz="4000" dirty="0">
                <a:solidFill>
                  <a:srgbClr val="FF0000"/>
                </a:solidFill>
              </a:rPr>
              <a:t>as a whole</a:t>
            </a:r>
            <a:r>
              <a:rPr lang="en-US" sz="4000" dirty="0"/>
              <a:t>, on a link with </a:t>
            </a:r>
            <a:r>
              <a:rPr lang="en-US" sz="4000" dirty="0">
                <a:solidFill>
                  <a:srgbClr val="FF0000"/>
                </a:solidFill>
              </a:rPr>
              <a:t>several parallel channels</a:t>
            </a:r>
            <a:r>
              <a:rPr lang="en-US" sz="4000" dirty="0"/>
              <a:t>.</a:t>
            </a:r>
          </a:p>
          <a:p>
            <a:pPr marL="487295" indent="-487295">
              <a:buAutoNum type="arabicPeriod"/>
            </a:pPr>
            <a:r>
              <a:rPr lang="en-US" sz="4000" b="1" dirty="0"/>
              <a:t>Serial Communications</a:t>
            </a:r>
            <a:r>
              <a:rPr lang="en-US" sz="4000" dirty="0"/>
              <a:t>, where data is transmitted/ received </a:t>
            </a:r>
            <a:r>
              <a:rPr lang="en-US" sz="4000" dirty="0">
                <a:solidFill>
                  <a:srgbClr val="FF0000"/>
                </a:solidFill>
              </a:rPr>
              <a:t>bit by bit </a:t>
            </a:r>
            <a:r>
              <a:rPr lang="en-US" sz="4000" dirty="0"/>
              <a:t>through</a:t>
            </a:r>
            <a:r>
              <a:rPr lang="en-US" sz="4000" dirty="0">
                <a:solidFill>
                  <a:srgbClr val="FF0000"/>
                </a:solidFill>
              </a:rPr>
              <a:t> a single </a:t>
            </a:r>
            <a:r>
              <a:rPr lang="en-US" sz="4000" dirty="0"/>
              <a:t>channel.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555096-479C-4F25-9ED7-082EB0B82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1802" r="4821" b="4557"/>
          <a:stretch/>
        </p:blipFill>
        <p:spPr>
          <a:xfrm>
            <a:off x="8927871" y="537383"/>
            <a:ext cx="7321321" cy="7429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86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Arduino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30400"/>
            <a:ext cx="16048501" cy="7296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SPI.begin</a:t>
            </a:r>
            <a:r>
              <a:rPr lang="en-US" sz="3200" b="1" dirty="0"/>
              <a:t>() </a:t>
            </a:r>
            <a:r>
              <a:rPr lang="en-US" sz="3200" dirty="0"/>
              <a:t>– Initializes the SPI bus by setting SCK, MOSI, and SS to outputs, set SCK &amp; MOSI low, &amp; SS high. Must be written in </a:t>
            </a:r>
            <a:r>
              <a:rPr lang="en-US" sz="3200" b="1" dirty="0"/>
              <a:t>setup()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SPI.end</a:t>
            </a:r>
            <a:r>
              <a:rPr lang="en-US" sz="3200" b="1" dirty="0"/>
              <a:t>() </a:t>
            </a:r>
            <a:r>
              <a:rPr lang="en-US" sz="3200" dirty="0"/>
              <a:t>– Disables the SPI bus.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SPI.setBitOrder</a:t>
            </a:r>
            <a:r>
              <a:rPr lang="en-US" sz="3200" b="1" dirty="0"/>
              <a:t>(order) </a:t>
            </a:r>
            <a:r>
              <a:rPr lang="en-US" sz="3200" dirty="0"/>
              <a:t>– Sets the order of the bits shifted out of and into the SPI bus, either LSBFIRST or MSBFIRST.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SPI.setClockDivider</a:t>
            </a:r>
            <a:r>
              <a:rPr lang="en-US" sz="3200" b="1" dirty="0"/>
              <a:t>(divider) </a:t>
            </a:r>
            <a:r>
              <a:rPr lang="en-US" sz="3200" dirty="0"/>
              <a:t>– Sets the SPI clock divider (</a:t>
            </a:r>
            <a:r>
              <a:rPr lang="en-US" sz="3200" dirty="0" err="1">
                <a:solidFill>
                  <a:srgbClr val="CC0099"/>
                </a:solidFill>
              </a:rPr>
              <a:t>SPI_CLOCK_DIVn</a:t>
            </a:r>
            <a:r>
              <a:rPr lang="en-US" sz="3200" dirty="0">
                <a:solidFill>
                  <a:srgbClr val="CC0099"/>
                </a:solidFill>
              </a:rPr>
              <a:t>, n = 2, 4, 8, 16, 32, 64, or 128</a:t>
            </a:r>
            <a:r>
              <a:rPr lang="en-US" sz="3200" dirty="0"/>
              <a:t>). The </a:t>
            </a:r>
            <a:r>
              <a:rPr lang="en-US" sz="3200" b="1" dirty="0"/>
              <a:t>default setting </a:t>
            </a:r>
            <a:r>
              <a:rPr lang="en-US" sz="3200" dirty="0"/>
              <a:t>is </a:t>
            </a:r>
            <a:r>
              <a:rPr lang="en-US" sz="3200" b="1" dirty="0">
                <a:solidFill>
                  <a:srgbClr val="FF0000"/>
                </a:solidFill>
              </a:rPr>
              <a:t>SPI_CLOCK_DIV4</a:t>
            </a:r>
            <a:r>
              <a:rPr lang="en-US" sz="3200" dirty="0"/>
              <a:t>, which sets the </a:t>
            </a:r>
            <a:r>
              <a:rPr lang="en-US" sz="3200" dirty="0">
                <a:solidFill>
                  <a:srgbClr val="FF0000"/>
                </a:solidFill>
              </a:rPr>
              <a:t>SPI clock to </a:t>
            </a:r>
            <a:r>
              <a:rPr lang="en-US" sz="3200" b="1" dirty="0">
                <a:solidFill>
                  <a:srgbClr val="FF0000"/>
                </a:solidFill>
              </a:rPr>
              <a:t>4 MHz</a:t>
            </a:r>
            <a:r>
              <a:rPr lang="en-US" sz="3200" dirty="0">
                <a:solidFill>
                  <a:srgbClr val="FF0000"/>
                </a:solidFill>
              </a:rPr>
              <a:t> for Uno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SPI.setDataMode</a:t>
            </a:r>
            <a:r>
              <a:rPr lang="en-US" sz="3200" b="1" dirty="0"/>
              <a:t>(mode) </a:t>
            </a:r>
            <a:r>
              <a:rPr lang="en-US" sz="3200" dirty="0"/>
              <a:t>– Sets the SPI data mode: clock polarity and phase. </a:t>
            </a:r>
            <a:r>
              <a:rPr lang="en-US" sz="3200" b="1" dirty="0">
                <a:solidFill>
                  <a:srgbClr val="FF0000"/>
                </a:solidFill>
              </a:rPr>
              <a:t>Available modes: SPI_MODE0 – SPI_MODE3</a:t>
            </a:r>
            <a:r>
              <a:rPr lang="en-US" sz="3200" dirty="0"/>
              <a:t>. refer to arduino.cc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SPI.transfer</a:t>
            </a:r>
            <a:r>
              <a:rPr lang="en-US" sz="3200" b="1" dirty="0"/>
              <a:t>(</a:t>
            </a:r>
            <a:r>
              <a:rPr lang="en-US" sz="3200" b="1" dirty="0" err="1"/>
              <a:t>val</a:t>
            </a:r>
            <a:r>
              <a:rPr lang="en-US" sz="3200" b="1" dirty="0"/>
              <a:t>) </a:t>
            </a:r>
            <a:r>
              <a:rPr lang="en-US" sz="3200" dirty="0"/>
              <a:t>– Transfers </a:t>
            </a:r>
            <a:r>
              <a:rPr lang="en-US" sz="3200" b="1" dirty="0"/>
              <a:t>one byte </a:t>
            </a:r>
            <a:r>
              <a:rPr lang="en-US" sz="3200" dirty="0"/>
              <a:t>over the SPI bus, both sending and receiving. </a:t>
            </a:r>
            <a:r>
              <a:rPr lang="en-US" sz="3200" b="1" dirty="0" err="1">
                <a:solidFill>
                  <a:srgbClr val="FF0000"/>
                </a:solidFill>
              </a:rPr>
              <a:t>val</a:t>
            </a:r>
            <a:r>
              <a:rPr lang="en-US" sz="3200" b="1" dirty="0">
                <a:solidFill>
                  <a:srgbClr val="FF0000"/>
                </a:solidFill>
              </a:rPr>
              <a:t>: the byte to send out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Returns: </a:t>
            </a:r>
            <a:r>
              <a:rPr lang="en-US" sz="3200" dirty="0"/>
              <a:t>the byte read from the bus.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SPI.beginTransaction</a:t>
            </a:r>
            <a:r>
              <a:rPr lang="en-US" sz="3200" b="1" dirty="0"/>
              <a:t>(</a:t>
            </a:r>
            <a:r>
              <a:rPr lang="en-US" sz="3200" b="1" dirty="0" err="1"/>
              <a:t>SPISettings</a:t>
            </a:r>
            <a:r>
              <a:rPr lang="en-US" sz="3200" b="1" dirty="0"/>
              <a:t>(</a:t>
            </a:r>
            <a:r>
              <a:rPr lang="en-US" sz="3200" b="1" dirty="0" err="1"/>
              <a:t>speedMaximum</a:t>
            </a:r>
            <a:r>
              <a:rPr lang="en-US" sz="3200" b="1" dirty="0"/>
              <a:t>, </a:t>
            </a:r>
            <a:r>
              <a:rPr lang="en-US" sz="3200" b="1" dirty="0" err="1"/>
              <a:t>dataOrder</a:t>
            </a:r>
            <a:r>
              <a:rPr lang="en-US" sz="3200" b="1" dirty="0"/>
              <a:t>, </a:t>
            </a:r>
            <a:r>
              <a:rPr lang="en-US" sz="3200" b="1" dirty="0" err="1"/>
              <a:t>dataMode</a:t>
            </a:r>
            <a:r>
              <a:rPr lang="en-US" sz="3200" b="1" dirty="0"/>
              <a:t>)) </a:t>
            </a:r>
            <a:r>
              <a:rPr lang="en-US" sz="3200" dirty="0"/>
              <a:t>− </a:t>
            </a:r>
            <a:r>
              <a:rPr lang="en-US" sz="3200" dirty="0" err="1"/>
              <a:t>speedMaximum</a:t>
            </a:r>
            <a:r>
              <a:rPr lang="en-US" sz="3200" dirty="0"/>
              <a:t> is the clock, </a:t>
            </a:r>
            <a:r>
              <a:rPr lang="en-US" sz="3200" dirty="0" err="1"/>
              <a:t>dataOrder</a:t>
            </a:r>
            <a:r>
              <a:rPr lang="en-US" sz="3200" dirty="0"/>
              <a:t>(MSBFIRST or LSBFIRST), </a:t>
            </a:r>
            <a:r>
              <a:rPr lang="en-US" sz="3200" dirty="0" err="1"/>
              <a:t>dataMode</a:t>
            </a:r>
            <a:r>
              <a:rPr lang="en-US" sz="3200" dirty="0"/>
              <a:t>(SPI_MODE0, SPI_MODE1, SPI_MODE2, or SPI_MODE3).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541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98132"/>
            <a:ext cx="16048501" cy="7008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We have four modes of operation in SPI as follows −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0 (the default) − </a:t>
            </a:r>
            <a:r>
              <a:rPr lang="en-US" sz="3200" dirty="0"/>
              <a:t>Clock is normally low (CPOL = 0), and the data is sampled on the transition from low to high (leading edge) (CPHA = 0).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1 − </a:t>
            </a:r>
            <a:r>
              <a:rPr lang="en-US" sz="3200" dirty="0"/>
              <a:t>Clock is normally low (CPOL = 0), and the data is sampled on the transition from high to low (trailing edge) (CPHA = 1).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2 − </a:t>
            </a:r>
            <a:r>
              <a:rPr lang="en-US" sz="3200" dirty="0"/>
              <a:t>Clock is normally high (CPOL = 1), and the data is sampled on the transition from low to high (leading edge) (CPHA = 0).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3 − </a:t>
            </a:r>
            <a:r>
              <a:rPr lang="en-US" sz="3200" dirty="0"/>
              <a:t>Clock is normally high (CPOL = 1), and the data is sampled on the transition from high to low (trailing edge) (CPHA = 1).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SPI.attachInterrupt</a:t>
            </a:r>
            <a:r>
              <a:rPr lang="en-US" sz="3200" b="1" dirty="0"/>
              <a:t>(handler) − </a:t>
            </a:r>
            <a:r>
              <a:rPr lang="en-US" sz="3200" dirty="0"/>
              <a:t>Function to be called when a slave device receives data from the master.</a:t>
            </a:r>
          </a:p>
        </p:txBody>
      </p:sp>
    </p:spTree>
    <p:extLst>
      <p:ext uri="{BB962C8B-B14F-4D97-AF65-F5344CB8AC3E}">
        <p14:creationId xmlns:p14="http://schemas.microsoft.com/office/powerpoint/2010/main" val="216050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Hardware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98132"/>
            <a:ext cx="16048501" cy="7008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70C0"/>
                </a:solidFill>
              </a:rPr>
              <a:t>The SPI Control Register (SPCR) has 8 bits, each bit position may take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SPIE - </a:t>
            </a:r>
            <a:r>
              <a:rPr lang="en-US" sz="3600" dirty="0"/>
              <a:t>Enables the SPI interrupt when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SPE - </a:t>
            </a:r>
            <a:r>
              <a:rPr lang="en-US" sz="3600" dirty="0"/>
              <a:t>Enables the SPI when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DORD - </a:t>
            </a:r>
            <a:r>
              <a:rPr lang="en-US" sz="3600" dirty="0"/>
              <a:t>Sends the data: Least (LSB) and Most (MSB) Significant Bit first when 1 and 0, respectively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MSTR -</a:t>
            </a:r>
            <a:r>
              <a:rPr lang="en-US" sz="3600" dirty="0"/>
              <a:t> Sets the Arduino in Master mode when 1, Slave mode when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CPOL - </a:t>
            </a:r>
            <a:r>
              <a:rPr lang="en-US" sz="3600" dirty="0"/>
              <a:t>Sets the data clock to be idle when high if set to 1, idle when low if set to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CPHA - </a:t>
            </a:r>
            <a:r>
              <a:rPr lang="en-US" sz="3600" dirty="0"/>
              <a:t>Samples the data on the clock’s falling edge when 1, rising edge when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SPR1 and SPR0 </a:t>
            </a:r>
            <a:r>
              <a:rPr lang="en-US" sz="3600" dirty="0"/>
              <a:t>- Sets the SPI speed: 00 = fastest (4 MHz), 11 = slowest (250 kHz)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5599" y="1573198"/>
            <a:ext cx="15290540" cy="1457864"/>
            <a:chOff x="355599" y="1319203"/>
            <a:chExt cx="15290540" cy="14578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C93BA3-2DEF-47DC-9D6A-26CB3E393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13814" t="8730" r="9410" b="44760"/>
            <a:stretch/>
          </p:blipFill>
          <p:spPr>
            <a:xfrm>
              <a:off x="355599" y="1319203"/>
              <a:ext cx="15290540" cy="14578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970000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88677" y="2065068"/>
              <a:ext cx="157678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SPR1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62376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CPHA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81054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CPOL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236" y="2065068"/>
              <a:ext cx="167411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MSTR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4006" y="2065068"/>
              <a:ext cx="164369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DORD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5328" y="2065068"/>
              <a:ext cx="1634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599" y="2065068"/>
              <a:ext cx="165118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3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SPI.h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setup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Serial.begin</a:t>
            </a:r>
            <a:r>
              <a:rPr lang="en-US" sz="2400" dirty="0"/>
              <a:t>(115200); //set baud rate to 115200 for USART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HIGH); // disable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SPI.begin</a:t>
            </a:r>
            <a:r>
              <a:rPr lang="en-US" sz="2400" dirty="0"/>
              <a:t>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SPI.setClockDivider</a:t>
            </a:r>
            <a:r>
              <a:rPr lang="en-US" sz="2400" dirty="0"/>
              <a:t>(SPI_CLOCK_DIV8);//divide the clock by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char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LOW); // enable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// send test 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for (</a:t>
            </a:r>
            <a:r>
              <a:rPr lang="en-US" sz="2400" dirty="0" err="1"/>
              <a:t>const</a:t>
            </a:r>
            <a:r>
              <a:rPr lang="en-US" sz="2400" dirty="0"/>
              <a:t> char * p = "Hello, world!\r" ; c = *p; p++)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SPI.transfer</a:t>
            </a:r>
            <a:r>
              <a:rPr lang="en-US" sz="2400" dirty="0"/>
              <a:t> 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Serial.print</a:t>
            </a:r>
            <a:r>
              <a:rPr lang="en-US" sz="2400" dirty="0"/>
              <a:t>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HIGH); // disable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delay(2000);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59045" y="734583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2126" y="119667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SPI.h</a:t>
            </a:r>
            <a:r>
              <a:rPr lang="en-US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char buff [50];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volatile byte </a:t>
            </a:r>
            <a:r>
              <a:rPr lang="en-US" sz="1800" dirty="0" err="1"/>
              <a:t>indx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volatile </a:t>
            </a:r>
            <a:r>
              <a:rPr lang="en-US" sz="1800" dirty="0" err="1"/>
              <a:t>boolean</a:t>
            </a:r>
            <a:r>
              <a:rPr lang="en-US" sz="1800" dirty="0"/>
              <a:t> process;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setup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Serial.begin</a:t>
            </a:r>
            <a:r>
              <a:rPr lang="en-US" sz="1800" dirty="0"/>
              <a:t> (115200);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pinMode</a:t>
            </a:r>
            <a:r>
              <a:rPr lang="en-US" sz="1800" dirty="0"/>
              <a:t>(MISO, OUTPUT); // have to send on master in so it set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SPCR |= _BV(SPE); // turn on SPI in slave mode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indx</a:t>
            </a:r>
            <a:r>
              <a:rPr lang="en-US" sz="1800" dirty="0"/>
              <a:t> = 0; // buffer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process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SPI.attachInterrupt</a:t>
            </a:r>
            <a:r>
              <a:rPr lang="en-US" sz="1800" dirty="0"/>
              <a:t>(); // turn on interrupt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ISR (</a:t>
            </a:r>
            <a:r>
              <a:rPr lang="en-US" sz="1800" dirty="0" err="1"/>
              <a:t>SPI_STC_vect</a:t>
            </a:r>
            <a:r>
              <a:rPr lang="en-US" sz="1800" dirty="0"/>
              <a:t>) // SPI interrupt routine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byte c = SPDR; // read byte from SPI Data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if (</a:t>
            </a:r>
            <a:r>
              <a:rPr lang="en-US" sz="1800" dirty="0" err="1"/>
              <a:t>indx</a:t>
            </a:r>
            <a:r>
              <a:rPr lang="en-US" sz="1800" dirty="0"/>
              <a:t> &lt; </a:t>
            </a:r>
            <a:r>
              <a:rPr lang="en-US" sz="1800" dirty="0" err="1"/>
              <a:t>sizeof</a:t>
            </a:r>
            <a:r>
              <a:rPr lang="en-US" sz="1800" dirty="0"/>
              <a:t> buff)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buff [</a:t>
            </a:r>
            <a:r>
              <a:rPr lang="en-US" sz="1800" dirty="0" err="1"/>
              <a:t>indx</a:t>
            </a:r>
            <a:r>
              <a:rPr lang="en-US" sz="1800" dirty="0"/>
              <a:t>++] = c; // save data in the next index in the array buff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if (c == '\r') //check for the end of the word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process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loop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if (process)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process = false; //reset the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Serial.println</a:t>
            </a:r>
            <a:r>
              <a:rPr lang="en-US" sz="1800" dirty="0"/>
              <a:t> (buff); //print the array on serial monitor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indx</a:t>
            </a:r>
            <a:r>
              <a:rPr lang="en-US" sz="1800" dirty="0"/>
              <a:t>= 0; //reset button to zero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660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//SPI Master Device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//We need to import </a:t>
            </a:r>
            <a:r>
              <a:rPr lang="en-US" sz="2800" dirty="0" err="1"/>
              <a:t>SPI.h</a:t>
            </a:r>
            <a:r>
              <a:rPr lang="en-US" sz="2800" dirty="0"/>
              <a:t> library first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SPI.h</a:t>
            </a:r>
            <a:r>
              <a:rPr lang="en-US" sz="2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//Our Slave Selection pin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#define </a:t>
            </a:r>
            <a:r>
              <a:rPr lang="en-US" sz="2800" dirty="0" err="1"/>
              <a:t>SlaveSelection</a:t>
            </a:r>
            <a:r>
              <a:rPr lang="en-US" sz="2800" dirty="0"/>
              <a:t>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void setup()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//Set </a:t>
            </a:r>
            <a:r>
              <a:rPr lang="en-US" sz="2800" dirty="0" err="1"/>
              <a:t>SlaveSelection</a:t>
            </a:r>
            <a:r>
              <a:rPr lang="en-US" sz="2800" dirty="0"/>
              <a:t> pin as output.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pinMode</a:t>
            </a:r>
            <a:r>
              <a:rPr lang="en-US" sz="2800" dirty="0"/>
              <a:t>(</a:t>
            </a:r>
            <a:r>
              <a:rPr lang="en-US" sz="2800" dirty="0" err="1"/>
              <a:t>SlaveSelection</a:t>
            </a:r>
            <a:r>
              <a:rPr lang="en-US" sz="2800" dirty="0"/>
              <a:t>, OUTPUT);   //and Make it //HIGH to prevent to start communication right away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digitalWrite</a:t>
            </a:r>
            <a:r>
              <a:rPr lang="en-US" sz="2800" dirty="0"/>
              <a:t>(</a:t>
            </a:r>
            <a:r>
              <a:rPr lang="en-US" sz="2800" dirty="0" err="1"/>
              <a:t>SlaveSelection</a:t>
            </a:r>
            <a:r>
              <a:rPr lang="en-US" sz="2800" dirty="0"/>
              <a:t>, HIGH);   //Start the SPI //communication.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SPI.begin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9045" y="734583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1336" y="118534"/>
            <a:ext cx="1998391" cy="37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for(count=0; count&lt;255;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sendSerialData</a:t>
            </a:r>
            <a:r>
              <a:rPr lang="en-US" sz="2400" dirty="0"/>
              <a:t>(count, </a:t>
            </a:r>
            <a:r>
              <a:rPr lang="en-US" sz="2400" dirty="0" err="1"/>
              <a:t>SlaveSelection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delay(2000);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delay(500);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</a:t>
            </a:r>
            <a:r>
              <a:rPr lang="en-US" sz="2400" dirty="0" err="1"/>
              <a:t>sendSerialData</a:t>
            </a:r>
            <a:r>
              <a:rPr lang="en-US" sz="2400" dirty="0"/>
              <a:t>(char data,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SlaveSelection</a:t>
            </a:r>
            <a:r>
              <a:rPr lang="en-US" sz="24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//Enable slave Arduino with setting the Slave Selection pin to 0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, LOW);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 Wait for a moment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delay(10);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//We sent the data here and wait for the response from device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char </a:t>
            </a:r>
            <a:r>
              <a:rPr lang="en-US" sz="2400" dirty="0" err="1"/>
              <a:t>receivedValue</a:t>
            </a:r>
            <a:r>
              <a:rPr lang="en-US" sz="2400" dirty="0"/>
              <a:t> = </a:t>
            </a:r>
            <a:r>
              <a:rPr lang="en-US" sz="2400" dirty="0" err="1"/>
              <a:t>SPI.transfer</a:t>
            </a:r>
            <a:r>
              <a:rPr lang="en-US" sz="2400" dirty="0"/>
              <a:t>(data);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//And then write the answer to the serial port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</a:t>
            </a:r>
            <a:r>
              <a:rPr lang="en-US" sz="2400" dirty="0" err="1"/>
              <a:t>receivedValue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//Disable slave Arduino with setting the Slave Selection pin to 5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, HIGH);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5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//Slave device of the SPI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SPI.h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char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#define </a:t>
            </a:r>
            <a:r>
              <a:rPr lang="en-US" sz="2400" dirty="0" err="1"/>
              <a:t>SlaveSelection</a:t>
            </a:r>
            <a:r>
              <a:rPr lang="en-US" sz="2400" dirty="0"/>
              <a:t>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setup()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//Start the Serial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   </a:t>
            </a:r>
            <a:r>
              <a:rPr lang="en-US" sz="1100" dirty="0"/>
              <a:t> </a:t>
            </a:r>
            <a:r>
              <a:rPr lang="en-US" sz="2400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initialize SPI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 , INPUT); </a:t>
            </a:r>
            <a:r>
              <a:rPr lang="en-US" sz="2000" dirty="0"/>
              <a:t>// Set Slave Selection as input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(13,OUTPUT);   // Set clock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(11,OUTPUT);   // Set MOSI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(12,INPUT);    // Set MISO as input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 SPCR - SPI Control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According to the structure of table we, enable the SPI and Interface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SPCR  |= 0b11000000;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SPSR - SPI Status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SPSR  |= 0x00;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52444" y="481866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2126" y="119667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delay(1000);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//SPI Interrupt function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ISR(</a:t>
            </a:r>
            <a:r>
              <a:rPr lang="en-US" sz="2400" dirty="0" err="1"/>
              <a:t>SPI_STC_vect</a:t>
            </a:r>
            <a:r>
              <a:rPr lang="en-US" sz="24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//Here we read the SPI lines, this line will check data for every ASCII codes //for 8-bit received data SPDR -&gt; SPI Data Read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SPDR 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if ( </a:t>
            </a:r>
            <a:r>
              <a:rPr lang="en-US" sz="2400" dirty="0" err="1"/>
              <a:t>i</a:t>
            </a:r>
            <a:r>
              <a:rPr lang="en-US" sz="2400" dirty="0"/>
              <a:t> &gt; 255)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while(!(SPSR &amp; (1 &lt;&lt; SPIF)));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//Load the received data to the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char received = SPDR;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000" dirty="0"/>
              <a:t>//And send it to the serial communication bus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Serial.println</a:t>
            </a:r>
            <a:r>
              <a:rPr lang="en-US" sz="2400" dirty="0"/>
              <a:t>(received);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08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7525-EF2D-49D7-93DC-F51527AB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445" y="146543"/>
            <a:ext cx="10515611" cy="8011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and Disadvantages of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F393-ADB8-488F-BB5D-FE394276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847899"/>
            <a:ext cx="15960436" cy="70551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</a:rPr>
              <a:t> Advantages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It is a simple protocol and hence does not require processing overheads.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rgbClr val="FF0000"/>
                </a:solidFill>
              </a:rPr>
              <a:t>full duplex</a:t>
            </a:r>
            <a:r>
              <a:rPr lang="en-US" sz="3200" dirty="0"/>
              <a:t> communication.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Due to separate use of CS lines, same kind of multiple chips can be used in the circuit design.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SPI uses push-pull and hence higher data rates and longer ranges are possible.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SPI uses less power compare to I2C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</a:rPr>
              <a:t> Disadvantages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As number of slave increases, number of CS lines increases, this results in </a:t>
            </a:r>
            <a:r>
              <a:rPr lang="en-US" sz="3200" dirty="0">
                <a:solidFill>
                  <a:srgbClr val="FF0000"/>
                </a:solidFill>
              </a:rPr>
              <a:t>hardware complexity </a:t>
            </a:r>
            <a:r>
              <a:rPr lang="en-US" sz="3200" dirty="0"/>
              <a:t>as number of pins required will increase.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To add a device in SPI requires one to </a:t>
            </a:r>
            <a:r>
              <a:rPr lang="en-US" sz="3200" dirty="0">
                <a:solidFill>
                  <a:srgbClr val="FF0000"/>
                </a:solidFill>
              </a:rPr>
              <a:t>add extra CS line </a:t>
            </a:r>
            <a:r>
              <a:rPr lang="en-US" sz="3200" dirty="0"/>
              <a:t>and changes in software for particular device addressing is concerned.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Master and slave relationship can not be changed as usually done in I2C interface.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No flow control available in SPI. </a:t>
            </a:r>
          </a:p>
        </p:txBody>
      </p:sp>
    </p:spTree>
    <p:extLst>
      <p:ext uri="{BB962C8B-B14F-4D97-AF65-F5344CB8AC3E}">
        <p14:creationId xmlns:p14="http://schemas.microsoft.com/office/powerpoint/2010/main" val="1402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389260"/>
            <a:ext cx="11679394" cy="74733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I2C </a:t>
            </a:r>
            <a:r>
              <a:rPr lang="en-US" sz="5400" b="1" dirty="0">
                <a:solidFill>
                  <a:srgbClr val="0070C0"/>
                </a:solidFill>
                <a:sym typeface="+mn-ea"/>
              </a:rPr>
              <a:t>(Inter-Integrated Circuit): What is it?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32" y="1136592"/>
            <a:ext cx="16184890" cy="6783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An inter-integrated circuit (I2C) or two-wire interface (TWI) is a synchronous serial protocol originally developed by Philips Semiconductors (now NXP).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It’s a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multi-master, multi-slave serial bus for low-speed devices </a:t>
            </a:r>
            <a:r>
              <a:rPr lang="en-US" sz="3600" dirty="0">
                <a:sym typeface="+mn-ea"/>
              </a:rPr>
              <a:t>that only requires two wires among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multiple devices</a:t>
            </a:r>
            <a:r>
              <a:rPr lang="en-US" sz="3600" dirty="0">
                <a:sym typeface="+mn-ea"/>
              </a:rPr>
              <a:t>. It can easily be implemented with two digital input/output channels on a device.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An I2C bus has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just two wires</a:t>
            </a:r>
            <a:r>
              <a:rPr lang="en-US" sz="3600" dirty="0">
                <a:sym typeface="+mn-ea"/>
              </a:rPr>
              <a:t> over which hundreds of devices communicate serially.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As a </a:t>
            </a:r>
            <a:r>
              <a:rPr lang="en-US" sz="3600" dirty="0">
                <a:solidFill>
                  <a:srgbClr val="0070C0"/>
                </a:solidFill>
                <a:sym typeface="+mn-ea"/>
              </a:rPr>
              <a:t>master-slave type communication </a:t>
            </a:r>
            <a:r>
              <a:rPr lang="en-US" sz="3600" dirty="0">
                <a:sym typeface="+mn-ea"/>
              </a:rPr>
              <a:t>standard, </a:t>
            </a:r>
            <a:r>
              <a:rPr lang="en-US" sz="3600" b="1" dirty="0">
                <a:solidFill>
                  <a:srgbClr val="0070C0"/>
                </a:solidFill>
                <a:sym typeface="+mn-ea"/>
              </a:rPr>
              <a:t>at least one device </a:t>
            </a:r>
            <a:r>
              <a:rPr lang="en-US" sz="3600" dirty="0">
                <a:sym typeface="+mn-ea"/>
              </a:rPr>
              <a:t>connected to the bus should be the </a:t>
            </a:r>
            <a:r>
              <a:rPr lang="en-US" sz="3600" b="1" dirty="0">
                <a:solidFill>
                  <a:srgbClr val="0070C0"/>
                </a:solidFill>
                <a:sym typeface="+mn-ea"/>
              </a:rPr>
              <a:t>master</a:t>
            </a:r>
            <a:r>
              <a:rPr lang="en-US" sz="3600" dirty="0">
                <a:sym typeface="+mn-ea"/>
              </a:rPr>
              <a:t> that generates a clock signal for synchronous serial data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The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slave devices can transfer data </a:t>
            </a:r>
            <a:r>
              <a:rPr lang="en-US" sz="3600" dirty="0">
                <a:sym typeface="+mn-ea"/>
              </a:rPr>
              <a:t>to and from the master device(s), which access slave devices by their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I2C addresses</a:t>
            </a:r>
            <a:r>
              <a:rPr lang="en-US" sz="3600" dirty="0">
                <a:sym typeface="+mn-ea"/>
              </a:rPr>
              <a:t>. The address of each slave device on an I2C bus must be unique. The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I2C slave devices still must obtain their addresses from NXP</a:t>
            </a:r>
            <a:r>
              <a:rPr lang="en-US" sz="3600" dirty="0"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17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389260"/>
            <a:ext cx="9962147" cy="747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</a:t>
            </a:r>
            <a:r>
              <a:rPr lang="en-US" sz="6000" b="1" dirty="0">
                <a:solidFill>
                  <a:srgbClr val="0070C0"/>
                </a:solidFill>
                <a:sym typeface="+mn-ea"/>
              </a:rPr>
              <a:t>(Inter-Integrated Circuit)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1136593"/>
            <a:ext cx="16002012" cy="25043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 chip-to-chip protocol for communicating with low-speed peripherals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I2C bus drivers are </a:t>
            </a:r>
            <a:r>
              <a:rPr lang="en-US" sz="3600" b="1" dirty="0">
                <a:solidFill>
                  <a:srgbClr val="FF0000"/>
                </a:solidFill>
              </a:rPr>
              <a:t>open drain</a:t>
            </a:r>
            <a:r>
              <a:rPr lang="en-US" sz="3600" dirty="0"/>
              <a:t>, which means the devices can pull the I2C signal line low but cannot drive it high. </a:t>
            </a:r>
            <a:r>
              <a:rPr lang="en-US" sz="3600" b="1" dirty="0">
                <a:solidFill>
                  <a:srgbClr val="0070C0"/>
                </a:solidFill>
              </a:rPr>
              <a:t>By default, both the lines are pulled high </a:t>
            </a:r>
            <a:r>
              <a:rPr lang="en-US" sz="3600" dirty="0"/>
              <a:t>by pull-up resistors </a:t>
            </a:r>
            <a:r>
              <a:rPr lang="en-US" sz="3600" dirty="0">
                <a:solidFill>
                  <a:srgbClr val="FF0000"/>
                </a:solidFill>
              </a:rPr>
              <a:t>until the bus is accessed by a master device</a:t>
            </a:r>
            <a:r>
              <a:rPr lang="en-US" sz="3600" dirty="0"/>
              <a:t> to avoid </a:t>
            </a:r>
            <a:r>
              <a:rPr lang="en-US" sz="3600" b="1" dirty="0">
                <a:solidFill>
                  <a:srgbClr val="FF0000"/>
                </a:solidFill>
              </a:rPr>
              <a:t>bus contention</a:t>
            </a:r>
            <a:r>
              <a:rPr lang="en-US" sz="3600" dirty="0"/>
              <a:t>. </a:t>
            </a:r>
          </a:p>
        </p:txBody>
      </p:sp>
      <p:pic>
        <p:nvPicPr>
          <p:cNvPr id="7" name="Picture 6" descr="i2c_diagram"/>
          <p:cNvPicPr>
            <a:picLocks noChangeAspect="1"/>
          </p:cNvPicPr>
          <p:nvPr/>
        </p:nvPicPr>
        <p:blipFill rotWithShape="1">
          <a:blip r:embed="rId2"/>
          <a:srcRect t="2013"/>
          <a:stretch/>
        </p:blipFill>
        <p:spPr>
          <a:xfrm>
            <a:off x="3291840" y="3334688"/>
            <a:ext cx="12508683" cy="45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1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189760"/>
            <a:ext cx="9962147" cy="747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</a:t>
            </a:r>
            <a:r>
              <a:rPr lang="en-US" sz="6000" b="1" dirty="0">
                <a:solidFill>
                  <a:srgbClr val="0070C0"/>
                </a:solidFill>
                <a:sym typeface="+mn-ea"/>
              </a:rPr>
              <a:t>(Inter-Integrated Circuit)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853967"/>
            <a:ext cx="16068513" cy="71096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I2C is another serial protocol for </a:t>
            </a:r>
            <a:r>
              <a:rPr lang="en-US" sz="3600" b="1" dirty="0">
                <a:solidFill>
                  <a:srgbClr val="FF0000"/>
                </a:solidFill>
              </a:rPr>
              <a:t>two-wire interface </a:t>
            </a:r>
            <a:r>
              <a:rPr lang="en-US" sz="3600" dirty="0"/>
              <a:t>to connect to </a:t>
            </a:r>
            <a:r>
              <a:rPr lang="en-US" sz="3600" b="1" dirty="0">
                <a:solidFill>
                  <a:srgbClr val="FF0000"/>
                </a:solidFill>
              </a:rPr>
              <a:t>low-speed devices</a:t>
            </a:r>
            <a:r>
              <a:rPr lang="en-US" sz="3600" b="1" dirty="0"/>
              <a:t> </a:t>
            </a:r>
            <a:r>
              <a:rPr lang="en-US" sz="3600" dirty="0"/>
              <a:t>like Micro-controller, EEPROMs, I/O Interfaces, and other similar devices used in embedded systems.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I2C is a bus </a:t>
            </a:r>
            <a:r>
              <a:rPr lang="en-US" sz="3600" dirty="0"/>
              <a:t>for communication between </a:t>
            </a:r>
            <a:r>
              <a:rPr lang="en-US" sz="3600" b="1" dirty="0"/>
              <a:t>a master (or can be multiple masters) and a single or multiple slave devices.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I2C uses only </a:t>
            </a:r>
            <a:r>
              <a:rPr lang="en-US" sz="3600" b="1" dirty="0">
                <a:solidFill>
                  <a:srgbClr val="FF0000"/>
                </a:solidFill>
              </a:rPr>
              <a:t>two wires- </a:t>
            </a:r>
            <a:r>
              <a:rPr lang="en-US" sz="3600" b="1" dirty="0">
                <a:solidFill>
                  <a:srgbClr val="00B0F0"/>
                </a:solidFill>
              </a:rPr>
              <a:t>SCL (Serial Clock) and SDA (Serial Data)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F0"/>
                </a:solidFill>
              </a:rPr>
              <a:t>SCL (Serial Clock): </a:t>
            </a:r>
            <a:r>
              <a:rPr lang="en-US" sz="3600" dirty="0"/>
              <a:t>The clock line used to </a:t>
            </a:r>
            <a:r>
              <a:rPr lang="en-US" sz="3600" b="1" dirty="0">
                <a:solidFill>
                  <a:srgbClr val="00B050"/>
                </a:solidFill>
              </a:rPr>
              <a:t>synchronize all data transfers </a:t>
            </a:r>
            <a:r>
              <a:rPr lang="en-US" sz="3600" dirty="0"/>
              <a:t>over the I2C bus, the line over which </a:t>
            </a:r>
            <a:r>
              <a:rPr lang="en-US" sz="3600" dirty="0">
                <a:solidFill>
                  <a:srgbClr val="0070C0"/>
                </a:solidFill>
              </a:rPr>
              <a:t>master device(s) generate the clock signa</a:t>
            </a:r>
            <a:r>
              <a:rPr lang="en-US" sz="3600" dirty="0"/>
              <a:t>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F0"/>
                </a:solidFill>
              </a:rPr>
              <a:t>SDA (Serial Data):</a:t>
            </a:r>
            <a:r>
              <a:rPr lang="en-US" sz="3600" b="1" dirty="0"/>
              <a:t> </a:t>
            </a:r>
            <a:r>
              <a:rPr lang="en-US" sz="3600" dirty="0"/>
              <a:t>The data line used to </a:t>
            </a:r>
            <a:r>
              <a:rPr lang="en-US" sz="3600" b="1" dirty="0">
                <a:solidFill>
                  <a:srgbClr val="00B050"/>
                </a:solidFill>
              </a:rPr>
              <a:t>transmit the data </a:t>
            </a:r>
            <a:r>
              <a:rPr lang="en-US" sz="3600" dirty="0"/>
              <a:t>between devices, the line over which the </a:t>
            </a:r>
            <a:r>
              <a:rPr lang="en-US" sz="3600" dirty="0">
                <a:solidFill>
                  <a:srgbClr val="0070C0"/>
                </a:solidFill>
              </a:rPr>
              <a:t>master and slave devices communicate serial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Each I2C Slave devices have a 7-bit/10-bit addressing.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data transfer rate depends on the clock frequency</a:t>
            </a:r>
            <a:r>
              <a:rPr lang="en-US" sz="3600" b="1" dirty="0"/>
              <a:t>. </a:t>
            </a:r>
            <a:r>
              <a:rPr lang="en-US" sz="3600" dirty="0"/>
              <a:t>In the </a:t>
            </a:r>
            <a:r>
              <a:rPr lang="en-US" sz="3600" b="1" u="sng" dirty="0">
                <a:solidFill>
                  <a:srgbClr val="00B050"/>
                </a:solidFill>
              </a:rPr>
              <a:t>standard mode</a:t>
            </a:r>
            <a:r>
              <a:rPr lang="en-US" sz="3600" b="1" dirty="0"/>
              <a:t>, </a:t>
            </a:r>
            <a:r>
              <a:rPr lang="en-US" sz="3600" dirty="0"/>
              <a:t>the clock frequency is </a:t>
            </a:r>
            <a:r>
              <a:rPr lang="en-US" sz="3600" dirty="0">
                <a:solidFill>
                  <a:srgbClr val="00B050"/>
                </a:solidFill>
              </a:rPr>
              <a:t>100-400 kHz with </a:t>
            </a:r>
            <a:r>
              <a:rPr lang="en-US" sz="3600" b="1" u="sng" dirty="0">
                <a:solidFill>
                  <a:srgbClr val="00B050"/>
                </a:solidFill>
              </a:rPr>
              <a:t>7 bit addressing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00B050"/>
                </a:solidFill>
              </a:rPr>
              <a:t>data transfer of 100 kbps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97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FE3B-4BB1-4A49-BCB8-97C1028F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364" y="263081"/>
            <a:ext cx="9282693" cy="75377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Serial Data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9453-331D-4AEC-B2DC-317864E1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43" y="1238277"/>
            <a:ext cx="15916250" cy="6243178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B050"/>
                </a:solidFill>
              </a:rPr>
              <a:t> Advantage of serial communication:</a:t>
            </a:r>
            <a:endParaRPr lang="en-US" sz="4000" b="1" i="1" dirty="0">
              <a:solidFill>
                <a:srgbClr val="00B050"/>
              </a:solidFill>
            </a:endParaRPr>
          </a:p>
          <a:p>
            <a:pPr lvl="1"/>
            <a:r>
              <a:rPr lang="en-US" sz="3600" b="1" i="1" dirty="0"/>
              <a:t>Smaller number of communication lines </a:t>
            </a:r>
            <a:r>
              <a:rPr lang="en-US" sz="3600" dirty="0"/>
              <a:t>is required compared to parallel communication.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2 lines (transmit &amp; receive) are required in </a:t>
            </a:r>
            <a:r>
              <a:rPr lang="en-US" sz="3200" b="1" i="1" dirty="0"/>
              <a:t>asynchronous full duplex </a:t>
            </a:r>
            <a:r>
              <a:rPr lang="en-US" sz="3200" dirty="0"/>
              <a:t>serial comm.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3 lines (transmit, receive &amp; clock) are required in </a:t>
            </a:r>
            <a:r>
              <a:rPr lang="en-US" sz="3200" b="1" i="1" dirty="0"/>
              <a:t>synchronous</a:t>
            </a:r>
            <a:r>
              <a:rPr lang="en-US" sz="3200" i="1" dirty="0"/>
              <a:t> </a:t>
            </a:r>
            <a:r>
              <a:rPr lang="en-US" sz="3200" dirty="0"/>
              <a:t>serial communication.</a:t>
            </a:r>
          </a:p>
          <a:p>
            <a:pPr marL="1097280" lvl="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Disadvantage of serial communication:</a:t>
            </a:r>
          </a:p>
          <a:p>
            <a:pPr lvl="1"/>
            <a:r>
              <a:rPr lang="en-US" sz="3600" b="1" i="1" dirty="0"/>
              <a:t>More time</a:t>
            </a:r>
            <a:r>
              <a:rPr lang="en-US" sz="3600" b="1" dirty="0"/>
              <a:t> </a:t>
            </a:r>
            <a:r>
              <a:rPr lang="en-US" sz="3600" dirty="0"/>
              <a:t>is</a:t>
            </a:r>
            <a:r>
              <a:rPr lang="en-US" sz="3600" b="1" dirty="0"/>
              <a:t> </a:t>
            </a:r>
            <a:r>
              <a:rPr lang="en-US" sz="3600" dirty="0"/>
              <a:t>required to transmit/receive compared to parallel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835730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513" y="285361"/>
            <a:ext cx="9962147" cy="96196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" y="1147578"/>
            <a:ext cx="16012723" cy="67720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rgbClr val="FF0000"/>
                </a:solidFill>
              </a:rPr>
              <a:t>The clock frequencies for the following three modes are with </a:t>
            </a:r>
            <a:r>
              <a:rPr lang="en-US" sz="3600" b="1" u="sng" dirty="0">
                <a:solidFill>
                  <a:srgbClr val="FF0000"/>
                </a:solidFill>
              </a:rPr>
              <a:t>10-bit addressing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1 MHz in </a:t>
            </a:r>
            <a:r>
              <a:rPr lang="en-US" sz="3600" dirty="0">
                <a:solidFill>
                  <a:srgbClr val="00B050"/>
                </a:solidFill>
              </a:rPr>
              <a:t>fast mode I2C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3.4 MHz in </a:t>
            </a:r>
            <a:r>
              <a:rPr lang="en-US" sz="3600" dirty="0">
                <a:solidFill>
                  <a:srgbClr val="00B050"/>
                </a:solidFill>
              </a:rPr>
              <a:t>high-speed mode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5 MHz in </a:t>
            </a:r>
            <a:r>
              <a:rPr lang="en-US" sz="3600" dirty="0">
                <a:solidFill>
                  <a:srgbClr val="00B050"/>
                </a:solidFill>
              </a:rPr>
              <a:t>ultra-fast mode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</a:rPr>
              <a:t>Addresses need to be unique </a:t>
            </a:r>
            <a:r>
              <a:rPr lang="en-US" sz="3600" dirty="0"/>
              <a:t>on the bus to determine the slave that were to transmit the data.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00B050"/>
                </a:solidFill>
              </a:rPr>
              <a:t>master device needs no address </a:t>
            </a:r>
            <a:r>
              <a:rPr lang="en-US" sz="3600" dirty="0"/>
              <a:t>since it generates the clock (using SCL) and addresses individual I2C Slave devices.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maximum number of Slave devices </a:t>
            </a:r>
            <a:r>
              <a:rPr lang="en-US" sz="3600" dirty="0"/>
              <a:t>that can be used while using </a:t>
            </a:r>
            <a:r>
              <a:rPr lang="en-US" sz="3600" b="1" dirty="0">
                <a:solidFill>
                  <a:srgbClr val="FF0000"/>
                </a:solidFill>
              </a:rPr>
              <a:t>7-bit addressing are 112 devices </a:t>
            </a:r>
            <a:r>
              <a:rPr lang="en-US" sz="3600" dirty="0">
                <a:solidFill>
                  <a:srgbClr val="FF0000"/>
                </a:solidFill>
              </a:rPr>
              <a:t>The I2C specification has reserved 2 sets of 8 addresses, 1111XXX and 0000XXX. </a:t>
            </a:r>
            <a:r>
              <a:rPr lang="en-US" sz="3600" dirty="0"/>
              <a:t>and the maximum number of Slave devices used in </a:t>
            </a:r>
            <a:r>
              <a:rPr lang="en-US" sz="3600" b="1" dirty="0">
                <a:solidFill>
                  <a:srgbClr val="00B0F0"/>
                </a:solidFill>
              </a:rPr>
              <a:t>10-bit addressing are 1008 devices. The remaining 16 are reserved.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37324" y="1708749"/>
            <a:ext cx="4089862" cy="1650206"/>
          </a:xfrm>
          <a:prstGeom prst="upArrowCallout">
            <a:avLst>
              <a:gd name="adj1" fmla="val 20970"/>
              <a:gd name="adj2" fmla="val 19963"/>
              <a:gd name="adj3" fmla="val 25000"/>
              <a:gd name="adj4" fmla="val 649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Extension to standard mode I2C</a:t>
            </a:r>
          </a:p>
        </p:txBody>
      </p:sp>
    </p:spTree>
    <p:extLst>
      <p:ext uri="{BB962C8B-B14F-4D97-AF65-F5344CB8AC3E}">
        <p14:creationId xmlns:p14="http://schemas.microsoft.com/office/powerpoint/2010/main" val="1410682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029" y="174886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56" y="1087826"/>
            <a:ext cx="16035263" cy="68318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I2C is a </a:t>
            </a:r>
            <a:r>
              <a:rPr lang="en-US" sz="3600" b="1" dirty="0">
                <a:solidFill>
                  <a:srgbClr val="0070C0"/>
                </a:solidFill>
              </a:rPr>
              <a:t>half-duplex type of communication</a:t>
            </a:r>
            <a:r>
              <a:rPr lang="en-US" sz="3600" dirty="0"/>
              <a:t>. A master device can only read or write data to the slave at a time. All operations are controlled by master device(s).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In I2C data transfer occurs in </a:t>
            </a:r>
            <a:r>
              <a:rPr lang="en-US" sz="3600" dirty="0">
                <a:solidFill>
                  <a:srgbClr val="00B050"/>
                </a:solidFill>
              </a:rPr>
              <a:t>Message Frames</a:t>
            </a:r>
            <a:r>
              <a:rPr lang="en-US" sz="3600" dirty="0"/>
              <a:t> which are then divided into </a:t>
            </a:r>
            <a:r>
              <a:rPr lang="en-US" sz="3600" dirty="0">
                <a:solidFill>
                  <a:srgbClr val="00B050"/>
                </a:solidFill>
              </a:rPr>
              <a:t>Frames of Data</a:t>
            </a:r>
            <a:r>
              <a:rPr lang="en-US" sz="3600" dirty="0"/>
              <a:t>. A message contains the various number of Frames in which one frame contain the address of the slave, and remaining frames for data to be transmitted.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</a:t>
            </a:r>
            <a:r>
              <a:rPr lang="en-US" sz="3600" dirty="0">
                <a:solidFill>
                  <a:srgbClr val="0070C0"/>
                </a:solidFill>
              </a:rPr>
              <a:t>message includes </a:t>
            </a:r>
            <a:r>
              <a:rPr lang="en-US" sz="3600" dirty="0"/>
              <a:t>START/STOP Conditions, READ/WRITE Bits and ACK/NACK (Acknowledgement/No-acknowledgement) Bits between each Data Frame. Working shown below: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u="sng" dirty="0">
                <a:solidFill>
                  <a:srgbClr val="00B050"/>
                </a:solidFill>
              </a:rPr>
              <a:t>Start Condition: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/>
              <a:t>The SDA line switches from </a:t>
            </a:r>
            <a:r>
              <a:rPr lang="en-US" sz="3600" b="1" dirty="0">
                <a:solidFill>
                  <a:srgbClr val="00B050"/>
                </a:solidFill>
              </a:rPr>
              <a:t>high to low </a:t>
            </a:r>
            <a:r>
              <a:rPr lang="en-US" sz="3600" dirty="0"/>
              <a:t>voltage level before SCL switches from </a:t>
            </a:r>
            <a:r>
              <a:rPr lang="en-US" sz="3600" b="1" dirty="0">
                <a:solidFill>
                  <a:srgbClr val="00B050"/>
                </a:solidFill>
              </a:rPr>
              <a:t>high to low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u="sng" dirty="0">
                <a:solidFill>
                  <a:srgbClr val="FF0000"/>
                </a:solidFill>
              </a:rPr>
              <a:t>Stop Condition: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The SDA line switches from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low to high </a:t>
            </a:r>
            <a:r>
              <a:rPr lang="en-US" sz="3600" dirty="0"/>
              <a:t>voltage level after SCL switches from </a:t>
            </a:r>
            <a:r>
              <a:rPr lang="en-US" sz="3600" b="1" dirty="0">
                <a:solidFill>
                  <a:srgbClr val="FF0000"/>
                </a:solidFill>
              </a:rPr>
              <a:t>low to high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75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1087827"/>
            <a:ext cx="16002012" cy="66762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Address Frame: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7 or 10-bit sequence </a:t>
            </a:r>
            <a:r>
              <a:rPr lang="en-US" sz="4000" dirty="0"/>
              <a:t>unique to each slave that identifies the slave when the master wants to talk.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Read/Write Bit: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A bit specifying </a:t>
            </a:r>
            <a:r>
              <a:rPr lang="en-US" sz="4000" dirty="0"/>
              <a:t>whether the </a:t>
            </a:r>
            <a:r>
              <a:rPr lang="en-US" sz="4000" b="1" dirty="0"/>
              <a:t>master is sending data to the slave or requesting data </a:t>
            </a:r>
            <a:r>
              <a:rPr lang="en-US" sz="4000" dirty="0"/>
              <a:t>from it.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ACK/NACK Bit: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Each frame </a:t>
            </a:r>
            <a:r>
              <a:rPr lang="en-US" sz="4000" dirty="0"/>
              <a:t>in a message </a:t>
            </a:r>
            <a:r>
              <a:rPr lang="en-US" sz="4000" dirty="0">
                <a:solidFill>
                  <a:srgbClr val="FF0000"/>
                </a:solidFill>
              </a:rPr>
              <a:t>follows an ACK/NACK Bit</a:t>
            </a:r>
            <a:r>
              <a:rPr lang="en-US" sz="4000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b="1" u="sng" dirty="0">
                <a:solidFill>
                  <a:srgbClr val="00B050"/>
                </a:solidFill>
              </a:rPr>
              <a:t>7-bit Addressing: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dirty="0"/>
              <a:t>In 7-bit addressing procedure, the slave address is transferred in the first byte after the Start condition. The </a:t>
            </a:r>
            <a:r>
              <a:rPr lang="en-US" sz="4000" b="1" dirty="0">
                <a:solidFill>
                  <a:srgbClr val="FF0000"/>
                </a:solidFill>
              </a:rPr>
              <a:t>first seven bits </a:t>
            </a:r>
            <a:r>
              <a:rPr lang="en-US" sz="4000" dirty="0"/>
              <a:t>of the byte comprise the </a:t>
            </a:r>
            <a:r>
              <a:rPr lang="en-US" sz="4000" b="1" dirty="0">
                <a:solidFill>
                  <a:srgbClr val="FF0000"/>
                </a:solidFill>
              </a:rPr>
              <a:t>slave address</a:t>
            </a:r>
            <a:r>
              <a:rPr lang="en-US" sz="4000" dirty="0"/>
              <a:t>. The </a:t>
            </a:r>
            <a:r>
              <a:rPr lang="en-US" sz="4000" b="1" dirty="0">
                <a:solidFill>
                  <a:srgbClr val="FF0000"/>
                </a:solidFill>
              </a:rPr>
              <a:t>eighth bit is the read/write flag </a:t>
            </a:r>
            <a:r>
              <a:rPr lang="en-US" sz="4000" dirty="0"/>
              <a:t>where </a:t>
            </a:r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indicates a </a:t>
            </a:r>
            <a:r>
              <a:rPr lang="en-US" sz="4000" dirty="0">
                <a:solidFill>
                  <a:srgbClr val="FF0000"/>
                </a:solidFill>
              </a:rPr>
              <a:t>write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70C0"/>
                </a:solidFill>
              </a:rPr>
              <a:t>1</a:t>
            </a:r>
            <a:r>
              <a:rPr lang="en-US" sz="4000" dirty="0"/>
              <a:t> indicates a </a:t>
            </a:r>
            <a:r>
              <a:rPr lang="en-US" sz="4000" dirty="0">
                <a:solidFill>
                  <a:srgbClr val="0070C0"/>
                </a:solidFill>
              </a:rPr>
              <a:t>read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371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77" y="133004"/>
            <a:ext cx="9962147" cy="77993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Working of I2C in </a:t>
            </a:r>
            <a:r>
              <a:rPr lang="en-US" sz="5400" b="1" dirty="0" err="1">
                <a:solidFill>
                  <a:srgbClr val="0070C0"/>
                </a:solidFill>
              </a:rPr>
              <a:t>Arduino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3042450"/>
            <a:ext cx="16002012" cy="4804763"/>
          </a:xfrm>
        </p:spPr>
        <p:txBody>
          <a:bodyPr>
            <a:noAutofit/>
          </a:bodyPr>
          <a:lstStyle/>
          <a:p>
            <a:r>
              <a:rPr lang="en-US" sz="3600" dirty="0"/>
              <a:t>All I2C products from Total Phase, follow this standard convention. The slave address used should only be the top seven bits. In the case of the Aardvark I2C/SPI Host Adapter, the software will automatically append the correct read/write bit depending on the transaction to be performed. In the case of the Beagle I2C/SPI Protocol Analyzer, the slave address and the type of transaction are displayed in two different columns.</a:t>
            </a:r>
          </a:p>
          <a:p>
            <a:r>
              <a:rPr lang="en-US" sz="3600" b="1" dirty="0"/>
              <a:t>Reserved Addresses</a:t>
            </a:r>
          </a:p>
          <a:p>
            <a:r>
              <a:rPr lang="en-US" sz="3600" dirty="0"/>
              <a:t>The I2C specification has reserved two sets of eight addresses, 1111XXX and 0000XXX. These addresses are used for special purposes.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20" y="2038468"/>
            <a:ext cx="15885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Figure 1: 7-bit addressing. The I2C bus specification specifies that in standard-mode I2C, the slave address is 7-bits long followed by the read/write bit.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0" y="905323"/>
            <a:ext cx="4298163" cy="1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3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77" y="133004"/>
            <a:ext cx="9962147" cy="77993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Working of I2C in </a:t>
            </a:r>
            <a:r>
              <a:rPr lang="en-US" sz="5400" b="1" dirty="0" err="1">
                <a:solidFill>
                  <a:srgbClr val="0070C0"/>
                </a:solidFill>
              </a:rPr>
              <a:t>Arduino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3042451"/>
            <a:ext cx="16002012" cy="1762306"/>
          </a:xfrm>
        </p:spPr>
        <p:txBody>
          <a:bodyPr>
            <a:noAutofit/>
          </a:bodyPr>
          <a:lstStyle/>
          <a:p>
            <a:r>
              <a:rPr lang="en-US" sz="3600" dirty="0"/>
              <a:t>The first byte of an I2C transfer contains the slave address and the data direction.</a:t>
            </a:r>
          </a:p>
          <a:p>
            <a:r>
              <a:rPr lang="en-US" sz="3600" dirty="0"/>
              <a:t>The address is 7 bits long, followed by the </a:t>
            </a:r>
            <a:r>
              <a:rPr lang="en-US" sz="3600" dirty="0">
                <a:solidFill>
                  <a:srgbClr val="FF0000"/>
                </a:solidFill>
              </a:rPr>
              <a:t>direction bit (read or write operation)</a:t>
            </a:r>
            <a:r>
              <a:rPr lang="en-US" sz="3600" dirty="0"/>
              <a:t>. Like all data bytes, </a:t>
            </a:r>
            <a:r>
              <a:rPr lang="en-US" sz="3600" dirty="0">
                <a:solidFill>
                  <a:srgbClr val="0070C0"/>
                </a:solidFill>
              </a:rPr>
              <a:t>the address is transferred with the most significant bit first</a:t>
            </a:r>
            <a:r>
              <a:rPr lang="en-US" sz="36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20" y="2038468"/>
            <a:ext cx="15885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Figure 1: 7-bit addressing. The I2C bus specification specifies that in standard-mode I2C, the slave address is 7-bits long followed by the read/write bit.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0" y="905323"/>
            <a:ext cx="4298163" cy="1186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463" r="1227" b="12627"/>
          <a:stretch/>
        </p:blipFill>
        <p:spPr>
          <a:xfrm>
            <a:off x="698268" y="4804756"/>
            <a:ext cx="11413343" cy="31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9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" y="947648"/>
            <a:ext cx="16101764" cy="7132323"/>
          </a:xfrm>
        </p:spPr>
        <p:txBody>
          <a:bodyPr>
            <a:noAutofit/>
          </a:bodyPr>
          <a:lstStyle/>
          <a:p>
            <a:r>
              <a:rPr lang="en-US" sz="3600" dirty="0"/>
              <a:t>The following table has been taken from the </a:t>
            </a:r>
            <a:r>
              <a:rPr lang="en-US" sz="3600" dirty="0">
                <a:hlinkClick r:id="rId2"/>
              </a:rPr>
              <a:t>I2C Specifications (2000)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48640" lvl="1" indent="0">
              <a:buNone/>
            </a:pPr>
            <a:r>
              <a:rPr lang="en-US" sz="3200" dirty="0"/>
              <a:t>(1) </a:t>
            </a:r>
            <a:r>
              <a:rPr lang="en-US" sz="3200" dirty="0">
                <a:solidFill>
                  <a:srgbClr val="00B050"/>
                </a:solidFill>
              </a:rPr>
              <a:t>No device is allowed to acknowledge </a:t>
            </a:r>
            <a:r>
              <a:rPr lang="en-US" sz="3200" dirty="0"/>
              <a:t>at the reception of the START byte.</a:t>
            </a:r>
          </a:p>
          <a:p>
            <a:pPr marL="548640" lvl="1" indent="0">
              <a:buNone/>
            </a:pPr>
            <a:r>
              <a:rPr lang="en-US" sz="3200" dirty="0"/>
              <a:t>(2) The </a:t>
            </a:r>
            <a:r>
              <a:rPr lang="en-US" sz="3200" dirty="0">
                <a:solidFill>
                  <a:srgbClr val="FF0000"/>
                </a:solidFill>
              </a:rPr>
              <a:t>CBUS address has been reserved to enable the inter-mixing of CBUS compatible and I2C-bus compatible devices in the same system</a:t>
            </a:r>
            <a:r>
              <a:rPr lang="en-US" sz="3200" dirty="0"/>
              <a:t>. I2C-bus compatible devices are not allowed to respond on reception of this address.</a:t>
            </a:r>
          </a:p>
          <a:p>
            <a:pPr marL="548640" lvl="1" indent="0">
              <a:buNone/>
            </a:pPr>
            <a:r>
              <a:rPr lang="en-US" sz="3200" dirty="0"/>
              <a:t>(3) The address reserved for a different bus format is included to enable I2C and other protocols to be mixed. Only I2C-bus compatible devices that can work with such formats and protocols are allowed to respond to this address.</a:t>
            </a:r>
          </a:p>
          <a:p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2" y="1478861"/>
            <a:ext cx="6034718" cy="32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6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" y="947648"/>
            <a:ext cx="16101764" cy="39069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10-bit Addressing</a:t>
            </a:r>
          </a:p>
          <a:p>
            <a:r>
              <a:rPr lang="en-US" sz="3600" dirty="0"/>
              <a:t>One of the reasons that Total Phase decided to use 7-bit addressing for all of its products was to ensure that 10-bit addressing could be properly handled.</a:t>
            </a:r>
          </a:p>
          <a:p>
            <a:r>
              <a:rPr lang="en-US" sz="3600" dirty="0"/>
              <a:t>10-bit addressing was designed to be compatible with 7-bit addressing, allowing developers to mix two types of devices on a single bus. When communicating with a 10-bit addressed device, the special reserved address is used to indicate that 10-bit addressing is being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4" y="4865394"/>
            <a:ext cx="10824518" cy="18346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4556" y="6700058"/>
            <a:ext cx="16101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Figure 2: 10-bit addressing. In 10-bit addressing, the slave address is sent in the first two bytes. The first byte begins with the special reserved address of 1111 0XX which indicates that 10-bit addressing is being used. The 10 bits of the address is encoded in the last 2 bits of the first byte and the entire 8 bits of the second byte. The 8th bit of the first byte remains the read/write flag.</a:t>
            </a:r>
          </a:p>
        </p:txBody>
      </p:sp>
    </p:spTree>
    <p:extLst>
      <p:ext uri="{BB962C8B-B14F-4D97-AF65-F5344CB8AC3E}">
        <p14:creationId xmlns:p14="http://schemas.microsoft.com/office/powerpoint/2010/main" val="2117414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336013" y="969135"/>
            <a:ext cx="7494576" cy="6814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45720" tIns="0" rIns="0" bIns="0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Wire.h</a:t>
            </a:r>
            <a:r>
              <a:rPr lang="en-US" sz="2400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sz="2400" dirty="0"/>
              <a:t>void setup()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Wire.begin</a:t>
            </a:r>
            <a:r>
              <a:rPr lang="en-US" sz="2400" dirty="0"/>
              <a:t>();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</a:t>
            </a:r>
          </a:p>
          <a:p>
            <a:r>
              <a:rPr lang="en-US" sz="2400" dirty="0"/>
              <a:t>  while (!Serial);             // Leonardo: wait for serial monitor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("\nI2C Scanner");</a:t>
            </a:r>
          </a:p>
          <a:p>
            <a:r>
              <a:rPr lang="en-US" sz="24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 </a:t>
            </a:r>
          </a:p>
          <a:p>
            <a:r>
              <a:rPr lang="en-US" sz="2400" dirty="0"/>
              <a:t>void loop()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byte error, address;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nDevices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("Scanning...");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endParaRPr lang="en-US" sz="2000" dirty="0"/>
          </a:p>
          <a:p>
            <a:r>
              <a:rPr lang="en-US" sz="2400" dirty="0"/>
              <a:t>  </a:t>
            </a:r>
            <a:r>
              <a:rPr lang="en-US" sz="2400" dirty="0" err="1"/>
              <a:t>nDevices</a:t>
            </a:r>
            <a:r>
              <a:rPr lang="en-US" sz="2400" dirty="0"/>
              <a:t> = 0;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13461" y="122268"/>
            <a:ext cx="10040735" cy="84686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Program for I2C: I2C_SCANNER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196351" y="969135"/>
            <a:ext cx="8015440" cy="67403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 for(address = 1; address &lt; 127; address++ 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// The i2c_scanner uses the return value of the </a:t>
            </a:r>
          </a:p>
          <a:p>
            <a:r>
              <a:rPr lang="en-US" sz="2400" dirty="0"/>
              <a:t>// </a:t>
            </a:r>
            <a:r>
              <a:rPr lang="en-US" sz="2400" dirty="0" err="1"/>
              <a:t>Write.endTransmission</a:t>
            </a:r>
            <a:r>
              <a:rPr lang="en-US" sz="2400" dirty="0"/>
              <a:t> to see if a device did acknowledge to </a:t>
            </a:r>
          </a:p>
          <a:p>
            <a:r>
              <a:rPr lang="en-US" sz="2400" dirty="0"/>
              <a:t>// the address.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Wire.beginTransmission</a:t>
            </a:r>
            <a:r>
              <a:rPr lang="en-US" sz="2400" dirty="0"/>
              <a:t>(address);</a:t>
            </a:r>
          </a:p>
          <a:p>
            <a:r>
              <a:rPr lang="en-US" sz="2400" dirty="0"/>
              <a:t>    error = </a:t>
            </a:r>
            <a:r>
              <a:rPr lang="en-US" sz="2400" dirty="0" err="1"/>
              <a:t>Wire.endTransmission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if (error == 0)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serial.print</a:t>
            </a:r>
            <a:r>
              <a:rPr lang="en-US" sz="2400" dirty="0"/>
              <a:t>("I2C device found at address 0x");</a:t>
            </a:r>
          </a:p>
          <a:p>
            <a:r>
              <a:rPr lang="en-US" sz="2400" dirty="0"/>
              <a:t>      if (address&lt;16)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serial.print</a:t>
            </a:r>
            <a:r>
              <a:rPr lang="en-US" sz="2400" dirty="0"/>
              <a:t>("0");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serial.print</a:t>
            </a:r>
            <a:r>
              <a:rPr lang="en-US" sz="2400" dirty="0"/>
              <a:t>(address ,HEX);</a:t>
            </a:r>
          </a:p>
          <a:p>
            <a:r>
              <a:rPr lang="en-US" sz="2400" dirty="0"/>
              <a:t>	  </a:t>
            </a:r>
            <a:r>
              <a:rPr lang="en-US" sz="2400" dirty="0" err="1"/>
              <a:t>serial.println</a:t>
            </a:r>
            <a:r>
              <a:rPr lang="en-US" sz="2400" dirty="0"/>
              <a:t>("  !");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nDevices</a:t>
            </a:r>
            <a:r>
              <a:rPr lang="en-US" sz="2400" dirty="0"/>
              <a:t>++;</a:t>
            </a:r>
          </a:p>
          <a:p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437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336013" y="969135"/>
            <a:ext cx="7494576" cy="698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rIns="0" bIns="0" rtlCol="0">
            <a:spAutoFit/>
          </a:bodyPr>
          <a:lstStyle/>
          <a:p>
            <a:r>
              <a:rPr lang="en-US" sz="2800" dirty="0"/>
              <a:t>else if (error==4)</a:t>
            </a:r>
          </a:p>
          <a:p>
            <a:r>
              <a:rPr lang="en-US" sz="2800" dirty="0"/>
              <a:t>   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serial.print</a:t>
            </a:r>
            <a:r>
              <a:rPr lang="en-US" sz="2800" dirty="0"/>
              <a:t>("Unknown error at address 0x");</a:t>
            </a:r>
          </a:p>
          <a:p>
            <a:r>
              <a:rPr lang="en-US" sz="2800" dirty="0"/>
              <a:t>      if (address&lt;16)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</a:t>
            </a:r>
            <a:r>
              <a:rPr lang="en-US" sz="2800" dirty="0"/>
              <a:t>("0");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</a:t>
            </a:r>
            <a:r>
              <a:rPr lang="en-US" sz="2800" dirty="0"/>
              <a:t>(</a:t>
            </a:r>
            <a:r>
              <a:rPr lang="en-US" sz="2800" dirty="0" err="1"/>
              <a:t>address,HEX</a:t>
            </a:r>
            <a:r>
              <a:rPr lang="en-US" sz="2800" dirty="0"/>
              <a:t>);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serial.println</a:t>
            </a:r>
            <a:r>
              <a:rPr lang="en-US" sz="2800" dirty="0"/>
              <a:t>("  !");</a:t>
            </a:r>
          </a:p>
          <a:p>
            <a:r>
              <a:rPr lang="en-US" sz="2800" dirty="0"/>
              <a:t>    }    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if (</a:t>
            </a:r>
            <a:r>
              <a:rPr lang="en-US" sz="2800" dirty="0" err="1"/>
              <a:t>nDevices</a:t>
            </a:r>
            <a:r>
              <a:rPr lang="en-US" sz="2800" dirty="0"/>
              <a:t> == 0)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serial.println</a:t>
            </a:r>
            <a:r>
              <a:rPr lang="en-US" sz="2800" dirty="0"/>
              <a:t>("No I2C devices found\n");</a:t>
            </a:r>
          </a:p>
          <a:p>
            <a:r>
              <a:rPr lang="en-US" sz="2800" dirty="0"/>
              <a:t>else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serial.println</a:t>
            </a:r>
            <a:r>
              <a:rPr lang="en-US" sz="2800" dirty="0"/>
              <a:t>("done\n");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 delay(5000);           // wait 5 seconds for next scan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13461" y="122268"/>
            <a:ext cx="8960081" cy="84686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Program for I2C: I2C_SCANNER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7882438" y="6084757"/>
            <a:ext cx="8412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Find addresses of different I2C devices connected to Arduino</a:t>
            </a:r>
          </a:p>
          <a:p>
            <a:pPr algn="ctr"/>
            <a:r>
              <a:rPr lang="en-US" sz="3200" i="1" dirty="0">
                <a:hlinkClick r:id="rId2"/>
              </a:rPr>
              <a:t>https://playground.arduino.cc/Main/I2cScanner/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623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24" y="205093"/>
            <a:ext cx="9962147" cy="92562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2" y="1130716"/>
            <a:ext cx="15968239" cy="5267894"/>
          </a:xfrm>
        </p:spPr>
        <p:txBody>
          <a:bodyPr>
            <a:noAutofit/>
          </a:bodyPr>
          <a:lstStyle/>
          <a:p>
            <a:pPr marL="324863" indent="-324863"/>
            <a:r>
              <a:rPr lang="en-US" sz="4000" dirty="0"/>
              <a:t>Upload it to the Arduino and open the serial monitor. Every found device on the I2C-bus is reported.</a:t>
            </a:r>
          </a:p>
          <a:p>
            <a:pPr marL="324863" indent="-324863"/>
            <a:r>
              <a:rPr lang="en-US" sz="4000" dirty="0"/>
              <a:t>You can change the wires, and plug-in I2C devices while the I2C_scanner is running.</a:t>
            </a:r>
          </a:p>
          <a:p>
            <a:pPr marL="324863" indent="-324863"/>
            <a:r>
              <a:rPr lang="en-US" sz="4000" dirty="0"/>
              <a:t>The output of the serial monitor looks like this: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r="9032" b="10381"/>
          <a:stretch/>
        </p:blipFill>
        <p:spPr bwMode="auto">
          <a:xfrm>
            <a:off x="10590415" y="3527914"/>
            <a:ext cx="5751884" cy="439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676015" y="4179880"/>
            <a:ext cx="879428" cy="559683"/>
            <a:chOff x="9676015" y="4179880"/>
            <a:chExt cx="879428" cy="5596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676015" y="4706313"/>
              <a:ext cx="879428" cy="32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676015" y="4179880"/>
              <a:ext cx="0" cy="55968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E603-E617-4756-94EF-876F982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63" y="357210"/>
            <a:ext cx="9962147" cy="96582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Types of 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FE0B-9E40-46C8-A12F-8DA04A61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608094"/>
            <a:ext cx="15760930" cy="3715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ATmega328</a:t>
            </a:r>
            <a:r>
              <a:rPr lang="en-US" sz="4000" dirty="0"/>
              <a:t> has </a:t>
            </a:r>
            <a:r>
              <a:rPr lang="en-US" sz="4000" dirty="0">
                <a:solidFill>
                  <a:srgbClr val="FF0000"/>
                </a:solidFill>
              </a:rPr>
              <a:t>3 types of serial communication</a:t>
            </a:r>
            <a:r>
              <a:rPr lang="en-US" sz="4000" dirty="0"/>
              <a:t> interfaces: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1. Universal Synchronous Asynchronous Receiver &amp; Transmitter (USART). </a:t>
            </a:r>
          </a:p>
          <a:p>
            <a:pPr marL="0" indent="0">
              <a:buNone/>
            </a:pPr>
            <a:r>
              <a:rPr lang="en-US" sz="4000" dirty="0"/>
              <a:t>2. Serial Peripheral Interface (SPI).</a:t>
            </a:r>
          </a:p>
          <a:p>
            <a:pPr marL="0" indent="0">
              <a:buNone/>
            </a:pPr>
            <a:r>
              <a:rPr lang="en-US" sz="4000" dirty="0"/>
              <a:t>3. Two Wire Interface (TWI)/ Inter-Integrated Circuit (I2C).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1055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48" y="83283"/>
            <a:ext cx="10351330" cy="92562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and Disadvantages of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34" y="859280"/>
            <a:ext cx="15935510" cy="720406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Advantages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Due to open collector design, limited slew rates can be achieved.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More than one masters can be used in the electronic circuit design.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Needs fewer i.e., only 2 wires for communication.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I2C addressing is simple which does not require any CS lines used in SPI and it is easy to add extra devices on the bus.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It uses open collector bus concept. Hence there is bus voltage flexibility on the interface bus.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Uses flow control.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70C0"/>
                </a:solidFill>
              </a:rPr>
              <a:t>Disadvantages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Increases complexity of the circuit when number of slaves and masters increases.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I2C interface is </a:t>
            </a:r>
            <a:r>
              <a:rPr lang="en-US" sz="3200" b="1" dirty="0">
                <a:solidFill>
                  <a:srgbClr val="FF0000"/>
                </a:solidFill>
              </a:rPr>
              <a:t>half duplex</a:t>
            </a:r>
            <a:r>
              <a:rPr lang="en-US" sz="3200" dirty="0"/>
              <a:t>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Requires software stack to control the protocol and hence it needs some processing overheads on microcontroller/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4127590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127-E08C-4905-9891-FFF8897D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416" y="136004"/>
            <a:ext cx="5878406" cy="92575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RS232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BABB-8E3E-4A48-8301-8EAE5EB9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74" y="1061760"/>
            <a:ext cx="8527615" cy="6532410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RS232</a:t>
            </a:r>
            <a:r>
              <a:rPr lang="en-US" sz="3600" dirty="0"/>
              <a:t> is the </a:t>
            </a:r>
            <a:r>
              <a:rPr lang="en-US" sz="3600" b="1" dirty="0">
                <a:solidFill>
                  <a:srgbClr val="FF0000"/>
                </a:solidFill>
              </a:rPr>
              <a:t>interface</a:t>
            </a:r>
            <a:r>
              <a:rPr lang="en-US" sz="3600" dirty="0"/>
              <a:t> mainly used for </a:t>
            </a:r>
            <a:r>
              <a:rPr lang="en-US" sz="3600" b="1" dirty="0">
                <a:solidFill>
                  <a:srgbClr val="FF0000"/>
                </a:solidFill>
              </a:rPr>
              <a:t>serial data communication</a:t>
            </a:r>
            <a:r>
              <a:rPr lang="en-US" sz="360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It supports </a:t>
            </a:r>
            <a:r>
              <a:rPr lang="en-US" sz="3600" b="1" dirty="0">
                <a:solidFill>
                  <a:srgbClr val="0070C0"/>
                </a:solidFill>
              </a:rPr>
              <a:t>data transfer rate from about 110 bps to about 115200 bps</a:t>
            </a:r>
            <a:r>
              <a:rPr lang="en-US" sz="360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Hyper terminal is the application mainly used to check serial communication port of the computer, often referred as </a:t>
            </a:r>
            <a:r>
              <a:rPr lang="en-US" sz="3600" b="1" dirty="0">
                <a:solidFill>
                  <a:srgbClr val="FF0000"/>
                </a:solidFill>
              </a:rPr>
              <a:t>COM port</a:t>
            </a:r>
            <a:r>
              <a:rPr lang="en-US" sz="3600" dirty="0"/>
              <a:t>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interface is of </a:t>
            </a:r>
            <a:r>
              <a:rPr lang="en-US" sz="3600" b="1" dirty="0">
                <a:solidFill>
                  <a:srgbClr val="FF0000"/>
                </a:solidFill>
              </a:rPr>
              <a:t>two types-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20" b="1" dirty="0">
                <a:solidFill>
                  <a:srgbClr val="FF0000"/>
                </a:solidFill>
              </a:rPr>
              <a:t>DB9 pin connector and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20" b="1" dirty="0">
                <a:solidFill>
                  <a:srgbClr val="FF0000"/>
                </a:solidFill>
              </a:rPr>
              <a:t>DB25 pin connector</a:t>
            </a:r>
            <a:r>
              <a:rPr lang="en-US" sz="312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interface is </a:t>
            </a:r>
            <a:r>
              <a:rPr lang="en-US" sz="3600" b="1" dirty="0">
                <a:solidFill>
                  <a:srgbClr val="0070C0"/>
                </a:solidFill>
              </a:rPr>
              <a:t>mainly used for one to one serial communication</a:t>
            </a:r>
            <a:r>
              <a:rPr lang="en-US" sz="36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990" y="507204"/>
            <a:ext cx="7587854" cy="74124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31664" y="7416553"/>
            <a:ext cx="4312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DB25: 25 pin connectors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816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127-E08C-4905-9891-FFF8897D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790" y="97066"/>
            <a:ext cx="5878406" cy="92575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RS232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A902323-8750-4ACB-A359-8AED91F82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2698" r="1984" b="3506"/>
          <a:stretch/>
        </p:blipFill>
        <p:spPr>
          <a:xfrm>
            <a:off x="3923607" y="528854"/>
            <a:ext cx="8512233" cy="73907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23003" y="7334859"/>
            <a:ext cx="3895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DB9: 9 pin connectors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4009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48" y="83283"/>
            <a:ext cx="10351330" cy="92562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34" y="1092034"/>
            <a:ext cx="15935510" cy="387897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The </a:t>
            </a:r>
            <a:r>
              <a:rPr lang="en-US" sz="3600" dirty="0">
                <a:solidFill>
                  <a:srgbClr val="0070C0"/>
                </a:solidFill>
              </a:rPr>
              <a:t>UART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0070C0"/>
                </a:solidFill>
              </a:rPr>
              <a:t>basic, full-duplex data communication </a:t>
            </a:r>
            <a:r>
              <a:rPr lang="en-US" sz="3600" dirty="0"/>
              <a:t>between </a:t>
            </a:r>
            <a:r>
              <a:rPr lang="en-US" sz="3600" dirty="0">
                <a:solidFill>
                  <a:srgbClr val="0070C0"/>
                </a:solidFill>
              </a:rPr>
              <a:t>two devices </a:t>
            </a:r>
            <a:r>
              <a:rPr lang="en-US" sz="3600" dirty="0"/>
              <a:t>with a similar clock.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An </a:t>
            </a:r>
            <a:r>
              <a:rPr lang="en-US" sz="3600" dirty="0">
                <a:solidFill>
                  <a:srgbClr val="00B050"/>
                </a:solidFill>
              </a:rPr>
              <a:t>SPI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00B050"/>
                </a:solidFill>
              </a:rPr>
              <a:t>full-duplex, high-speed data communication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00B050"/>
                </a:solidFill>
              </a:rPr>
              <a:t>two or more peripherals</a:t>
            </a:r>
            <a:r>
              <a:rPr lang="en-US" sz="3600" dirty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An </a:t>
            </a:r>
            <a:r>
              <a:rPr lang="en-US" sz="3600" dirty="0">
                <a:solidFill>
                  <a:srgbClr val="FF0000"/>
                </a:solidFill>
              </a:rPr>
              <a:t>I2C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FF0000"/>
                </a:solidFill>
              </a:rPr>
              <a:t>slow-speed data communication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FF0000"/>
                </a:solidFill>
              </a:rPr>
              <a:t>multiple devices, among multiple masters</a:t>
            </a:r>
            <a:r>
              <a:rPr lang="en-US" sz="3600" dirty="0"/>
              <a:t> over a 2-wire bus. </a:t>
            </a:r>
          </a:p>
        </p:txBody>
      </p:sp>
    </p:spTree>
    <p:extLst>
      <p:ext uri="{BB962C8B-B14F-4D97-AF65-F5344CB8AC3E}">
        <p14:creationId xmlns:p14="http://schemas.microsoft.com/office/powerpoint/2010/main" val="358217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920E-CBF2-455D-B8A2-97092B64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89" y="247137"/>
            <a:ext cx="9962147" cy="70816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 vs. UART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EF274-C7A4-4493-BE83-33481681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02041"/>
              </p:ext>
            </p:extLst>
          </p:nvPr>
        </p:nvGraphicFramePr>
        <p:xfrm>
          <a:off x="274309" y="966298"/>
          <a:ext cx="15968761" cy="69205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2476640134"/>
                    </a:ext>
                  </a:extLst>
                </a:gridCol>
                <a:gridCol w="8129847">
                  <a:extLst>
                    <a:ext uri="{9D8B030D-6E8A-4147-A177-3AD203B41FA5}">
                      <a16:colId xmlns:a16="http://schemas.microsoft.com/office/drawing/2014/main" val="2004802023"/>
                    </a:ext>
                  </a:extLst>
                </a:gridCol>
                <a:gridCol w="6134794">
                  <a:extLst>
                    <a:ext uri="{9D8B030D-6E8A-4147-A177-3AD203B41FA5}">
                      <a16:colId xmlns:a16="http://schemas.microsoft.com/office/drawing/2014/main" val="4043409299"/>
                    </a:ext>
                  </a:extLst>
                </a:gridCol>
              </a:tblGrid>
              <a:tr h="48674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UART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USART</a:t>
                      </a:r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54378"/>
                  </a:ext>
                </a:extLst>
              </a:tr>
              <a:tr h="861410">
                <a:tc>
                  <a:txBody>
                    <a:bodyPr/>
                    <a:lstStyle/>
                    <a:p>
                      <a:r>
                        <a:rPr lang="en-US" sz="2800" b="1" dirty="0"/>
                        <a:t>Full Name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Asynchronous Receiver/Transmitter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Synchronous/Asynchronous Receiver/Transmitter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8519"/>
                  </a:ext>
                </a:extLst>
              </a:tr>
              <a:tr h="861410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 type and rate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It generates asynchronous data, hence has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low data rate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It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 clocked/synchronous data, hence has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data rate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639631"/>
                  </a:ext>
                </a:extLst>
              </a:tr>
              <a:tr h="1727607">
                <a:tc>
                  <a:txBody>
                    <a:bodyPr/>
                    <a:lstStyle/>
                    <a:p>
                      <a:r>
                        <a:rPr lang="en-US" sz="2800" b="1" dirty="0"/>
                        <a:t>Baud rate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know baud rate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transmitter before communication to be established so that UART can generate clock internally and synchronize it with data stream with the help of transition of start bit.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not be required to know the baud rate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transmitter. This is derived from the clock signal and data line.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867759"/>
                  </a:ext>
                </a:extLst>
              </a:tr>
              <a:tr h="1356051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 Structure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bit (before data word), stop bits (one or two, after data word), parity bit (even or odd)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its base format for data formatting.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can also generate data similar to UART. Hence 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can be used as UART but reverse is not possible.</a:t>
                      </a:r>
                      <a:endParaRPr lang="en-US" sz="2800" b="1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226812"/>
                  </a:ext>
                </a:extLst>
              </a:tr>
              <a:tr h="1236072">
                <a:tc>
                  <a:txBody>
                    <a:bodyPr/>
                    <a:lstStyle/>
                    <a:p>
                      <a:r>
                        <a:rPr lang="en-US" sz="2800" b="1" dirty="0"/>
                        <a:t>Protocol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 is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protocol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generate data.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is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and uses many different protocols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generate the data for transmissions.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5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25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5490-3E06-4664-A0F9-5A0E12EE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24" y="197492"/>
            <a:ext cx="10608802" cy="77378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1081-DA63-4E12-9E58-ABC58B25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58" y="971278"/>
            <a:ext cx="15471224" cy="3517595"/>
          </a:xfrm>
        </p:spPr>
        <p:txBody>
          <a:bodyPr>
            <a:noAutofit/>
          </a:bodyPr>
          <a:lstStyle/>
          <a:p>
            <a:r>
              <a:rPr lang="en-US" sz="4000" dirty="0"/>
              <a:t>It is an asynchronous serial communication.</a:t>
            </a:r>
          </a:p>
          <a:p>
            <a:r>
              <a:rPr lang="en-US" sz="4000" dirty="0"/>
              <a:t>It uses 2 pins in Port D:</a:t>
            </a:r>
          </a:p>
          <a:p>
            <a:pPr marL="0" indent="0">
              <a:buNone/>
            </a:pPr>
            <a:r>
              <a:rPr lang="en-US" sz="4000" dirty="0"/>
              <a:t>                       1. TXD/PD1 – The serial data transmission line.</a:t>
            </a:r>
          </a:p>
          <a:p>
            <a:pPr marL="0" indent="0">
              <a:buNone/>
            </a:pPr>
            <a:r>
              <a:rPr lang="en-US" sz="4000" dirty="0"/>
              <a:t>                       2. RXD/PD0 – The serial data reception line.  </a:t>
            </a:r>
          </a:p>
          <a:p>
            <a:r>
              <a:rPr lang="en-US" sz="4000" dirty="0"/>
              <a:t>Data is transmitted/received in a serial frame as follows: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7772E-06EE-4F94-87F2-077DD1075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78" t="9874" r="13060" b="9865"/>
          <a:stretch/>
        </p:blipFill>
        <p:spPr>
          <a:xfrm>
            <a:off x="3458096" y="4424005"/>
            <a:ext cx="9299248" cy="34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5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54" y="164986"/>
            <a:ext cx="9962147" cy="76248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D36A7-5838-4265-9271-99473B5BE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807" y="927468"/>
                <a:ext cx="16068513" cy="5972096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/>
                  <a:t>Each bit is sent with a specific time duration τ, called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bit-time</a:t>
                </a:r>
                <a:r>
                  <a:rPr lang="en-US" sz="4000" dirty="0"/>
                  <a:t>. The smaller is τ, the faster is data transmission. The rate of data transmission/reception is called the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Baud rate</a:t>
                </a:r>
                <a:r>
                  <a:rPr lang="en-US" sz="4000" dirty="0"/>
                  <a:t>.</a:t>
                </a:r>
              </a:p>
              <a:p>
                <a:r>
                  <a:rPr lang="en-US" sz="4000" b="1" dirty="0">
                    <a:solidFill>
                      <a:srgbClr val="0070C0"/>
                    </a:solidFill>
                  </a:rPr>
                  <a:t>Standard Baud rates are: </a:t>
                </a:r>
                <a:r>
                  <a:rPr lang="en-US" sz="4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4000" dirty="0"/>
                  <a:t>2400, 4800, 9600, 14400,19200,... bps  </a:t>
                </a:r>
                <a:r>
                  <a:rPr lang="en-US" sz="4000" i="1" dirty="0"/>
                  <a:t> </a:t>
                </a:r>
                <a:endParaRPr lang="en-US" sz="4000" dirty="0"/>
              </a:p>
              <a:p>
                <a:r>
                  <a:rPr lang="en-US" sz="4000" dirty="0"/>
                  <a:t>In the ATmega328, the Baud rate is generated from internal clock. The Baud rates at the transmitter and receptor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must be the same </a:t>
                </a:r>
                <a:r>
                  <a:rPr lang="en-US" sz="4000" dirty="0"/>
                  <a:t>to avoid communication error.</a:t>
                </a:r>
              </a:p>
              <a:p>
                <a:r>
                  <a:rPr lang="en-US" sz="4000" b="1" dirty="0">
                    <a:solidFill>
                      <a:srgbClr val="00B050"/>
                    </a:solidFill>
                  </a:rPr>
                  <a:t>The baud error should be &lt; ± 2%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to avoid communication error.</a:t>
                </a:r>
              </a:p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𝑩𝒂𝒖𝒅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𝒆𝒓𝒓𝒐𝒓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𝒓𝒂𝒕𝒆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𝑪𝒂𝒍𝒄𝒖𝒍𝒂𝒕𝒆𝒅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num>
                      <m:den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den>
                    </m:f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D36A7-5838-4265-9271-99473B5BE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07" y="927468"/>
                <a:ext cx="16068513" cy="5972096"/>
              </a:xfrm>
              <a:blipFill>
                <a:blip r:embed="rId2"/>
                <a:stretch>
                  <a:fillRect l="-1214" t="-2857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49" y="138713"/>
            <a:ext cx="11140379" cy="125579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USART: </a:t>
            </a:r>
            <a:r>
              <a:rPr lang="en-CA" sz="5400" b="1" dirty="0">
                <a:solidFill>
                  <a:srgbClr val="0070C0"/>
                </a:solidFill>
              </a:rPr>
              <a:t>Internal Clock Generation –</a:t>
            </a:r>
            <a:br>
              <a:rPr lang="en-CA" sz="5400" b="1" dirty="0">
                <a:solidFill>
                  <a:srgbClr val="0070C0"/>
                </a:solidFill>
              </a:rPr>
            </a:br>
            <a:r>
              <a:rPr lang="en-CA" sz="5400" b="1" dirty="0">
                <a:solidFill>
                  <a:srgbClr val="0070C0"/>
                </a:solidFill>
              </a:rPr>
              <a:t>The Baud Rate Generator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36A7-5838-4265-9271-99473B5B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1" y="1497566"/>
            <a:ext cx="16002012" cy="61833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CA" sz="4000" dirty="0"/>
              <a:t>Internal clock generation is used for the asynchronous and the synchronous master modes of operation.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b="1" dirty="0">
                <a:solidFill>
                  <a:srgbClr val="FF0000"/>
                </a:solidFill>
              </a:rPr>
              <a:t>USART Baud Rate Register (</a:t>
            </a:r>
            <a:r>
              <a:rPr lang="en-CA" sz="4000" b="1" dirty="0" err="1">
                <a:solidFill>
                  <a:srgbClr val="FF0000"/>
                </a:solidFill>
              </a:rPr>
              <a:t>UBRRn</a:t>
            </a:r>
            <a:r>
              <a:rPr lang="en-CA" sz="4000" b="1" dirty="0">
                <a:solidFill>
                  <a:srgbClr val="FF0000"/>
                </a:solidFill>
              </a:rPr>
              <a:t>)</a:t>
            </a:r>
            <a:r>
              <a:rPr lang="en-CA" sz="4000" dirty="0"/>
              <a:t> and the down-counter connected to it functions as a baud rate generator.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down-counter, running at </a:t>
            </a:r>
            <a:r>
              <a:rPr lang="en-CA" sz="4000" dirty="0">
                <a:solidFill>
                  <a:srgbClr val="FF0000"/>
                </a:solidFill>
              </a:rPr>
              <a:t>system oscillator clock frequency (</a:t>
            </a:r>
            <a:r>
              <a:rPr lang="en-CA" sz="4000" i="1" dirty="0" err="1">
                <a:solidFill>
                  <a:srgbClr val="FF0000"/>
                </a:solidFill>
              </a:rPr>
              <a:t>f</a:t>
            </a:r>
            <a:r>
              <a:rPr lang="en-CA" sz="4000" i="1" baseline="-25000" dirty="0" err="1">
                <a:solidFill>
                  <a:srgbClr val="FF0000"/>
                </a:solidFill>
              </a:rPr>
              <a:t>osc</a:t>
            </a:r>
            <a:r>
              <a:rPr lang="en-CA" sz="4000" dirty="0">
                <a:solidFill>
                  <a:srgbClr val="FF0000"/>
                </a:solidFill>
              </a:rPr>
              <a:t>)</a:t>
            </a:r>
            <a:r>
              <a:rPr lang="en-CA" sz="4000" dirty="0"/>
              <a:t>, is loaded with the </a:t>
            </a:r>
            <a:r>
              <a:rPr lang="en-CA" sz="4000" b="1" dirty="0" err="1">
                <a:solidFill>
                  <a:srgbClr val="FF0000"/>
                </a:solidFill>
              </a:rPr>
              <a:t>UBRRn</a:t>
            </a:r>
            <a:r>
              <a:rPr lang="en-CA" sz="4000" b="1" dirty="0">
                <a:solidFill>
                  <a:srgbClr val="FF0000"/>
                </a:solidFill>
              </a:rPr>
              <a:t> value</a:t>
            </a:r>
            <a:r>
              <a:rPr lang="en-CA" sz="4000" dirty="0"/>
              <a:t>, </a:t>
            </a:r>
            <a:r>
              <a:rPr lang="en-CA" sz="4000" b="1" dirty="0">
                <a:solidFill>
                  <a:srgbClr val="0070C0"/>
                </a:solidFill>
              </a:rPr>
              <a:t>each time the counter has counted down to zero</a:t>
            </a:r>
            <a:r>
              <a:rPr lang="en-CA" sz="4000" dirty="0"/>
              <a:t>, thus a clock is generated.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dirty="0">
                <a:solidFill>
                  <a:srgbClr val="FF0000"/>
                </a:solidFill>
              </a:rPr>
              <a:t>Transmitter divides the baud rate generator clock output </a:t>
            </a:r>
            <a:r>
              <a:rPr lang="en-CA" sz="4000" dirty="0"/>
              <a:t>by </a:t>
            </a:r>
            <a:r>
              <a:rPr lang="en-CA" sz="4000" dirty="0">
                <a:solidFill>
                  <a:srgbClr val="0070C0"/>
                </a:solidFill>
              </a:rPr>
              <a:t>2, 8, or 16 </a:t>
            </a:r>
            <a:r>
              <a:rPr lang="en-CA" sz="4000" dirty="0"/>
              <a:t>depending on mode.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dirty="0">
                <a:solidFill>
                  <a:srgbClr val="FF0000"/>
                </a:solidFill>
              </a:rPr>
              <a:t>baud rate generator output is used directly by the </a:t>
            </a:r>
            <a:r>
              <a:rPr lang="en-CA" sz="4000" b="1" dirty="0">
                <a:solidFill>
                  <a:srgbClr val="FF0000"/>
                </a:solidFill>
              </a:rPr>
              <a:t>Receiver’s clock </a:t>
            </a:r>
            <a:r>
              <a:rPr lang="en-CA" sz="4000" dirty="0"/>
              <a:t>and </a:t>
            </a:r>
            <a:r>
              <a:rPr lang="en-CA" sz="4000" b="1" dirty="0">
                <a:solidFill>
                  <a:srgbClr val="FF0000"/>
                </a:solidFill>
              </a:rPr>
              <a:t>data recovery units</a:t>
            </a:r>
            <a:r>
              <a:rPr lang="en-CA" sz="4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411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49" y="122088"/>
            <a:ext cx="11140379" cy="930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Calcul</a:t>
            </a:r>
            <a:r>
              <a:rPr lang="en-CA" sz="6000" b="1" dirty="0">
                <a:solidFill>
                  <a:srgbClr val="0070C0"/>
                </a:solidFill>
              </a:rPr>
              <a:t>ation of the Baud Rate</a:t>
            </a:r>
            <a:endParaRPr lang="en-US" sz="6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475751"/>
                  </p:ext>
                </p:extLst>
              </p:nvPr>
            </p:nvGraphicFramePr>
            <p:xfrm>
              <a:off x="225149" y="1435505"/>
              <a:ext cx="16047309" cy="3902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0473">
                      <a:extLst>
                        <a:ext uri="{9D8B030D-6E8A-4147-A177-3AD203B41FA5}">
                          <a16:colId xmlns:a16="http://schemas.microsoft.com/office/drawing/2014/main" val="2641424193"/>
                        </a:ext>
                      </a:extLst>
                    </a:gridCol>
                    <a:gridCol w="5835534">
                      <a:extLst>
                        <a:ext uri="{9D8B030D-6E8A-4147-A177-3AD203B41FA5}">
                          <a16:colId xmlns:a16="http://schemas.microsoft.com/office/drawing/2014/main" val="3623014000"/>
                        </a:ext>
                      </a:extLst>
                    </a:gridCol>
                    <a:gridCol w="5981302">
                      <a:extLst>
                        <a:ext uri="{9D8B030D-6E8A-4147-A177-3AD203B41FA5}">
                          <a16:colId xmlns:a16="http://schemas.microsoft.com/office/drawing/2014/main" val="2016046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Operating Mode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aseline="0" dirty="0"/>
                            <a:t>Baud Rate </a:t>
                          </a:r>
                          <a:r>
                            <a:rPr lang="en-US" sz="3600" dirty="0"/>
                            <a:t>Equations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Equations for </a:t>
                          </a:r>
                          <a:r>
                            <a:rPr lang="en-US" sz="3600" dirty="0" err="1"/>
                            <a:t>UBRRn</a:t>
                          </a:r>
                          <a:r>
                            <a:rPr lang="en-US" sz="3600" baseline="0" dirty="0"/>
                            <a:t> Values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7052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/>
                            <a:t>Asynchronous Normal Mode (U2Xn =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22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solidFill>
                                <a:srgbClr val="0070C0"/>
                              </a:solidFill>
                            </a:rPr>
                            <a:t>Asynchronous Double Speed Mode (U2Xn =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906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/>
                            <a:t>Synchronous Master Mode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016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475751"/>
                  </p:ext>
                </p:extLst>
              </p:nvPr>
            </p:nvGraphicFramePr>
            <p:xfrm>
              <a:off x="225149" y="1435505"/>
              <a:ext cx="16047309" cy="3902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0473">
                      <a:extLst>
                        <a:ext uri="{9D8B030D-6E8A-4147-A177-3AD203B41FA5}">
                          <a16:colId xmlns:a16="http://schemas.microsoft.com/office/drawing/2014/main" val="2641424193"/>
                        </a:ext>
                      </a:extLst>
                    </a:gridCol>
                    <a:gridCol w="5835534">
                      <a:extLst>
                        <a:ext uri="{9D8B030D-6E8A-4147-A177-3AD203B41FA5}">
                          <a16:colId xmlns:a16="http://schemas.microsoft.com/office/drawing/2014/main" val="3623014000"/>
                        </a:ext>
                      </a:extLst>
                    </a:gridCol>
                    <a:gridCol w="5981302">
                      <a:extLst>
                        <a:ext uri="{9D8B030D-6E8A-4147-A177-3AD203B41FA5}">
                          <a16:colId xmlns:a16="http://schemas.microsoft.com/office/drawing/2014/main" val="20160464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Operating Mode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aseline="0" dirty="0" smtClean="0"/>
                            <a:t>Baud Rate </a:t>
                          </a:r>
                          <a:r>
                            <a:rPr lang="en-US" sz="3600" dirty="0" smtClean="0"/>
                            <a:t>Equations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Equations for </a:t>
                          </a:r>
                          <a:r>
                            <a:rPr lang="en-US" sz="3600" dirty="0" err="1" smtClean="0"/>
                            <a:t>UBRRn</a:t>
                          </a:r>
                          <a:r>
                            <a:rPr lang="en-US" sz="3600" baseline="0" dirty="0" smtClean="0"/>
                            <a:t> Values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7052719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/>
                            <a:t>Asynchronous Normal Mode (U2Xn = 0)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67039" r="-102923" b="-215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67039" r="-407" b="-215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2255449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Asynchronous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Double Speed Mode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U2Xn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=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1)</a:t>
                          </a:r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167978" r="-102923" b="-1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167978" r="-407" b="-116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906688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/>
                            <a:t>Synchronous Master Mode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266480" r="-102923" b="-16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266480" r="-407" b="-162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016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73302" y="761378"/>
            <a:ext cx="1577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Table 17.1 Equations to calculate Baud Rate Register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5149" y="5366076"/>
                <a:ext cx="1604730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Note: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FF0000"/>
                    </a:solidFill>
                  </a:rPr>
                  <a:t>Baud rate </a:t>
                </a:r>
                <a:r>
                  <a:rPr lang="en-US" sz="3200" dirty="0"/>
                  <a:t>is defined as the data transfer rate in bits per second (</a:t>
                </a:r>
                <a:r>
                  <a:rPr lang="en-US" sz="3200" dirty="0">
                    <a:solidFill>
                      <a:srgbClr val="FF0000"/>
                    </a:solidFill>
                  </a:rPr>
                  <a:t>bps</a:t>
                </a:r>
                <a:r>
                  <a:rPr lang="en-US" sz="3200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/>
                  <a:t>System oscillator clock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𝑜𝑠𝑐</m:t>
                        </m:r>
                      </m:sub>
                    </m:sSub>
                  </m:oMath>
                </a14:m>
                <a:r>
                  <a:rPr lang="en-US" sz="3200" dirty="0"/>
                  <a:t>) should be set in </a:t>
                </a:r>
                <a:r>
                  <a:rPr lang="en-US" sz="3200" dirty="0">
                    <a:solidFill>
                      <a:srgbClr val="FF0000"/>
                    </a:solidFill>
                  </a:rPr>
                  <a:t>Hz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 err="1">
                    <a:solidFill>
                      <a:srgbClr val="FF0000"/>
                    </a:solidFill>
                  </a:rPr>
                  <a:t>UBRRn</a:t>
                </a:r>
                <a:r>
                  <a:rPr lang="en-US" sz="3200" dirty="0"/>
                  <a:t> means contents of the </a:t>
                </a:r>
                <a:r>
                  <a:rPr lang="en-US" sz="3200" dirty="0" err="1"/>
                  <a:t>UBRRnH</a:t>
                </a:r>
                <a:r>
                  <a:rPr lang="en-US" sz="3200" dirty="0"/>
                  <a:t> and </a:t>
                </a:r>
                <a:r>
                  <a:rPr lang="en-US" sz="3200" dirty="0" err="1"/>
                  <a:t>UBRRnL</a:t>
                </a:r>
                <a:r>
                  <a:rPr lang="en-US" sz="3200" dirty="0"/>
                  <a:t> registers, and their values may vary from </a:t>
                </a:r>
                <a:r>
                  <a:rPr lang="en-US" sz="3200" dirty="0">
                    <a:solidFill>
                      <a:srgbClr val="FF0000"/>
                    </a:solidFill>
                  </a:rPr>
                  <a:t>0 to 4095; there are 12 bits data, so the total values can be 2</a:t>
                </a:r>
                <a:r>
                  <a:rPr lang="en-US" sz="3200" baseline="30000" dirty="0">
                    <a:solidFill>
                      <a:srgbClr val="FF0000"/>
                    </a:solidFill>
                  </a:rPr>
                  <a:t>12</a:t>
                </a:r>
                <a:r>
                  <a:rPr lang="en-US" sz="3200" dirty="0">
                    <a:solidFill>
                      <a:srgbClr val="FF0000"/>
                    </a:solidFill>
                  </a:rPr>
                  <a:t> = 4096.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9" y="5366076"/>
                <a:ext cx="16047309" cy="2616101"/>
              </a:xfrm>
              <a:prstGeom prst="rect">
                <a:avLst/>
              </a:prstGeom>
              <a:blipFill>
                <a:blip r:embed="rId3"/>
                <a:stretch>
                  <a:fillRect l="-1178" t="-3497" r="-1368" b="-6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34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004E563DC5D7448F8AB71CCBF37A33" ma:contentTypeVersion="4" ma:contentTypeDescription="Create a new document." ma:contentTypeScope="" ma:versionID="fccd4ad427ef823e3f829f6f046597fd">
  <xsd:schema xmlns:xsd="http://www.w3.org/2001/XMLSchema" xmlns:xs="http://www.w3.org/2001/XMLSchema" xmlns:p="http://schemas.microsoft.com/office/2006/metadata/properties" xmlns:ns2="79f63d6a-7491-42f7-8e1b-9e3d1c4aa66b" targetNamespace="http://schemas.microsoft.com/office/2006/metadata/properties" ma:root="true" ma:fieldsID="ec6b5ae44648d691ca86d7654a0d6918" ns2:_="">
    <xsd:import namespace="79f63d6a-7491-42f7-8e1b-9e3d1c4aa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63d6a-7491-42f7-8e1b-9e3d1c4aa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58E20A-3CCF-4936-A030-6C75490658A6}">
  <ds:schemaRefs>
    <ds:schemaRef ds:uri="http://schemas.openxmlformats.org/package/2006/metadata/core-properties"/>
    <ds:schemaRef ds:uri="http://schemas.microsoft.com/office/2006/documentManagement/types"/>
    <ds:schemaRef ds:uri="f05aa4fc-6785-42fa-879e-4fefad1725f6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CF567B-6DD7-4BE7-A21D-23ABAA9D2FD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8323</TotalTime>
  <Words>5236</Words>
  <Application>Microsoft Office PowerPoint</Application>
  <PresentationFormat>Custom</PresentationFormat>
  <Paragraphs>499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Lecture # 1 (Final) Serial Communications Interfaces</vt:lpstr>
      <vt:lpstr>Data Transmission</vt:lpstr>
      <vt:lpstr>Serial Data Communication</vt:lpstr>
      <vt:lpstr>Types of Serial Communication</vt:lpstr>
      <vt:lpstr>USART vs. UART</vt:lpstr>
      <vt:lpstr>USART</vt:lpstr>
      <vt:lpstr>USART</vt:lpstr>
      <vt:lpstr>USART: Internal Clock Generation – The Baud Rate Generator</vt:lpstr>
      <vt:lpstr>Calculation of the Baud Rate</vt:lpstr>
      <vt:lpstr>Find the baud rate for the three operating modes when fOSC  = 1 MHz and UBRRn = 25. Calculate the baud error and comment whether there will be any communication error or not.</vt:lpstr>
      <vt:lpstr>Continuation...</vt:lpstr>
      <vt:lpstr>Continuation...</vt:lpstr>
      <vt:lpstr>USART- Arduino Libraries</vt:lpstr>
      <vt:lpstr>USART- Arduino Libraries: Camera shutter speed example</vt:lpstr>
      <vt:lpstr>Advantages and Disadvantages of USART</vt:lpstr>
      <vt:lpstr>Serial Peripheral Interfaces (SPI)</vt:lpstr>
      <vt:lpstr>Serial Peripheral Interfaces (SPI)</vt:lpstr>
      <vt:lpstr>Serial Peripheral Interfaces (SPI)</vt:lpstr>
      <vt:lpstr>Serial Peripheral Interfaces (SPI)</vt:lpstr>
      <vt:lpstr>SPI Arduino Libraries</vt:lpstr>
      <vt:lpstr>SPI Modes</vt:lpstr>
      <vt:lpstr>SPI Hardware Structures</vt:lpstr>
      <vt:lpstr>SPI Examples</vt:lpstr>
      <vt:lpstr>SPI Examples</vt:lpstr>
      <vt:lpstr>SPI Examples</vt:lpstr>
      <vt:lpstr>Advantages and Disadvantages of SPI</vt:lpstr>
      <vt:lpstr>I2C (Inter-Integrated Circuit): What is it?</vt:lpstr>
      <vt:lpstr>I2C (Inter-Integrated Circuit)</vt:lpstr>
      <vt:lpstr>I2C (Inter-Integrated Circuit)</vt:lpstr>
      <vt:lpstr>I2C Addresses</vt:lpstr>
      <vt:lpstr>Working of I2C in Arduino</vt:lpstr>
      <vt:lpstr>Working of I2C in Arduino</vt:lpstr>
      <vt:lpstr>Working of I2C in Arduino</vt:lpstr>
      <vt:lpstr>Working of I2C in Arduino</vt:lpstr>
      <vt:lpstr>Working of I2C in Arduino</vt:lpstr>
      <vt:lpstr>Working of I2C in Arduino</vt:lpstr>
      <vt:lpstr>Program for I2C: I2C_SCANNER</vt:lpstr>
      <vt:lpstr>Program for I2C: I2C_SCANNER</vt:lpstr>
      <vt:lpstr>Serial Monitoring</vt:lpstr>
      <vt:lpstr>Advantages and Disadvantages of I2C</vt:lpstr>
      <vt:lpstr>RS232</vt:lpstr>
      <vt:lpstr>RS232</vt:lpstr>
      <vt:lpstr>Summary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Protik Parvez Sheikh</cp:lastModifiedBy>
  <cp:revision>434</cp:revision>
  <dcterms:created xsi:type="dcterms:W3CDTF">2017-01-20T15:00:05Z</dcterms:created>
  <dcterms:modified xsi:type="dcterms:W3CDTF">2023-03-12T08:10:09Z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0x01010068004E563DC5D7448F8AB71CCBF37A33</vt:lpwstr>
  </property>
</Properties>
</file>