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36"/>
  </p:notesMasterIdLst>
  <p:handoutMasterIdLst>
    <p:handoutMasterId r:id="rId37"/>
  </p:handoutMasterIdLst>
  <p:sldIdLst>
    <p:sldId id="268" r:id="rId5"/>
    <p:sldId id="269" r:id="rId6"/>
    <p:sldId id="322" r:id="rId7"/>
    <p:sldId id="292" r:id="rId8"/>
    <p:sldId id="323" r:id="rId9"/>
    <p:sldId id="297" r:id="rId10"/>
    <p:sldId id="296" r:id="rId11"/>
    <p:sldId id="298" r:id="rId12"/>
    <p:sldId id="299" r:id="rId13"/>
    <p:sldId id="300" r:id="rId14"/>
    <p:sldId id="324" r:id="rId15"/>
    <p:sldId id="301" r:id="rId16"/>
    <p:sldId id="302" r:id="rId17"/>
    <p:sldId id="325" r:id="rId18"/>
    <p:sldId id="304" r:id="rId19"/>
    <p:sldId id="305" r:id="rId20"/>
    <p:sldId id="320" r:id="rId21"/>
    <p:sldId id="307" r:id="rId22"/>
    <p:sldId id="308" r:id="rId23"/>
    <p:sldId id="309" r:id="rId24"/>
    <p:sldId id="310" r:id="rId25"/>
    <p:sldId id="326" r:id="rId26"/>
    <p:sldId id="311" r:id="rId27"/>
    <p:sldId id="318" r:id="rId28"/>
    <p:sldId id="312" r:id="rId29"/>
    <p:sldId id="319" r:id="rId30"/>
    <p:sldId id="314" r:id="rId31"/>
    <p:sldId id="315" r:id="rId32"/>
    <p:sldId id="316" r:id="rId33"/>
    <p:sldId id="317" r:id="rId34"/>
    <p:sldId id="32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p:cViewPr>
        <p:scale>
          <a:sx n="125" d="100"/>
          <a:sy n="125" d="100"/>
        </p:scale>
        <p:origin x="76" y="-253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2/4/2024</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13</a:t>
            </a:fld>
            <a:endParaRPr lang="en-US"/>
          </a:p>
        </p:txBody>
      </p:sp>
    </p:spTree>
    <p:extLst>
      <p:ext uri="{BB962C8B-B14F-4D97-AF65-F5344CB8AC3E}">
        <p14:creationId xmlns:p14="http://schemas.microsoft.com/office/powerpoint/2010/main" val="1464653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14</a:t>
            </a:fld>
            <a:endParaRPr lang="en-US"/>
          </a:p>
        </p:txBody>
      </p:sp>
    </p:spTree>
    <p:extLst>
      <p:ext uri="{BB962C8B-B14F-4D97-AF65-F5344CB8AC3E}">
        <p14:creationId xmlns:p14="http://schemas.microsoft.com/office/powerpoint/2010/main" val="2860945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15</a:t>
            </a:fld>
            <a:endParaRPr lang="en-US"/>
          </a:p>
        </p:txBody>
      </p:sp>
    </p:spTree>
    <p:extLst>
      <p:ext uri="{BB962C8B-B14F-4D97-AF65-F5344CB8AC3E}">
        <p14:creationId xmlns:p14="http://schemas.microsoft.com/office/powerpoint/2010/main" val="2229972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16</a:t>
            </a:fld>
            <a:endParaRPr lang="en-US"/>
          </a:p>
        </p:txBody>
      </p:sp>
    </p:spTree>
    <p:extLst>
      <p:ext uri="{BB962C8B-B14F-4D97-AF65-F5344CB8AC3E}">
        <p14:creationId xmlns:p14="http://schemas.microsoft.com/office/powerpoint/2010/main" val="2367536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17</a:t>
            </a:fld>
            <a:endParaRPr lang="en-US"/>
          </a:p>
        </p:txBody>
      </p:sp>
    </p:spTree>
    <p:extLst>
      <p:ext uri="{BB962C8B-B14F-4D97-AF65-F5344CB8AC3E}">
        <p14:creationId xmlns:p14="http://schemas.microsoft.com/office/powerpoint/2010/main" val="39707388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AE91C37B-4CB2-43B5-B0C1-84A0FA9E1EDB}" type="datetime3">
              <a:rPr lang="en-US" noProof="0" smtClean="0"/>
              <a:t>4 February 2024</a:t>
            </a:fld>
            <a:endParaRPr lang="en-US" noProof="0" dirty="0"/>
          </a:p>
        </p:txBody>
      </p:sp>
      <p:sp>
        <p:nvSpPr>
          <p:cNvPr id="5" name="Footer Placeholder 4"/>
          <p:cNvSpPr>
            <a:spLocks noGrp="1"/>
          </p:cNvSpPr>
          <p:nvPr>
            <p:ph type="ftr" sz="quarter" idx="11"/>
          </p:nvPr>
        </p:nvSpPr>
        <p:spPr/>
        <p:txBody>
          <a:bodyPr/>
          <a:lstStyle/>
          <a:p>
            <a:r>
              <a:rPr lang="en-US" noProof="0"/>
              <a:t>Course Teacher: Prof. Dr. Engr. Muhibul Haque Bhuyan</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A4B84013-9A2F-4710-BA14-32F72AF9F35C}" type="datetime3">
              <a:rPr lang="en-US" noProof="0" smtClean="0"/>
              <a:t>4 February 2024</a:t>
            </a:fld>
            <a:endParaRPr lang="en-US" noProof="0" dirty="0"/>
          </a:p>
        </p:txBody>
      </p:sp>
      <p:sp>
        <p:nvSpPr>
          <p:cNvPr id="5" name="Footer Placeholder 4"/>
          <p:cNvSpPr>
            <a:spLocks noGrp="1"/>
          </p:cNvSpPr>
          <p:nvPr>
            <p:ph type="ftr" sz="quarter" idx="11"/>
          </p:nvPr>
        </p:nvSpPr>
        <p:spPr/>
        <p:txBody>
          <a:bodyPr/>
          <a:lstStyle/>
          <a:p>
            <a:r>
              <a:rPr lang="en-US" noProof="0"/>
              <a:t>Course Teacher: Prof. Dr. Engr. Muhibul Haque Bhuyan</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2CD818FA-61B8-4530-ACBC-CA5B4A0A9DA4}" type="datetime3">
              <a:rPr lang="en-US" noProof="0" smtClean="0"/>
              <a:t>4 February 2024</a:t>
            </a:fld>
            <a:endParaRPr lang="en-US" noProof="0" dirty="0"/>
          </a:p>
        </p:txBody>
      </p:sp>
      <p:sp>
        <p:nvSpPr>
          <p:cNvPr id="4" name="Footer Placeholder 3"/>
          <p:cNvSpPr>
            <a:spLocks noGrp="1"/>
          </p:cNvSpPr>
          <p:nvPr>
            <p:ph type="ftr" sz="quarter" idx="11"/>
          </p:nvPr>
        </p:nvSpPr>
        <p:spPr/>
        <p:txBody>
          <a:bodyPr/>
          <a:lstStyle/>
          <a:p>
            <a:r>
              <a:rPr lang="en-US" noProof="0"/>
              <a:t>Course Teacher: Prof. Dr. Engr. Muhibul Haque Bhuyan</a:t>
            </a:r>
            <a:endParaRPr lang="en-US" noProof="0" dirty="0"/>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13F052C-60FC-4094-9D1C-657BA6F45B19}" type="datetime3">
              <a:rPr lang="en-US" noProof="0" smtClean="0"/>
              <a:t>4 February 2024</a:t>
            </a:fld>
            <a:endParaRPr lang="en-US" noProof="0" dirty="0"/>
          </a:p>
        </p:txBody>
      </p:sp>
      <p:sp>
        <p:nvSpPr>
          <p:cNvPr id="3" name="Footer Placeholder 2"/>
          <p:cNvSpPr>
            <a:spLocks noGrp="1"/>
          </p:cNvSpPr>
          <p:nvPr>
            <p:ph type="ftr" sz="quarter" idx="11"/>
          </p:nvPr>
        </p:nvSpPr>
        <p:spPr/>
        <p:txBody>
          <a:bodyPr/>
          <a:lstStyle/>
          <a:p>
            <a:r>
              <a:rPr lang="en-US" noProof="0"/>
              <a:t>Course Teacher: Prof. Dr. Engr. Muhibul Haque Bhuyan</a:t>
            </a:r>
            <a:endParaRPr lang="en-US" noProof="0" dirty="0"/>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82871B3C-E497-4A50-B30B-5CC85E2F355F}" type="datetime3">
              <a:rPr lang="en-US" noProof="0" smtClean="0"/>
              <a:t>4 February 2024</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a:t>Course Teacher: Prof. Dr. Engr. Muhibul Haque Bhuyan</a:t>
            </a:r>
            <a:endParaRPr lang="en-US" noProof="0" dirty="0"/>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6803B112-DD76-4404-ABBC-FEA439B487B2}" type="datetime3">
              <a:rPr lang="en-US" noProof="0" smtClean="0"/>
              <a:t>4 February 2024</a:t>
            </a:fld>
            <a:endParaRPr lang="en-US" noProof="0" dirty="0"/>
          </a:p>
        </p:txBody>
      </p:sp>
      <p:sp>
        <p:nvSpPr>
          <p:cNvPr id="6" name="Footer Placeholder 5"/>
          <p:cNvSpPr>
            <a:spLocks noGrp="1"/>
          </p:cNvSpPr>
          <p:nvPr>
            <p:ph type="ftr" sz="quarter" idx="11"/>
          </p:nvPr>
        </p:nvSpPr>
        <p:spPr/>
        <p:txBody>
          <a:bodyPr/>
          <a:lstStyle/>
          <a:p>
            <a:r>
              <a:rPr lang="en-US" noProof="0"/>
              <a:t>Course Teacher: Prof. Dr. Engr. Muhibul Haque Bhuyan</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7" name="Date Placeholder 6"/>
          <p:cNvSpPr>
            <a:spLocks noGrp="1"/>
          </p:cNvSpPr>
          <p:nvPr>
            <p:ph type="dt" sz="half" idx="10"/>
          </p:nvPr>
        </p:nvSpPr>
        <p:spPr/>
        <p:txBody>
          <a:bodyPr/>
          <a:lstStyle/>
          <a:p>
            <a:fld id="{0256FF06-03A5-4F5A-B830-C76F265984E3}" type="datetime3">
              <a:rPr lang="en-US" noProof="0" smtClean="0"/>
              <a:t>4 February 2024</a:t>
            </a:fld>
            <a:endParaRPr lang="en-US" noProof="0" dirty="0"/>
          </a:p>
        </p:txBody>
      </p:sp>
      <p:sp>
        <p:nvSpPr>
          <p:cNvPr id="8" name="Footer Placeholder 7"/>
          <p:cNvSpPr>
            <a:spLocks noGrp="1"/>
          </p:cNvSpPr>
          <p:nvPr>
            <p:ph type="ftr" sz="quarter" idx="11"/>
          </p:nvPr>
        </p:nvSpPr>
        <p:spPr/>
        <p:txBody>
          <a:bodyPr/>
          <a:lstStyle/>
          <a:p>
            <a:r>
              <a:rPr lang="en-US" noProof="0"/>
              <a:t>Course Teacher: Prof. Dr. Engr. Muhibul Haque Bhuyan</a:t>
            </a:r>
            <a:endParaRPr lang="en-US" noProof="0" dirty="0"/>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CB03973F-0D1E-4DB1-851B-8632FF31F682}" type="datetime3">
              <a:rPr lang="en-US" noProof="0" smtClean="0"/>
              <a:t>4 February 2024</a:t>
            </a:fld>
            <a:endParaRPr lang="en-US" noProof="0" dirty="0"/>
          </a:p>
        </p:txBody>
      </p:sp>
      <p:sp>
        <p:nvSpPr>
          <p:cNvPr id="6" name="Footer Placeholder 5"/>
          <p:cNvSpPr>
            <a:spLocks noGrp="1"/>
          </p:cNvSpPr>
          <p:nvPr>
            <p:ph type="ftr" sz="quarter" idx="11"/>
          </p:nvPr>
        </p:nvSpPr>
        <p:spPr/>
        <p:txBody>
          <a:bodyPr/>
          <a:lstStyle/>
          <a:p>
            <a:r>
              <a:rPr lang="en-US" noProof="0"/>
              <a:t>Course Teacher: Prof. Dr. Engr. Muhibul Haque Bhuyan</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C3463F72-4CC6-4B35-BC46-32FB6CA2B509}" type="datetime3">
              <a:rPr lang="en-US" noProof="0" smtClean="0"/>
              <a:t>4 February 2024</a:t>
            </a:fld>
            <a:endParaRPr lang="en-US" noProof="0" dirty="0"/>
          </a:p>
        </p:txBody>
      </p:sp>
      <p:sp>
        <p:nvSpPr>
          <p:cNvPr id="6" name="Footer Placeholder 5"/>
          <p:cNvSpPr>
            <a:spLocks noGrp="1"/>
          </p:cNvSpPr>
          <p:nvPr>
            <p:ph type="ftr" sz="quarter" idx="11"/>
          </p:nvPr>
        </p:nvSpPr>
        <p:spPr/>
        <p:txBody>
          <a:bodyPr/>
          <a:lstStyle/>
          <a:p>
            <a:r>
              <a:rPr lang="en-US" noProof="0"/>
              <a:t>Course Teacher: Prof. Dr. Engr. Muhibul Haque Bhuyan</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87A81BC5-3F79-4630-B6F7-F444D5B6938E}" type="datetime3">
              <a:rPr lang="en-US" noProof="0" smtClean="0"/>
              <a:t>4 February 2024</a:t>
            </a:fld>
            <a:endParaRPr lang="en-US" noProof="0" dirty="0"/>
          </a:p>
        </p:txBody>
      </p:sp>
      <p:sp>
        <p:nvSpPr>
          <p:cNvPr id="5" name="Footer Placeholder 4"/>
          <p:cNvSpPr>
            <a:spLocks noGrp="1"/>
          </p:cNvSpPr>
          <p:nvPr>
            <p:ph type="ftr" sz="quarter" idx="11"/>
          </p:nvPr>
        </p:nvSpPr>
        <p:spPr/>
        <p:txBody>
          <a:bodyPr/>
          <a:lstStyle/>
          <a:p>
            <a:r>
              <a:rPr lang="en-US" noProof="0"/>
              <a:t>Course Teacher: Prof. Dr. Engr. Muhibul Haque Bhuyan</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6D9D7370-F2AD-48DC-B3E1-69C0A1B0E21B}" type="datetime3">
              <a:rPr lang="en-US" noProof="0" smtClean="0"/>
              <a:t>4 February 2024</a:t>
            </a:fld>
            <a:endParaRPr lang="en-US" noProof="0" dirty="0"/>
          </a:p>
        </p:txBody>
      </p:sp>
      <p:sp>
        <p:nvSpPr>
          <p:cNvPr id="8" name="Footer Placeholder 7"/>
          <p:cNvSpPr>
            <a:spLocks noGrp="1"/>
          </p:cNvSpPr>
          <p:nvPr>
            <p:ph type="ftr" sz="quarter" idx="11"/>
          </p:nvPr>
        </p:nvSpPr>
        <p:spPr/>
        <p:txBody>
          <a:bodyPr/>
          <a:lstStyle/>
          <a:p>
            <a:r>
              <a:rPr lang="en-US" noProof="0"/>
              <a:t>Course Teacher: Prof. Dr. Engr. Muhibul Haque Bhuyan</a:t>
            </a:r>
            <a:endParaRPr lang="en-US" noProof="0" dirty="0"/>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E990DE-4D11-4257-A878-C550F8946E57}" type="datetime3">
              <a:rPr lang="en-US" noProof="0" smtClean="0"/>
              <a:t>4 February 2024</a:t>
            </a:fld>
            <a:endParaRPr lang="en-US" noProof="0" dirty="0"/>
          </a:p>
        </p:txBody>
      </p:sp>
      <p:sp>
        <p:nvSpPr>
          <p:cNvPr id="6" name="Footer Placeholder 5"/>
          <p:cNvSpPr>
            <a:spLocks noGrp="1"/>
          </p:cNvSpPr>
          <p:nvPr>
            <p:ph type="ftr" sz="quarter" idx="11"/>
          </p:nvPr>
        </p:nvSpPr>
        <p:spPr/>
        <p:txBody>
          <a:bodyPr/>
          <a:lstStyle/>
          <a:p>
            <a:r>
              <a:rPr lang="en-US" noProof="0"/>
              <a:t>Course Teacher: Prof. Dr. Engr. Muhibul Haque Bhuyan</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51024" y="6546717"/>
            <a:ext cx="1600200" cy="315577"/>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EC4E12-0D55-4CBE-B181-874523D17FFF}" type="datetime3">
              <a:rPr lang="en-US" noProof="0" smtClean="0"/>
              <a:t>4 February 2024</a:t>
            </a:fld>
            <a:endParaRPr lang="en-US" noProof="0" dirty="0"/>
          </a:p>
        </p:txBody>
      </p:sp>
      <p:sp>
        <p:nvSpPr>
          <p:cNvPr id="5" name="Footer Placeholder 4"/>
          <p:cNvSpPr>
            <a:spLocks noGrp="1"/>
          </p:cNvSpPr>
          <p:nvPr>
            <p:ph type="ftr" sz="quarter" idx="3"/>
          </p:nvPr>
        </p:nvSpPr>
        <p:spPr>
          <a:xfrm>
            <a:off x="196402" y="6546717"/>
            <a:ext cx="7827659" cy="311283"/>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a:t>Course Teacher: Prof. Dr. Engr. Muhibul Haque Bhuyan</a:t>
            </a:r>
            <a:endParaRPr lang="en-US" noProof="0" dirty="0"/>
          </a:p>
        </p:txBody>
      </p:sp>
      <p:sp>
        <p:nvSpPr>
          <p:cNvPr id="6" name="Slide Number Placeholder 5"/>
          <p:cNvSpPr>
            <a:spLocks noGrp="1"/>
          </p:cNvSpPr>
          <p:nvPr>
            <p:ph type="sldNum" sz="quarter" idx="4"/>
          </p:nvPr>
        </p:nvSpPr>
        <p:spPr>
          <a:xfrm>
            <a:off x="10896387" y="6546717"/>
            <a:ext cx="1260655" cy="315576"/>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maxembedded.com/2011/06/avr-timers-timer0/" TargetMode="External"/><Relationship Id="rId2" Type="http://schemas.openxmlformats.org/officeDocument/2006/relationships/hyperlink" Target="https://www.avrfreaks.net/forum/tut-c-newbies-guide-avr-timers"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illar icon">
            <a:extLst>
              <a:ext uri="{FF2B5EF4-FFF2-40B4-BE49-F238E27FC236}">
                <a16:creationId xmlns:a16="http://schemas.microsoft.com/office/drawing/2014/main" id="{FC7E2CCC-C53E-454B-9DE0-F2484BA0FF9D}"/>
              </a:ext>
              <a:ext uri="{C183D7F6-B498-43B3-948B-1728B52AA6E4}">
                <adec:decorative xmlns:adec="http://schemas.microsoft.com/office/drawing/2017/decorative" val="1"/>
              </a:ext>
            </a:extLst>
          </p:cNvPr>
          <p:cNvPicPr>
            <a:picLocks/>
          </p:cNvPicPr>
          <p:nvPr/>
        </p:nvPicPr>
        <p:blipFill>
          <a:blip r:embed="rId2"/>
          <a:stretch>
            <a:fillRect/>
          </a:stretch>
        </p:blipFill>
        <p:spPr>
          <a:xfrm>
            <a:off x="10279336" y="1419087"/>
            <a:ext cx="1803807" cy="1663748"/>
          </a:xfrm>
          <a:prstGeom prst="rect">
            <a:avLst/>
          </a:prstGeom>
          <a:ln>
            <a:noFill/>
          </a:ln>
        </p:spPr>
      </p:pic>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a:xfrm>
            <a:off x="117567" y="2495006"/>
            <a:ext cx="11965576" cy="1357316"/>
          </a:xfrm>
        </p:spPr>
        <p:txBody>
          <a:bodyPr>
            <a:noAutofit/>
          </a:bodyPr>
          <a:lstStyle/>
          <a:p>
            <a:pPr algn="ctr"/>
            <a:r>
              <a:rPr lang="en-US" sz="7200" b="1" cap="none" dirty="0"/>
              <a:t>Introduction to Timers</a:t>
            </a:r>
          </a:p>
        </p:txBody>
      </p:sp>
      <p:sp>
        <p:nvSpPr>
          <p:cNvPr id="5" name="TextBox 4"/>
          <p:cNvSpPr txBox="1"/>
          <p:nvPr/>
        </p:nvSpPr>
        <p:spPr>
          <a:xfrm>
            <a:off x="2476500" y="711200"/>
            <a:ext cx="9473928" cy="707886"/>
          </a:xfrm>
          <a:prstGeom prst="rect">
            <a:avLst/>
          </a:prstGeom>
          <a:solidFill>
            <a:schemeClr val="tx1"/>
          </a:solidFill>
        </p:spPr>
        <p:txBody>
          <a:bodyPr wrap="square" rtlCol="0">
            <a:spAutoFit/>
          </a:bodyPr>
          <a:lstStyle/>
          <a:p>
            <a:r>
              <a:rPr lang="en-US" sz="2400" b="1" dirty="0">
                <a:solidFill>
                  <a:schemeClr val="accent3">
                    <a:lumMod val="75000"/>
                  </a:schemeClr>
                </a:solidFill>
              </a:rPr>
              <a:t>AMERICAN INTERNATIONAL UNIVERSITY – BANGLADESH (AIUB)</a:t>
            </a:r>
          </a:p>
          <a:p>
            <a:r>
              <a:rPr lang="en-US" sz="1600" b="1" dirty="0">
                <a:solidFill>
                  <a:schemeClr val="accent3">
                    <a:lumMod val="75000"/>
                  </a:schemeClr>
                </a:solidFill>
              </a:rPr>
              <a:t>Where leaders are created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912" y="332865"/>
            <a:ext cx="1500680" cy="1464556"/>
          </a:xfrm>
          <a:prstGeom prst="rect">
            <a:avLst/>
          </a:prstGeom>
        </p:spPr>
      </p:pic>
      <p:sp>
        <p:nvSpPr>
          <p:cNvPr id="4" name="Slide Number Placeholder 3"/>
          <p:cNvSpPr>
            <a:spLocks noGrp="1"/>
          </p:cNvSpPr>
          <p:nvPr>
            <p:ph type="sldNum" sz="quarter" idx="12"/>
          </p:nvPr>
        </p:nvSpPr>
        <p:spPr>
          <a:xfrm>
            <a:off x="11399261" y="6283733"/>
            <a:ext cx="551167" cy="377825"/>
          </a:xfrm>
        </p:spPr>
        <p:txBody>
          <a:bodyPr/>
          <a:lstStyle/>
          <a:p>
            <a:fld id="{5D99DD2A-B520-4620-9B43-64B657BA2D42}" type="slidenum">
              <a:rPr lang="en-US" noProof="0" smtClean="0"/>
              <a:t>1</a:t>
            </a:fld>
            <a:endParaRPr lang="en-US" noProof="0" dirty="0"/>
          </a:p>
        </p:txBody>
      </p:sp>
      <p:sp>
        <p:nvSpPr>
          <p:cNvPr id="8" name="Footer Placeholder 7"/>
          <p:cNvSpPr>
            <a:spLocks noGrp="1"/>
          </p:cNvSpPr>
          <p:nvPr>
            <p:ph type="ftr" sz="quarter" idx="11"/>
          </p:nvPr>
        </p:nvSpPr>
        <p:spPr>
          <a:xfrm>
            <a:off x="1985554" y="5870575"/>
            <a:ext cx="7772400" cy="377825"/>
          </a:xfrm>
        </p:spPr>
        <p:txBody>
          <a:bodyPr/>
          <a:lstStyle/>
          <a:p>
            <a:pPr algn="ctr"/>
            <a:r>
              <a:rPr lang="en-US" sz="2000" noProof="0" dirty="0"/>
              <a:t>Course Teacher: </a:t>
            </a:r>
            <a:r>
              <a:rPr lang="en-US" sz="2400" b="1" noProof="0" dirty="0"/>
              <a:t>Protik Parvez Sheikh</a:t>
            </a:r>
          </a:p>
        </p:txBody>
      </p:sp>
    </p:spTree>
    <p:extLst>
      <p:ext uri="{BB962C8B-B14F-4D97-AF65-F5344CB8AC3E}">
        <p14:creationId xmlns:p14="http://schemas.microsoft.com/office/powerpoint/2010/main" val="235274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0" y="100439"/>
            <a:ext cx="10561319" cy="716492"/>
          </a:xfrm>
        </p:spPr>
        <p:txBody>
          <a:bodyPr/>
          <a:lstStyle/>
          <a:p>
            <a:pPr algn="just"/>
            <a:r>
              <a:rPr lang="en-US" sz="4000" b="1" cap="none" dirty="0"/>
              <a:t>Timer Basics: Registers (</a:t>
            </a:r>
            <a:r>
              <a:rPr lang="en-US" sz="4000" b="1" cap="none" dirty="0">
                <a:latin typeface="Arial" panose="020B0604020202020204" pitchFamily="34" charset="0"/>
                <a:cs typeface="Arial" panose="020B0604020202020204" pitchFamily="34" charset="0"/>
              </a:rPr>
              <a:t>Timer0</a:t>
            </a:r>
            <a:r>
              <a:rPr lang="en-US" sz="4000" b="1" cap="none" dirty="0"/>
              <a:t>)</a:t>
            </a:r>
          </a:p>
        </p:txBody>
      </p:sp>
      <p:sp>
        <p:nvSpPr>
          <p:cNvPr id="3" name="Slide Number Placeholder 2"/>
          <p:cNvSpPr>
            <a:spLocks noGrp="1"/>
          </p:cNvSpPr>
          <p:nvPr>
            <p:ph type="sldNum" sz="quarter" idx="12"/>
          </p:nvPr>
        </p:nvSpPr>
        <p:spPr/>
        <p:txBody>
          <a:bodyPr/>
          <a:lstStyle/>
          <a:p>
            <a:fld id="{5D99DD2A-B520-4620-9B43-64B657BA2D42}" type="slidenum">
              <a:rPr lang="en-US" noProof="0" smtClean="0"/>
              <a:t>10</a:t>
            </a:fld>
            <a:endParaRPr lang="en-US" noProof="0" dirty="0"/>
          </a:p>
        </p:txBody>
      </p:sp>
      <p:sp>
        <p:nvSpPr>
          <p:cNvPr id="6" name="Content Placeholder 2"/>
          <p:cNvSpPr>
            <a:spLocks noGrp="1"/>
          </p:cNvSpPr>
          <p:nvPr>
            <p:ph idx="1"/>
          </p:nvPr>
        </p:nvSpPr>
        <p:spPr>
          <a:xfrm>
            <a:off x="457200" y="2249424"/>
            <a:ext cx="10104120" cy="4325112"/>
          </a:xfrm>
        </p:spPr>
        <p:txBody>
          <a:bodyPr>
            <a:normAutofit/>
          </a:bodyPr>
          <a:lstStyle/>
          <a:p>
            <a:pPr lvl="1" algn="just"/>
            <a:endParaRPr lang="en-US" sz="1800" dirty="0">
              <a:solidFill>
                <a:schemeClr val="tx1"/>
              </a:solidFill>
              <a:latin typeface="Arial" panose="020B0604020202020204" pitchFamily="34" charset="0"/>
              <a:cs typeface="Arial" panose="020B0604020202020204" pitchFamily="34" charset="0"/>
            </a:endParaRPr>
          </a:p>
          <a:p>
            <a:pPr algn="just"/>
            <a:endParaRPr lang="en-US" sz="1800" dirty="0">
              <a:latin typeface="Arial" panose="020B0604020202020204" pitchFamily="34" charset="0"/>
              <a:cs typeface="Arial" panose="020B0604020202020204" pitchFamily="34" charset="0"/>
            </a:endParaRPr>
          </a:p>
          <a:p>
            <a:pPr algn="just"/>
            <a:endParaRPr lang="en-US" sz="18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EF19CC15-DE0C-4EF5-A354-B04F06B37833}"/>
              </a:ext>
            </a:extLst>
          </p:cNvPr>
          <p:cNvPicPr>
            <a:picLocks noChangeAspect="1"/>
          </p:cNvPicPr>
          <p:nvPr/>
        </p:nvPicPr>
        <p:blipFill rotWithShape="1">
          <a:blip r:embed="rId2"/>
          <a:srcRect l="1295" r="1001"/>
          <a:stretch/>
        </p:blipFill>
        <p:spPr>
          <a:xfrm>
            <a:off x="122133" y="1126744"/>
            <a:ext cx="8543108" cy="5015702"/>
          </a:xfrm>
          <a:prstGeom prst="rect">
            <a:avLst/>
          </a:prstGeom>
        </p:spPr>
      </p:pic>
      <p:sp>
        <p:nvSpPr>
          <p:cNvPr id="12" name="TextBox 11">
            <a:extLst>
              <a:ext uri="{FF2B5EF4-FFF2-40B4-BE49-F238E27FC236}">
                <a16:creationId xmlns:a16="http://schemas.microsoft.com/office/drawing/2014/main" id="{F612A055-2647-4557-B53C-EF4230023B73}"/>
              </a:ext>
            </a:extLst>
          </p:cNvPr>
          <p:cNvSpPr txBox="1"/>
          <p:nvPr/>
        </p:nvSpPr>
        <p:spPr>
          <a:xfrm>
            <a:off x="9005604" y="2301448"/>
            <a:ext cx="3051414" cy="3970318"/>
          </a:xfrm>
          <a:prstGeom prst="rect">
            <a:avLst/>
          </a:prstGeom>
          <a:noFill/>
        </p:spPr>
        <p:txBody>
          <a:bodyPr wrap="square" rtlCol="0">
            <a:spAutoFit/>
          </a:bodyPr>
          <a:lstStyle/>
          <a:p>
            <a:r>
              <a:rPr lang="en-US" sz="2800" b="1" dirty="0">
                <a:solidFill>
                  <a:srgbClr val="FF0000"/>
                </a:solidFill>
                <a:latin typeface="Arial" panose="020B0604020202020204" pitchFamily="34" charset="0"/>
                <a:cs typeface="Arial" panose="020B0604020202020204" pitchFamily="34" charset="0"/>
              </a:rPr>
              <a:t>Please note that if you do not initialize this register, all the bits will remain as zero and the timer/counter will remain stopped.</a:t>
            </a:r>
            <a:endParaRPr lang="en-US" b="1" dirty="0">
              <a:solidFill>
                <a:srgbClr val="FF0000"/>
              </a:solidFill>
              <a:latin typeface="Arial Narrow" panose="020B0606020202030204" pitchFamily="34" charset="0"/>
            </a:endParaRPr>
          </a:p>
        </p:txBody>
      </p:sp>
    </p:spTree>
    <p:extLst>
      <p:ext uri="{BB962C8B-B14F-4D97-AF65-F5344CB8AC3E}">
        <p14:creationId xmlns:p14="http://schemas.microsoft.com/office/powerpoint/2010/main" val="30438948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96402" y="100439"/>
            <a:ext cx="10364917" cy="716492"/>
          </a:xfrm>
        </p:spPr>
        <p:txBody>
          <a:bodyPr/>
          <a:lstStyle/>
          <a:p>
            <a:pPr algn="just"/>
            <a:r>
              <a:rPr lang="en-US" sz="4000" b="1" cap="none" dirty="0"/>
              <a:t>Timer Basics: Registers (</a:t>
            </a:r>
            <a:r>
              <a:rPr lang="en-US" sz="4000" b="1" cap="none" dirty="0">
                <a:latin typeface="Arial" panose="020B0604020202020204" pitchFamily="34" charset="0"/>
                <a:cs typeface="Arial" panose="020B0604020202020204" pitchFamily="34" charset="0"/>
              </a:rPr>
              <a:t>Timer0</a:t>
            </a:r>
            <a:r>
              <a:rPr lang="en-US" sz="4000" b="1" cap="none" dirty="0"/>
              <a:t>)</a:t>
            </a:r>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382707" y="1203960"/>
            <a:ext cx="10285293" cy="5303520"/>
          </a:xfrm>
        </p:spPr>
        <p:txBody>
          <a:bodyPr>
            <a:noAutofit/>
          </a:bodyPr>
          <a:lstStyle/>
          <a:p>
            <a:pPr marL="800100" lvl="1" indent="-34290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pPr marL="231775" indent="-231775" algn="just">
              <a:lnSpc>
                <a:spcPct val="110000"/>
              </a:lnSpc>
              <a:spcAft>
                <a:spcPts val="600"/>
              </a:spcAft>
            </a:pPr>
            <a:endParaRPr lang="en-US" sz="2000" dirty="0">
              <a:latin typeface="Arial" panose="020B0604020202020204" pitchFamily="34" charset="0"/>
              <a:ea typeface="Cambria" panose="02040503050406030204" pitchFamily="18"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D99DD2A-B520-4620-9B43-64B657BA2D42}" type="slidenum">
              <a:rPr lang="en-US" noProof="0" smtClean="0"/>
              <a:t>11</a:t>
            </a:fld>
            <a:endParaRPr lang="en-US" noProof="0" dirty="0"/>
          </a:p>
        </p:txBody>
      </p:sp>
      <p:sp>
        <p:nvSpPr>
          <p:cNvPr id="6" name="Content Placeholder 2"/>
          <p:cNvSpPr>
            <a:spLocks noGrp="1"/>
          </p:cNvSpPr>
          <p:nvPr>
            <p:ph idx="1"/>
          </p:nvPr>
        </p:nvSpPr>
        <p:spPr>
          <a:xfrm>
            <a:off x="457200" y="2249424"/>
            <a:ext cx="10104120" cy="4325112"/>
          </a:xfrm>
        </p:spPr>
        <p:txBody>
          <a:bodyPr>
            <a:normAutofit/>
          </a:bodyPr>
          <a:lstStyle/>
          <a:p>
            <a:pPr lvl="1" algn="just"/>
            <a:endParaRPr lang="en-US" sz="1800" dirty="0">
              <a:solidFill>
                <a:schemeClr val="tx1"/>
              </a:solidFill>
              <a:latin typeface="Arial" panose="020B0604020202020204" pitchFamily="34" charset="0"/>
              <a:cs typeface="Arial" panose="020B0604020202020204" pitchFamily="34" charset="0"/>
            </a:endParaRPr>
          </a:p>
          <a:p>
            <a:pPr algn="just"/>
            <a:endParaRPr lang="en-US" sz="1800" dirty="0">
              <a:latin typeface="Arial" panose="020B0604020202020204" pitchFamily="34" charset="0"/>
              <a:cs typeface="Arial" panose="020B0604020202020204" pitchFamily="34" charset="0"/>
            </a:endParaRPr>
          </a:p>
          <a:p>
            <a:pPr algn="just"/>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196402" y="823457"/>
            <a:ext cx="11851251" cy="3046988"/>
          </a:xfrm>
          <a:prstGeom prst="rect">
            <a:avLst/>
          </a:prstGeom>
        </p:spPr>
        <p:txBody>
          <a:bodyPr wrap="square">
            <a:spAutoFit/>
          </a:bodyPr>
          <a:lstStyle/>
          <a:p>
            <a:pPr marL="342900" indent="-342900">
              <a:buFont typeface="Arial" panose="020B0604020202020204" pitchFamily="34" charset="0"/>
              <a:buChar char="•"/>
            </a:pPr>
            <a:r>
              <a:rPr lang="en-US" sz="3200" b="1" dirty="0">
                <a:latin typeface="Arial" panose="020B0604020202020204" pitchFamily="34" charset="0"/>
                <a:cs typeface="Arial" panose="020B0604020202020204" pitchFamily="34" charset="0"/>
              </a:rPr>
              <a:t>Timer/Counter Register – TCNT0: </a:t>
            </a:r>
          </a:p>
          <a:p>
            <a:pPr marL="914400" lvl="1" indent="-457200">
              <a:buFont typeface="Wingdings" panose="05000000000000000000" pitchFamily="2" charset="2"/>
              <a:buChar char="ü"/>
            </a:pPr>
            <a:r>
              <a:rPr lang="en-US" sz="3200" dirty="0">
                <a:latin typeface="Arial" panose="020B0604020202020204" pitchFamily="34" charset="0"/>
                <a:cs typeface="Arial" panose="020B0604020202020204" pitchFamily="34" charset="0"/>
              </a:rPr>
              <a:t>This is where the 8-bit value of the timer resides. </a:t>
            </a:r>
          </a:p>
          <a:p>
            <a:pPr marL="914400" lvl="1" indent="-457200">
              <a:buFont typeface="Wingdings" panose="05000000000000000000" pitchFamily="2" charset="2"/>
              <a:buChar char="ü"/>
            </a:pPr>
            <a:r>
              <a:rPr lang="en-US" sz="3200" dirty="0">
                <a:latin typeface="Arial" panose="020B0604020202020204" pitchFamily="34" charset="0"/>
                <a:cs typeface="Arial" panose="020B0604020202020204" pitchFamily="34" charset="0"/>
              </a:rPr>
              <a:t>The value of </a:t>
            </a:r>
            <a:r>
              <a:rPr lang="en-US" sz="3200">
                <a:latin typeface="Arial" panose="020B0604020202020204" pitchFamily="34" charset="0"/>
                <a:cs typeface="Arial" panose="020B0604020202020204" pitchFamily="34" charset="0"/>
              </a:rPr>
              <a:t>the timer/counter </a:t>
            </a:r>
            <a:r>
              <a:rPr lang="en-US" sz="3200" dirty="0">
                <a:latin typeface="Arial" panose="020B0604020202020204" pitchFamily="34" charset="0"/>
                <a:cs typeface="Arial" panose="020B0604020202020204" pitchFamily="34" charset="0"/>
              </a:rPr>
              <a:t>is stored here and increases or decreases automatically. </a:t>
            </a:r>
          </a:p>
          <a:p>
            <a:pPr marL="914400" lvl="1" indent="-457200">
              <a:buFont typeface="Wingdings" panose="05000000000000000000" pitchFamily="2" charset="2"/>
              <a:buChar char="ü"/>
            </a:pPr>
            <a:r>
              <a:rPr lang="en-US" sz="3200" dirty="0">
                <a:latin typeface="Arial" panose="020B0604020202020204" pitchFamily="34" charset="0"/>
                <a:cs typeface="Arial" panose="020B0604020202020204" pitchFamily="34" charset="0"/>
              </a:rPr>
              <a:t>Data can be both read or written from this register. </a:t>
            </a:r>
          </a:p>
          <a:p>
            <a:pPr marL="914400" lvl="1" indent="-457200">
              <a:buFont typeface="Wingdings" panose="05000000000000000000" pitchFamily="2" charset="2"/>
              <a:buChar char="ü"/>
            </a:pPr>
            <a:r>
              <a:rPr lang="en-US" sz="3200" dirty="0">
                <a:latin typeface="Arial" panose="020B0604020202020204" pitchFamily="34" charset="0"/>
                <a:cs typeface="Arial" panose="020B0604020202020204" pitchFamily="34" charset="0"/>
              </a:rPr>
              <a:t>The register resets to zero after each overflow.</a:t>
            </a:r>
          </a:p>
        </p:txBody>
      </p:sp>
      <p:pic>
        <p:nvPicPr>
          <p:cNvPr id="14" name="Picture 13">
            <a:extLst>
              <a:ext uri="{FF2B5EF4-FFF2-40B4-BE49-F238E27FC236}">
                <a16:creationId xmlns:a16="http://schemas.microsoft.com/office/drawing/2014/main" id="{A7143E31-B34F-4420-A5E5-CFBAB466A022}"/>
              </a:ext>
            </a:extLst>
          </p:cNvPr>
          <p:cNvPicPr>
            <a:picLocks noChangeAspect="1"/>
          </p:cNvPicPr>
          <p:nvPr/>
        </p:nvPicPr>
        <p:blipFill>
          <a:blip r:embed="rId2"/>
          <a:stretch>
            <a:fillRect/>
          </a:stretch>
        </p:blipFill>
        <p:spPr>
          <a:xfrm>
            <a:off x="382707" y="4131809"/>
            <a:ext cx="11664946" cy="2009850"/>
          </a:xfrm>
          <a:prstGeom prst="rect">
            <a:avLst/>
          </a:prstGeom>
        </p:spPr>
      </p:pic>
    </p:spTree>
    <p:extLst>
      <p:ext uri="{BB962C8B-B14F-4D97-AF65-F5344CB8AC3E}">
        <p14:creationId xmlns:p14="http://schemas.microsoft.com/office/powerpoint/2010/main" val="11291856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95398" y="129222"/>
            <a:ext cx="9969681" cy="716492"/>
          </a:xfrm>
        </p:spPr>
        <p:txBody>
          <a:bodyPr/>
          <a:lstStyle/>
          <a:p>
            <a:pPr algn="just"/>
            <a:r>
              <a:rPr lang="en-US" sz="4000" b="1" cap="none" dirty="0"/>
              <a:t>Timer Basics: Registers (</a:t>
            </a:r>
            <a:r>
              <a:rPr lang="en-US" sz="4000" b="1" cap="none" dirty="0">
                <a:latin typeface="Arial" panose="020B0604020202020204" pitchFamily="34" charset="0"/>
                <a:cs typeface="Arial" panose="020B0604020202020204" pitchFamily="34" charset="0"/>
              </a:rPr>
              <a:t>Timer0</a:t>
            </a:r>
            <a:r>
              <a:rPr lang="en-US" sz="4000" b="1" cap="none" dirty="0"/>
              <a:t>)</a:t>
            </a:r>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195398" y="755967"/>
            <a:ext cx="11861619" cy="5303520"/>
          </a:xfrm>
        </p:spPr>
        <p:txBody>
          <a:bodyPr>
            <a:noAutofit/>
          </a:bodyPr>
          <a:lstStyle/>
          <a:p>
            <a:pPr marL="800100" lvl="1" indent="-342900" algn="just">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algn="just"/>
            <a:endParaRPr lang="en-US" sz="3200" dirty="0">
              <a:latin typeface="Arial" panose="020B0604020202020204" pitchFamily="34" charset="0"/>
              <a:cs typeface="Arial" panose="020B0604020202020204" pitchFamily="34" charset="0"/>
            </a:endParaRPr>
          </a:p>
          <a:p>
            <a:pPr marL="231775" indent="-231775" algn="just">
              <a:lnSpc>
                <a:spcPct val="110000"/>
              </a:lnSpc>
              <a:spcAft>
                <a:spcPts val="600"/>
              </a:spcAft>
            </a:pPr>
            <a:endParaRPr lang="en-US" sz="3200" dirty="0">
              <a:latin typeface="Arial" panose="020B0604020202020204" pitchFamily="34" charset="0"/>
              <a:ea typeface="Cambria" panose="02040503050406030204" pitchFamily="18"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D99DD2A-B520-4620-9B43-64B657BA2D42}" type="slidenum">
              <a:rPr lang="en-US" noProof="0" smtClean="0"/>
              <a:t>12</a:t>
            </a:fld>
            <a:endParaRPr lang="en-US" noProof="0" dirty="0"/>
          </a:p>
        </p:txBody>
      </p:sp>
      <p:sp>
        <p:nvSpPr>
          <p:cNvPr id="6" name="Content Placeholder 2"/>
          <p:cNvSpPr>
            <a:spLocks noGrp="1"/>
          </p:cNvSpPr>
          <p:nvPr>
            <p:ph idx="1"/>
          </p:nvPr>
        </p:nvSpPr>
        <p:spPr>
          <a:xfrm>
            <a:off x="457200" y="2249424"/>
            <a:ext cx="10104120" cy="4325112"/>
          </a:xfrm>
        </p:spPr>
        <p:txBody>
          <a:bodyPr>
            <a:normAutofit/>
          </a:bodyPr>
          <a:lstStyle/>
          <a:p>
            <a:pPr lvl="1" algn="just"/>
            <a:endParaRPr lang="en-US" sz="1800" dirty="0">
              <a:solidFill>
                <a:schemeClr val="tx1"/>
              </a:solidFill>
              <a:latin typeface="Arial" panose="020B0604020202020204" pitchFamily="34" charset="0"/>
              <a:cs typeface="Arial" panose="020B0604020202020204" pitchFamily="34" charset="0"/>
            </a:endParaRPr>
          </a:p>
          <a:p>
            <a:pPr algn="just"/>
            <a:endParaRPr lang="en-US" sz="1800" dirty="0">
              <a:latin typeface="Arial" panose="020B0604020202020204" pitchFamily="34" charset="0"/>
              <a:cs typeface="Arial" panose="020B0604020202020204" pitchFamily="34" charset="0"/>
            </a:endParaRPr>
          </a:p>
          <a:p>
            <a:pPr algn="just"/>
            <a:endParaRPr lang="en-US" sz="1800" dirty="0">
              <a:latin typeface="Arial" panose="020B0604020202020204" pitchFamily="34" charset="0"/>
              <a:cs typeface="Arial" panose="020B0604020202020204" pitchFamily="34" charset="0"/>
            </a:endParaRPr>
          </a:p>
        </p:txBody>
      </p:sp>
      <p:sp>
        <p:nvSpPr>
          <p:cNvPr id="15" name="Content Placeholder 2"/>
          <p:cNvSpPr txBox="1">
            <a:spLocks/>
          </p:cNvSpPr>
          <p:nvPr/>
        </p:nvSpPr>
        <p:spPr bwMode="white">
          <a:xfrm>
            <a:off x="91440" y="755966"/>
            <a:ext cx="11965576" cy="4729033"/>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spcAft>
                <a:spcPts val="600"/>
              </a:spcAft>
            </a:pPr>
            <a:r>
              <a:rPr lang="en-US" sz="3200" b="1" dirty="0">
                <a:latin typeface="Arial" panose="020B0604020202020204" pitchFamily="34" charset="0"/>
                <a:cs typeface="Arial" panose="020B0604020202020204" pitchFamily="34" charset="0"/>
              </a:rPr>
              <a:t>Timer/Counter Interrupt Flag Register– TIFR0: </a:t>
            </a:r>
          </a:p>
          <a:p>
            <a:pPr lvl="1">
              <a:spcAft>
                <a:spcPts val="600"/>
              </a:spcAft>
            </a:pPr>
            <a:r>
              <a:rPr lang="en-US" sz="3000" b="1" dirty="0">
                <a:solidFill>
                  <a:srgbClr val="7030A0"/>
                </a:solidFill>
                <a:latin typeface="Arial" panose="020B0604020202020204" pitchFamily="34" charset="0"/>
                <a:cs typeface="Arial" panose="020B0604020202020204" pitchFamily="34" charset="0"/>
              </a:rPr>
              <a:t>TOV0 </a:t>
            </a:r>
            <a:r>
              <a:rPr lang="en-US" sz="3000" dirty="0">
                <a:latin typeface="Arial" panose="020B0604020202020204" pitchFamily="34" charset="0"/>
                <a:cs typeface="Arial" panose="020B0604020202020204" pitchFamily="34" charset="0"/>
              </a:rPr>
              <a:t>bit is set (one) whenever TIMER0 overflows. </a:t>
            </a:r>
          </a:p>
          <a:p>
            <a:pPr>
              <a:spcAft>
                <a:spcPts val="600"/>
              </a:spcAft>
            </a:pPr>
            <a:endParaRPr lang="en-US" sz="3200" dirty="0">
              <a:latin typeface="Arial" panose="020B0604020202020204" pitchFamily="34" charset="0"/>
              <a:cs typeface="Arial" panose="020B0604020202020204" pitchFamily="34" charset="0"/>
            </a:endParaRPr>
          </a:p>
          <a:p>
            <a:pPr>
              <a:spcAft>
                <a:spcPts val="600"/>
              </a:spcAft>
            </a:pPr>
            <a:endParaRPr lang="en-US" sz="3200" dirty="0">
              <a:latin typeface="Arial" panose="020B0604020202020204" pitchFamily="34" charset="0"/>
              <a:cs typeface="Arial" panose="020B0604020202020204" pitchFamily="34" charset="0"/>
            </a:endParaRPr>
          </a:p>
          <a:p>
            <a:pPr>
              <a:spcAft>
                <a:spcPts val="0"/>
              </a:spcAft>
            </a:pPr>
            <a:r>
              <a:rPr lang="en-US" sz="3200" b="1" dirty="0">
                <a:latin typeface="Arial" panose="020B0604020202020204" pitchFamily="34" charset="0"/>
                <a:cs typeface="Arial" panose="020B0604020202020204" pitchFamily="34" charset="0"/>
              </a:rPr>
              <a:t>Output Compare Register - OCR0A and OCR0B:</a:t>
            </a:r>
            <a:endParaRPr lang="en-US" sz="3200" dirty="0">
              <a:latin typeface="Arial" panose="020B0604020202020204" pitchFamily="34" charset="0"/>
              <a:cs typeface="Arial" panose="020B0604020202020204" pitchFamily="34" charset="0"/>
            </a:endParaRPr>
          </a:p>
          <a:p>
            <a:pPr lvl="1">
              <a:spcAft>
                <a:spcPts val="0"/>
              </a:spcAft>
            </a:pPr>
            <a:r>
              <a:rPr lang="en-US" sz="3000" dirty="0">
                <a:latin typeface="Arial" panose="020B0604020202020204" pitchFamily="34" charset="0"/>
                <a:cs typeface="Arial" panose="020B0604020202020204" pitchFamily="34" charset="0"/>
              </a:rPr>
              <a:t>Both Output Compare Registers A and B contain 8-bit values that are continuously compared with the counter value (TCNT0).</a:t>
            </a:r>
          </a:p>
          <a:p>
            <a:pPr lvl="1">
              <a:spcAft>
                <a:spcPts val="600"/>
              </a:spcAft>
            </a:pPr>
            <a:r>
              <a:rPr lang="en-US" sz="3000" b="1" dirty="0">
                <a:solidFill>
                  <a:srgbClr val="FF0000"/>
                </a:solidFill>
                <a:latin typeface="Arial" panose="020B0604020202020204" pitchFamily="34" charset="0"/>
                <a:cs typeface="Arial" panose="020B0604020202020204" pitchFamily="34" charset="0"/>
              </a:rPr>
              <a:t>The OCF0A or OCF0B bit in the TIFR register is set (one) whenever the count matches the stored value.</a:t>
            </a:r>
          </a:p>
          <a:p>
            <a:pPr>
              <a:spcAft>
                <a:spcPts val="600"/>
              </a:spcAft>
            </a:pPr>
            <a:endParaRPr lang="en-US" sz="3200" dirty="0">
              <a:latin typeface="Arial" panose="020B0604020202020204" pitchFamily="34" charset="0"/>
              <a:cs typeface="Arial" panose="020B0604020202020204" pitchFamily="34" charset="0"/>
            </a:endParaRPr>
          </a:p>
          <a:p>
            <a:pPr>
              <a:spcAft>
                <a:spcPts val="600"/>
              </a:spcAft>
            </a:pPr>
            <a:endParaRPr lang="en-US" sz="3200" dirty="0">
              <a:latin typeface="Arial" panose="020B0604020202020204" pitchFamily="34" charset="0"/>
              <a:cs typeface="Arial" panose="020B0604020202020204" pitchFamily="34" charset="0"/>
            </a:endParaRPr>
          </a:p>
          <a:p>
            <a:pPr lvl="1">
              <a:spcAft>
                <a:spcPts val="600"/>
              </a:spcAft>
            </a:pPr>
            <a:endParaRPr lang="en-US" sz="3200" dirty="0">
              <a:latin typeface="Arial" panose="020B0604020202020204" pitchFamily="34" charset="0"/>
              <a:cs typeface="Arial" panose="020B0604020202020204" pitchFamily="34" charset="0"/>
            </a:endParaRPr>
          </a:p>
          <a:p>
            <a:pPr>
              <a:spcAft>
                <a:spcPts val="600"/>
              </a:spcAft>
            </a:pPr>
            <a:endParaRPr lang="en-US" sz="3200" dirty="0">
              <a:latin typeface="Arial" panose="020B0604020202020204" pitchFamily="34" charset="0"/>
              <a:cs typeface="Arial" panose="020B0604020202020204" pitchFamily="34" charset="0"/>
            </a:endParaRPr>
          </a:p>
          <a:p>
            <a:pPr>
              <a:spcAft>
                <a:spcPts val="600"/>
              </a:spcAft>
            </a:pPr>
            <a:endParaRPr lang="en-US" sz="3200" dirty="0">
              <a:latin typeface="Arial" panose="020B0604020202020204" pitchFamily="34" charset="0"/>
              <a:cs typeface="Arial" panose="020B0604020202020204" pitchFamily="34" charset="0"/>
            </a:endParaRPr>
          </a:p>
          <a:p>
            <a:pPr>
              <a:spcAft>
                <a:spcPts val="600"/>
              </a:spcAft>
            </a:pPr>
            <a:endParaRPr lang="en-US" sz="3200" dirty="0">
              <a:latin typeface="Arial" panose="020B0604020202020204" pitchFamily="34" charset="0"/>
              <a:cs typeface="Arial" panose="020B0604020202020204" pitchFamily="34" charset="0"/>
            </a:endParaRPr>
          </a:p>
          <a:p>
            <a:pPr lvl="1">
              <a:spcAft>
                <a:spcPts val="600"/>
              </a:spcAft>
            </a:pPr>
            <a:endParaRPr lang="en-US" sz="3200" dirty="0">
              <a:latin typeface="Arial" panose="020B0604020202020204" pitchFamily="34" charset="0"/>
              <a:cs typeface="Arial" panose="020B0604020202020204" pitchFamily="34" charset="0"/>
            </a:endParaRPr>
          </a:p>
          <a:p>
            <a:pPr>
              <a:spcAft>
                <a:spcPts val="600"/>
              </a:spcAft>
            </a:pPr>
            <a:endParaRPr lang="en-US" sz="3200" dirty="0">
              <a:latin typeface="Arial" panose="020B0604020202020204" pitchFamily="34" charset="0"/>
              <a:cs typeface="Arial" panose="020B0604020202020204" pitchFamily="34" charset="0"/>
            </a:endParaRPr>
          </a:p>
          <a:p>
            <a:pPr>
              <a:spcAft>
                <a:spcPts val="600"/>
              </a:spcAft>
            </a:pPr>
            <a:endParaRPr lang="en-US" sz="3200" dirty="0">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A31C5495-8F92-4809-A116-1C1658F4D68D}"/>
              </a:ext>
            </a:extLst>
          </p:cNvPr>
          <p:cNvPicPr>
            <a:picLocks noChangeAspect="1"/>
          </p:cNvPicPr>
          <p:nvPr/>
        </p:nvPicPr>
        <p:blipFill>
          <a:blip r:embed="rId2"/>
          <a:stretch>
            <a:fillRect/>
          </a:stretch>
        </p:blipFill>
        <p:spPr>
          <a:xfrm>
            <a:off x="853440" y="1920452"/>
            <a:ext cx="9311640" cy="1134412"/>
          </a:xfrm>
          <a:prstGeom prst="rect">
            <a:avLst/>
          </a:prstGeom>
        </p:spPr>
      </p:pic>
      <p:sp>
        <p:nvSpPr>
          <p:cNvPr id="17" name="Rectangle 16">
            <a:extLst>
              <a:ext uri="{FF2B5EF4-FFF2-40B4-BE49-F238E27FC236}">
                <a16:creationId xmlns:a16="http://schemas.microsoft.com/office/drawing/2014/main" id="{569403F5-2091-46F9-8584-17CF75922322}"/>
              </a:ext>
            </a:extLst>
          </p:cNvPr>
          <p:cNvSpPr/>
          <p:nvPr/>
        </p:nvSpPr>
        <p:spPr>
          <a:xfrm>
            <a:off x="8560396" y="1920453"/>
            <a:ext cx="640209" cy="1068500"/>
          </a:xfrm>
          <a:prstGeom prst="rect">
            <a:avLst/>
          </a:prstGeom>
          <a:noFill/>
          <a:ln w="73025" cap="flat" cmpd="sng" algn="ctr">
            <a:solidFill>
              <a:srgbClr val="A04DA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eorgia"/>
              <a:ea typeface="+mn-ea"/>
              <a:cs typeface="+mn-cs"/>
            </a:endParaRPr>
          </a:p>
        </p:txBody>
      </p:sp>
      <p:sp>
        <p:nvSpPr>
          <p:cNvPr id="18" name="Rectangle 17">
            <a:extLst>
              <a:ext uri="{FF2B5EF4-FFF2-40B4-BE49-F238E27FC236}">
                <a16:creationId xmlns:a16="http://schemas.microsoft.com/office/drawing/2014/main" id="{89400333-2249-4CA8-A8B3-DB5DDDAB207C}"/>
              </a:ext>
            </a:extLst>
          </p:cNvPr>
          <p:cNvSpPr/>
          <p:nvPr/>
        </p:nvSpPr>
        <p:spPr>
          <a:xfrm>
            <a:off x="6766560" y="1920451"/>
            <a:ext cx="1580606" cy="1068501"/>
          </a:xfrm>
          <a:prstGeom prst="rect">
            <a:avLst/>
          </a:prstGeom>
          <a:noFill/>
          <a:ln w="73025"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eorgia"/>
              <a:ea typeface="+mn-ea"/>
              <a:cs typeface="+mn-cs"/>
            </a:endParaRPr>
          </a:p>
        </p:txBody>
      </p:sp>
      <p:pic>
        <p:nvPicPr>
          <p:cNvPr id="19" name="Picture 18">
            <a:extLst>
              <a:ext uri="{FF2B5EF4-FFF2-40B4-BE49-F238E27FC236}">
                <a16:creationId xmlns:a16="http://schemas.microsoft.com/office/drawing/2014/main" id="{2E0E42CB-49ED-4442-89CB-F030F9856445}"/>
              </a:ext>
            </a:extLst>
          </p:cNvPr>
          <p:cNvPicPr>
            <a:picLocks noChangeAspect="1"/>
          </p:cNvPicPr>
          <p:nvPr/>
        </p:nvPicPr>
        <p:blipFill rotWithShape="1">
          <a:blip r:embed="rId3"/>
          <a:srcRect t="8673" b="4720"/>
          <a:stretch/>
        </p:blipFill>
        <p:spPr>
          <a:xfrm>
            <a:off x="902338" y="5343155"/>
            <a:ext cx="11154678" cy="1188720"/>
          </a:xfrm>
          <a:prstGeom prst="rect">
            <a:avLst/>
          </a:prstGeom>
        </p:spPr>
      </p:pic>
      <p:pic>
        <p:nvPicPr>
          <p:cNvPr id="20" name="Picture 19">
            <a:extLst>
              <a:ext uri="{FF2B5EF4-FFF2-40B4-BE49-F238E27FC236}">
                <a16:creationId xmlns:a16="http://schemas.microsoft.com/office/drawing/2014/main" id="{1E8DFCF5-ECBB-4512-A3FC-67B8FB967CF5}"/>
              </a:ext>
            </a:extLst>
          </p:cNvPr>
          <p:cNvPicPr>
            <a:picLocks noChangeAspect="1"/>
          </p:cNvPicPr>
          <p:nvPr/>
        </p:nvPicPr>
        <p:blipFill rotWithShape="1">
          <a:blip r:embed="rId4"/>
          <a:srcRect t="2016" b="11707"/>
          <a:stretch/>
        </p:blipFill>
        <p:spPr>
          <a:xfrm>
            <a:off x="902337" y="5357954"/>
            <a:ext cx="11154679" cy="1201783"/>
          </a:xfrm>
          <a:prstGeom prst="rect">
            <a:avLst/>
          </a:prstGeom>
        </p:spPr>
      </p:pic>
    </p:spTree>
    <p:extLst>
      <p:ext uri="{BB962C8B-B14F-4D97-AF65-F5344CB8AC3E}">
        <p14:creationId xmlns:p14="http://schemas.microsoft.com/office/powerpoint/2010/main" val="7563025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heel(1)">
                                      <p:cBhvr>
                                        <p:cTn id="11" dur="20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heel(1)">
                                      <p:cBhvr>
                                        <p:cTn id="28" dur="20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 y="94781"/>
            <a:ext cx="10572205" cy="740229"/>
          </a:xfrm>
        </p:spPr>
        <p:txBody>
          <a:bodyPr>
            <a:noAutofit/>
          </a:bodyPr>
          <a:lstStyle/>
          <a:p>
            <a:r>
              <a:rPr lang="en-US" sz="4000" b="1" cap="none" dirty="0">
                <a:latin typeface="Arial" panose="020B0604020202020204" pitchFamily="34" charset="0"/>
                <a:cs typeface="Arial" panose="020B0604020202020204" pitchFamily="34" charset="0"/>
              </a:rPr>
              <a:t>Timer Basics: Registers (Timer1)</a:t>
            </a:r>
          </a:p>
        </p:txBody>
      </p:sp>
      <p:sp>
        <p:nvSpPr>
          <p:cNvPr id="3" name="Content Placeholder 2"/>
          <p:cNvSpPr>
            <a:spLocks noGrp="1"/>
          </p:cNvSpPr>
          <p:nvPr>
            <p:ph idx="1"/>
          </p:nvPr>
        </p:nvSpPr>
        <p:spPr>
          <a:xfrm>
            <a:off x="104502" y="835010"/>
            <a:ext cx="11952515" cy="3946057"/>
          </a:xfrm>
        </p:spPr>
        <p:txBody>
          <a:bodyPr>
            <a:noAutofit/>
          </a:bodyPr>
          <a:lstStyle/>
          <a:p>
            <a:pPr>
              <a:spcAft>
                <a:spcPts val="0"/>
              </a:spcAft>
            </a:pPr>
            <a:r>
              <a:rPr lang="en-US" sz="3200" dirty="0">
                <a:latin typeface="Arial" panose="020B0604020202020204" pitchFamily="34" charset="0"/>
                <a:cs typeface="Arial" panose="020B0604020202020204" pitchFamily="34" charset="0"/>
              </a:rPr>
              <a:t>Most of the registers are very similar to Timer0.</a:t>
            </a:r>
          </a:p>
          <a:p>
            <a:pPr>
              <a:spcAft>
                <a:spcPts val="0"/>
              </a:spcAft>
            </a:pPr>
            <a:r>
              <a:rPr lang="en-US" sz="3200" b="1" dirty="0">
                <a:latin typeface="Arial" panose="020B0604020202020204" pitchFamily="34" charset="0"/>
                <a:cs typeface="Arial" panose="020B0604020202020204" pitchFamily="34" charset="0"/>
              </a:rPr>
              <a:t>Timer/Counter Register – TCNT1H and TCNT1L (TCNT1):</a:t>
            </a:r>
            <a:r>
              <a:rPr lang="en-US" sz="3200" dirty="0">
                <a:latin typeface="Arial" panose="020B0604020202020204" pitchFamily="34" charset="0"/>
                <a:cs typeface="Arial" panose="020B0604020202020204" pitchFamily="34" charset="0"/>
              </a:rPr>
              <a:t> </a:t>
            </a:r>
          </a:p>
          <a:p>
            <a:pPr lvl="1">
              <a:spcAft>
                <a:spcPts val="0"/>
              </a:spcAft>
              <a:buFont typeface="Wingdings" panose="05000000000000000000" pitchFamily="2" charset="2"/>
              <a:buChar char="ü"/>
            </a:pPr>
            <a:r>
              <a:rPr lang="en-US" sz="3000" dirty="0">
                <a:latin typeface="Arial" panose="020B0604020202020204" pitchFamily="34" charset="0"/>
                <a:cs typeface="Arial" panose="020B0604020202020204" pitchFamily="34" charset="0"/>
              </a:rPr>
              <a:t> The main difference between Timer0 and Timer1 is in the timer/counter register.</a:t>
            </a:r>
            <a:endParaRPr lang="en-US" sz="3000" b="1" dirty="0">
              <a:latin typeface="Arial" panose="020B0604020202020204" pitchFamily="34" charset="0"/>
              <a:cs typeface="Arial" panose="020B0604020202020204" pitchFamily="34" charset="0"/>
            </a:endParaRPr>
          </a:p>
          <a:p>
            <a:pPr lvl="1">
              <a:spcAft>
                <a:spcPts val="0"/>
              </a:spcAft>
              <a:buFont typeface="Wingdings" panose="05000000000000000000" pitchFamily="2" charset="2"/>
              <a:buChar char="ü"/>
            </a:pPr>
            <a:r>
              <a:rPr lang="en-US" sz="3000" dirty="0">
                <a:latin typeface="Arial" panose="020B0604020202020204" pitchFamily="34" charset="0"/>
                <a:cs typeface="Arial" panose="020B0604020202020204" pitchFamily="34" charset="0"/>
              </a:rPr>
              <a:t> The two Timer/Counter I/O locations (</a:t>
            </a:r>
            <a:r>
              <a:rPr lang="en-US" sz="3000" dirty="0">
                <a:solidFill>
                  <a:srgbClr val="FFFF00"/>
                </a:solidFill>
                <a:latin typeface="Arial" panose="020B0604020202020204" pitchFamily="34" charset="0"/>
                <a:cs typeface="Arial" panose="020B0604020202020204" pitchFamily="34" charset="0"/>
              </a:rPr>
              <a:t>TCNT1H and TCNT1L, combined TCNT1 of 16-bit</a:t>
            </a:r>
            <a:r>
              <a:rPr lang="en-US" sz="3000" dirty="0">
                <a:latin typeface="Arial" panose="020B0604020202020204" pitchFamily="34" charset="0"/>
                <a:cs typeface="Arial" panose="020B0604020202020204" pitchFamily="34" charset="0"/>
              </a:rPr>
              <a:t>) give direct access, both for read and write operations, to the Timer/Counter unit </a:t>
            </a:r>
            <a:r>
              <a:rPr lang="en-US" sz="3000" b="1" dirty="0">
                <a:solidFill>
                  <a:srgbClr val="FF0000"/>
                </a:solidFill>
                <a:latin typeface="Arial" panose="020B0604020202020204" pitchFamily="34" charset="0"/>
                <a:cs typeface="Arial" panose="020B0604020202020204" pitchFamily="34" charset="0"/>
              </a:rPr>
              <a:t>16-bit counter</a:t>
            </a:r>
            <a:r>
              <a:rPr lang="en-US" sz="3000" dirty="0">
                <a:latin typeface="Arial" panose="020B0604020202020204" pitchFamily="34" charset="0"/>
                <a:cs typeface="Arial" panose="020B0604020202020204" pitchFamily="34" charset="0"/>
              </a:rPr>
              <a:t>.</a:t>
            </a:r>
          </a:p>
          <a:p>
            <a:pPr lvl="1">
              <a:spcAft>
                <a:spcPts val="0"/>
              </a:spcAft>
              <a:buFont typeface="Wingdings" panose="05000000000000000000" pitchFamily="2" charset="2"/>
              <a:buChar char="ü"/>
            </a:pPr>
            <a:r>
              <a:rPr lang="en-US" sz="3000" dirty="0">
                <a:latin typeface="Arial" panose="020B0604020202020204" pitchFamily="34" charset="0"/>
                <a:cs typeface="Arial" panose="020B0604020202020204" pitchFamily="34" charset="0"/>
              </a:rPr>
              <a:t> The register resets to zero after each overflow. </a:t>
            </a:r>
          </a:p>
        </p:txBody>
      </p:sp>
      <p:pic>
        <p:nvPicPr>
          <p:cNvPr id="4" name="Picture 3">
            <a:extLst>
              <a:ext uri="{FF2B5EF4-FFF2-40B4-BE49-F238E27FC236}">
                <a16:creationId xmlns:a16="http://schemas.microsoft.com/office/drawing/2014/main" id="{A17CDC93-23D1-46D3-B86B-99B550DFF0BD}"/>
              </a:ext>
            </a:extLst>
          </p:cNvPr>
          <p:cNvPicPr>
            <a:picLocks noChangeAspect="1"/>
          </p:cNvPicPr>
          <p:nvPr/>
        </p:nvPicPr>
        <p:blipFill rotWithShape="1">
          <a:blip r:embed="rId3"/>
          <a:srcRect t="3265" b="5550"/>
          <a:stretch/>
        </p:blipFill>
        <p:spPr>
          <a:xfrm>
            <a:off x="509451" y="4781068"/>
            <a:ext cx="11377749" cy="1791728"/>
          </a:xfrm>
          <a:prstGeom prst="rect">
            <a:avLst/>
          </a:prstGeom>
        </p:spPr>
      </p:pic>
      <p:sp>
        <p:nvSpPr>
          <p:cNvPr id="8" name="Slide Number Placeholder 7"/>
          <p:cNvSpPr>
            <a:spLocks noGrp="1"/>
          </p:cNvSpPr>
          <p:nvPr>
            <p:ph type="sldNum" sz="quarter" idx="12"/>
          </p:nvPr>
        </p:nvSpPr>
        <p:spPr/>
        <p:txBody>
          <a:bodyPr/>
          <a:lstStyle/>
          <a:p>
            <a:fld id="{5D99DD2A-B520-4620-9B43-64B657BA2D42}" type="slidenum">
              <a:rPr lang="en-US" noProof="0" smtClean="0"/>
              <a:t>13</a:t>
            </a:fld>
            <a:endParaRPr lang="en-US" noProof="0" dirty="0"/>
          </a:p>
        </p:txBody>
      </p:sp>
    </p:spTree>
    <p:extLst>
      <p:ext uri="{BB962C8B-B14F-4D97-AF65-F5344CB8AC3E}">
        <p14:creationId xmlns:p14="http://schemas.microsoft.com/office/powerpoint/2010/main" val="2347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 y="94781"/>
            <a:ext cx="10572205" cy="740229"/>
          </a:xfrm>
        </p:spPr>
        <p:txBody>
          <a:bodyPr>
            <a:noAutofit/>
          </a:bodyPr>
          <a:lstStyle/>
          <a:p>
            <a:r>
              <a:rPr lang="en-US" sz="4000" b="1" cap="none" dirty="0">
                <a:latin typeface="Arial" panose="020B0604020202020204" pitchFamily="34" charset="0"/>
                <a:cs typeface="Arial" panose="020B0604020202020204" pitchFamily="34" charset="0"/>
              </a:rPr>
              <a:t>Timer Basics: Registers (Timer1)</a:t>
            </a:r>
          </a:p>
        </p:txBody>
      </p:sp>
      <p:sp>
        <p:nvSpPr>
          <p:cNvPr id="3" name="Content Placeholder 2"/>
          <p:cNvSpPr>
            <a:spLocks noGrp="1"/>
          </p:cNvSpPr>
          <p:nvPr>
            <p:ph idx="1"/>
          </p:nvPr>
        </p:nvSpPr>
        <p:spPr>
          <a:xfrm>
            <a:off x="104502" y="835010"/>
            <a:ext cx="11952515" cy="5866236"/>
          </a:xfrm>
        </p:spPr>
        <p:txBody>
          <a:bodyPr>
            <a:noAutofit/>
          </a:bodyPr>
          <a:lstStyle/>
          <a:p>
            <a:pPr>
              <a:lnSpc>
                <a:spcPct val="90000"/>
              </a:lnSpc>
              <a:spcAft>
                <a:spcPts val="0"/>
              </a:spcAft>
            </a:pPr>
            <a:r>
              <a:rPr lang="en-US" sz="3200" dirty="0">
                <a:latin typeface="Arial" panose="020B0604020202020204" pitchFamily="34" charset="0"/>
                <a:cs typeface="Arial" panose="020B0604020202020204" pitchFamily="34" charset="0"/>
              </a:rPr>
              <a:t>Most of the registers are very similar to Timer0.</a:t>
            </a:r>
          </a:p>
          <a:p>
            <a:pPr>
              <a:lnSpc>
                <a:spcPct val="90000"/>
              </a:lnSpc>
              <a:spcAft>
                <a:spcPts val="0"/>
              </a:spcAft>
            </a:pPr>
            <a:r>
              <a:rPr lang="en-US" sz="3200" b="1" dirty="0">
                <a:latin typeface="Arial" panose="020B0604020202020204" pitchFamily="34" charset="0"/>
                <a:cs typeface="Arial" panose="020B0604020202020204" pitchFamily="34" charset="0"/>
              </a:rPr>
              <a:t>Timer/Counter Register – TCNT1H and TCNT1L (TCNT1):</a:t>
            </a:r>
          </a:p>
          <a:p>
            <a:pPr lvl="1">
              <a:lnSpc>
                <a:spcPct val="90000"/>
              </a:lnSpc>
              <a:spcAft>
                <a:spcPts val="0"/>
              </a:spcAft>
            </a:pPr>
            <a:r>
              <a:rPr lang="en-US" sz="3200" dirty="0">
                <a:latin typeface="Arial" panose="020B0604020202020204" pitchFamily="34" charset="0"/>
                <a:cs typeface="Arial" panose="020B0604020202020204" pitchFamily="34" charset="0"/>
              </a:rPr>
              <a:t>The other differences include-</a:t>
            </a:r>
          </a:p>
          <a:p>
            <a:pPr lvl="2">
              <a:lnSpc>
                <a:spcPct val="90000"/>
              </a:lnSpc>
              <a:spcAft>
                <a:spcPts val="0"/>
              </a:spcAft>
              <a:buFont typeface="Wingdings" panose="05000000000000000000" pitchFamily="2" charset="2"/>
              <a:buChar char="ü"/>
            </a:pPr>
            <a:r>
              <a:rPr lang="en-US" sz="3000" dirty="0">
                <a:latin typeface="Arial" panose="020B0604020202020204" pitchFamily="34" charset="0"/>
                <a:cs typeface="Arial" panose="020B0604020202020204" pitchFamily="34" charset="0"/>
              </a:rPr>
              <a:t> The output compare registers are also 16 bit and made up from two 8-bit registers.</a:t>
            </a:r>
          </a:p>
          <a:p>
            <a:pPr lvl="2">
              <a:lnSpc>
                <a:spcPct val="90000"/>
              </a:lnSpc>
              <a:spcAft>
                <a:spcPts val="0"/>
              </a:spcAft>
              <a:buFont typeface="Wingdings" panose="05000000000000000000" pitchFamily="2" charset="2"/>
              <a:buChar char="ü"/>
            </a:pPr>
            <a:r>
              <a:rPr lang="en-US" sz="3000" dirty="0">
                <a:latin typeface="Arial" panose="020B0604020202020204" pitchFamily="34" charset="0"/>
                <a:cs typeface="Arial" panose="020B0604020202020204" pitchFamily="34" charset="0"/>
              </a:rPr>
              <a:t> There is an extra Input Capture Register.</a:t>
            </a:r>
          </a:p>
          <a:p>
            <a:pPr lvl="2">
              <a:lnSpc>
                <a:spcPct val="90000"/>
              </a:lnSpc>
              <a:spcAft>
                <a:spcPts val="0"/>
              </a:spcAft>
              <a:buFont typeface="Wingdings" panose="05000000000000000000" pitchFamily="2" charset="2"/>
              <a:buChar char="ü"/>
            </a:pPr>
            <a:r>
              <a:rPr lang="en-US" sz="3000" dirty="0">
                <a:latin typeface="Arial" panose="020B0604020202020204" pitchFamily="34" charset="0"/>
                <a:cs typeface="Arial" panose="020B0604020202020204" pitchFamily="34" charset="0"/>
              </a:rPr>
              <a:t> There are several extra modes Timer1 can run on.</a:t>
            </a:r>
          </a:p>
          <a:p>
            <a:pPr>
              <a:lnSpc>
                <a:spcPct val="90000"/>
              </a:lnSpc>
              <a:spcAft>
                <a:spcPts val="0"/>
              </a:spcAft>
            </a:pPr>
            <a:endParaRPr lang="en-US" sz="32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D99DD2A-B520-4620-9B43-64B657BA2D42}" type="slidenum">
              <a:rPr lang="en-US" noProof="0" smtClean="0"/>
              <a:t>14</a:t>
            </a:fld>
            <a:endParaRPr lang="en-US" noProof="0" dirty="0"/>
          </a:p>
        </p:txBody>
      </p:sp>
    </p:spTree>
    <p:extLst>
      <p:ext uri="{BB962C8B-B14F-4D97-AF65-F5344CB8AC3E}">
        <p14:creationId xmlns:p14="http://schemas.microsoft.com/office/powerpoint/2010/main" val="233426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86" y="217714"/>
            <a:ext cx="10840914" cy="879566"/>
          </a:xfrm>
        </p:spPr>
        <p:txBody>
          <a:bodyPr>
            <a:normAutofit/>
          </a:bodyPr>
          <a:lstStyle/>
          <a:p>
            <a:r>
              <a:rPr lang="en-US" sz="4000" b="1" cap="none" dirty="0"/>
              <a:t>Timer Basics: Terminology</a:t>
            </a:r>
          </a:p>
        </p:txBody>
      </p:sp>
      <p:sp>
        <p:nvSpPr>
          <p:cNvPr id="3" name="Content Placeholder 2"/>
          <p:cNvSpPr>
            <a:spLocks noGrp="1"/>
          </p:cNvSpPr>
          <p:nvPr>
            <p:ph idx="1"/>
          </p:nvPr>
        </p:nvSpPr>
        <p:spPr>
          <a:xfrm>
            <a:off x="163285" y="968263"/>
            <a:ext cx="11893731" cy="5563165"/>
          </a:xfrm>
        </p:spPr>
        <p:txBody>
          <a:bodyPr>
            <a:noAutofit/>
          </a:bodyPr>
          <a:lstStyle/>
          <a:p>
            <a:pPr>
              <a:lnSpc>
                <a:spcPct val="90000"/>
              </a:lnSpc>
              <a:spcAft>
                <a:spcPts val="0"/>
              </a:spcAft>
            </a:pPr>
            <a:r>
              <a:rPr lang="en-US" sz="3600" dirty="0">
                <a:latin typeface="Arial" panose="020B0604020202020204" pitchFamily="34" charset="0"/>
                <a:cs typeface="Arial" panose="020B0604020202020204" pitchFamily="34" charset="0"/>
              </a:rPr>
              <a:t>Definitions of some commonly used terms in Timer:</a:t>
            </a:r>
          </a:p>
          <a:p>
            <a:pPr>
              <a:lnSpc>
                <a:spcPct val="90000"/>
              </a:lnSpc>
              <a:spcAft>
                <a:spcPts val="0"/>
              </a:spcAft>
            </a:pPr>
            <a:r>
              <a:rPr lang="en-US" sz="3600" b="1" u="sng" dirty="0">
                <a:latin typeface="Arial" panose="020B0604020202020204" pitchFamily="34" charset="0"/>
                <a:cs typeface="Arial" panose="020B0604020202020204" pitchFamily="34" charset="0"/>
              </a:rPr>
              <a:t>BOTTOM:</a:t>
            </a: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The counter reaches the BOTTOM when it becomes 0x00.</a:t>
            </a:r>
          </a:p>
          <a:p>
            <a:pPr>
              <a:lnSpc>
                <a:spcPct val="90000"/>
              </a:lnSpc>
              <a:spcAft>
                <a:spcPts val="0"/>
              </a:spcAft>
            </a:pPr>
            <a:r>
              <a:rPr lang="en-US" sz="3600" b="1" u="sng" dirty="0">
                <a:latin typeface="Arial" panose="020B0604020202020204" pitchFamily="34" charset="0"/>
                <a:cs typeface="Arial" panose="020B0604020202020204" pitchFamily="34" charset="0"/>
              </a:rPr>
              <a:t>MAX:</a:t>
            </a:r>
            <a:r>
              <a:rPr lang="en-US" sz="3600" dirty="0">
                <a:latin typeface="Arial" panose="020B0604020202020204" pitchFamily="34" charset="0"/>
                <a:cs typeface="Arial" panose="020B0604020202020204" pitchFamily="34" charset="0"/>
              </a:rPr>
              <a:t> The counter reaches its maximum when it becomes 0xFF (decimal 255) in Timer0 and 0xFFFF (decimal 65535) in Timer1.</a:t>
            </a:r>
          </a:p>
          <a:p>
            <a:pPr>
              <a:lnSpc>
                <a:spcPct val="90000"/>
              </a:lnSpc>
              <a:spcAft>
                <a:spcPts val="0"/>
              </a:spcAft>
            </a:pPr>
            <a:r>
              <a:rPr lang="en-US" sz="3600" b="1" u="sng" dirty="0">
                <a:latin typeface="Arial" panose="020B0604020202020204" pitchFamily="34" charset="0"/>
                <a:cs typeface="Arial" panose="020B0604020202020204" pitchFamily="34" charset="0"/>
              </a:rPr>
              <a:t>TOP:</a:t>
            </a:r>
            <a:r>
              <a:rPr lang="en-US" sz="3600" dirty="0">
                <a:latin typeface="Arial" panose="020B0604020202020204" pitchFamily="34" charset="0"/>
                <a:cs typeface="Arial" panose="020B0604020202020204" pitchFamily="34" charset="0"/>
              </a:rPr>
              <a:t> The counter reaches the TOP when it becomes equal to the highest value in the count sequence. The TOP value can be assigned to be the fixed value (MAX) or the value stored in the </a:t>
            </a:r>
            <a:r>
              <a:rPr lang="en-US" sz="3600" dirty="0" err="1">
                <a:latin typeface="Arial" panose="020B0604020202020204" pitchFamily="34" charset="0"/>
                <a:cs typeface="Arial" panose="020B0604020202020204" pitchFamily="34" charset="0"/>
              </a:rPr>
              <a:t>OCRnA</a:t>
            </a:r>
            <a:r>
              <a:rPr lang="en-US" sz="3600" dirty="0">
                <a:latin typeface="Arial" panose="020B0604020202020204" pitchFamily="34" charset="0"/>
                <a:cs typeface="Arial" panose="020B0604020202020204" pitchFamily="34" charset="0"/>
              </a:rPr>
              <a:t> or </a:t>
            </a:r>
            <a:r>
              <a:rPr lang="en-US" sz="3600" dirty="0" err="1">
                <a:latin typeface="Arial" panose="020B0604020202020204" pitchFamily="34" charset="0"/>
                <a:cs typeface="Arial" panose="020B0604020202020204" pitchFamily="34" charset="0"/>
              </a:rPr>
              <a:t>OCRnB</a:t>
            </a:r>
            <a:r>
              <a:rPr lang="en-US" sz="3600" dirty="0">
                <a:latin typeface="Arial" panose="020B0604020202020204" pitchFamily="34" charset="0"/>
                <a:cs typeface="Arial" panose="020B0604020202020204" pitchFamily="34" charset="0"/>
              </a:rPr>
              <a:t> Register. The assignment is dependent on the mode of operation.</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15</a:t>
            </a:fld>
            <a:endParaRPr lang="en-US" noProof="0" dirty="0"/>
          </a:p>
        </p:txBody>
      </p:sp>
    </p:spTree>
    <p:extLst>
      <p:ext uri="{BB962C8B-B14F-4D97-AF65-F5344CB8AC3E}">
        <p14:creationId xmlns:p14="http://schemas.microsoft.com/office/powerpoint/2010/main" val="217922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38" y="187235"/>
            <a:ext cx="10840914" cy="775063"/>
          </a:xfrm>
        </p:spPr>
        <p:txBody>
          <a:bodyPr>
            <a:normAutofit/>
          </a:bodyPr>
          <a:lstStyle/>
          <a:p>
            <a:r>
              <a:rPr lang="en-US" sz="4000" b="1" cap="none" dirty="0"/>
              <a:t>Timer Modes: Normal Mode</a:t>
            </a:r>
          </a:p>
        </p:txBody>
      </p:sp>
      <p:sp>
        <p:nvSpPr>
          <p:cNvPr id="3" name="Content Placeholder 2"/>
          <p:cNvSpPr>
            <a:spLocks noGrp="1"/>
          </p:cNvSpPr>
          <p:nvPr>
            <p:ph idx="1"/>
          </p:nvPr>
        </p:nvSpPr>
        <p:spPr>
          <a:xfrm>
            <a:off x="215538" y="962297"/>
            <a:ext cx="11854542" cy="4876799"/>
          </a:xfrm>
        </p:spPr>
        <p:txBody>
          <a:bodyPr>
            <a:noAutofit/>
          </a:bodyPr>
          <a:lstStyle/>
          <a:p>
            <a:r>
              <a:rPr lang="en-US" sz="3600" dirty="0">
                <a:latin typeface="Arial" panose="020B0604020202020204" pitchFamily="34" charset="0"/>
                <a:cs typeface="Arial" panose="020B0604020202020204" pitchFamily="34" charset="0"/>
              </a:rPr>
              <a:t>The simplest mode of operation is the Normal mode. In this mode, the counting direction is always </a:t>
            </a:r>
            <a:r>
              <a:rPr lang="en-US" sz="3600" b="1" dirty="0">
                <a:solidFill>
                  <a:srgbClr val="FFFF00"/>
                </a:solidFill>
                <a:latin typeface="Arial" panose="020B0604020202020204" pitchFamily="34" charset="0"/>
                <a:cs typeface="Arial" panose="020B0604020202020204" pitchFamily="34" charset="0"/>
              </a:rPr>
              <a:t>up (incrementing)</a:t>
            </a:r>
            <a:r>
              <a:rPr lang="en-US" sz="3600" dirty="0">
                <a:latin typeface="Arial" panose="020B0604020202020204" pitchFamily="34" charset="0"/>
                <a:cs typeface="Arial" panose="020B0604020202020204" pitchFamily="34" charset="0"/>
              </a:rPr>
              <a:t>, and no counter clear is performed. </a:t>
            </a:r>
          </a:p>
          <a:p>
            <a:r>
              <a:rPr lang="en-US" sz="3600" dirty="0">
                <a:latin typeface="Arial" panose="020B0604020202020204" pitchFamily="34" charset="0"/>
                <a:cs typeface="Arial" panose="020B0604020202020204" pitchFamily="34" charset="0"/>
              </a:rPr>
              <a:t>The counter simply overflows when it passes its maximum value and then restarts from zero. </a:t>
            </a:r>
          </a:p>
          <a:p>
            <a:r>
              <a:rPr lang="en-US" sz="3600" dirty="0">
                <a:latin typeface="Arial" panose="020B0604020202020204" pitchFamily="34" charset="0"/>
                <a:cs typeface="Arial" panose="020B0604020202020204" pitchFamily="34" charset="0"/>
              </a:rPr>
              <a:t>In normal mode of operation, the Timer/Counter Overflow Flag (TOV0) will be set in the same timer clock cycle as the TCNT0 becomes zero.</a:t>
            </a:r>
            <a:endParaRPr lang="en-US" sz="3600" dirty="0">
              <a:highlight>
                <a:srgbClr val="FFFF00"/>
              </a:highlight>
              <a:latin typeface="Arial" panose="020B0604020202020204" pitchFamily="34" charset="0"/>
              <a:cs typeface="Arial" panose="020B0604020202020204" pitchFamily="34" charset="0"/>
            </a:endParaRPr>
          </a:p>
        </p:txBody>
      </p:sp>
      <p:sp>
        <p:nvSpPr>
          <p:cNvPr id="9" name="Slide Number Placeholder 8"/>
          <p:cNvSpPr>
            <a:spLocks noGrp="1"/>
          </p:cNvSpPr>
          <p:nvPr>
            <p:ph type="sldNum" sz="quarter" idx="12"/>
          </p:nvPr>
        </p:nvSpPr>
        <p:spPr/>
        <p:txBody>
          <a:bodyPr/>
          <a:lstStyle/>
          <a:p>
            <a:fld id="{5D99DD2A-B520-4620-9B43-64B657BA2D42}" type="slidenum">
              <a:rPr lang="en-US" noProof="0" smtClean="0"/>
              <a:t>16</a:t>
            </a:fld>
            <a:endParaRPr lang="en-US" noProof="0" dirty="0"/>
          </a:p>
        </p:txBody>
      </p:sp>
    </p:spTree>
    <p:extLst>
      <p:ext uri="{BB962C8B-B14F-4D97-AF65-F5344CB8AC3E}">
        <p14:creationId xmlns:p14="http://schemas.microsoft.com/office/powerpoint/2010/main" val="41781979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0778" y="1036868"/>
            <a:ext cx="11852365" cy="4524315"/>
          </a:xfrm>
          <a:prstGeom prst="rect">
            <a:avLst/>
          </a:prstGeom>
        </p:spPr>
        <p:txBody>
          <a:bodyPr wrap="square">
            <a:spAutoFit/>
          </a:bodyPr>
          <a:lstStyle/>
          <a:p>
            <a:pPr marL="285750" indent="-285750">
              <a:buFont typeface="Arial" panose="020B0604020202020204" pitchFamily="34" charset="0"/>
              <a:buChar char="•"/>
            </a:pPr>
            <a:r>
              <a:rPr lang="en-US" sz="3600" dirty="0">
                <a:latin typeface="Arial" panose="020B0604020202020204" pitchFamily="34" charset="0"/>
                <a:cs typeface="Arial" panose="020B0604020202020204" pitchFamily="34" charset="0"/>
              </a:rPr>
              <a:t>In </a:t>
            </a:r>
            <a:r>
              <a:rPr lang="en-US" sz="3600" b="1" dirty="0">
                <a:latin typeface="Arial" panose="020B0604020202020204" pitchFamily="34" charset="0"/>
                <a:cs typeface="Arial" panose="020B0604020202020204" pitchFamily="34" charset="0"/>
              </a:rPr>
              <a:t>Clear Timer on Compare or CTC mode</a:t>
            </a:r>
            <a:r>
              <a:rPr lang="en-US" sz="3600" dirty="0">
                <a:latin typeface="Arial" panose="020B0604020202020204" pitchFamily="34" charset="0"/>
                <a:cs typeface="Arial" panose="020B0604020202020204" pitchFamily="34" charset="0"/>
              </a:rPr>
              <a:t>, the counter is cleared to zero when the counter value (TCNT0) matches a value stored in either OCR0 (OCR0A or OCR0B) registers. </a:t>
            </a:r>
          </a:p>
          <a:p>
            <a:pPr marL="285750" indent="-285750">
              <a:buFont typeface="Arial" panose="020B0604020202020204" pitchFamily="34" charset="0"/>
              <a:buChar char="•"/>
            </a:pPr>
            <a:r>
              <a:rPr lang="en-US" sz="3600" dirty="0">
                <a:latin typeface="Arial" panose="020B0604020202020204" pitchFamily="34" charset="0"/>
                <a:cs typeface="Arial" panose="020B0604020202020204" pitchFamily="34" charset="0"/>
              </a:rPr>
              <a:t>When the desired value is reached, a flag in a status register is set to ‘1’. </a:t>
            </a:r>
          </a:p>
          <a:p>
            <a:pPr marL="285750" indent="-285750">
              <a:buFont typeface="Arial" panose="020B0604020202020204" pitchFamily="34" charset="0"/>
              <a:buChar char="•"/>
            </a:pPr>
            <a:r>
              <a:rPr lang="en-US" sz="3600" dirty="0">
                <a:latin typeface="Arial" panose="020B0604020202020204" pitchFamily="34" charset="0"/>
                <a:cs typeface="Arial" panose="020B0604020202020204" pitchFamily="34" charset="0"/>
              </a:rPr>
              <a:t>This method can be more efficient than </a:t>
            </a:r>
            <a:r>
              <a:rPr lang="en-US" sz="3600" dirty="0">
                <a:solidFill>
                  <a:srgbClr val="FFFF00"/>
                </a:solidFill>
                <a:latin typeface="Arial" panose="020B0604020202020204" pitchFamily="34" charset="0"/>
                <a:cs typeface="Arial" panose="020B0604020202020204" pitchFamily="34" charset="0"/>
              </a:rPr>
              <a:t>comparing bytes to detect a match </a:t>
            </a:r>
            <a:r>
              <a:rPr lang="en-US" sz="3600" dirty="0">
                <a:latin typeface="Arial" panose="020B0604020202020204" pitchFamily="34" charset="0"/>
                <a:cs typeface="Arial" panose="020B0604020202020204" pitchFamily="34" charset="0"/>
              </a:rPr>
              <a:t>as </a:t>
            </a:r>
            <a:r>
              <a:rPr lang="en-US" sz="3600" dirty="0">
                <a:solidFill>
                  <a:schemeClr val="accent1"/>
                </a:solidFill>
                <a:latin typeface="Arial" panose="020B0604020202020204" pitchFamily="34" charset="0"/>
                <a:cs typeface="Arial" panose="020B0604020202020204" pitchFamily="34" charset="0"/>
              </a:rPr>
              <a:t>checking a single flag is simpler</a:t>
            </a:r>
            <a:r>
              <a:rPr lang="en-US" sz="3600" dirty="0">
                <a:latin typeface="Arial" panose="020B0604020202020204" pitchFamily="34" charset="0"/>
                <a:cs typeface="Arial" panose="020B0604020202020204" pitchFamily="34" charset="0"/>
              </a:rPr>
              <a:t>.</a:t>
            </a:r>
          </a:p>
        </p:txBody>
      </p:sp>
      <p:sp>
        <p:nvSpPr>
          <p:cNvPr id="6" name="Title 1"/>
          <p:cNvSpPr txBox="1">
            <a:spLocks/>
          </p:cNvSpPr>
          <p:nvPr/>
        </p:nvSpPr>
        <p:spPr bwMode="white">
          <a:xfrm>
            <a:off x="230777" y="222068"/>
            <a:ext cx="11852365" cy="814800"/>
          </a:xfrm>
          <a:prstGeom prst="rect">
            <a:avLst/>
          </a:prstGeom>
          <a:effectLst/>
        </p:spPr>
        <p:txBody>
          <a:bodyPr vert="horz" lIns="91440" tIns="45720" rIns="91440" bIns="45720" rtlCol="0" anchor="ctr" anchorCtr="0">
            <a:norm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cap="none" dirty="0"/>
              <a:t>Timer Modes: </a:t>
            </a:r>
            <a:r>
              <a:rPr lang="en-US" sz="4000" b="1" cap="none" dirty="0">
                <a:latin typeface="Arial" panose="020B0604020202020204" pitchFamily="34" charset="0"/>
                <a:cs typeface="Arial" panose="020B0604020202020204" pitchFamily="34" charset="0"/>
              </a:rPr>
              <a:t>Clear Timer on Compare,</a:t>
            </a:r>
            <a:r>
              <a:rPr lang="en-US" sz="4000" b="1" dirty="0">
                <a:latin typeface="Arial" panose="020B0604020202020204" pitchFamily="34" charset="0"/>
                <a:cs typeface="Arial" panose="020B0604020202020204" pitchFamily="34" charset="0"/>
              </a:rPr>
              <a:t> </a:t>
            </a:r>
            <a:r>
              <a:rPr lang="en-US" sz="4000" b="1" dirty="0"/>
              <a:t>CTC </a:t>
            </a:r>
            <a:r>
              <a:rPr lang="en-US" sz="4000" b="1" cap="none" dirty="0"/>
              <a:t>Mode</a:t>
            </a:r>
          </a:p>
        </p:txBody>
      </p:sp>
      <p:sp>
        <p:nvSpPr>
          <p:cNvPr id="11" name="Slide Number Placeholder 10"/>
          <p:cNvSpPr>
            <a:spLocks noGrp="1"/>
          </p:cNvSpPr>
          <p:nvPr>
            <p:ph type="sldNum" sz="quarter" idx="12"/>
          </p:nvPr>
        </p:nvSpPr>
        <p:spPr/>
        <p:txBody>
          <a:bodyPr/>
          <a:lstStyle/>
          <a:p>
            <a:fld id="{5D99DD2A-B520-4620-9B43-64B657BA2D42}" type="slidenum">
              <a:rPr lang="en-US" noProof="0" smtClean="0"/>
              <a:t>17</a:t>
            </a:fld>
            <a:endParaRPr lang="en-US" noProof="0" dirty="0"/>
          </a:p>
        </p:txBody>
      </p:sp>
    </p:spTree>
    <p:extLst>
      <p:ext uri="{BB962C8B-B14F-4D97-AF65-F5344CB8AC3E}">
        <p14:creationId xmlns:p14="http://schemas.microsoft.com/office/powerpoint/2010/main" val="26991466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968B-0938-4E6E-ADDD-EF8D0F853F22}"/>
              </a:ext>
            </a:extLst>
          </p:cNvPr>
          <p:cNvSpPr>
            <a:spLocks noGrp="1"/>
          </p:cNvSpPr>
          <p:nvPr>
            <p:ph type="title"/>
          </p:nvPr>
        </p:nvSpPr>
        <p:spPr>
          <a:xfrm>
            <a:off x="2254486" y="2645225"/>
            <a:ext cx="8229600" cy="1066800"/>
          </a:xfrm>
        </p:spPr>
        <p:txBody>
          <a:bodyPr/>
          <a:lstStyle/>
          <a:p>
            <a:pPr algn="ctr"/>
            <a:endParaRPr lang="en-US"/>
          </a:p>
        </p:txBody>
      </p:sp>
      <p:sp>
        <p:nvSpPr>
          <p:cNvPr id="3" name="Content Placeholder 2">
            <a:extLst>
              <a:ext uri="{FF2B5EF4-FFF2-40B4-BE49-F238E27FC236}">
                <a16:creationId xmlns:a16="http://schemas.microsoft.com/office/drawing/2014/main" id="{973FE424-6A42-48DC-87B0-E63C56E4C836}"/>
              </a:ext>
            </a:extLst>
          </p:cNvPr>
          <p:cNvSpPr>
            <a:spLocks noGrp="1"/>
          </p:cNvSpPr>
          <p:nvPr>
            <p:ph idx="1"/>
          </p:nvPr>
        </p:nvSpPr>
        <p:spPr>
          <a:xfrm>
            <a:off x="685801" y="1543026"/>
            <a:ext cx="10840914" cy="3921600"/>
          </a:xfrm>
        </p:spPr>
        <p:txBody>
          <a:bodyPr>
            <a:normAutofit fontScale="77500" lnSpcReduction="20000"/>
          </a:bodyPr>
          <a:lstStyle/>
          <a:p>
            <a:endParaRPr lang="en-US" dirty="0"/>
          </a:p>
          <a:p>
            <a:endParaRPr lang="en-US" dirty="0"/>
          </a:p>
          <a:p>
            <a:endParaRPr lang="en-US" dirty="0"/>
          </a:p>
          <a:p>
            <a:pPr marL="109728" indent="0">
              <a:buNone/>
            </a:pPr>
            <a:endParaRPr lang="en-US" dirty="0"/>
          </a:p>
          <a:p>
            <a:pPr marL="109728" indent="0">
              <a:buNone/>
            </a:pPr>
            <a:endParaRPr lang="en-US" dirty="0"/>
          </a:p>
          <a:p>
            <a:pPr marL="109728" indent="0">
              <a:buNone/>
            </a:pPr>
            <a:endParaRPr lang="en-US" dirty="0"/>
          </a:p>
          <a:p>
            <a:pPr marL="109728" indent="0">
              <a:buNone/>
            </a:pPr>
            <a:endParaRPr lang="en-US" dirty="0"/>
          </a:p>
          <a:p>
            <a:r>
              <a:rPr lang="en-US" sz="1200" dirty="0">
                <a:solidFill>
                  <a:srgbClr val="FF0000"/>
                </a:solidFill>
              </a:rPr>
              <a:t>Red: signals entering/exiting a block</a:t>
            </a:r>
          </a:p>
          <a:p>
            <a:r>
              <a:rPr lang="en-US" sz="1200" dirty="0">
                <a:solidFill>
                  <a:srgbClr val="00B050"/>
                </a:solidFill>
              </a:rPr>
              <a:t>Green: description of a block</a:t>
            </a:r>
          </a:p>
          <a:p>
            <a:endParaRPr lang="en-US" dirty="0"/>
          </a:p>
          <a:p>
            <a:endParaRPr lang="en-US" dirty="0"/>
          </a:p>
          <a:p>
            <a:r>
              <a:rPr lang="en-CA" dirty="0"/>
              <a:t>Red: signals entering/exiting a block</a:t>
            </a:r>
          </a:p>
          <a:p>
            <a:r>
              <a:rPr lang="en-CA" dirty="0"/>
              <a:t>Green: description of a block</a:t>
            </a:r>
          </a:p>
          <a:p>
            <a:endParaRPr lang="en-US" dirty="0"/>
          </a:p>
        </p:txBody>
      </p:sp>
      <p:pic>
        <p:nvPicPr>
          <p:cNvPr id="5" name="Picture 4">
            <a:extLst>
              <a:ext uri="{FF2B5EF4-FFF2-40B4-BE49-F238E27FC236}">
                <a16:creationId xmlns:a16="http://schemas.microsoft.com/office/drawing/2014/main" id="{5ABC626E-7B2F-49C9-8A0F-F593F047BB93}"/>
              </a:ext>
            </a:extLst>
          </p:cNvPr>
          <p:cNvPicPr>
            <a:picLocks noChangeAspect="1"/>
          </p:cNvPicPr>
          <p:nvPr/>
        </p:nvPicPr>
        <p:blipFill rotWithShape="1">
          <a:blip r:embed="rId2"/>
          <a:srcRect l="9362" t="1" b="61537"/>
          <a:stretch/>
        </p:blipFill>
        <p:spPr>
          <a:xfrm>
            <a:off x="787960" y="1409319"/>
            <a:ext cx="11305239" cy="4677972"/>
          </a:xfrm>
          <a:prstGeom prst="rect">
            <a:avLst/>
          </a:prstGeom>
        </p:spPr>
      </p:pic>
      <p:sp>
        <p:nvSpPr>
          <p:cNvPr id="8" name="TextBox 7">
            <a:extLst>
              <a:ext uri="{FF2B5EF4-FFF2-40B4-BE49-F238E27FC236}">
                <a16:creationId xmlns:a16="http://schemas.microsoft.com/office/drawing/2014/main" id="{FEA074F2-CC26-44CC-A56A-0D000E2E73C1}"/>
              </a:ext>
            </a:extLst>
          </p:cNvPr>
          <p:cNvSpPr txBox="1"/>
          <p:nvPr/>
        </p:nvSpPr>
        <p:spPr>
          <a:xfrm>
            <a:off x="10496923" y="3731000"/>
            <a:ext cx="1683563" cy="646331"/>
          </a:xfrm>
          <a:prstGeom prst="rect">
            <a:avLst/>
          </a:prstGeom>
          <a:noFill/>
        </p:spPr>
        <p:txBody>
          <a:bodyPr wrap="square" rtlCol="0">
            <a:spAutoFit/>
          </a:bodyPr>
          <a:lstStyle/>
          <a:p>
            <a:pPr algn="ctr"/>
            <a:r>
              <a:rPr lang="en-US" b="1" dirty="0">
                <a:solidFill>
                  <a:srgbClr val="FF0000"/>
                </a:solidFill>
              </a:rPr>
              <a:t>0a. External clock source</a:t>
            </a:r>
          </a:p>
        </p:txBody>
      </p:sp>
      <p:sp>
        <p:nvSpPr>
          <p:cNvPr id="9" name="TextBox 8">
            <a:extLst>
              <a:ext uri="{FF2B5EF4-FFF2-40B4-BE49-F238E27FC236}">
                <a16:creationId xmlns:a16="http://schemas.microsoft.com/office/drawing/2014/main" id="{E9A5064B-B6A2-43E6-AC44-009D02406417}"/>
              </a:ext>
            </a:extLst>
          </p:cNvPr>
          <p:cNvSpPr txBox="1"/>
          <p:nvPr/>
        </p:nvSpPr>
        <p:spPr>
          <a:xfrm>
            <a:off x="7999109" y="4950416"/>
            <a:ext cx="2684764" cy="646331"/>
          </a:xfrm>
          <a:prstGeom prst="rect">
            <a:avLst/>
          </a:prstGeom>
          <a:noFill/>
        </p:spPr>
        <p:txBody>
          <a:bodyPr wrap="square" rtlCol="0">
            <a:spAutoFit/>
          </a:bodyPr>
          <a:lstStyle/>
          <a:p>
            <a:pPr algn="ctr"/>
            <a:r>
              <a:rPr lang="en-US" b="1" dirty="0">
                <a:solidFill>
                  <a:srgbClr val="FF0000"/>
                </a:solidFill>
              </a:rPr>
              <a:t>0b. System clock (may or may not be pre scaled)</a:t>
            </a:r>
          </a:p>
        </p:txBody>
      </p:sp>
      <p:sp>
        <p:nvSpPr>
          <p:cNvPr id="10" name="TextBox 9">
            <a:extLst>
              <a:ext uri="{FF2B5EF4-FFF2-40B4-BE49-F238E27FC236}">
                <a16:creationId xmlns:a16="http://schemas.microsoft.com/office/drawing/2014/main" id="{F1971E3E-C4BB-453D-A783-2D022C3EBEE7}"/>
              </a:ext>
            </a:extLst>
          </p:cNvPr>
          <p:cNvSpPr txBox="1"/>
          <p:nvPr/>
        </p:nvSpPr>
        <p:spPr>
          <a:xfrm>
            <a:off x="6018342" y="2910624"/>
            <a:ext cx="844474" cy="738664"/>
          </a:xfrm>
          <a:prstGeom prst="rect">
            <a:avLst/>
          </a:prstGeom>
          <a:noFill/>
        </p:spPr>
        <p:txBody>
          <a:bodyPr wrap="square" rtlCol="0">
            <a:spAutoFit/>
          </a:bodyPr>
          <a:lstStyle/>
          <a:p>
            <a:pPr algn="ctr"/>
            <a:r>
              <a:rPr lang="en-US" sz="1200" b="1" dirty="0">
                <a:solidFill>
                  <a:srgbClr val="FF0000"/>
                </a:solidFill>
              </a:rPr>
              <a:t>1</a:t>
            </a:r>
            <a:r>
              <a:rPr lang="en-US" sz="1400" b="1" dirty="0">
                <a:solidFill>
                  <a:srgbClr val="FF0000"/>
                </a:solidFill>
              </a:rPr>
              <a:t>. Timer clock is chosen</a:t>
            </a:r>
          </a:p>
        </p:txBody>
      </p:sp>
      <p:sp>
        <p:nvSpPr>
          <p:cNvPr id="11" name="TextBox 10">
            <a:extLst>
              <a:ext uri="{FF2B5EF4-FFF2-40B4-BE49-F238E27FC236}">
                <a16:creationId xmlns:a16="http://schemas.microsoft.com/office/drawing/2014/main" id="{DC810692-8041-478B-8875-9360D3D73AA7}"/>
              </a:ext>
            </a:extLst>
          </p:cNvPr>
          <p:cNvSpPr txBox="1"/>
          <p:nvPr/>
        </p:nvSpPr>
        <p:spPr>
          <a:xfrm>
            <a:off x="1095431" y="1103633"/>
            <a:ext cx="2511506" cy="830997"/>
          </a:xfrm>
          <a:prstGeom prst="rect">
            <a:avLst/>
          </a:prstGeom>
          <a:solidFill>
            <a:schemeClr val="tx1"/>
          </a:solidFill>
        </p:spPr>
        <p:txBody>
          <a:bodyPr wrap="square" rtlCol="0">
            <a:spAutoFit/>
          </a:bodyPr>
          <a:lstStyle/>
          <a:p>
            <a:pPr algn="ctr"/>
            <a:r>
              <a:rPr lang="en-US" sz="1600" b="1" dirty="0">
                <a:solidFill>
                  <a:srgbClr val="FF0000"/>
                </a:solidFill>
              </a:rPr>
              <a:t>2a. Every clock period, signals the Timer to increment/decrement</a:t>
            </a:r>
          </a:p>
        </p:txBody>
      </p:sp>
      <p:sp>
        <p:nvSpPr>
          <p:cNvPr id="12" name="TextBox 11">
            <a:extLst>
              <a:ext uri="{FF2B5EF4-FFF2-40B4-BE49-F238E27FC236}">
                <a16:creationId xmlns:a16="http://schemas.microsoft.com/office/drawing/2014/main" id="{6013A82E-408C-40F7-A427-A567069D5639}"/>
              </a:ext>
            </a:extLst>
          </p:cNvPr>
          <p:cNvSpPr txBox="1"/>
          <p:nvPr/>
        </p:nvSpPr>
        <p:spPr>
          <a:xfrm>
            <a:off x="2683775" y="2837670"/>
            <a:ext cx="1495403" cy="1077218"/>
          </a:xfrm>
          <a:prstGeom prst="rect">
            <a:avLst/>
          </a:prstGeom>
          <a:noFill/>
        </p:spPr>
        <p:txBody>
          <a:bodyPr wrap="square" rtlCol="0">
            <a:spAutoFit/>
          </a:bodyPr>
          <a:lstStyle/>
          <a:p>
            <a:pPr algn="ctr"/>
            <a:r>
              <a:rPr lang="en-US" sz="1600" b="1" dirty="0">
                <a:solidFill>
                  <a:srgbClr val="FF0000"/>
                </a:solidFill>
              </a:rPr>
              <a:t>2c. Chooses between increment and decrement</a:t>
            </a:r>
          </a:p>
        </p:txBody>
      </p:sp>
      <p:sp>
        <p:nvSpPr>
          <p:cNvPr id="13" name="TextBox 12">
            <a:extLst>
              <a:ext uri="{FF2B5EF4-FFF2-40B4-BE49-F238E27FC236}">
                <a16:creationId xmlns:a16="http://schemas.microsoft.com/office/drawing/2014/main" id="{FE04C3FE-49F9-4150-BC19-88A0FF7C7634}"/>
              </a:ext>
            </a:extLst>
          </p:cNvPr>
          <p:cNvSpPr txBox="1"/>
          <p:nvPr/>
        </p:nvSpPr>
        <p:spPr>
          <a:xfrm>
            <a:off x="260938" y="2505598"/>
            <a:ext cx="1371599" cy="1200329"/>
          </a:xfrm>
          <a:prstGeom prst="rect">
            <a:avLst/>
          </a:prstGeom>
          <a:noFill/>
        </p:spPr>
        <p:txBody>
          <a:bodyPr wrap="square" rtlCol="0">
            <a:spAutoFit/>
          </a:bodyPr>
          <a:lstStyle/>
          <a:p>
            <a:pPr algn="ctr"/>
            <a:r>
              <a:rPr lang="en-US" b="1" dirty="0">
                <a:solidFill>
                  <a:srgbClr val="FF0000"/>
                </a:solidFill>
              </a:rPr>
              <a:t>2b. Sets the timer’s count to zero</a:t>
            </a:r>
          </a:p>
        </p:txBody>
      </p:sp>
      <p:sp>
        <p:nvSpPr>
          <p:cNvPr id="14" name="Arrow: Right 13">
            <a:extLst>
              <a:ext uri="{FF2B5EF4-FFF2-40B4-BE49-F238E27FC236}">
                <a16:creationId xmlns:a16="http://schemas.microsoft.com/office/drawing/2014/main" id="{782083A3-6EF7-4B9D-9B5D-A35152657A47}"/>
              </a:ext>
            </a:extLst>
          </p:cNvPr>
          <p:cNvSpPr/>
          <p:nvPr/>
        </p:nvSpPr>
        <p:spPr>
          <a:xfrm>
            <a:off x="372227" y="5055772"/>
            <a:ext cx="541891" cy="198501"/>
          </a:xfrm>
          <a:prstGeom prst="rightArrow">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B050"/>
              </a:solidFill>
            </a:endParaRPr>
          </a:p>
        </p:txBody>
      </p:sp>
      <p:sp>
        <p:nvSpPr>
          <p:cNvPr id="15" name="TextBox 14">
            <a:extLst>
              <a:ext uri="{FF2B5EF4-FFF2-40B4-BE49-F238E27FC236}">
                <a16:creationId xmlns:a16="http://schemas.microsoft.com/office/drawing/2014/main" id="{CFFCEB4D-02EB-407C-8766-DB4F0F08218A}"/>
              </a:ext>
            </a:extLst>
          </p:cNvPr>
          <p:cNvSpPr txBox="1"/>
          <p:nvPr/>
        </p:nvSpPr>
        <p:spPr>
          <a:xfrm>
            <a:off x="128199" y="3714918"/>
            <a:ext cx="967232" cy="1323439"/>
          </a:xfrm>
          <a:prstGeom prst="rect">
            <a:avLst/>
          </a:prstGeom>
          <a:noFill/>
        </p:spPr>
        <p:txBody>
          <a:bodyPr wrap="square" rtlCol="0">
            <a:spAutoFit/>
          </a:bodyPr>
          <a:lstStyle/>
          <a:p>
            <a:pPr algn="ctr"/>
            <a:r>
              <a:rPr lang="en-US" sz="1600" b="1" dirty="0">
                <a:solidFill>
                  <a:srgbClr val="00B050"/>
                </a:solidFill>
              </a:rPr>
              <a:t>Contains the current timer count</a:t>
            </a:r>
          </a:p>
        </p:txBody>
      </p:sp>
      <p:sp>
        <p:nvSpPr>
          <p:cNvPr id="16" name="Arrow: Right 15">
            <a:extLst>
              <a:ext uri="{FF2B5EF4-FFF2-40B4-BE49-F238E27FC236}">
                <a16:creationId xmlns:a16="http://schemas.microsoft.com/office/drawing/2014/main" id="{A3A64492-A504-4BB5-97E7-51ACD943EE29}"/>
              </a:ext>
            </a:extLst>
          </p:cNvPr>
          <p:cNvSpPr/>
          <p:nvPr/>
        </p:nvSpPr>
        <p:spPr>
          <a:xfrm>
            <a:off x="1566775" y="2688611"/>
            <a:ext cx="687711" cy="228459"/>
          </a:xfrm>
          <a:prstGeom prst="rightArrow">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B050"/>
              </a:solidFill>
            </a:endParaRPr>
          </a:p>
        </p:txBody>
      </p:sp>
      <p:sp>
        <p:nvSpPr>
          <p:cNvPr id="19" name="Title 1">
            <a:extLst>
              <a:ext uri="{FF2B5EF4-FFF2-40B4-BE49-F238E27FC236}">
                <a16:creationId xmlns:a16="http://schemas.microsoft.com/office/drawing/2014/main" id="{CDA3DA3C-501B-4D0E-852E-DD3092B7150A}"/>
              </a:ext>
            </a:extLst>
          </p:cNvPr>
          <p:cNvSpPr txBox="1">
            <a:spLocks/>
          </p:cNvSpPr>
          <p:nvPr/>
        </p:nvSpPr>
        <p:spPr>
          <a:xfrm>
            <a:off x="128199" y="135418"/>
            <a:ext cx="8229600" cy="763558"/>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4400" b="1" dirty="0"/>
              <a:t>Counter Unit</a:t>
            </a:r>
          </a:p>
        </p:txBody>
      </p:sp>
      <p:sp>
        <p:nvSpPr>
          <p:cNvPr id="20" name="TextBox 19">
            <a:extLst>
              <a:ext uri="{FF2B5EF4-FFF2-40B4-BE49-F238E27FC236}">
                <a16:creationId xmlns:a16="http://schemas.microsoft.com/office/drawing/2014/main" id="{615C7AA5-51A9-47E8-980E-5E94939B3E87}"/>
              </a:ext>
            </a:extLst>
          </p:cNvPr>
          <p:cNvSpPr txBox="1"/>
          <p:nvPr/>
        </p:nvSpPr>
        <p:spPr>
          <a:xfrm>
            <a:off x="6588689" y="1214173"/>
            <a:ext cx="3924670" cy="523220"/>
          </a:xfrm>
          <a:prstGeom prst="rect">
            <a:avLst/>
          </a:prstGeom>
          <a:solidFill>
            <a:schemeClr val="tx1"/>
          </a:solidFill>
        </p:spPr>
        <p:txBody>
          <a:bodyPr wrap="square" rtlCol="0">
            <a:spAutoFit/>
          </a:bodyPr>
          <a:lstStyle/>
          <a:p>
            <a:pPr algn="ctr"/>
            <a:r>
              <a:rPr lang="en-US" sz="1400" b="1" dirty="0">
                <a:solidFill>
                  <a:srgbClr val="FF0000"/>
                </a:solidFill>
              </a:rPr>
              <a:t>3c. Timer/Counter overflow flag set when timer overflows (goes beyond maximum value)</a:t>
            </a:r>
          </a:p>
        </p:txBody>
      </p:sp>
      <p:sp>
        <p:nvSpPr>
          <p:cNvPr id="4" name="Rectangle 3"/>
          <p:cNvSpPr/>
          <p:nvPr/>
        </p:nvSpPr>
        <p:spPr>
          <a:xfrm>
            <a:off x="5482472" y="4002023"/>
            <a:ext cx="1767720" cy="1156185"/>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solidFill>
                  <a:srgbClr val="FF0000"/>
                </a:solidFill>
              </a:rPr>
              <a:t>3b. Signals that timer count has reached minimum</a:t>
            </a:r>
          </a:p>
        </p:txBody>
      </p:sp>
      <p:sp>
        <p:nvSpPr>
          <p:cNvPr id="23" name="Rectangle 22"/>
          <p:cNvSpPr/>
          <p:nvPr/>
        </p:nvSpPr>
        <p:spPr>
          <a:xfrm>
            <a:off x="3710175" y="3914888"/>
            <a:ext cx="1985554" cy="1200329"/>
          </a:xfrm>
          <a:prstGeom prst="rect">
            <a:avLst/>
          </a:prstGeom>
          <a:noFill/>
        </p:spPr>
        <p:txBody>
          <a:bodyPr wrap="square">
            <a:spAutoFit/>
          </a:bodyPr>
          <a:lstStyle/>
          <a:p>
            <a:pPr algn="ctr"/>
            <a:r>
              <a:rPr lang="en-US" b="1" dirty="0">
                <a:solidFill>
                  <a:srgbClr val="FF0000"/>
                </a:solidFill>
              </a:rPr>
              <a:t>3a. Signals that timer count has reached maximum</a:t>
            </a:r>
          </a:p>
        </p:txBody>
      </p:sp>
      <p:sp>
        <p:nvSpPr>
          <p:cNvPr id="25" name="Rectangle 24"/>
          <p:cNvSpPr/>
          <p:nvPr/>
        </p:nvSpPr>
        <p:spPr>
          <a:xfrm>
            <a:off x="7383500" y="157585"/>
            <a:ext cx="4694207" cy="769441"/>
          </a:xfrm>
          <a:prstGeom prst="rect">
            <a:avLst/>
          </a:prstGeom>
          <a:solidFill>
            <a:schemeClr val="tx1"/>
          </a:solidFill>
        </p:spPr>
        <p:txBody>
          <a:bodyPr wrap="square">
            <a:spAutoFit/>
          </a:bodyPr>
          <a:lstStyle/>
          <a:p>
            <a:r>
              <a:rPr lang="en-US" sz="2200" b="1" dirty="0">
                <a:solidFill>
                  <a:srgbClr val="FF0000"/>
                </a:solidFill>
              </a:rPr>
              <a:t>Red: signals entering/exiting a block</a:t>
            </a:r>
          </a:p>
          <a:p>
            <a:r>
              <a:rPr lang="en-US" sz="2200" b="1" dirty="0">
                <a:solidFill>
                  <a:srgbClr val="00B050"/>
                </a:solidFill>
              </a:rPr>
              <a:t>Green: description of a block</a:t>
            </a:r>
          </a:p>
        </p:txBody>
      </p:sp>
      <p:sp>
        <p:nvSpPr>
          <p:cNvPr id="17" name="Slide Number Placeholder 16"/>
          <p:cNvSpPr>
            <a:spLocks noGrp="1"/>
          </p:cNvSpPr>
          <p:nvPr>
            <p:ph type="sldNum" sz="quarter" idx="12"/>
          </p:nvPr>
        </p:nvSpPr>
        <p:spPr/>
        <p:txBody>
          <a:bodyPr/>
          <a:lstStyle/>
          <a:p>
            <a:fld id="{5D99DD2A-B520-4620-9B43-64B657BA2D42}" type="slidenum">
              <a:rPr lang="en-US" noProof="0" smtClean="0"/>
              <a:t>18</a:t>
            </a:fld>
            <a:endParaRPr lang="en-US" noProof="0" dirty="0"/>
          </a:p>
        </p:txBody>
      </p:sp>
      <p:sp>
        <p:nvSpPr>
          <p:cNvPr id="24" name="TextBox 23">
            <a:extLst>
              <a:ext uri="{FF2B5EF4-FFF2-40B4-BE49-F238E27FC236}">
                <a16:creationId xmlns:a16="http://schemas.microsoft.com/office/drawing/2014/main" id="{DC810692-8041-478B-8875-9360D3D73AA7}"/>
              </a:ext>
            </a:extLst>
          </p:cNvPr>
          <p:cNvSpPr txBox="1"/>
          <p:nvPr/>
        </p:nvSpPr>
        <p:spPr>
          <a:xfrm>
            <a:off x="7383500" y="5746758"/>
            <a:ext cx="2511506" cy="338554"/>
          </a:xfrm>
          <a:prstGeom prst="rect">
            <a:avLst/>
          </a:prstGeom>
          <a:solidFill>
            <a:schemeClr val="tx1"/>
          </a:solidFill>
        </p:spPr>
        <p:txBody>
          <a:bodyPr wrap="square" rtlCol="0">
            <a:spAutoFit/>
          </a:bodyPr>
          <a:lstStyle/>
          <a:p>
            <a:pPr algn="ctr"/>
            <a:endParaRPr lang="en-US" sz="1600" b="1" dirty="0">
              <a:solidFill>
                <a:srgbClr val="FF0000"/>
              </a:solidFill>
            </a:endParaRPr>
          </a:p>
        </p:txBody>
      </p:sp>
    </p:spTree>
    <p:extLst>
      <p:ext uri="{BB962C8B-B14F-4D97-AF65-F5344CB8AC3E}">
        <p14:creationId xmlns:p14="http://schemas.microsoft.com/office/powerpoint/2010/main" val="427908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animBg="1"/>
      <p:bldP spid="12" grpId="0"/>
      <p:bldP spid="13" grpId="0"/>
      <p:bldP spid="20" grpId="0" animBg="1"/>
      <p:bldP spid="4" grpId="0"/>
      <p:bldP spid="23" grpId="0"/>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968B-0938-4E6E-ADDD-EF8D0F853F22}"/>
              </a:ext>
            </a:extLst>
          </p:cNvPr>
          <p:cNvSpPr>
            <a:spLocks noGrp="1"/>
          </p:cNvSpPr>
          <p:nvPr>
            <p:ph type="title"/>
          </p:nvPr>
        </p:nvSpPr>
        <p:spPr>
          <a:xfrm>
            <a:off x="1983481" y="1662215"/>
            <a:ext cx="8229600" cy="1066800"/>
          </a:xfrm>
        </p:spPr>
        <p:txBody>
          <a:bodyPr/>
          <a:lstStyle/>
          <a:p>
            <a:endParaRPr lang="en-US"/>
          </a:p>
        </p:txBody>
      </p:sp>
      <p:pic>
        <p:nvPicPr>
          <p:cNvPr id="5" name="Picture 4">
            <a:extLst>
              <a:ext uri="{FF2B5EF4-FFF2-40B4-BE49-F238E27FC236}">
                <a16:creationId xmlns:a16="http://schemas.microsoft.com/office/drawing/2014/main" id="{5ABC626E-7B2F-49C9-8A0F-F593F047BB93}"/>
              </a:ext>
            </a:extLst>
          </p:cNvPr>
          <p:cNvPicPr>
            <a:picLocks noChangeAspect="1"/>
          </p:cNvPicPr>
          <p:nvPr/>
        </p:nvPicPr>
        <p:blipFill rotWithShape="1">
          <a:blip r:embed="rId2"/>
          <a:srcRect t="11411" b="22222"/>
          <a:stretch/>
        </p:blipFill>
        <p:spPr>
          <a:xfrm>
            <a:off x="1092674" y="600892"/>
            <a:ext cx="9537743" cy="5261582"/>
          </a:xfrm>
          <a:prstGeom prst="rect">
            <a:avLst/>
          </a:prstGeom>
        </p:spPr>
      </p:pic>
      <p:sp>
        <p:nvSpPr>
          <p:cNvPr id="6" name="Rectangle 5">
            <a:extLst>
              <a:ext uri="{FF2B5EF4-FFF2-40B4-BE49-F238E27FC236}">
                <a16:creationId xmlns:a16="http://schemas.microsoft.com/office/drawing/2014/main" id="{59E7D1B8-5058-4A73-A3DB-F46E8008BF11}"/>
              </a:ext>
            </a:extLst>
          </p:cNvPr>
          <p:cNvSpPr/>
          <p:nvPr/>
        </p:nvSpPr>
        <p:spPr>
          <a:xfrm>
            <a:off x="6925840" y="1283878"/>
            <a:ext cx="3532936" cy="866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E5A0DD0-6E8B-4725-A8BD-151D88DFFC31}"/>
              </a:ext>
            </a:extLst>
          </p:cNvPr>
          <p:cNvSpPr txBox="1"/>
          <p:nvPr/>
        </p:nvSpPr>
        <p:spPr>
          <a:xfrm>
            <a:off x="2218042" y="2565560"/>
            <a:ext cx="967232" cy="400110"/>
          </a:xfrm>
          <a:prstGeom prst="rect">
            <a:avLst/>
          </a:prstGeom>
          <a:noFill/>
        </p:spPr>
        <p:txBody>
          <a:bodyPr wrap="square" rtlCol="0">
            <a:spAutoFit/>
          </a:bodyPr>
          <a:lstStyle/>
          <a:p>
            <a:pPr algn="ctr"/>
            <a:r>
              <a:rPr lang="en-US" sz="1000" b="1" dirty="0">
                <a:solidFill>
                  <a:srgbClr val="FF0000"/>
                </a:solidFill>
              </a:rPr>
              <a:t>1. Current timer count</a:t>
            </a:r>
          </a:p>
        </p:txBody>
      </p:sp>
      <p:sp>
        <p:nvSpPr>
          <p:cNvPr id="8" name="Arrow: Right 7">
            <a:extLst>
              <a:ext uri="{FF2B5EF4-FFF2-40B4-BE49-F238E27FC236}">
                <a16:creationId xmlns:a16="http://schemas.microsoft.com/office/drawing/2014/main" id="{EB6636C3-8CFB-469D-8FEF-CC9ACFB127C2}"/>
              </a:ext>
            </a:extLst>
          </p:cNvPr>
          <p:cNvSpPr/>
          <p:nvPr/>
        </p:nvSpPr>
        <p:spPr>
          <a:xfrm>
            <a:off x="2465152" y="4775949"/>
            <a:ext cx="541891" cy="198501"/>
          </a:xfrm>
          <a:prstGeom prst="rightArrow">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B050"/>
              </a:solidFill>
            </a:endParaRPr>
          </a:p>
        </p:txBody>
      </p:sp>
      <p:sp>
        <p:nvSpPr>
          <p:cNvPr id="9" name="TextBox 8">
            <a:extLst>
              <a:ext uri="{FF2B5EF4-FFF2-40B4-BE49-F238E27FC236}">
                <a16:creationId xmlns:a16="http://schemas.microsoft.com/office/drawing/2014/main" id="{7143605A-D052-432F-A8E5-04B42777EC2B}"/>
              </a:ext>
            </a:extLst>
          </p:cNvPr>
          <p:cNvSpPr txBox="1"/>
          <p:nvPr/>
        </p:nvSpPr>
        <p:spPr>
          <a:xfrm>
            <a:off x="1583359" y="4974450"/>
            <a:ext cx="1229075" cy="276999"/>
          </a:xfrm>
          <a:prstGeom prst="rect">
            <a:avLst/>
          </a:prstGeom>
          <a:solidFill>
            <a:schemeClr val="tx1"/>
          </a:solidFill>
        </p:spPr>
        <p:txBody>
          <a:bodyPr wrap="square" rtlCol="0">
            <a:spAutoFit/>
          </a:bodyPr>
          <a:lstStyle/>
          <a:p>
            <a:pPr algn="ctr"/>
            <a:r>
              <a:rPr lang="en-US" sz="1200" b="1" dirty="0">
                <a:solidFill>
                  <a:srgbClr val="00B050"/>
                </a:solidFill>
              </a:rPr>
              <a:t>Comparator</a:t>
            </a:r>
          </a:p>
        </p:txBody>
      </p:sp>
      <p:sp>
        <p:nvSpPr>
          <p:cNvPr id="11" name="TextBox 10">
            <a:extLst>
              <a:ext uri="{FF2B5EF4-FFF2-40B4-BE49-F238E27FC236}">
                <a16:creationId xmlns:a16="http://schemas.microsoft.com/office/drawing/2014/main" id="{0FCB5ED5-D558-4F9E-8E49-8F123B1AEA13}"/>
              </a:ext>
            </a:extLst>
          </p:cNvPr>
          <p:cNvSpPr txBox="1"/>
          <p:nvPr/>
        </p:nvSpPr>
        <p:spPr>
          <a:xfrm>
            <a:off x="1074766" y="3176238"/>
            <a:ext cx="1243457" cy="276999"/>
          </a:xfrm>
          <a:prstGeom prst="rect">
            <a:avLst/>
          </a:prstGeom>
          <a:solidFill>
            <a:schemeClr val="tx1"/>
          </a:solidFill>
        </p:spPr>
        <p:txBody>
          <a:bodyPr wrap="square" rtlCol="0">
            <a:spAutoFit/>
          </a:bodyPr>
          <a:lstStyle/>
          <a:p>
            <a:pPr algn="ctr"/>
            <a:r>
              <a:rPr lang="en-US" sz="1200" b="1" dirty="0">
                <a:solidFill>
                  <a:srgbClr val="00B050"/>
                </a:solidFill>
              </a:rPr>
              <a:t>Comparator</a:t>
            </a:r>
          </a:p>
        </p:txBody>
      </p:sp>
      <p:sp>
        <p:nvSpPr>
          <p:cNvPr id="10" name="Arrow: Right 9">
            <a:extLst>
              <a:ext uri="{FF2B5EF4-FFF2-40B4-BE49-F238E27FC236}">
                <a16:creationId xmlns:a16="http://schemas.microsoft.com/office/drawing/2014/main" id="{03293053-30C3-4E70-94BA-84005E7BBBCE}"/>
              </a:ext>
            </a:extLst>
          </p:cNvPr>
          <p:cNvSpPr/>
          <p:nvPr/>
        </p:nvSpPr>
        <p:spPr>
          <a:xfrm>
            <a:off x="2323741" y="3247485"/>
            <a:ext cx="541891" cy="198501"/>
          </a:xfrm>
          <a:prstGeom prst="rightArrow">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B050"/>
              </a:solidFill>
            </a:endParaRPr>
          </a:p>
        </p:txBody>
      </p:sp>
      <p:sp>
        <p:nvSpPr>
          <p:cNvPr id="12" name="Arrow: Right 11">
            <a:extLst>
              <a:ext uri="{FF2B5EF4-FFF2-40B4-BE49-F238E27FC236}">
                <a16:creationId xmlns:a16="http://schemas.microsoft.com/office/drawing/2014/main" id="{BBA0D035-30DE-40E9-9481-E0502F0FF3F2}"/>
              </a:ext>
            </a:extLst>
          </p:cNvPr>
          <p:cNvSpPr/>
          <p:nvPr/>
        </p:nvSpPr>
        <p:spPr>
          <a:xfrm rot="20191622">
            <a:off x="4540931" y="2309002"/>
            <a:ext cx="541891" cy="198501"/>
          </a:xfrm>
          <a:prstGeom prst="rightArrow">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B050"/>
              </a:solidFill>
            </a:endParaRPr>
          </a:p>
        </p:txBody>
      </p:sp>
      <p:sp>
        <p:nvSpPr>
          <p:cNvPr id="13" name="TextBox 12">
            <a:extLst>
              <a:ext uri="{FF2B5EF4-FFF2-40B4-BE49-F238E27FC236}">
                <a16:creationId xmlns:a16="http://schemas.microsoft.com/office/drawing/2014/main" id="{D612E8A3-6347-44D3-BC87-12804AE71626}"/>
              </a:ext>
            </a:extLst>
          </p:cNvPr>
          <p:cNvSpPr txBox="1"/>
          <p:nvPr/>
        </p:nvSpPr>
        <p:spPr>
          <a:xfrm>
            <a:off x="3335611" y="2434798"/>
            <a:ext cx="1328075" cy="276999"/>
          </a:xfrm>
          <a:prstGeom prst="rect">
            <a:avLst/>
          </a:prstGeom>
          <a:noFill/>
        </p:spPr>
        <p:txBody>
          <a:bodyPr wrap="square" rtlCol="0">
            <a:spAutoFit/>
          </a:bodyPr>
          <a:lstStyle/>
          <a:p>
            <a:pPr algn="ctr"/>
            <a:r>
              <a:rPr lang="en-US" sz="1200" b="1" dirty="0">
                <a:solidFill>
                  <a:srgbClr val="00B050"/>
                </a:solidFill>
              </a:rPr>
              <a:t>Comparator</a:t>
            </a:r>
          </a:p>
        </p:txBody>
      </p:sp>
      <p:sp>
        <p:nvSpPr>
          <p:cNvPr id="14" name="Arrow: Right 13">
            <a:extLst>
              <a:ext uri="{FF2B5EF4-FFF2-40B4-BE49-F238E27FC236}">
                <a16:creationId xmlns:a16="http://schemas.microsoft.com/office/drawing/2014/main" id="{54C21D37-C56F-4BA4-BCA2-71EEC8F3168F}"/>
              </a:ext>
            </a:extLst>
          </p:cNvPr>
          <p:cNvSpPr/>
          <p:nvPr/>
        </p:nvSpPr>
        <p:spPr>
          <a:xfrm rot="10483888">
            <a:off x="6826870" y="1998893"/>
            <a:ext cx="541891" cy="198501"/>
          </a:xfrm>
          <a:prstGeom prst="rightArrow">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B050"/>
              </a:solidFill>
            </a:endParaRPr>
          </a:p>
        </p:txBody>
      </p:sp>
      <p:sp>
        <p:nvSpPr>
          <p:cNvPr id="15" name="TextBox 14">
            <a:extLst>
              <a:ext uri="{FF2B5EF4-FFF2-40B4-BE49-F238E27FC236}">
                <a16:creationId xmlns:a16="http://schemas.microsoft.com/office/drawing/2014/main" id="{8BDABE65-8CC2-4FB7-8B84-DF794439E085}"/>
              </a:ext>
            </a:extLst>
          </p:cNvPr>
          <p:cNvSpPr txBox="1"/>
          <p:nvPr/>
        </p:nvSpPr>
        <p:spPr>
          <a:xfrm>
            <a:off x="7114124" y="1864642"/>
            <a:ext cx="2393760" cy="276999"/>
          </a:xfrm>
          <a:prstGeom prst="rect">
            <a:avLst/>
          </a:prstGeom>
          <a:noFill/>
        </p:spPr>
        <p:txBody>
          <a:bodyPr wrap="square" rtlCol="0">
            <a:spAutoFit/>
          </a:bodyPr>
          <a:lstStyle/>
          <a:p>
            <a:pPr algn="ctr"/>
            <a:r>
              <a:rPr lang="en-US" sz="1200" b="1" dirty="0">
                <a:solidFill>
                  <a:srgbClr val="00B050"/>
                </a:solidFill>
              </a:rPr>
              <a:t>Comparator (checks if zero)</a:t>
            </a:r>
          </a:p>
        </p:txBody>
      </p:sp>
      <p:sp>
        <p:nvSpPr>
          <p:cNvPr id="16" name="TextBox 15">
            <a:extLst>
              <a:ext uri="{FF2B5EF4-FFF2-40B4-BE49-F238E27FC236}">
                <a16:creationId xmlns:a16="http://schemas.microsoft.com/office/drawing/2014/main" id="{DA792924-BA7B-496A-B3D8-5A6003F7CC4B}"/>
              </a:ext>
            </a:extLst>
          </p:cNvPr>
          <p:cNvSpPr txBox="1"/>
          <p:nvPr/>
        </p:nvSpPr>
        <p:spPr>
          <a:xfrm>
            <a:off x="3124452" y="4069316"/>
            <a:ext cx="1308639" cy="400110"/>
          </a:xfrm>
          <a:prstGeom prst="rect">
            <a:avLst/>
          </a:prstGeom>
          <a:noFill/>
        </p:spPr>
        <p:txBody>
          <a:bodyPr wrap="square" rtlCol="0">
            <a:spAutoFit/>
          </a:bodyPr>
          <a:lstStyle/>
          <a:p>
            <a:pPr algn="ctr"/>
            <a:r>
              <a:rPr lang="en-US" sz="1000" b="1" dirty="0">
                <a:solidFill>
                  <a:srgbClr val="FF0000"/>
                </a:solidFill>
              </a:rPr>
              <a:t>2a. Count stored in </a:t>
            </a:r>
            <a:r>
              <a:rPr lang="en-US" sz="1000" b="1" dirty="0" err="1">
                <a:solidFill>
                  <a:srgbClr val="FF0000"/>
                </a:solidFill>
              </a:rPr>
              <a:t>OCRnA</a:t>
            </a:r>
            <a:endParaRPr lang="en-US" sz="1000" b="1" dirty="0">
              <a:solidFill>
                <a:srgbClr val="FF0000"/>
              </a:solidFill>
            </a:endParaRPr>
          </a:p>
        </p:txBody>
      </p:sp>
      <p:sp>
        <p:nvSpPr>
          <p:cNvPr id="17" name="TextBox 16">
            <a:extLst>
              <a:ext uri="{FF2B5EF4-FFF2-40B4-BE49-F238E27FC236}">
                <a16:creationId xmlns:a16="http://schemas.microsoft.com/office/drawing/2014/main" id="{BD5BDFB6-F1C5-409E-A484-14910A491839}"/>
              </a:ext>
            </a:extLst>
          </p:cNvPr>
          <p:cNvSpPr txBox="1"/>
          <p:nvPr/>
        </p:nvSpPr>
        <p:spPr>
          <a:xfrm>
            <a:off x="3201652" y="5086904"/>
            <a:ext cx="1390723" cy="400110"/>
          </a:xfrm>
          <a:prstGeom prst="rect">
            <a:avLst/>
          </a:prstGeom>
          <a:noFill/>
        </p:spPr>
        <p:txBody>
          <a:bodyPr wrap="square" rtlCol="0">
            <a:spAutoFit/>
          </a:bodyPr>
          <a:lstStyle/>
          <a:p>
            <a:pPr algn="ctr"/>
            <a:r>
              <a:rPr lang="en-US" sz="1000" b="1" dirty="0">
                <a:solidFill>
                  <a:srgbClr val="FF0000"/>
                </a:solidFill>
              </a:rPr>
              <a:t>2b. Count stored in </a:t>
            </a:r>
            <a:r>
              <a:rPr lang="en-US" sz="1000" b="1" dirty="0" err="1">
                <a:solidFill>
                  <a:srgbClr val="FF0000"/>
                </a:solidFill>
              </a:rPr>
              <a:t>OCRnB</a:t>
            </a:r>
            <a:endParaRPr lang="en-US" sz="1000" b="1" dirty="0">
              <a:solidFill>
                <a:srgbClr val="FF0000"/>
              </a:solidFill>
            </a:endParaRPr>
          </a:p>
        </p:txBody>
      </p:sp>
      <p:sp>
        <p:nvSpPr>
          <p:cNvPr id="18" name="TextBox 17">
            <a:extLst>
              <a:ext uri="{FF2B5EF4-FFF2-40B4-BE49-F238E27FC236}">
                <a16:creationId xmlns:a16="http://schemas.microsoft.com/office/drawing/2014/main" id="{C095DF05-E6E6-4AE8-A475-4266DDA3BBE7}"/>
              </a:ext>
            </a:extLst>
          </p:cNvPr>
          <p:cNvSpPr txBox="1"/>
          <p:nvPr/>
        </p:nvSpPr>
        <p:spPr>
          <a:xfrm>
            <a:off x="4615065" y="4024416"/>
            <a:ext cx="969736" cy="553998"/>
          </a:xfrm>
          <a:prstGeom prst="rect">
            <a:avLst/>
          </a:prstGeom>
          <a:noFill/>
        </p:spPr>
        <p:txBody>
          <a:bodyPr wrap="square" rtlCol="0">
            <a:spAutoFit/>
          </a:bodyPr>
          <a:lstStyle/>
          <a:p>
            <a:pPr algn="ctr"/>
            <a:r>
              <a:rPr lang="en-US" sz="1000" b="1" dirty="0">
                <a:solidFill>
                  <a:srgbClr val="FF0000"/>
                </a:solidFill>
              </a:rPr>
              <a:t>4. Count stored in </a:t>
            </a:r>
            <a:r>
              <a:rPr lang="en-US" sz="1000" b="1" dirty="0" err="1">
                <a:solidFill>
                  <a:srgbClr val="FF0000"/>
                </a:solidFill>
              </a:rPr>
              <a:t>OCRnA</a:t>
            </a:r>
            <a:endParaRPr lang="en-US" sz="1000" b="1" dirty="0">
              <a:solidFill>
                <a:srgbClr val="FF0000"/>
              </a:solidFill>
            </a:endParaRPr>
          </a:p>
        </p:txBody>
      </p:sp>
      <p:sp>
        <p:nvSpPr>
          <p:cNvPr id="19" name="TextBox 18">
            <a:extLst>
              <a:ext uri="{FF2B5EF4-FFF2-40B4-BE49-F238E27FC236}">
                <a16:creationId xmlns:a16="http://schemas.microsoft.com/office/drawing/2014/main" id="{988ACB99-542E-4812-AEBC-5B281C1582B4}"/>
              </a:ext>
            </a:extLst>
          </p:cNvPr>
          <p:cNvSpPr txBox="1"/>
          <p:nvPr/>
        </p:nvSpPr>
        <p:spPr>
          <a:xfrm>
            <a:off x="4553215" y="5051653"/>
            <a:ext cx="2372627" cy="246221"/>
          </a:xfrm>
          <a:prstGeom prst="rect">
            <a:avLst/>
          </a:prstGeom>
          <a:noFill/>
        </p:spPr>
        <p:txBody>
          <a:bodyPr wrap="square" rtlCol="0">
            <a:spAutoFit/>
          </a:bodyPr>
          <a:lstStyle/>
          <a:p>
            <a:pPr algn="ctr"/>
            <a:r>
              <a:rPr lang="en-US" sz="1000" b="1" dirty="0">
                <a:solidFill>
                  <a:srgbClr val="FF0000"/>
                </a:solidFill>
              </a:rPr>
              <a:t>3b. Sends signal if  inputs equal</a:t>
            </a:r>
          </a:p>
        </p:txBody>
      </p:sp>
      <p:sp>
        <p:nvSpPr>
          <p:cNvPr id="20" name="TextBox 19">
            <a:extLst>
              <a:ext uri="{FF2B5EF4-FFF2-40B4-BE49-F238E27FC236}">
                <a16:creationId xmlns:a16="http://schemas.microsoft.com/office/drawing/2014/main" id="{B4F1E773-3699-4292-85CB-CC4F56481BBC}"/>
              </a:ext>
            </a:extLst>
          </p:cNvPr>
          <p:cNvSpPr txBox="1"/>
          <p:nvPr/>
        </p:nvSpPr>
        <p:spPr>
          <a:xfrm>
            <a:off x="4098847" y="3427136"/>
            <a:ext cx="967232" cy="507831"/>
          </a:xfrm>
          <a:prstGeom prst="rect">
            <a:avLst/>
          </a:prstGeom>
          <a:noFill/>
        </p:spPr>
        <p:txBody>
          <a:bodyPr wrap="square" rtlCol="0">
            <a:spAutoFit/>
          </a:bodyPr>
          <a:lstStyle/>
          <a:p>
            <a:pPr algn="ctr"/>
            <a:r>
              <a:rPr lang="en-US" sz="900" b="1" dirty="0">
                <a:solidFill>
                  <a:srgbClr val="FF0000"/>
                </a:solidFill>
              </a:rPr>
              <a:t>3a. Sends signal if  inputs equal</a:t>
            </a:r>
          </a:p>
        </p:txBody>
      </p:sp>
      <p:sp>
        <p:nvSpPr>
          <p:cNvPr id="21" name="TextBox 20">
            <a:extLst>
              <a:ext uri="{FF2B5EF4-FFF2-40B4-BE49-F238E27FC236}">
                <a16:creationId xmlns:a16="http://schemas.microsoft.com/office/drawing/2014/main" id="{E231F422-CBF3-4354-9D49-BBE1A82C48E7}"/>
              </a:ext>
            </a:extLst>
          </p:cNvPr>
          <p:cNvSpPr txBox="1"/>
          <p:nvPr/>
        </p:nvSpPr>
        <p:spPr>
          <a:xfrm>
            <a:off x="3897014" y="1409856"/>
            <a:ext cx="2094552" cy="400110"/>
          </a:xfrm>
          <a:prstGeom prst="rect">
            <a:avLst/>
          </a:prstGeom>
          <a:noFill/>
        </p:spPr>
        <p:txBody>
          <a:bodyPr wrap="square" rtlCol="0">
            <a:spAutoFit/>
          </a:bodyPr>
          <a:lstStyle/>
          <a:p>
            <a:pPr algn="ctr"/>
            <a:r>
              <a:rPr lang="en-US" sz="1000" b="1" dirty="0">
                <a:solidFill>
                  <a:srgbClr val="FF0000"/>
                </a:solidFill>
              </a:rPr>
              <a:t>6a. Signals that timer count has reached maximum</a:t>
            </a:r>
          </a:p>
        </p:txBody>
      </p:sp>
      <p:sp>
        <p:nvSpPr>
          <p:cNvPr id="22" name="TextBox 21">
            <a:extLst>
              <a:ext uri="{FF2B5EF4-FFF2-40B4-BE49-F238E27FC236}">
                <a16:creationId xmlns:a16="http://schemas.microsoft.com/office/drawing/2014/main" id="{38CEC1D1-DC97-48DD-A5DA-39973AA20B88}"/>
              </a:ext>
            </a:extLst>
          </p:cNvPr>
          <p:cNvSpPr txBox="1"/>
          <p:nvPr/>
        </p:nvSpPr>
        <p:spPr>
          <a:xfrm>
            <a:off x="5878565" y="1429833"/>
            <a:ext cx="2094552" cy="400110"/>
          </a:xfrm>
          <a:prstGeom prst="rect">
            <a:avLst/>
          </a:prstGeom>
          <a:noFill/>
        </p:spPr>
        <p:txBody>
          <a:bodyPr wrap="square" rtlCol="0">
            <a:spAutoFit/>
          </a:bodyPr>
          <a:lstStyle/>
          <a:p>
            <a:pPr algn="ctr"/>
            <a:r>
              <a:rPr lang="en-US" sz="1000" b="1" dirty="0">
                <a:solidFill>
                  <a:srgbClr val="FF0000"/>
                </a:solidFill>
              </a:rPr>
              <a:t>6b. Signals that timer count has reached minimum</a:t>
            </a:r>
          </a:p>
        </p:txBody>
      </p:sp>
      <p:sp>
        <p:nvSpPr>
          <p:cNvPr id="23" name="Content Placeholder 2">
            <a:extLst>
              <a:ext uri="{FF2B5EF4-FFF2-40B4-BE49-F238E27FC236}">
                <a16:creationId xmlns:a16="http://schemas.microsoft.com/office/drawing/2014/main" id="{1C2ED4E3-8A07-468D-8490-81BBA17D9854}"/>
              </a:ext>
            </a:extLst>
          </p:cNvPr>
          <p:cNvSpPr txBox="1">
            <a:spLocks/>
          </p:cNvSpPr>
          <p:nvPr/>
        </p:nvSpPr>
        <p:spPr>
          <a:xfrm>
            <a:off x="3372918" y="5960126"/>
            <a:ext cx="5575139" cy="851273"/>
          </a:xfrm>
          <a:prstGeom prst="rect">
            <a:avLst/>
          </a:prstGeom>
          <a:solidFill>
            <a:schemeClr val="tx1"/>
          </a:solidFill>
        </p:spPr>
        <p:txBody>
          <a:bodyPr vert="horz">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sz="1600" dirty="0">
                <a:solidFill>
                  <a:srgbClr val="FF0000"/>
                </a:solidFill>
              </a:rPr>
              <a:t>Red: signals entering/exiting a block  (Normal mode)</a:t>
            </a:r>
          </a:p>
          <a:p>
            <a:r>
              <a:rPr lang="en-US" sz="1600" dirty="0">
                <a:solidFill>
                  <a:srgbClr val="0070C0"/>
                </a:solidFill>
              </a:rPr>
              <a:t>Blue: signals entering/exiting a block  (CTC/PWM mode)</a:t>
            </a:r>
          </a:p>
          <a:p>
            <a:r>
              <a:rPr lang="en-US" sz="1600" dirty="0">
                <a:solidFill>
                  <a:srgbClr val="00B050"/>
                </a:solidFill>
              </a:rPr>
              <a:t>Green: description of a block</a:t>
            </a:r>
            <a:endParaRPr lang="en-US" sz="3600" dirty="0">
              <a:solidFill>
                <a:srgbClr val="00B050"/>
              </a:solidFill>
            </a:endParaRPr>
          </a:p>
        </p:txBody>
      </p:sp>
      <p:sp>
        <p:nvSpPr>
          <p:cNvPr id="4" name="Oval 3">
            <a:extLst>
              <a:ext uri="{FF2B5EF4-FFF2-40B4-BE49-F238E27FC236}">
                <a16:creationId xmlns:a16="http://schemas.microsoft.com/office/drawing/2014/main" id="{7619CF0E-B564-42E2-9D85-E65C031E3584}"/>
              </a:ext>
            </a:extLst>
          </p:cNvPr>
          <p:cNvSpPr/>
          <p:nvPr/>
        </p:nvSpPr>
        <p:spPr>
          <a:xfrm>
            <a:off x="5525186" y="4019465"/>
            <a:ext cx="1004248" cy="7564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7072DF3-8B45-4A3A-9D5D-28E3C17449B1}"/>
              </a:ext>
            </a:extLst>
          </p:cNvPr>
          <p:cNvSpPr txBox="1"/>
          <p:nvPr/>
        </p:nvSpPr>
        <p:spPr>
          <a:xfrm>
            <a:off x="3602001" y="4659742"/>
            <a:ext cx="967232" cy="400110"/>
          </a:xfrm>
          <a:prstGeom prst="rect">
            <a:avLst/>
          </a:prstGeom>
          <a:noFill/>
        </p:spPr>
        <p:txBody>
          <a:bodyPr wrap="square" rtlCol="0">
            <a:spAutoFit/>
          </a:bodyPr>
          <a:lstStyle/>
          <a:p>
            <a:pPr algn="ctr"/>
            <a:r>
              <a:rPr lang="en-US" sz="1000" b="1" dirty="0">
                <a:solidFill>
                  <a:srgbClr val="FF0000"/>
                </a:solidFill>
              </a:rPr>
              <a:t>1. Current timer count</a:t>
            </a:r>
          </a:p>
        </p:txBody>
      </p:sp>
      <p:sp>
        <p:nvSpPr>
          <p:cNvPr id="27" name="TextBox 26">
            <a:extLst>
              <a:ext uri="{FF2B5EF4-FFF2-40B4-BE49-F238E27FC236}">
                <a16:creationId xmlns:a16="http://schemas.microsoft.com/office/drawing/2014/main" id="{712529CC-9BDF-462D-96CC-9AC01F62A22B}"/>
              </a:ext>
            </a:extLst>
          </p:cNvPr>
          <p:cNvSpPr txBox="1"/>
          <p:nvPr/>
        </p:nvSpPr>
        <p:spPr>
          <a:xfrm>
            <a:off x="6477001" y="2502670"/>
            <a:ext cx="967232" cy="400110"/>
          </a:xfrm>
          <a:prstGeom prst="rect">
            <a:avLst/>
          </a:prstGeom>
          <a:noFill/>
        </p:spPr>
        <p:txBody>
          <a:bodyPr wrap="square" rtlCol="0">
            <a:spAutoFit/>
          </a:bodyPr>
          <a:lstStyle/>
          <a:p>
            <a:pPr algn="ctr"/>
            <a:r>
              <a:rPr lang="en-US" sz="1000" b="1" dirty="0">
                <a:solidFill>
                  <a:srgbClr val="FF0000"/>
                </a:solidFill>
              </a:rPr>
              <a:t>1. Current timer count</a:t>
            </a:r>
          </a:p>
        </p:txBody>
      </p:sp>
      <p:sp>
        <p:nvSpPr>
          <p:cNvPr id="28" name="TextBox 27">
            <a:extLst>
              <a:ext uri="{FF2B5EF4-FFF2-40B4-BE49-F238E27FC236}">
                <a16:creationId xmlns:a16="http://schemas.microsoft.com/office/drawing/2014/main" id="{D50C6D5D-9C38-4CEB-B157-E7D8A17F34B2}"/>
              </a:ext>
            </a:extLst>
          </p:cNvPr>
          <p:cNvSpPr txBox="1"/>
          <p:nvPr/>
        </p:nvSpPr>
        <p:spPr>
          <a:xfrm>
            <a:off x="4919703" y="2902780"/>
            <a:ext cx="1496573" cy="400110"/>
          </a:xfrm>
          <a:prstGeom prst="rect">
            <a:avLst/>
          </a:prstGeom>
          <a:solidFill>
            <a:schemeClr val="tx1"/>
          </a:solidFill>
        </p:spPr>
        <p:txBody>
          <a:bodyPr wrap="square" rtlCol="0">
            <a:spAutoFit/>
          </a:bodyPr>
          <a:lstStyle/>
          <a:p>
            <a:pPr algn="ctr"/>
            <a:r>
              <a:rPr lang="en-US" sz="1000" b="1" dirty="0">
                <a:solidFill>
                  <a:srgbClr val="FF0000"/>
                </a:solidFill>
              </a:rPr>
              <a:t>5. Maximum timer value chosen</a:t>
            </a:r>
          </a:p>
        </p:txBody>
      </p:sp>
      <p:sp>
        <p:nvSpPr>
          <p:cNvPr id="31" name="TextBox 30">
            <a:extLst>
              <a:ext uri="{FF2B5EF4-FFF2-40B4-BE49-F238E27FC236}">
                <a16:creationId xmlns:a16="http://schemas.microsoft.com/office/drawing/2014/main" id="{59E96F88-B542-4035-A40D-5EF560853027}"/>
              </a:ext>
            </a:extLst>
          </p:cNvPr>
          <p:cNvSpPr txBox="1"/>
          <p:nvPr/>
        </p:nvSpPr>
        <p:spPr>
          <a:xfrm>
            <a:off x="8536938" y="5174763"/>
            <a:ext cx="1403214" cy="553998"/>
          </a:xfrm>
          <a:prstGeom prst="rect">
            <a:avLst/>
          </a:prstGeom>
          <a:noFill/>
        </p:spPr>
        <p:txBody>
          <a:bodyPr wrap="square" rtlCol="0">
            <a:spAutoFit/>
          </a:bodyPr>
          <a:lstStyle/>
          <a:p>
            <a:pPr algn="ctr"/>
            <a:r>
              <a:rPr lang="en-US" sz="1000" b="1" dirty="0">
                <a:solidFill>
                  <a:srgbClr val="0070C0"/>
                </a:solidFill>
              </a:rPr>
              <a:t>8b. generate a </a:t>
            </a:r>
          </a:p>
          <a:p>
            <a:pPr algn="ctr"/>
            <a:r>
              <a:rPr lang="en-US" sz="1000" b="1" dirty="0">
                <a:solidFill>
                  <a:srgbClr val="0070C0"/>
                </a:solidFill>
              </a:rPr>
              <a:t>PWM or variable frequency output</a:t>
            </a:r>
          </a:p>
        </p:txBody>
      </p:sp>
      <p:sp>
        <p:nvSpPr>
          <p:cNvPr id="32" name="TextBox 31">
            <a:extLst>
              <a:ext uri="{FF2B5EF4-FFF2-40B4-BE49-F238E27FC236}">
                <a16:creationId xmlns:a16="http://schemas.microsoft.com/office/drawing/2014/main" id="{49BB9AD4-2083-4A8D-80D2-14F8F10ACB78}"/>
              </a:ext>
            </a:extLst>
          </p:cNvPr>
          <p:cNvSpPr txBox="1"/>
          <p:nvPr/>
        </p:nvSpPr>
        <p:spPr>
          <a:xfrm>
            <a:off x="8536938" y="3515318"/>
            <a:ext cx="1503352" cy="553998"/>
          </a:xfrm>
          <a:prstGeom prst="rect">
            <a:avLst/>
          </a:prstGeom>
          <a:noFill/>
        </p:spPr>
        <p:txBody>
          <a:bodyPr wrap="square" rtlCol="0">
            <a:spAutoFit/>
          </a:bodyPr>
          <a:lstStyle/>
          <a:p>
            <a:pPr algn="ctr"/>
            <a:r>
              <a:rPr lang="en-US" sz="1000" b="1" dirty="0">
                <a:solidFill>
                  <a:srgbClr val="0070C0"/>
                </a:solidFill>
              </a:rPr>
              <a:t>8a. generate a </a:t>
            </a:r>
          </a:p>
          <a:p>
            <a:pPr algn="ctr"/>
            <a:r>
              <a:rPr lang="en-US" sz="1000" b="1" dirty="0">
                <a:solidFill>
                  <a:srgbClr val="0070C0"/>
                </a:solidFill>
              </a:rPr>
              <a:t>PWM or variable frequency output</a:t>
            </a:r>
          </a:p>
        </p:txBody>
      </p:sp>
      <p:sp>
        <p:nvSpPr>
          <p:cNvPr id="33" name="Title 1">
            <a:extLst>
              <a:ext uri="{FF2B5EF4-FFF2-40B4-BE49-F238E27FC236}">
                <a16:creationId xmlns:a16="http://schemas.microsoft.com/office/drawing/2014/main" id="{C019C2CA-3F1C-4496-A7B0-B5A8BBD4CB91}"/>
              </a:ext>
            </a:extLst>
          </p:cNvPr>
          <p:cNvSpPr txBox="1">
            <a:spLocks/>
          </p:cNvSpPr>
          <p:nvPr/>
        </p:nvSpPr>
        <p:spPr>
          <a:xfrm>
            <a:off x="81404" y="50979"/>
            <a:ext cx="8229600" cy="541651"/>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b="1" dirty="0"/>
              <a:t>Output Compare Unit</a:t>
            </a:r>
          </a:p>
        </p:txBody>
      </p:sp>
      <p:sp>
        <p:nvSpPr>
          <p:cNvPr id="36" name="TextBox 35">
            <a:extLst>
              <a:ext uri="{FF2B5EF4-FFF2-40B4-BE49-F238E27FC236}">
                <a16:creationId xmlns:a16="http://schemas.microsoft.com/office/drawing/2014/main" id="{48D4587A-C3B1-4CF6-B8C0-581D6DF61125}"/>
              </a:ext>
            </a:extLst>
          </p:cNvPr>
          <p:cNvSpPr txBox="1"/>
          <p:nvPr/>
        </p:nvSpPr>
        <p:spPr>
          <a:xfrm>
            <a:off x="7635762" y="2405144"/>
            <a:ext cx="858897" cy="307777"/>
          </a:xfrm>
          <a:prstGeom prst="rect">
            <a:avLst/>
          </a:prstGeom>
          <a:solidFill>
            <a:schemeClr val="tx1"/>
          </a:solidFill>
        </p:spPr>
        <p:txBody>
          <a:bodyPr wrap="square" rtlCol="0">
            <a:spAutoFit/>
          </a:bodyPr>
          <a:lstStyle/>
          <a:p>
            <a:r>
              <a:rPr lang="en-US" sz="1400" b="1" dirty="0" err="1">
                <a:solidFill>
                  <a:schemeClr val="bg1"/>
                </a:solidFill>
                <a:latin typeface="Arial" panose="020B0604020202020204" pitchFamily="34" charset="0"/>
                <a:cs typeface="Arial" panose="020B0604020202020204" pitchFamily="34" charset="0"/>
              </a:rPr>
              <a:t>OCFnA</a:t>
            </a:r>
            <a:endParaRPr lang="en-US" sz="1400" b="1" dirty="0">
              <a:solidFill>
                <a:schemeClr val="bg1"/>
              </a:solidFill>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DA301541-C3BF-4366-8EB4-08078367EAB3}"/>
              </a:ext>
            </a:extLst>
          </p:cNvPr>
          <p:cNvSpPr txBox="1"/>
          <p:nvPr/>
        </p:nvSpPr>
        <p:spPr>
          <a:xfrm>
            <a:off x="7646632" y="4106219"/>
            <a:ext cx="921190" cy="307777"/>
          </a:xfrm>
          <a:prstGeom prst="rect">
            <a:avLst/>
          </a:prstGeom>
          <a:solidFill>
            <a:schemeClr val="tx1"/>
          </a:solidFill>
        </p:spPr>
        <p:txBody>
          <a:bodyPr wrap="square" rtlCol="0">
            <a:spAutoFit/>
          </a:bodyPr>
          <a:lstStyle/>
          <a:p>
            <a:r>
              <a:rPr lang="en-US" sz="1400" b="1" dirty="0" err="1">
                <a:solidFill>
                  <a:schemeClr val="bg1"/>
                </a:solidFill>
                <a:latin typeface="Arial" panose="020B0604020202020204" pitchFamily="34" charset="0"/>
                <a:cs typeface="Arial" panose="020B0604020202020204" pitchFamily="34" charset="0"/>
              </a:rPr>
              <a:t>OCFnB</a:t>
            </a:r>
            <a:endParaRPr lang="en-US" sz="1400" b="1" dirty="0">
              <a:solidFill>
                <a:schemeClr val="bg1"/>
              </a:solidFill>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CB772EE6-0512-4FE2-B2E4-9253FDD0C039}"/>
              </a:ext>
            </a:extLst>
          </p:cNvPr>
          <p:cNvSpPr txBox="1"/>
          <p:nvPr/>
        </p:nvSpPr>
        <p:spPr>
          <a:xfrm>
            <a:off x="8268647" y="2502670"/>
            <a:ext cx="2166685" cy="400110"/>
          </a:xfrm>
          <a:prstGeom prst="rect">
            <a:avLst/>
          </a:prstGeom>
          <a:noFill/>
        </p:spPr>
        <p:txBody>
          <a:bodyPr wrap="square" rtlCol="0">
            <a:spAutoFit/>
          </a:bodyPr>
          <a:lstStyle/>
          <a:p>
            <a:pPr algn="ctr"/>
            <a:r>
              <a:rPr lang="en-US" sz="1000" b="1" dirty="0">
                <a:solidFill>
                  <a:srgbClr val="0070C0"/>
                </a:solidFill>
              </a:rPr>
              <a:t>7a. Output compare flag set, interrupt generated if enabled</a:t>
            </a:r>
          </a:p>
        </p:txBody>
      </p:sp>
      <p:sp>
        <p:nvSpPr>
          <p:cNvPr id="39" name="TextBox 38">
            <a:extLst>
              <a:ext uri="{FF2B5EF4-FFF2-40B4-BE49-F238E27FC236}">
                <a16:creationId xmlns:a16="http://schemas.microsoft.com/office/drawing/2014/main" id="{C18AAE98-176D-45DA-9A95-628FCDF03D79}"/>
              </a:ext>
            </a:extLst>
          </p:cNvPr>
          <p:cNvSpPr txBox="1"/>
          <p:nvPr/>
        </p:nvSpPr>
        <p:spPr>
          <a:xfrm>
            <a:off x="8509932" y="4128951"/>
            <a:ext cx="2120485" cy="400110"/>
          </a:xfrm>
          <a:prstGeom prst="rect">
            <a:avLst/>
          </a:prstGeom>
          <a:solidFill>
            <a:schemeClr val="tx1"/>
          </a:solidFill>
        </p:spPr>
        <p:txBody>
          <a:bodyPr wrap="square" rtlCol="0">
            <a:spAutoFit/>
          </a:bodyPr>
          <a:lstStyle/>
          <a:p>
            <a:pPr algn="ctr"/>
            <a:r>
              <a:rPr lang="en-US" sz="1000" b="1" dirty="0">
                <a:solidFill>
                  <a:srgbClr val="0070C0"/>
                </a:solidFill>
              </a:rPr>
              <a:t>7b. Output compare flag set, interrupt generated if enabled</a:t>
            </a:r>
          </a:p>
        </p:txBody>
      </p:sp>
      <p:sp>
        <p:nvSpPr>
          <p:cNvPr id="29" name="Slide Number Placeholder 28"/>
          <p:cNvSpPr>
            <a:spLocks noGrp="1"/>
          </p:cNvSpPr>
          <p:nvPr>
            <p:ph type="sldNum" sz="quarter" idx="12"/>
          </p:nvPr>
        </p:nvSpPr>
        <p:spPr/>
        <p:txBody>
          <a:bodyPr/>
          <a:lstStyle/>
          <a:p>
            <a:fld id="{5D99DD2A-B520-4620-9B43-64B657BA2D42}" type="slidenum">
              <a:rPr lang="en-US" noProof="0" smtClean="0"/>
              <a:t>19</a:t>
            </a:fld>
            <a:endParaRPr lang="en-US" noProof="0" dirty="0"/>
          </a:p>
        </p:txBody>
      </p:sp>
    </p:spTree>
    <p:extLst>
      <p:ext uri="{BB962C8B-B14F-4D97-AF65-F5344CB8AC3E}">
        <p14:creationId xmlns:p14="http://schemas.microsoft.com/office/powerpoint/2010/main" val="513519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7" grpId="0"/>
      <p:bldP spid="18" grpId="0"/>
      <p:bldP spid="19" grpId="0"/>
      <p:bldP spid="20" grpId="0"/>
      <p:bldP spid="21" grpId="0"/>
      <p:bldP spid="22" grpId="0"/>
      <p:bldP spid="4" grpId="0" animBg="1"/>
      <p:bldP spid="26" grpId="0"/>
      <p:bldP spid="27" grpId="0"/>
      <p:bldP spid="28" grpId="0" animBg="1"/>
      <p:bldP spid="31" grpId="0"/>
      <p:bldP spid="32" grpId="0"/>
      <p:bldP spid="38" grpId="0"/>
      <p:bldP spid="3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108668" y="897729"/>
            <a:ext cx="5077286" cy="5659825"/>
          </a:xfrm>
        </p:spPr>
        <p:txBody>
          <a:bodyPr>
            <a:noAutofit/>
          </a:bodyPr>
          <a:lstStyle/>
          <a:p>
            <a:pPr marL="285750" indent="-285750" algn="l">
              <a:buFont typeface="Arial" panose="020B0604020202020204" pitchFamily="34" charset="0"/>
              <a:buChar char="•"/>
            </a:pPr>
            <a:r>
              <a:rPr lang="en-CA" sz="3200" dirty="0">
                <a:latin typeface="Arial" panose="020B0604020202020204" pitchFamily="34" charset="0"/>
                <a:cs typeface="Arial" panose="020B0604020202020204" pitchFamily="34" charset="0"/>
              </a:rPr>
              <a:t>A </a:t>
            </a:r>
            <a:r>
              <a:rPr lang="en-CA" sz="3200" b="1" dirty="0">
                <a:solidFill>
                  <a:srgbClr val="FF0000"/>
                </a:solidFill>
                <a:latin typeface="Arial" panose="020B0604020202020204" pitchFamily="34" charset="0"/>
                <a:cs typeface="Arial" panose="020B0604020202020204" pitchFamily="34" charset="0"/>
              </a:rPr>
              <a:t>timer/counter </a:t>
            </a:r>
            <a:r>
              <a:rPr lang="en-CA" sz="3200" dirty="0">
                <a:latin typeface="Arial" panose="020B0604020202020204" pitchFamily="34" charset="0"/>
                <a:cs typeface="Arial" panose="020B0604020202020204" pitchFamily="34" charset="0"/>
              </a:rPr>
              <a:t>is like a </a:t>
            </a:r>
            <a:r>
              <a:rPr lang="en-CA" sz="3200" b="1" dirty="0">
                <a:solidFill>
                  <a:srgbClr val="FFFF00"/>
                </a:solidFill>
                <a:latin typeface="Arial" panose="020B0604020202020204" pitchFamily="34" charset="0"/>
                <a:cs typeface="Arial" panose="020B0604020202020204" pitchFamily="34" charset="0"/>
              </a:rPr>
              <a:t>clock</a:t>
            </a:r>
            <a:r>
              <a:rPr lang="en-CA" sz="3200" dirty="0">
                <a:latin typeface="Arial" panose="020B0604020202020204" pitchFamily="34" charset="0"/>
                <a:cs typeface="Arial" panose="020B0604020202020204" pitchFamily="34" charset="0"/>
              </a:rPr>
              <a:t>, and can be used to measure time events.</a:t>
            </a:r>
          </a:p>
          <a:p>
            <a:pPr marL="285750" indent="-285750" algn="l">
              <a:buFont typeface="Arial" panose="020B0604020202020204" pitchFamily="34" charset="0"/>
              <a:buChar char="•"/>
            </a:pPr>
            <a:r>
              <a:rPr lang="en-CA" sz="3200" dirty="0">
                <a:latin typeface="Arial" panose="020B0604020202020204" pitchFamily="34" charset="0"/>
                <a:cs typeface="Arial" panose="020B0604020202020204" pitchFamily="34" charset="0"/>
              </a:rPr>
              <a:t>The timer can be programmed by some special registers.</a:t>
            </a:r>
          </a:p>
          <a:p>
            <a:pPr marL="285750" indent="-285750" algn="l">
              <a:buFont typeface="Arial" panose="020B0604020202020204" pitchFamily="34" charset="0"/>
              <a:buChar char="•"/>
            </a:pPr>
            <a:r>
              <a:rPr lang="en-CA" sz="3200" dirty="0">
                <a:latin typeface="Arial" panose="020B0604020202020204" pitchFamily="34" charset="0"/>
                <a:cs typeface="Arial" panose="020B0604020202020204" pitchFamily="34" charset="0"/>
              </a:rPr>
              <a:t>The controller of the Arduino is the  ATmega328, which has </a:t>
            </a:r>
            <a:r>
              <a:rPr lang="en-CA" sz="3200" b="1" dirty="0">
                <a:solidFill>
                  <a:srgbClr val="FFFF00"/>
                </a:solidFill>
                <a:latin typeface="Arial" panose="020B0604020202020204" pitchFamily="34" charset="0"/>
                <a:cs typeface="Arial" panose="020B0604020202020204" pitchFamily="34" charset="0"/>
              </a:rPr>
              <a:t>3 timers</a:t>
            </a:r>
            <a:r>
              <a:rPr lang="en-CA" sz="3200" dirty="0">
                <a:latin typeface="Arial" panose="020B0604020202020204" pitchFamily="34" charset="0"/>
                <a:cs typeface="Arial" panose="020B0604020202020204" pitchFamily="34" charset="0"/>
              </a:rPr>
              <a:t>, called </a:t>
            </a:r>
            <a:r>
              <a:rPr lang="en-CA" sz="3200" b="1" dirty="0">
                <a:solidFill>
                  <a:srgbClr val="FFFF00"/>
                </a:solidFill>
                <a:latin typeface="Arial" panose="020B0604020202020204" pitchFamily="34" charset="0"/>
                <a:cs typeface="Arial" panose="020B0604020202020204" pitchFamily="34" charset="0"/>
              </a:rPr>
              <a:t>Timer0, Timer1 and Timer2</a:t>
            </a:r>
            <a:r>
              <a:rPr lang="en-CA" sz="3200" dirty="0">
                <a:latin typeface="Arial" panose="020B0604020202020204" pitchFamily="34" charset="0"/>
                <a:cs typeface="Arial" panose="020B0604020202020204" pitchFamily="34" charset="0"/>
              </a:rPr>
              <a:t>. </a:t>
            </a:r>
          </a:p>
        </p:txBody>
      </p:sp>
      <p:sp>
        <p:nvSpPr>
          <p:cNvPr id="3" name="Slide Number Placeholder 2"/>
          <p:cNvSpPr>
            <a:spLocks noGrp="1"/>
          </p:cNvSpPr>
          <p:nvPr>
            <p:ph type="sldNum" sz="quarter" idx="12"/>
          </p:nvPr>
        </p:nvSpPr>
        <p:spPr/>
        <p:txBody>
          <a:bodyPr/>
          <a:lstStyle/>
          <a:p>
            <a:fld id="{5D99DD2A-B520-4620-9B43-64B657BA2D42}" type="slidenum">
              <a:rPr lang="en-US" noProof="0" smtClean="0"/>
              <a:t>2</a:t>
            </a:fld>
            <a:endParaRPr lang="en-US" noProof="0" dirty="0"/>
          </a:p>
        </p:txBody>
      </p:sp>
      <p:sp>
        <p:nvSpPr>
          <p:cNvPr id="11" name="Title 1">
            <a:extLst>
              <a:ext uri="{FF2B5EF4-FFF2-40B4-BE49-F238E27FC236}">
                <a16:creationId xmlns:a16="http://schemas.microsoft.com/office/drawing/2014/main" id="{DFF32E04-E3CE-4175-B0D3-33D69BCB059A}"/>
              </a:ext>
            </a:extLst>
          </p:cNvPr>
          <p:cNvSpPr>
            <a:spLocks noGrp="1"/>
          </p:cNvSpPr>
          <p:nvPr>
            <p:ph type="title"/>
          </p:nvPr>
        </p:nvSpPr>
        <p:spPr>
          <a:xfrm>
            <a:off x="286839" y="112198"/>
            <a:ext cx="10921092" cy="716492"/>
          </a:xfrm>
        </p:spPr>
        <p:txBody>
          <a:bodyPr/>
          <a:lstStyle/>
          <a:p>
            <a:pPr algn="just"/>
            <a:r>
              <a:rPr lang="en-US" sz="4000" b="1" cap="none" dirty="0"/>
              <a:t>What is a Timer?</a:t>
            </a:r>
            <a:endParaRPr lang="en-US" b="1" cap="none" dirty="0"/>
          </a:p>
        </p:txBody>
      </p:sp>
      <p:pic>
        <p:nvPicPr>
          <p:cNvPr id="12" name="Picture 4" descr="Arduino et Timer [Wiki]"/>
          <p:cNvPicPr>
            <a:picLocks noChangeAspect="1" noChangeArrowheads="1"/>
          </p:cNvPicPr>
          <p:nvPr/>
        </p:nvPicPr>
        <p:blipFill rotWithShape="1">
          <a:blip r:embed="rId2">
            <a:extLst>
              <a:ext uri="{28A0092B-C50C-407E-A947-70E740481C1C}">
                <a14:useLocalDpi xmlns:a14="http://schemas.microsoft.com/office/drawing/2010/main" val="0"/>
              </a:ext>
            </a:extLst>
          </a:blip>
          <a:srcRect l="1602" t="2864" b="2508"/>
          <a:stretch/>
        </p:blipFill>
        <p:spPr bwMode="auto">
          <a:xfrm>
            <a:off x="5185954" y="495109"/>
            <a:ext cx="6914671" cy="6011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9622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8CC707-4254-43DD-B291-256BE319B367}" type="datetime3">
              <a:rPr lang="en-US" noProof="0" smtClean="0"/>
              <a:t>4 February 2024</a:t>
            </a:fld>
            <a:endParaRPr lang="en-US" noProof="0" dirty="0"/>
          </a:p>
        </p:txBody>
      </p:sp>
      <p:sp>
        <p:nvSpPr>
          <p:cNvPr id="10" name="Slide Number Placeholder 9"/>
          <p:cNvSpPr>
            <a:spLocks noGrp="1"/>
          </p:cNvSpPr>
          <p:nvPr>
            <p:ph type="sldNum" sz="quarter" idx="12"/>
          </p:nvPr>
        </p:nvSpPr>
        <p:spPr/>
        <p:txBody>
          <a:bodyPr/>
          <a:lstStyle/>
          <a:p>
            <a:fld id="{5D99DD2A-B520-4620-9B43-64B657BA2D42}" type="slidenum">
              <a:rPr lang="en-US" noProof="0" smtClean="0"/>
              <a:t>20</a:t>
            </a:fld>
            <a:endParaRPr lang="en-US" noProof="0" dirty="0"/>
          </a:p>
        </p:txBody>
      </p:sp>
      <p:grpSp>
        <p:nvGrpSpPr>
          <p:cNvPr id="2" name="Group 1">
            <a:extLst>
              <a:ext uri="{FF2B5EF4-FFF2-40B4-BE49-F238E27FC236}">
                <a16:creationId xmlns:a16="http://schemas.microsoft.com/office/drawing/2014/main" id="{F41F42B2-0B9C-3305-DEB5-B36F6E5936A7}"/>
              </a:ext>
            </a:extLst>
          </p:cNvPr>
          <p:cNvGrpSpPr/>
          <p:nvPr/>
        </p:nvGrpSpPr>
        <p:grpSpPr>
          <a:xfrm>
            <a:off x="2346960" y="78376"/>
            <a:ext cx="8906226" cy="6727373"/>
            <a:chOff x="2037806" y="78376"/>
            <a:chExt cx="8183414" cy="6727373"/>
          </a:xfrm>
        </p:grpSpPr>
        <p:pic>
          <p:nvPicPr>
            <p:cNvPr id="3" name="Picture 2">
              <a:extLst>
                <a:ext uri="{FF2B5EF4-FFF2-40B4-BE49-F238E27FC236}">
                  <a16:creationId xmlns:a16="http://schemas.microsoft.com/office/drawing/2014/main" id="{DCD35B4F-4980-D63E-2B54-75D484212ABA}"/>
                </a:ext>
              </a:extLst>
            </p:cNvPr>
            <p:cNvPicPr>
              <a:picLocks noChangeAspect="1"/>
            </p:cNvPicPr>
            <p:nvPr/>
          </p:nvPicPr>
          <p:blipFill rotWithShape="1">
            <a:blip r:embed="rId2"/>
            <a:srcRect l="813" t="1143" b="762"/>
            <a:stretch/>
          </p:blipFill>
          <p:spPr>
            <a:xfrm>
              <a:off x="2037806" y="78376"/>
              <a:ext cx="8183414" cy="6727373"/>
            </a:xfrm>
            <a:prstGeom prst="rect">
              <a:avLst/>
            </a:prstGeom>
          </p:spPr>
        </p:pic>
        <p:sp>
          <p:nvSpPr>
            <p:cNvPr id="13" name="Arrow: Right 12">
              <a:extLst>
                <a:ext uri="{FF2B5EF4-FFF2-40B4-BE49-F238E27FC236}">
                  <a16:creationId xmlns:a16="http://schemas.microsoft.com/office/drawing/2014/main" id="{64045363-C46A-797C-A2F2-FE7B8F2A7559}"/>
                </a:ext>
              </a:extLst>
            </p:cNvPr>
            <p:cNvSpPr/>
            <p:nvPr/>
          </p:nvSpPr>
          <p:spPr>
            <a:xfrm rot="7981993">
              <a:off x="6663255" y="5655938"/>
              <a:ext cx="541891" cy="198501"/>
            </a:xfrm>
            <a:prstGeom prst="rightArrow">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B050"/>
                </a:solidFill>
              </a:endParaRPr>
            </a:p>
          </p:txBody>
        </p:sp>
        <p:sp>
          <p:nvSpPr>
            <p:cNvPr id="14" name="Arrow: Right 13">
              <a:extLst>
                <a:ext uri="{FF2B5EF4-FFF2-40B4-BE49-F238E27FC236}">
                  <a16:creationId xmlns:a16="http://schemas.microsoft.com/office/drawing/2014/main" id="{E7078B9F-52AE-5F57-8456-DFE9D0AD33E6}"/>
                </a:ext>
              </a:extLst>
            </p:cNvPr>
            <p:cNvSpPr/>
            <p:nvPr/>
          </p:nvSpPr>
          <p:spPr>
            <a:xfrm rot="9883805">
              <a:off x="4470686" y="5526470"/>
              <a:ext cx="2637109" cy="162781"/>
            </a:xfrm>
            <a:prstGeom prst="rightArrow">
              <a:avLst>
                <a:gd name="adj1" fmla="val 70115"/>
                <a:gd name="adj2" fmla="val 50000"/>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B050"/>
                </a:solidFill>
              </a:endParaRPr>
            </a:p>
          </p:txBody>
        </p:sp>
      </p:grpSp>
      <p:sp>
        <p:nvSpPr>
          <p:cNvPr id="12" name="TextBox 11">
            <a:extLst>
              <a:ext uri="{FF2B5EF4-FFF2-40B4-BE49-F238E27FC236}">
                <a16:creationId xmlns:a16="http://schemas.microsoft.com/office/drawing/2014/main" id="{33F9A810-4E48-BE3F-DAA9-18875BBB5181}"/>
              </a:ext>
            </a:extLst>
          </p:cNvPr>
          <p:cNvSpPr txBox="1"/>
          <p:nvPr/>
        </p:nvSpPr>
        <p:spPr>
          <a:xfrm>
            <a:off x="7701280" y="4805435"/>
            <a:ext cx="3393439" cy="923330"/>
          </a:xfrm>
          <a:prstGeom prst="rect">
            <a:avLst/>
          </a:prstGeom>
          <a:noFill/>
        </p:spPr>
        <p:txBody>
          <a:bodyPr wrap="square" rtlCol="0">
            <a:spAutoFit/>
          </a:bodyPr>
          <a:lstStyle/>
          <a:p>
            <a:pPr algn="ctr"/>
            <a:r>
              <a:rPr lang="en-US" b="1" dirty="0">
                <a:solidFill>
                  <a:srgbClr val="00B050"/>
                </a:solidFill>
              </a:rPr>
              <a:t>decides which mode the timer will run on and decides the pre-scaler for the timer clock</a:t>
            </a:r>
          </a:p>
        </p:txBody>
      </p:sp>
    </p:spTree>
    <p:extLst>
      <p:ext uri="{BB962C8B-B14F-4D97-AF65-F5344CB8AC3E}">
        <p14:creationId xmlns:p14="http://schemas.microsoft.com/office/powerpoint/2010/main" val="10735188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85F1-A19C-4AD6-9F72-2932C781449F}"/>
              </a:ext>
            </a:extLst>
          </p:cNvPr>
          <p:cNvSpPr>
            <a:spLocks noGrp="1"/>
          </p:cNvSpPr>
          <p:nvPr>
            <p:ph type="title"/>
          </p:nvPr>
        </p:nvSpPr>
        <p:spPr>
          <a:xfrm>
            <a:off x="187406" y="72952"/>
            <a:ext cx="10473338" cy="645503"/>
          </a:xfrm>
        </p:spPr>
        <p:txBody>
          <a:bodyPr>
            <a:noAutofit/>
          </a:bodyPr>
          <a:lstStyle/>
          <a:p>
            <a:r>
              <a:rPr lang="en-US" sz="4000" b="1" cap="none" dirty="0"/>
              <a:t>Timer for Delay: Calculating Count</a:t>
            </a:r>
          </a:p>
        </p:txBody>
      </p:sp>
      <p:sp>
        <p:nvSpPr>
          <p:cNvPr id="3" name="Content Placeholder 2">
            <a:extLst>
              <a:ext uri="{FF2B5EF4-FFF2-40B4-BE49-F238E27FC236}">
                <a16:creationId xmlns:a16="http://schemas.microsoft.com/office/drawing/2014/main" id="{0D9E720B-8D07-47AD-BE90-72CC40DA7CE8}"/>
              </a:ext>
            </a:extLst>
          </p:cNvPr>
          <p:cNvSpPr>
            <a:spLocks noGrp="1"/>
          </p:cNvSpPr>
          <p:nvPr>
            <p:ph idx="1"/>
          </p:nvPr>
        </p:nvSpPr>
        <p:spPr>
          <a:xfrm>
            <a:off x="187406" y="718455"/>
            <a:ext cx="11882674" cy="3255583"/>
          </a:xfrm>
        </p:spPr>
        <p:txBody>
          <a:bodyPr>
            <a:noAutofit/>
          </a:bodyPr>
          <a:lstStyle/>
          <a:p>
            <a:pPr marL="182880" indent="-182880">
              <a:lnSpc>
                <a:spcPct val="90000"/>
              </a:lnSpc>
              <a:spcAft>
                <a:spcPts val="0"/>
              </a:spcAft>
            </a:pPr>
            <a:r>
              <a:rPr lang="en-US" sz="3200" dirty="0">
                <a:latin typeface="Arial" panose="020B0604020202020204" pitchFamily="34" charset="0"/>
                <a:cs typeface="Arial" panose="020B0604020202020204" pitchFamily="34" charset="0"/>
              </a:rPr>
              <a:t>Timer needs a clock pulse for each transition from one number to the next, so we want to establish a formula relating the necessary timer count for a specific delay with the timer clock period/frequency.</a:t>
            </a:r>
          </a:p>
          <a:p>
            <a:pPr marL="182880" indent="-182880">
              <a:lnSpc>
                <a:spcPct val="90000"/>
              </a:lnSpc>
              <a:spcAft>
                <a:spcPts val="0"/>
              </a:spcAft>
            </a:pPr>
            <a:r>
              <a:rPr lang="en-US" sz="3200" dirty="0">
                <a:latin typeface="Arial" panose="020B0604020202020204" pitchFamily="34" charset="0"/>
                <a:cs typeface="Arial" panose="020B0604020202020204" pitchFamily="34" charset="0"/>
              </a:rPr>
              <a:t>For F_CPU = 16 MHz, the system clock period = 1/16MHz = 62.5 ns</a:t>
            </a:r>
            <a:r>
              <a:rPr lang="en-US" sz="3200" baseline="30000" dirty="0">
                <a:latin typeface="Arial" panose="020B0604020202020204" pitchFamily="34" charset="0"/>
                <a:cs typeface="Arial" panose="020B0604020202020204" pitchFamily="34" charset="0"/>
              </a:rPr>
              <a:t>*</a:t>
            </a:r>
            <a:r>
              <a:rPr lang="en-US" sz="3200" dirty="0">
                <a:latin typeface="Arial" panose="020B0604020202020204" pitchFamily="34" charset="0"/>
                <a:cs typeface="Arial" panose="020B0604020202020204" pitchFamily="34" charset="0"/>
              </a:rPr>
              <a:t>. So, if the timer clock is the same as the system clock, it takes only </a:t>
            </a:r>
            <a:r>
              <a:rPr lang="en-US" sz="3200" b="1" dirty="0">
                <a:latin typeface="Arial" panose="020B0604020202020204" pitchFamily="34" charset="0"/>
                <a:cs typeface="Arial" panose="020B0604020202020204" pitchFamily="34" charset="0"/>
              </a:rPr>
              <a:t>62.5 ns </a:t>
            </a:r>
            <a:r>
              <a:rPr lang="en-US" sz="3200" dirty="0">
                <a:latin typeface="Arial" panose="020B0604020202020204" pitchFamily="34" charset="0"/>
                <a:cs typeface="Arial" panose="020B0604020202020204" pitchFamily="34" charset="0"/>
              </a:rPr>
              <a:t>for every transition (0 to 1, 1 to 2, etc.).</a:t>
            </a:r>
          </a:p>
        </p:txBody>
      </p:sp>
      <p:grpSp>
        <p:nvGrpSpPr>
          <p:cNvPr id="21" name="Group 20"/>
          <p:cNvGrpSpPr/>
          <p:nvPr/>
        </p:nvGrpSpPr>
        <p:grpSpPr>
          <a:xfrm>
            <a:off x="829652" y="3974038"/>
            <a:ext cx="7553732" cy="2562539"/>
            <a:chOff x="2697248" y="3674201"/>
            <a:chExt cx="5867632" cy="1423374"/>
          </a:xfrm>
        </p:grpSpPr>
        <p:pic>
          <p:nvPicPr>
            <p:cNvPr id="4" name="Picture 3">
              <a:extLst>
                <a:ext uri="{FF2B5EF4-FFF2-40B4-BE49-F238E27FC236}">
                  <a16:creationId xmlns:a16="http://schemas.microsoft.com/office/drawing/2014/main" id="{88DF7F1C-53D1-4EE9-89DB-EDE9638D4196}"/>
                </a:ext>
              </a:extLst>
            </p:cNvPr>
            <p:cNvPicPr>
              <a:picLocks noChangeAspect="1"/>
            </p:cNvPicPr>
            <p:nvPr/>
          </p:nvPicPr>
          <p:blipFill rotWithShape="1">
            <a:blip r:embed="rId2"/>
            <a:srcRect t="22857" b="4762"/>
            <a:stretch/>
          </p:blipFill>
          <p:spPr>
            <a:xfrm>
              <a:off x="2702006" y="4186362"/>
              <a:ext cx="5862874" cy="640716"/>
            </a:xfrm>
            <a:prstGeom prst="rect">
              <a:avLst/>
            </a:prstGeom>
          </p:spPr>
        </p:pic>
        <p:cxnSp>
          <p:nvCxnSpPr>
            <p:cNvPr id="5" name="Straight Arrow Connector 4">
              <a:extLst>
                <a:ext uri="{FF2B5EF4-FFF2-40B4-BE49-F238E27FC236}">
                  <a16:creationId xmlns:a16="http://schemas.microsoft.com/office/drawing/2014/main" id="{258DA021-D4D8-4BD6-B206-9D0068DD7D4F}"/>
                </a:ext>
              </a:extLst>
            </p:cNvPr>
            <p:cNvCxnSpPr/>
            <p:nvPr/>
          </p:nvCxnSpPr>
          <p:spPr>
            <a:xfrm>
              <a:off x="2716933" y="4870940"/>
              <a:ext cx="1524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A7C5011-000B-4CAD-B135-AA5B9D140969}"/>
                </a:ext>
              </a:extLst>
            </p:cNvPr>
            <p:cNvCxnSpPr/>
            <p:nvPr/>
          </p:nvCxnSpPr>
          <p:spPr>
            <a:xfrm>
              <a:off x="4240933" y="4870940"/>
              <a:ext cx="1524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192C244-AB0D-4647-9A61-8638556EF304}"/>
                </a:ext>
              </a:extLst>
            </p:cNvPr>
            <p:cNvCxnSpPr/>
            <p:nvPr/>
          </p:nvCxnSpPr>
          <p:spPr>
            <a:xfrm>
              <a:off x="5764937" y="4870940"/>
              <a:ext cx="166347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37F7480-8A0A-4885-9898-95CD98FEE06E}"/>
                </a:ext>
              </a:extLst>
            </p:cNvPr>
            <p:cNvSpPr txBox="1"/>
            <p:nvPr/>
          </p:nvSpPr>
          <p:spPr>
            <a:xfrm>
              <a:off x="5943600" y="4535178"/>
              <a:ext cx="914400" cy="291899"/>
            </a:xfrm>
            <a:prstGeom prst="rect">
              <a:avLst/>
            </a:prstGeom>
            <a:noFill/>
          </p:spPr>
          <p:txBody>
            <a:bodyPr wrap="square" rtlCol="0">
              <a:spAutoFit/>
            </a:bodyPr>
            <a:lstStyle/>
            <a:p>
              <a:endParaRPr lang="en-US" sz="1600" dirty="0"/>
            </a:p>
          </p:txBody>
        </p:sp>
        <p:sp>
          <p:nvSpPr>
            <p:cNvPr id="9" name="TextBox 8">
              <a:extLst>
                <a:ext uri="{FF2B5EF4-FFF2-40B4-BE49-F238E27FC236}">
                  <a16:creationId xmlns:a16="http://schemas.microsoft.com/office/drawing/2014/main" id="{2168D4FD-9280-4595-937B-BB78B615B4EA}"/>
                </a:ext>
              </a:extLst>
            </p:cNvPr>
            <p:cNvSpPr txBox="1"/>
            <p:nvPr/>
          </p:nvSpPr>
          <p:spPr>
            <a:xfrm>
              <a:off x="2783182" y="4896344"/>
              <a:ext cx="1524000"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Count = 0</a:t>
              </a:r>
            </a:p>
          </p:txBody>
        </p:sp>
        <p:sp>
          <p:nvSpPr>
            <p:cNvPr id="10" name="TextBox 9">
              <a:extLst>
                <a:ext uri="{FF2B5EF4-FFF2-40B4-BE49-F238E27FC236}">
                  <a16:creationId xmlns:a16="http://schemas.microsoft.com/office/drawing/2014/main" id="{5BF446A3-AF98-49DE-854F-D62DF56143A1}"/>
                </a:ext>
              </a:extLst>
            </p:cNvPr>
            <p:cNvSpPr txBox="1"/>
            <p:nvPr/>
          </p:nvSpPr>
          <p:spPr>
            <a:xfrm>
              <a:off x="4327477" y="4882555"/>
              <a:ext cx="1314450"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Count = 1</a:t>
              </a:r>
            </a:p>
          </p:txBody>
        </p:sp>
        <p:sp>
          <p:nvSpPr>
            <p:cNvPr id="11" name="TextBox 10">
              <a:extLst>
                <a:ext uri="{FF2B5EF4-FFF2-40B4-BE49-F238E27FC236}">
                  <a16:creationId xmlns:a16="http://schemas.microsoft.com/office/drawing/2014/main" id="{6B013079-6FEA-4C54-952B-B5542E36DAE8}"/>
                </a:ext>
              </a:extLst>
            </p:cNvPr>
            <p:cNvSpPr txBox="1"/>
            <p:nvPr/>
          </p:nvSpPr>
          <p:spPr>
            <a:xfrm>
              <a:off x="5710506" y="4882557"/>
              <a:ext cx="1446711"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Count = 2</a:t>
              </a:r>
            </a:p>
          </p:txBody>
        </p:sp>
        <p:cxnSp>
          <p:nvCxnSpPr>
            <p:cNvPr id="12" name="Straight Arrow Connector 11">
              <a:extLst>
                <a:ext uri="{FF2B5EF4-FFF2-40B4-BE49-F238E27FC236}">
                  <a16:creationId xmlns:a16="http://schemas.microsoft.com/office/drawing/2014/main" id="{AA579015-91E6-44AF-AD2C-9EA4960C1FD0}"/>
                </a:ext>
              </a:extLst>
            </p:cNvPr>
            <p:cNvCxnSpPr/>
            <p:nvPr/>
          </p:nvCxnSpPr>
          <p:spPr>
            <a:xfrm>
              <a:off x="2697248" y="3994783"/>
              <a:ext cx="1524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8722F52-A8DA-42B7-8DC1-B1771E27BC30}"/>
                </a:ext>
              </a:extLst>
            </p:cNvPr>
            <p:cNvCxnSpPr/>
            <p:nvPr/>
          </p:nvCxnSpPr>
          <p:spPr>
            <a:xfrm>
              <a:off x="4221248" y="3994783"/>
              <a:ext cx="1524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FFD4FDA-37E0-4462-9299-C2EF1612E896}"/>
                </a:ext>
              </a:extLst>
            </p:cNvPr>
            <p:cNvCxnSpPr/>
            <p:nvPr/>
          </p:nvCxnSpPr>
          <p:spPr>
            <a:xfrm>
              <a:off x="5745250" y="3994783"/>
              <a:ext cx="168316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1049D89-7DFF-44F3-9576-5F95F12AA72A}"/>
                </a:ext>
              </a:extLst>
            </p:cNvPr>
            <p:cNvSpPr txBox="1"/>
            <p:nvPr/>
          </p:nvSpPr>
          <p:spPr>
            <a:xfrm>
              <a:off x="2783596" y="4008129"/>
              <a:ext cx="1524000"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62.5 ns</a:t>
              </a:r>
            </a:p>
          </p:txBody>
        </p:sp>
        <p:sp>
          <p:nvSpPr>
            <p:cNvPr id="16" name="TextBox 15">
              <a:extLst>
                <a:ext uri="{FF2B5EF4-FFF2-40B4-BE49-F238E27FC236}">
                  <a16:creationId xmlns:a16="http://schemas.microsoft.com/office/drawing/2014/main" id="{88723E2E-2E38-4090-9D82-7491344B1A76}"/>
                </a:ext>
              </a:extLst>
            </p:cNvPr>
            <p:cNvSpPr txBox="1"/>
            <p:nvPr/>
          </p:nvSpPr>
          <p:spPr>
            <a:xfrm>
              <a:off x="4383795" y="3985130"/>
              <a:ext cx="1314450"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62.5 ns</a:t>
              </a:r>
            </a:p>
          </p:txBody>
        </p:sp>
        <p:sp>
          <p:nvSpPr>
            <p:cNvPr id="17" name="TextBox 16">
              <a:extLst>
                <a:ext uri="{FF2B5EF4-FFF2-40B4-BE49-F238E27FC236}">
                  <a16:creationId xmlns:a16="http://schemas.microsoft.com/office/drawing/2014/main" id="{D27B0AB2-35BC-4E8D-9278-87C52392139F}"/>
                </a:ext>
              </a:extLst>
            </p:cNvPr>
            <p:cNvSpPr txBox="1"/>
            <p:nvPr/>
          </p:nvSpPr>
          <p:spPr>
            <a:xfrm>
              <a:off x="5907799" y="3985130"/>
              <a:ext cx="1446711"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62.5 ns</a:t>
              </a:r>
            </a:p>
          </p:txBody>
        </p:sp>
        <p:cxnSp>
          <p:nvCxnSpPr>
            <p:cNvPr id="18" name="Straight Arrow Connector 17">
              <a:extLst>
                <a:ext uri="{FF2B5EF4-FFF2-40B4-BE49-F238E27FC236}">
                  <a16:creationId xmlns:a16="http://schemas.microsoft.com/office/drawing/2014/main" id="{6ADAB7DA-00CC-4265-A9FE-D4D24BC5329A}"/>
                </a:ext>
              </a:extLst>
            </p:cNvPr>
            <p:cNvCxnSpPr>
              <a:cxnSpLocks/>
            </p:cNvCxnSpPr>
            <p:nvPr/>
          </p:nvCxnSpPr>
          <p:spPr>
            <a:xfrm>
              <a:off x="2697248" y="3873565"/>
              <a:ext cx="473116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EC641EA-DA17-46F4-A8BB-5E00BBC2ADAE}"/>
                </a:ext>
              </a:extLst>
            </p:cNvPr>
            <p:cNvSpPr txBox="1"/>
            <p:nvPr/>
          </p:nvSpPr>
          <p:spPr>
            <a:xfrm>
              <a:off x="4302206" y="3674201"/>
              <a:ext cx="1260394"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187.5 ns</a:t>
              </a:r>
            </a:p>
          </p:txBody>
        </p:sp>
      </p:grpSp>
      <p:sp>
        <p:nvSpPr>
          <p:cNvPr id="24" name="Slide Number Placeholder 23"/>
          <p:cNvSpPr>
            <a:spLocks noGrp="1"/>
          </p:cNvSpPr>
          <p:nvPr>
            <p:ph type="sldNum" sz="quarter" idx="12"/>
          </p:nvPr>
        </p:nvSpPr>
        <p:spPr/>
        <p:txBody>
          <a:bodyPr/>
          <a:lstStyle/>
          <a:p>
            <a:fld id="{5D99DD2A-B520-4620-9B43-64B657BA2D42}" type="slidenum">
              <a:rPr lang="en-US" noProof="0" smtClean="0"/>
              <a:t>21</a:t>
            </a:fld>
            <a:endParaRPr lang="en-US" noProof="0"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2BE605C-2D4B-A8DC-54F7-EAC0B83F19E3}"/>
                  </a:ext>
                </a:extLst>
              </p:cNvPr>
              <p:cNvSpPr txBox="1"/>
              <p:nvPr/>
            </p:nvSpPr>
            <p:spPr>
              <a:xfrm>
                <a:off x="8986499" y="4145983"/>
                <a:ext cx="1591446" cy="113794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600" b="1" i="1" baseline="30000" smtClean="0">
                          <a:solidFill>
                            <a:srgbClr val="FF0000"/>
                          </a:solidFill>
                          <a:latin typeface="Cambria Math" panose="02040503050406030204" pitchFamily="18" charset="0"/>
                        </a:rPr>
                        <m:t>∗</m:t>
                      </m:r>
                      <m:r>
                        <a:rPr lang="en-US" sz="3600" b="1" i="1" smtClean="0">
                          <a:solidFill>
                            <a:srgbClr val="FF0000"/>
                          </a:solidFill>
                          <a:latin typeface="Cambria Math" panose="02040503050406030204" pitchFamily="18" charset="0"/>
                        </a:rPr>
                        <m:t>𝑻</m:t>
                      </m:r>
                      <m:r>
                        <a:rPr lang="en-US" sz="3600" b="1" i="1" smtClean="0">
                          <a:solidFill>
                            <a:srgbClr val="FF0000"/>
                          </a:solidFill>
                          <a:latin typeface="Cambria Math" panose="02040503050406030204" pitchFamily="18" charset="0"/>
                        </a:rPr>
                        <m:t>=</m:t>
                      </m:r>
                      <m:f>
                        <m:fPr>
                          <m:ctrlPr>
                            <a:rPr lang="en-US" sz="3600" b="1" i="1" smtClean="0">
                              <a:solidFill>
                                <a:srgbClr val="FF0000"/>
                              </a:solidFill>
                              <a:latin typeface="Cambria Math" panose="02040503050406030204" pitchFamily="18" charset="0"/>
                            </a:rPr>
                          </m:ctrlPr>
                        </m:fPr>
                        <m:num>
                          <m:r>
                            <a:rPr lang="en-US" sz="3600" b="1" i="1" smtClean="0">
                              <a:solidFill>
                                <a:srgbClr val="FF0000"/>
                              </a:solidFill>
                              <a:latin typeface="Cambria Math" panose="02040503050406030204" pitchFamily="18" charset="0"/>
                            </a:rPr>
                            <m:t>𝟏</m:t>
                          </m:r>
                        </m:num>
                        <m:den>
                          <m:r>
                            <a:rPr lang="en-US" sz="3600" b="1" i="1" smtClean="0">
                              <a:solidFill>
                                <a:srgbClr val="FF0000"/>
                              </a:solidFill>
                              <a:latin typeface="Cambria Math" panose="02040503050406030204" pitchFamily="18" charset="0"/>
                            </a:rPr>
                            <m:t>𝒇</m:t>
                          </m:r>
                        </m:den>
                      </m:f>
                    </m:oMath>
                  </m:oMathPara>
                </a14:m>
                <a:endParaRPr lang="en-US" sz="3600" b="1" dirty="0">
                  <a:solidFill>
                    <a:srgbClr val="FF0000"/>
                  </a:solidFill>
                </a:endParaRPr>
              </a:p>
            </p:txBody>
          </p:sp>
        </mc:Choice>
        <mc:Fallback xmlns="">
          <p:sp>
            <p:nvSpPr>
              <p:cNvPr id="20" name="TextBox 19">
                <a:extLst>
                  <a:ext uri="{FF2B5EF4-FFF2-40B4-BE49-F238E27FC236}">
                    <a16:creationId xmlns:a16="http://schemas.microsoft.com/office/drawing/2014/main" id="{92BE605C-2D4B-A8DC-54F7-EAC0B83F19E3}"/>
                  </a:ext>
                </a:extLst>
              </p:cNvPr>
              <p:cNvSpPr txBox="1">
                <a:spLocks noRot="1" noChangeAspect="1" noMove="1" noResize="1" noEditPoints="1" noAdjustHandles="1" noChangeArrowheads="1" noChangeShapeType="1" noTextEdit="1"/>
              </p:cNvSpPr>
              <p:nvPr/>
            </p:nvSpPr>
            <p:spPr>
              <a:xfrm>
                <a:off x="8986499" y="4145983"/>
                <a:ext cx="1591446" cy="113794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213768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inVertical)">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85F1-A19C-4AD6-9F72-2932C781449F}"/>
              </a:ext>
            </a:extLst>
          </p:cNvPr>
          <p:cNvSpPr>
            <a:spLocks noGrp="1"/>
          </p:cNvSpPr>
          <p:nvPr>
            <p:ph type="title"/>
          </p:nvPr>
        </p:nvSpPr>
        <p:spPr>
          <a:xfrm>
            <a:off x="187406" y="125204"/>
            <a:ext cx="10473338" cy="645503"/>
          </a:xfrm>
        </p:spPr>
        <p:txBody>
          <a:bodyPr>
            <a:noAutofit/>
          </a:bodyPr>
          <a:lstStyle/>
          <a:p>
            <a:r>
              <a:rPr lang="en-US" sz="4000" b="1" cap="none" dirty="0"/>
              <a:t>Timer for Delay: Calculating Count</a:t>
            </a:r>
          </a:p>
        </p:txBody>
      </p:sp>
      <p:sp>
        <p:nvSpPr>
          <p:cNvPr id="3" name="Content Placeholder 2">
            <a:extLst>
              <a:ext uri="{FF2B5EF4-FFF2-40B4-BE49-F238E27FC236}">
                <a16:creationId xmlns:a16="http://schemas.microsoft.com/office/drawing/2014/main" id="{0D9E720B-8D07-47AD-BE90-72CC40DA7CE8}"/>
              </a:ext>
            </a:extLst>
          </p:cNvPr>
          <p:cNvSpPr>
            <a:spLocks noGrp="1"/>
          </p:cNvSpPr>
          <p:nvPr>
            <p:ph idx="1"/>
          </p:nvPr>
        </p:nvSpPr>
        <p:spPr>
          <a:xfrm>
            <a:off x="116890" y="798535"/>
            <a:ext cx="11900182" cy="3137083"/>
          </a:xfrm>
        </p:spPr>
        <p:txBody>
          <a:bodyPr>
            <a:noAutofit/>
          </a:bodyPr>
          <a:lstStyle/>
          <a:p>
            <a:pPr marL="681228" indent="-571500">
              <a:lnSpc>
                <a:spcPct val="90000"/>
              </a:lnSpc>
              <a:spcAft>
                <a:spcPts val="0"/>
              </a:spcAft>
            </a:pPr>
            <a:r>
              <a:rPr lang="en-US" sz="3600" dirty="0">
                <a:latin typeface="Arial" panose="020B0604020202020204" pitchFamily="34" charset="0"/>
                <a:cs typeface="Arial" panose="020B0604020202020204" pitchFamily="34" charset="0"/>
              </a:rPr>
              <a:t>We can see that 3 time periods are needed to count to 2, so timer count = (number of periods needed to reach the count) -1.</a:t>
            </a:r>
          </a:p>
          <a:p>
            <a:pPr marL="681228" indent="-571500">
              <a:lnSpc>
                <a:spcPct val="90000"/>
              </a:lnSpc>
              <a:spcAft>
                <a:spcPts val="0"/>
              </a:spcAft>
            </a:pPr>
            <a:r>
              <a:rPr lang="en-US" sz="3600" dirty="0">
                <a:latin typeface="Arial" panose="020B0604020202020204" pitchFamily="34" charset="0"/>
                <a:cs typeface="Arial" panose="020B0604020202020204" pitchFamily="34" charset="0"/>
              </a:rPr>
              <a:t>Also, we can see that to get a delay of 187.5 ns, we need 3 periods lasting 62.5 ns, so the number of periods needed = Required delay/Timer clock period.</a:t>
            </a:r>
          </a:p>
          <a:p>
            <a:pPr>
              <a:lnSpc>
                <a:spcPct val="90000"/>
              </a:lnSpc>
              <a:spcAft>
                <a:spcPts val="0"/>
              </a:spcAft>
            </a:pPr>
            <a:endParaRPr lang="en-US" sz="3200" dirty="0">
              <a:latin typeface="Arial" panose="020B0604020202020204" pitchFamily="34" charset="0"/>
              <a:cs typeface="Arial" panose="020B0604020202020204" pitchFamily="34" charset="0"/>
            </a:endParaRPr>
          </a:p>
        </p:txBody>
      </p:sp>
      <p:sp>
        <p:nvSpPr>
          <p:cNvPr id="24" name="Slide Number Placeholder 23"/>
          <p:cNvSpPr>
            <a:spLocks noGrp="1"/>
          </p:cNvSpPr>
          <p:nvPr>
            <p:ph type="sldNum" sz="quarter" idx="12"/>
          </p:nvPr>
        </p:nvSpPr>
        <p:spPr/>
        <p:txBody>
          <a:bodyPr/>
          <a:lstStyle/>
          <a:p>
            <a:fld id="{5D99DD2A-B520-4620-9B43-64B657BA2D42}" type="slidenum">
              <a:rPr lang="en-US" noProof="0" smtClean="0"/>
              <a:t>22</a:t>
            </a:fld>
            <a:endParaRPr lang="en-US" noProof="0" dirty="0"/>
          </a:p>
        </p:txBody>
      </p:sp>
      <p:grpSp>
        <p:nvGrpSpPr>
          <p:cNvPr id="26" name="Group 25"/>
          <p:cNvGrpSpPr/>
          <p:nvPr/>
        </p:nvGrpSpPr>
        <p:grpSpPr>
          <a:xfrm>
            <a:off x="2556918" y="3984178"/>
            <a:ext cx="7553732" cy="2394711"/>
            <a:chOff x="2697248" y="3674201"/>
            <a:chExt cx="5867632" cy="1423374"/>
          </a:xfrm>
        </p:grpSpPr>
        <p:pic>
          <p:nvPicPr>
            <p:cNvPr id="27" name="Picture 26">
              <a:extLst>
                <a:ext uri="{FF2B5EF4-FFF2-40B4-BE49-F238E27FC236}">
                  <a16:creationId xmlns:a16="http://schemas.microsoft.com/office/drawing/2014/main" id="{88DF7F1C-53D1-4EE9-89DB-EDE9638D4196}"/>
                </a:ext>
              </a:extLst>
            </p:cNvPr>
            <p:cNvPicPr>
              <a:picLocks noChangeAspect="1"/>
            </p:cNvPicPr>
            <p:nvPr/>
          </p:nvPicPr>
          <p:blipFill rotWithShape="1">
            <a:blip r:embed="rId2"/>
            <a:srcRect t="22857" b="4762"/>
            <a:stretch/>
          </p:blipFill>
          <p:spPr>
            <a:xfrm>
              <a:off x="2702006" y="4254366"/>
              <a:ext cx="5862874" cy="587254"/>
            </a:xfrm>
            <a:prstGeom prst="rect">
              <a:avLst/>
            </a:prstGeom>
          </p:spPr>
        </p:pic>
        <p:cxnSp>
          <p:nvCxnSpPr>
            <p:cNvPr id="28" name="Straight Arrow Connector 27">
              <a:extLst>
                <a:ext uri="{FF2B5EF4-FFF2-40B4-BE49-F238E27FC236}">
                  <a16:creationId xmlns:a16="http://schemas.microsoft.com/office/drawing/2014/main" id="{258DA021-D4D8-4BD6-B206-9D0068DD7D4F}"/>
                </a:ext>
              </a:extLst>
            </p:cNvPr>
            <p:cNvCxnSpPr/>
            <p:nvPr/>
          </p:nvCxnSpPr>
          <p:spPr>
            <a:xfrm>
              <a:off x="2716933" y="4870940"/>
              <a:ext cx="1524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A7C5011-000B-4CAD-B135-AA5B9D140969}"/>
                </a:ext>
              </a:extLst>
            </p:cNvPr>
            <p:cNvCxnSpPr/>
            <p:nvPr/>
          </p:nvCxnSpPr>
          <p:spPr>
            <a:xfrm>
              <a:off x="4240933" y="4870940"/>
              <a:ext cx="1524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192C244-AB0D-4647-9A61-8638556EF304}"/>
                </a:ext>
              </a:extLst>
            </p:cNvPr>
            <p:cNvCxnSpPr/>
            <p:nvPr/>
          </p:nvCxnSpPr>
          <p:spPr>
            <a:xfrm>
              <a:off x="5764937" y="4870940"/>
              <a:ext cx="166347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37F7480-8A0A-4885-9898-95CD98FEE06E}"/>
                </a:ext>
              </a:extLst>
            </p:cNvPr>
            <p:cNvSpPr txBox="1"/>
            <p:nvPr/>
          </p:nvSpPr>
          <p:spPr>
            <a:xfrm>
              <a:off x="5943600" y="4535178"/>
              <a:ext cx="914400" cy="291899"/>
            </a:xfrm>
            <a:prstGeom prst="rect">
              <a:avLst/>
            </a:prstGeom>
            <a:noFill/>
          </p:spPr>
          <p:txBody>
            <a:bodyPr wrap="square" rtlCol="0">
              <a:spAutoFit/>
            </a:bodyPr>
            <a:lstStyle/>
            <a:p>
              <a:endParaRPr lang="en-US" sz="1600" dirty="0"/>
            </a:p>
          </p:txBody>
        </p:sp>
        <p:sp>
          <p:nvSpPr>
            <p:cNvPr id="32" name="TextBox 31">
              <a:extLst>
                <a:ext uri="{FF2B5EF4-FFF2-40B4-BE49-F238E27FC236}">
                  <a16:creationId xmlns:a16="http://schemas.microsoft.com/office/drawing/2014/main" id="{2168D4FD-9280-4595-937B-BB78B615B4EA}"/>
                </a:ext>
              </a:extLst>
            </p:cNvPr>
            <p:cNvSpPr txBox="1"/>
            <p:nvPr/>
          </p:nvSpPr>
          <p:spPr>
            <a:xfrm>
              <a:off x="2783182" y="4896344"/>
              <a:ext cx="1524000"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Count = 0</a:t>
              </a:r>
            </a:p>
          </p:txBody>
        </p:sp>
        <p:sp>
          <p:nvSpPr>
            <p:cNvPr id="33" name="TextBox 32">
              <a:extLst>
                <a:ext uri="{FF2B5EF4-FFF2-40B4-BE49-F238E27FC236}">
                  <a16:creationId xmlns:a16="http://schemas.microsoft.com/office/drawing/2014/main" id="{5BF446A3-AF98-49DE-854F-D62DF56143A1}"/>
                </a:ext>
              </a:extLst>
            </p:cNvPr>
            <p:cNvSpPr txBox="1"/>
            <p:nvPr/>
          </p:nvSpPr>
          <p:spPr>
            <a:xfrm>
              <a:off x="4327477" y="4882555"/>
              <a:ext cx="1314450"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Count = 1</a:t>
              </a:r>
            </a:p>
          </p:txBody>
        </p:sp>
        <p:sp>
          <p:nvSpPr>
            <p:cNvPr id="34" name="TextBox 33">
              <a:extLst>
                <a:ext uri="{FF2B5EF4-FFF2-40B4-BE49-F238E27FC236}">
                  <a16:creationId xmlns:a16="http://schemas.microsoft.com/office/drawing/2014/main" id="{6B013079-6FEA-4C54-952B-B5542E36DAE8}"/>
                </a:ext>
              </a:extLst>
            </p:cNvPr>
            <p:cNvSpPr txBox="1"/>
            <p:nvPr/>
          </p:nvSpPr>
          <p:spPr>
            <a:xfrm>
              <a:off x="5710506" y="4882557"/>
              <a:ext cx="1446711"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Count = 2</a:t>
              </a:r>
            </a:p>
          </p:txBody>
        </p:sp>
        <p:cxnSp>
          <p:nvCxnSpPr>
            <p:cNvPr id="35" name="Straight Arrow Connector 34">
              <a:extLst>
                <a:ext uri="{FF2B5EF4-FFF2-40B4-BE49-F238E27FC236}">
                  <a16:creationId xmlns:a16="http://schemas.microsoft.com/office/drawing/2014/main" id="{AA579015-91E6-44AF-AD2C-9EA4960C1FD0}"/>
                </a:ext>
              </a:extLst>
            </p:cNvPr>
            <p:cNvCxnSpPr/>
            <p:nvPr/>
          </p:nvCxnSpPr>
          <p:spPr>
            <a:xfrm>
              <a:off x="2697248" y="3994783"/>
              <a:ext cx="1524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8722F52-A8DA-42B7-8DC1-B1771E27BC30}"/>
                </a:ext>
              </a:extLst>
            </p:cNvPr>
            <p:cNvCxnSpPr/>
            <p:nvPr/>
          </p:nvCxnSpPr>
          <p:spPr>
            <a:xfrm>
              <a:off x="4221248" y="3994783"/>
              <a:ext cx="1524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FFD4FDA-37E0-4462-9299-C2EF1612E896}"/>
                </a:ext>
              </a:extLst>
            </p:cNvPr>
            <p:cNvCxnSpPr/>
            <p:nvPr/>
          </p:nvCxnSpPr>
          <p:spPr>
            <a:xfrm>
              <a:off x="5745250" y="3994783"/>
              <a:ext cx="168316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1049D89-7DFF-44F3-9576-5F95F12AA72A}"/>
                </a:ext>
              </a:extLst>
            </p:cNvPr>
            <p:cNvSpPr txBox="1"/>
            <p:nvPr/>
          </p:nvSpPr>
          <p:spPr>
            <a:xfrm>
              <a:off x="2783596" y="4053277"/>
              <a:ext cx="1524000"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62.5 ns</a:t>
              </a:r>
            </a:p>
          </p:txBody>
        </p:sp>
        <p:sp>
          <p:nvSpPr>
            <p:cNvPr id="39" name="TextBox 38">
              <a:extLst>
                <a:ext uri="{FF2B5EF4-FFF2-40B4-BE49-F238E27FC236}">
                  <a16:creationId xmlns:a16="http://schemas.microsoft.com/office/drawing/2014/main" id="{88723E2E-2E38-4090-9D82-7491344B1A76}"/>
                </a:ext>
              </a:extLst>
            </p:cNvPr>
            <p:cNvSpPr txBox="1"/>
            <p:nvPr/>
          </p:nvSpPr>
          <p:spPr>
            <a:xfrm>
              <a:off x="4383795" y="3985130"/>
              <a:ext cx="1314450"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62.5 ns</a:t>
              </a:r>
            </a:p>
          </p:txBody>
        </p:sp>
        <p:sp>
          <p:nvSpPr>
            <p:cNvPr id="40" name="TextBox 39">
              <a:extLst>
                <a:ext uri="{FF2B5EF4-FFF2-40B4-BE49-F238E27FC236}">
                  <a16:creationId xmlns:a16="http://schemas.microsoft.com/office/drawing/2014/main" id="{D27B0AB2-35BC-4E8D-9278-87C52392139F}"/>
                </a:ext>
              </a:extLst>
            </p:cNvPr>
            <p:cNvSpPr txBox="1"/>
            <p:nvPr/>
          </p:nvSpPr>
          <p:spPr>
            <a:xfrm>
              <a:off x="5907799" y="3985130"/>
              <a:ext cx="1446711"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62.5 ns</a:t>
              </a:r>
            </a:p>
          </p:txBody>
        </p:sp>
        <p:cxnSp>
          <p:nvCxnSpPr>
            <p:cNvPr id="41" name="Straight Arrow Connector 40">
              <a:extLst>
                <a:ext uri="{FF2B5EF4-FFF2-40B4-BE49-F238E27FC236}">
                  <a16:creationId xmlns:a16="http://schemas.microsoft.com/office/drawing/2014/main" id="{6ADAB7DA-00CC-4265-A9FE-D4D24BC5329A}"/>
                </a:ext>
              </a:extLst>
            </p:cNvPr>
            <p:cNvCxnSpPr>
              <a:cxnSpLocks/>
            </p:cNvCxnSpPr>
            <p:nvPr/>
          </p:nvCxnSpPr>
          <p:spPr>
            <a:xfrm>
              <a:off x="2697248" y="3873565"/>
              <a:ext cx="473116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EC641EA-DA17-46F4-A8BB-5E00BBC2ADAE}"/>
                </a:ext>
              </a:extLst>
            </p:cNvPr>
            <p:cNvSpPr txBox="1"/>
            <p:nvPr/>
          </p:nvSpPr>
          <p:spPr>
            <a:xfrm>
              <a:off x="4302206" y="3674201"/>
              <a:ext cx="1260394"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187.5 ns</a:t>
              </a:r>
            </a:p>
          </p:txBody>
        </p:sp>
      </p:grpSp>
    </p:spTree>
    <p:extLst>
      <p:ext uri="{BB962C8B-B14F-4D97-AF65-F5344CB8AC3E}">
        <p14:creationId xmlns:p14="http://schemas.microsoft.com/office/powerpoint/2010/main" val="28318202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85F1-A19C-4AD6-9F72-2932C781449F}"/>
              </a:ext>
            </a:extLst>
          </p:cNvPr>
          <p:cNvSpPr>
            <a:spLocks noGrp="1"/>
          </p:cNvSpPr>
          <p:nvPr>
            <p:ph type="title"/>
          </p:nvPr>
        </p:nvSpPr>
        <p:spPr>
          <a:xfrm>
            <a:off x="124097" y="137160"/>
            <a:ext cx="10339251" cy="907869"/>
          </a:xfrm>
        </p:spPr>
        <p:txBody>
          <a:bodyPr>
            <a:noAutofit/>
          </a:bodyPr>
          <a:lstStyle/>
          <a:p>
            <a:r>
              <a:rPr lang="en-US" sz="4000" b="1" cap="none" dirty="0"/>
              <a:t>Timer for Delay: Calculating Count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9E720B-8D07-47AD-BE90-72CC40DA7CE8}"/>
                  </a:ext>
                </a:extLst>
              </p:cNvPr>
              <p:cNvSpPr>
                <a:spLocks noGrp="1"/>
              </p:cNvSpPr>
              <p:nvPr>
                <p:ph idx="1"/>
              </p:nvPr>
            </p:nvSpPr>
            <p:spPr>
              <a:xfrm>
                <a:off x="124097" y="917044"/>
                <a:ext cx="11959046" cy="5629673"/>
              </a:xfrm>
            </p:spPr>
            <p:txBody>
              <a:bodyPr>
                <a:noAutofit/>
              </a:bodyPr>
              <a:lstStyle/>
              <a:p>
                <a:pPr>
                  <a:lnSpc>
                    <a:spcPct val="90000"/>
                  </a:lnSpc>
                  <a:spcAft>
                    <a:spcPts val="0"/>
                  </a:spcAft>
                </a:pPr>
                <a:r>
                  <a:rPr lang="en-US" sz="3600" dirty="0">
                    <a:latin typeface="Arial" panose="020B0604020202020204" pitchFamily="34" charset="0"/>
                    <a:cs typeface="Arial" panose="020B0604020202020204" pitchFamily="34" charset="0"/>
                  </a:rPr>
                  <a:t>Suppose, we need a delay of 1 </a:t>
                </a:r>
                <a:r>
                  <a:rPr lang="en-US" sz="3600" dirty="0" err="1">
                    <a:latin typeface="Arial" panose="020B0604020202020204" pitchFamily="34" charset="0"/>
                    <a:cs typeface="Arial" panose="020B0604020202020204" pitchFamily="34" charset="0"/>
                  </a:rPr>
                  <a:t>ms.</a:t>
                </a:r>
                <a:r>
                  <a:rPr lang="en-US" sz="3600" dirty="0">
                    <a:latin typeface="Arial" panose="020B0604020202020204" pitchFamily="34" charset="0"/>
                    <a:cs typeface="Arial" panose="020B0604020202020204" pitchFamily="34" charset="0"/>
                  </a:rPr>
                  <a:t> To get an idea of how long it takes, let’s calculate the timer count from the following formula:</a:t>
                </a:r>
              </a:p>
              <a:p>
                <a:pPr marL="0" indent="0">
                  <a:lnSpc>
                    <a:spcPct val="90000"/>
                  </a:lnSpc>
                  <a:spcAft>
                    <a:spcPts val="0"/>
                  </a:spcAft>
                  <a:buNone/>
                </a:pPr>
                <a:br>
                  <a:rPr lang="en-US" sz="3600" dirty="0">
                    <a:latin typeface="Arial" panose="020B0604020202020204" pitchFamily="34" charset="0"/>
                    <a:cs typeface="Arial" panose="020B0604020202020204" pitchFamily="34" charset="0"/>
                  </a:rPr>
                </a:b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cs typeface="Arial" panose="020B0604020202020204" pitchFamily="34" charset="0"/>
                        </a:rPr>
                        <m:t>𝑇𝑖𝑚𝑒𝑟</m:t>
                      </m:r>
                      <m:r>
                        <a:rPr lang="en-US" sz="3600" i="1">
                          <a:latin typeface="Cambria Math" panose="02040503050406030204" pitchFamily="18" charset="0"/>
                          <a:cs typeface="Arial" panose="020B0604020202020204" pitchFamily="34" charset="0"/>
                        </a:rPr>
                        <m:t> </m:t>
                      </m:r>
                      <m:r>
                        <a:rPr lang="en-US" sz="3600" i="1">
                          <a:latin typeface="Cambria Math" panose="02040503050406030204" pitchFamily="18" charset="0"/>
                          <a:cs typeface="Arial" panose="020B0604020202020204" pitchFamily="34" charset="0"/>
                        </a:rPr>
                        <m:t>𝑐𝑜𝑢𝑛𝑡</m:t>
                      </m:r>
                      <m:r>
                        <a:rPr lang="en-US" sz="3600" i="1">
                          <a:latin typeface="Cambria Math" panose="02040503050406030204" pitchFamily="18" charset="0"/>
                          <a:cs typeface="Arial" panose="020B0604020202020204" pitchFamily="34" charset="0"/>
                        </a:rPr>
                        <m:t>=</m:t>
                      </m:r>
                      <m:f>
                        <m:fPr>
                          <m:ctrlPr>
                            <a:rPr lang="en-US" sz="3600" i="1">
                              <a:latin typeface="Cambria Math" panose="02040503050406030204" pitchFamily="18" charset="0"/>
                              <a:cs typeface="Arial" panose="020B0604020202020204" pitchFamily="34" charset="0"/>
                            </a:rPr>
                          </m:ctrlPr>
                        </m:fPr>
                        <m:num>
                          <m:r>
                            <a:rPr lang="en-US" sz="3600" i="1">
                              <a:latin typeface="Cambria Math" panose="02040503050406030204" pitchFamily="18" charset="0"/>
                              <a:cs typeface="Arial" panose="020B0604020202020204" pitchFamily="34" charset="0"/>
                            </a:rPr>
                            <m:t>𝑅𝑒𝑞𝑢𝑖𝑟𝑒𝑑</m:t>
                          </m:r>
                          <m:r>
                            <a:rPr lang="en-US" sz="3600" i="1">
                              <a:latin typeface="Cambria Math" panose="02040503050406030204" pitchFamily="18" charset="0"/>
                              <a:cs typeface="Arial" panose="020B0604020202020204" pitchFamily="34" charset="0"/>
                            </a:rPr>
                            <m:t> </m:t>
                          </m:r>
                          <m:r>
                            <a:rPr lang="en-US" sz="3600" i="1">
                              <a:latin typeface="Cambria Math" panose="02040503050406030204" pitchFamily="18" charset="0"/>
                              <a:cs typeface="Arial" panose="020B0604020202020204" pitchFamily="34" charset="0"/>
                            </a:rPr>
                            <m:t>𝑑𝑒𝑙𝑎𝑦</m:t>
                          </m:r>
                        </m:num>
                        <m:den>
                          <m:r>
                            <a:rPr lang="en-US" sz="3600" i="1">
                              <a:latin typeface="Cambria Math" panose="02040503050406030204" pitchFamily="18" charset="0"/>
                              <a:cs typeface="Arial" panose="020B0604020202020204" pitchFamily="34" charset="0"/>
                            </a:rPr>
                            <m:t>𝑇𝑖𝑚𝑒𝑟</m:t>
                          </m:r>
                          <m:r>
                            <a:rPr lang="en-US" sz="3600" i="1">
                              <a:latin typeface="Cambria Math" panose="02040503050406030204" pitchFamily="18" charset="0"/>
                              <a:cs typeface="Arial" panose="020B0604020202020204" pitchFamily="34" charset="0"/>
                            </a:rPr>
                            <m:t> </m:t>
                          </m:r>
                          <m:r>
                            <a:rPr lang="en-US" sz="3600" i="1">
                              <a:latin typeface="Cambria Math" panose="02040503050406030204" pitchFamily="18" charset="0"/>
                              <a:cs typeface="Arial" panose="020B0604020202020204" pitchFamily="34" charset="0"/>
                            </a:rPr>
                            <m:t>𝑐𝑙𝑜𝑐𝑘</m:t>
                          </m:r>
                          <m:r>
                            <a:rPr lang="en-US" sz="3600" i="1">
                              <a:latin typeface="Cambria Math" panose="02040503050406030204" pitchFamily="18" charset="0"/>
                              <a:cs typeface="Arial" panose="020B0604020202020204" pitchFamily="34" charset="0"/>
                            </a:rPr>
                            <m:t> </m:t>
                          </m:r>
                          <m:r>
                            <a:rPr lang="en-US" sz="3600" i="1">
                              <a:latin typeface="Cambria Math" panose="02040503050406030204" pitchFamily="18" charset="0"/>
                              <a:cs typeface="Arial" panose="020B0604020202020204" pitchFamily="34" charset="0"/>
                            </a:rPr>
                            <m:t>𝑝𝑒𝑟𝑖𝑜𝑑</m:t>
                          </m:r>
                        </m:den>
                      </m:f>
                      <m:r>
                        <a:rPr lang="en-US" sz="3600" i="1">
                          <a:latin typeface="Cambria Math" panose="02040503050406030204" pitchFamily="18" charset="0"/>
                          <a:cs typeface="Arial" panose="020B0604020202020204" pitchFamily="34" charset="0"/>
                        </a:rPr>
                        <m:t>−1</m:t>
                      </m:r>
                    </m:oMath>
                  </m:oMathPara>
                </a14:m>
                <a:br>
                  <a:rPr lang="en-US" sz="3600" dirty="0">
                    <a:latin typeface="Arial" panose="020B0604020202020204" pitchFamily="34" charset="0"/>
                    <a:cs typeface="Arial" panose="020B0604020202020204" pitchFamily="34" charset="0"/>
                  </a:rPr>
                </a:b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Here, required delay = 1 </a:t>
                </a:r>
                <a:r>
                  <a:rPr lang="en-US" sz="3600" dirty="0" err="1">
                    <a:latin typeface="Arial" panose="020B0604020202020204" pitchFamily="34" charset="0"/>
                    <a:cs typeface="Arial" panose="020B0604020202020204" pitchFamily="34" charset="0"/>
                  </a:rPr>
                  <a:t>ms</a:t>
                </a:r>
                <a:r>
                  <a:rPr lang="en-US" sz="3600" dirty="0">
                    <a:latin typeface="Arial" panose="020B0604020202020204" pitchFamily="34" charset="0"/>
                    <a:cs typeface="Arial" panose="020B0604020202020204" pitchFamily="34" charset="0"/>
                  </a:rPr>
                  <a:t> and timer clock period = 62.5 ns, so Timer Count = (1m/62.5n) – 1 = 15,999. </a:t>
                </a:r>
              </a:p>
              <a:p>
                <a:pPr>
                  <a:lnSpc>
                    <a:spcPct val="90000"/>
                  </a:lnSpc>
                  <a:spcAft>
                    <a:spcPts val="0"/>
                  </a:spcAft>
                </a:pPr>
                <a:r>
                  <a:rPr lang="en-US" sz="3600" dirty="0">
                    <a:latin typeface="Arial" panose="020B0604020202020204" pitchFamily="34" charset="0"/>
                    <a:cs typeface="Arial" panose="020B0604020202020204" pitchFamily="34" charset="0"/>
                  </a:rPr>
                  <a:t>So, the clock needs to </a:t>
                </a:r>
                <a:r>
                  <a:rPr lang="en-US" sz="3600" b="1" dirty="0">
                    <a:solidFill>
                      <a:srgbClr val="FF0000"/>
                    </a:solidFill>
                    <a:latin typeface="Arial" panose="020B0604020202020204" pitchFamily="34" charset="0"/>
                    <a:cs typeface="Arial" panose="020B0604020202020204" pitchFamily="34" charset="0"/>
                  </a:rPr>
                  <a:t>tick 15,999 times </a:t>
                </a:r>
                <a:r>
                  <a:rPr lang="en-US" sz="3600" dirty="0">
                    <a:latin typeface="Arial" panose="020B0604020202020204" pitchFamily="34" charset="0"/>
                    <a:cs typeface="Arial" panose="020B0604020202020204" pitchFamily="34" charset="0"/>
                  </a:rPr>
                  <a:t>to give a delay of only 1 </a:t>
                </a:r>
                <a:r>
                  <a:rPr lang="en-US" sz="3600" dirty="0" err="1">
                    <a:latin typeface="Arial" panose="020B0604020202020204" pitchFamily="34" charset="0"/>
                    <a:cs typeface="Arial" panose="020B0604020202020204" pitchFamily="34" charset="0"/>
                  </a:rPr>
                  <a:t>ms.</a:t>
                </a:r>
                <a:endParaRPr lang="en-US" sz="36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0D9E720B-8D07-47AD-BE90-72CC40DA7CE8}"/>
                  </a:ext>
                </a:extLst>
              </p:cNvPr>
              <p:cNvSpPr>
                <a:spLocks noGrp="1" noRot="1" noChangeAspect="1" noMove="1" noResize="1" noEditPoints="1" noAdjustHandles="1" noChangeArrowheads="1" noChangeShapeType="1" noTextEdit="1"/>
              </p:cNvSpPr>
              <p:nvPr>
                <p:ph idx="1"/>
              </p:nvPr>
            </p:nvSpPr>
            <p:spPr>
              <a:xfrm>
                <a:off x="124097" y="917044"/>
                <a:ext cx="11959046" cy="5629673"/>
              </a:xfrm>
              <a:blipFill>
                <a:blip r:embed="rId2"/>
                <a:stretch>
                  <a:fillRect l="-1529" t="-2597" r="-1631" b="-2706"/>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5D99DD2A-B520-4620-9B43-64B657BA2D42}" type="slidenum">
              <a:rPr lang="en-US" noProof="0" smtClean="0"/>
              <a:t>23</a:t>
            </a:fld>
            <a:endParaRPr lang="en-US" noProof="0" dirty="0"/>
          </a:p>
        </p:txBody>
      </p:sp>
    </p:spTree>
    <p:extLst>
      <p:ext uri="{BB962C8B-B14F-4D97-AF65-F5344CB8AC3E}">
        <p14:creationId xmlns:p14="http://schemas.microsoft.com/office/powerpoint/2010/main" val="18189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85F1-A19C-4AD6-9F72-2932C781449F}"/>
              </a:ext>
            </a:extLst>
          </p:cNvPr>
          <p:cNvSpPr>
            <a:spLocks noGrp="1"/>
          </p:cNvSpPr>
          <p:nvPr>
            <p:ph type="title"/>
          </p:nvPr>
        </p:nvSpPr>
        <p:spPr>
          <a:xfrm>
            <a:off x="124097" y="137160"/>
            <a:ext cx="10339251" cy="907869"/>
          </a:xfrm>
        </p:spPr>
        <p:txBody>
          <a:bodyPr>
            <a:noAutofit/>
          </a:bodyPr>
          <a:lstStyle/>
          <a:p>
            <a:r>
              <a:rPr lang="en-US" sz="4000" b="1" cap="none" dirty="0"/>
              <a:t>Timer for Delay: Calculating Count</a:t>
            </a:r>
          </a:p>
        </p:txBody>
      </p:sp>
      <p:sp>
        <p:nvSpPr>
          <p:cNvPr id="3" name="Content Placeholder 2">
            <a:extLst>
              <a:ext uri="{FF2B5EF4-FFF2-40B4-BE49-F238E27FC236}">
                <a16:creationId xmlns:a16="http://schemas.microsoft.com/office/drawing/2014/main" id="{0D9E720B-8D07-47AD-BE90-72CC40DA7CE8}"/>
              </a:ext>
            </a:extLst>
          </p:cNvPr>
          <p:cNvSpPr>
            <a:spLocks noGrp="1"/>
          </p:cNvSpPr>
          <p:nvPr>
            <p:ph idx="1"/>
          </p:nvPr>
        </p:nvSpPr>
        <p:spPr>
          <a:xfrm>
            <a:off x="124097" y="1045029"/>
            <a:ext cx="11959046" cy="5199018"/>
          </a:xfrm>
        </p:spPr>
        <p:txBody>
          <a:bodyPr>
            <a:noAutofit/>
          </a:bodyPr>
          <a:lstStyle/>
          <a:p>
            <a:pPr>
              <a:lnSpc>
                <a:spcPct val="90000"/>
              </a:lnSpc>
              <a:spcAft>
                <a:spcPts val="0"/>
              </a:spcAft>
            </a:pPr>
            <a:r>
              <a:rPr lang="en-US" sz="3600" dirty="0">
                <a:latin typeface="Arial" panose="020B0604020202020204" pitchFamily="34" charset="0"/>
                <a:cs typeface="Arial" panose="020B0604020202020204" pitchFamily="34" charset="0"/>
              </a:rPr>
              <a:t>Maximum possible delay for </a:t>
            </a:r>
            <a:r>
              <a:rPr lang="en-US" sz="3600" b="1" dirty="0">
                <a:latin typeface="Arial" panose="020B0604020202020204" pitchFamily="34" charset="0"/>
                <a:cs typeface="Arial" panose="020B0604020202020204" pitchFamily="34" charset="0"/>
              </a:rPr>
              <a:t>Timer0 </a:t>
            </a:r>
            <a:r>
              <a:rPr lang="en-US" sz="3600" dirty="0">
                <a:latin typeface="Arial" panose="020B0604020202020204" pitchFamily="34" charset="0"/>
                <a:cs typeface="Arial" panose="020B0604020202020204" pitchFamily="34" charset="0"/>
              </a:rPr>
              <a:t>(which is an 8-bit timer) at 16 MHz : 62.5 ns × 256 = </a:t>
            </a:r>
            <a:r>
              <a:rPr lang="en-US" sz="3600" b="1" dirty="0">
                <a:solidFill>
                  <a:srgbClr val="FF0000"/>
                </a:solidFill>
                <a:latin typeface="Arial" panose="020B0604020202020204" pitchFamily="34" charset="0"/>
                <a:cs typeface="Arial" panose="020B0604020202020204" pitchFamily="34" charset="0"/>
              </a:rPr>
              <a:t>16 </a:t>
            </a:r>
            <a:r>
              <a:rPr lang="el-GR" sz="3600" b="1" dirty="0">
                <a:solidFill>
                  <a:srgbClr val="FF0000"/>
                </a:solidFill>
                <a:latin typeface="Arial" panose="020B0604020202020204" pitchFamily="34" charset="0"/>
                <a:cs typeface="Arial" panose="020B0604020202020204" pitchFamily="34" charset="0"/>
              </a:rPr>
              <a:t>μ</a:t>
            </a:r>
            <a:r>
              <a:rPr lang="en-US" sz="3600" b="1" dirty="0">
                <a:solidFill>
                  <a:srgbClr val="FF0000"/>
                </a:solidFill>
                <a:latin typeface="Arial" panose="020B0604020202020204" pitchFamily="34" charset="0"/>
                <a:cs typeface="Arial" panose="020B0604020202020204" pitchFamily="34" charset="0"/>
              </a:rPr>
              <a:t>s</a:t>
            </a:r>
          </a:p>
          <a:p>
            <a:pPr>
              <a:lnSpc>
                <a:spcPct val="90000"/>
              </a:lnSpc>
              <a:spcAft>
                <a:spcPts val="0"/>
              </a:spcAft>
            </a:pPr>
            <a:r>
              <a:rPr lang="en-US" sz="3600" dirty="0">
                <a:latin typeface="Arial" panose="020B0604020202020204" pitchFamily="34" charset="0"/>
                <a:cs typeface="Arial" panose="020B0604020202020204" pitchFamily="34" charset="0"/>
              </a:rPr>
              <a:t>Maximum possible delay for </a:t>
            </a:r>
            <a:r>
              <a:rPr lang="en-US" sz="3600" b="1" dirty="0">
                <a:latin typeface="Arial" panose="020B0604020202020204" pitchFamily="34" charset="0"/>
                <a:cs typeface="Arial" panose="020B0604020202020204" pitchFamily="34" charset="0"/>
              </a:rPr>
              <a:t>Timer1 </a:t>
            </a:r>
            <a:r>
              <a:rPr lang="en-US" sz="3600" dirty="0">
                <a:latin typeface="Arial" panose="020B0604020202020204" pitchFamily="34" charset="0"/>
                <a:cs typeface="Arial" panose="020B0604020202020204" pitchFamily="34" charset="0"/>
              </a:rPr>
              <a:t>(which is a 16-bit timer) at 16 MHz: 62.5 ns × 65,536 = </a:t>
            </a:r>
            <a:r>
              <a:rPr lang="en-US" sz="3600" b="1" dirty="0">
                <a:solidFill>
                  <a:srgbClr val="FF0000"/>
                </a:solidFill>
                <a:latin typeface="Arial" panose="020B0604020202020204" pitchFamily="34" charset="0"/>
                <a:cs typeface="Arial" panose="020B0604020202020204" pitchFamily="34" charset="0"/>
              </a:rPr>
              <a:t>4.096 </a:t>
            </a:r>
            <a:r>
              <a:rPr lang="en-US" sz="3600" b="1" dirty="0" err="1">
                <a:solidFill>
                  <a:srgbClr val="FF0000"/>
                </a:solidFill>
                <a:latin typeface="Arial" panose="020B0604020202020204" pitchFamily="34" charset="0"/>
                <a:cs typeface="Arial" panose="020B0604020202020204" pitchFamily="34" charset="0"/>
              </a:rPr>
              <a:t>ms</a:t>
            </a:r>
            <a:endParaRPr lang="en-US" sz="3600" b="1" dirty="0">
              <a:solidFill>
                <a:srgbClr val="FF0000"/>
              </a:solidFill>
              <a:latin typeface="Arial" panose="020B0604020202020204" pitchFamily="34" charset="0"/>
              <a:cs typeface="Arial" panose="020B0604020202020204" pitchFamily="34" charset="0"/>
            </a:endParaRPr>
          </a:p>
          <a:p>
            <a:pPr>
              <a:lnSpc>
                <a:spcPct val="90000"/>
              </a:lnSpc>
              <a:spcAft>
                <a:spcPts val="0"/>
              </a:spcAft>
            </a:pPr>
            <a:r>
              <a:rPr lang="en-US" sz="3600" dirty="0">
                <a:latin typeface="Arial" panose="020B0604020202020204" pitchFamily="34" charset="0"/>
                <a:cs typeface="Arial" panose="020B0604020202020204" pitchFamily="34" charset="0"/>
              </a:rPr>
              <a:t>If we plan to get delays</a:t>
            </a: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simply by directly counting at system frequency, it is difficult to use an 8-bit timer (as it has an upper limit of 255, after which it overflows, and resets count to zero). Even with a 16-bit timer (which can count to 65,535), </a:t>
            </a:r>
            <a:r>
              <a:rPr lang="en-US" sz="3600" b="1" dirty="0">
                <a:solidFill>
                  <a:srgbClr val="FF0000"/>
                </a:solidFill>
                <a:latin typeface="Arial" panose="020B0604020202020204" pitchFamily="34" charset="0"/>
                <a:cs typeface="Arial" panose="020B0604020202020204" pitchFamily="34" charset="0"/>
              </a:rPr>
              <a:t>it is not possible to get longer delays</a:t>
            </a:r>
            <a:r>
              <a:rPr lang="en-US" sz="3600" dirty="0">
                <a:latin typeface="Arial" panose="020B0604020202020204" pitchFamily="34" charset="0"/>
                <a:cs typeface="Arial" panose="020B0604020202020204" pitchFamily="34" charset="0"/>
              </a:rPr>
              <a:t>.</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24</a:t>
            </a:fld>
            <a:endParaRPr lang="en-US" noProof="0" dirty="0"/>
          </a:p>
        </p:txBody>
      </p:sp>
    </p:spTree>
    <p:extLst>
      <p:ext uri="{BB962C8B-B14F-4D97-AF65-F5344CB8AC3E}">
        <p14:creationId xmlns:p14="http://schemas.microsoft.com/office/powerpoint/2010/main" val="290452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85F1-A19C-4AD6-9F72-2932C781449F}"/>
              </a:ext>
            </a:extLst>
          </p:cNvPr>
          <p:cNvSpPr>
            <a:spLocks noGrp="1"/>
          </p:cNvSpPr>
          <p:nvPr>
            <p:ph type="title"/>
          </p:nvPr>
        </p:nvSpPr>
        <p:spPr>
          <a:xfrm>
            <a:off x="141514" y="87809"/>
            <a:ext cx="10519230" cy="1066800"/>
          </a:xfrm>
        </p:spPr>
        <p:txBody>
          <a:bodyPr>
            <a:noAutofit/>
          </a:bodyPr>
          <a:lstStyle/>
          <a:p>
            <a:r>
              <a:rPr lang="en-US" sz="4000" b="1" cap="none" dirty="0"/>
              <a:t>Timer for Delay: Calculating Count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9E720B-8D07-47AD-BE90-72CC40DA7CE8}"/>
                  </a:ext>
                </a:extLst>
              </p:cNvPr>
              <p:cNvSpPr>
                <a:spLocks noGrp="1"/>
              </p:cNvSpPr>
              <p:nvPr>
                <p:ph idx="1"/>
              </p:nvPr>
            </p:nvSpPr>
            <p:spPr>
              <a:xfrm>
                <a:off x="241663" y="917045"/>
                <a:ext cx="11789228" cy="3204382"/>
              </a:xfrm>
            </p:spPr>
            <p:txBody>
              <a:bodyPr>
                <a:noAutofit/>
              </a:bodyPr>
              <a:lstStyle/>
              <a:p>
                <a:pPr>
                  <a:lnSpc>
                    <a:spcPct val="90000"/>
                  </a:lnSpc>
                  <a:spcAft>
                    <a:spcPts val="0"/>
                  </a:spcAft>
                </a:pPr>
                <a:r>
                  <a:rPr lang="en-US" sz="3200" dirty="0">
                    <a:latin typeface="Arial" panose="020B0604020202020204" pitchFamily="34" charset="0"/>
                    <a:cs typeface="Arial" panose="020B0604020202020204" pitchFamily="34" charset="0"/>
                  </a:rPr>
                  <a:t>To stay in the safe side, we use the highest available </a:t>
                </a:r>
                <a:r>
                  <a:rPr lang="en-US" sz="3200" b="1" dirty="0">
                    <a:solidFill>
                      <a:srgbClr val="FF0000"/>
                    </a:solidFill>
                    <a:latin typeface="Arial" panose="020B0604020202020204" pitchFamily="34" charset="0"/>
                    <a:cs typeface="Arial" panose="020B0604020202020204" pitchFamily="34" charset="0"/>
                  </a:rPr>
                  <a:t>pre-scalar</a:t>
                </a:r>
                <a:r>
                  <a:rPr lang="en-US" sz="3200" dirty="0">
                    <a:latin typeface="Arial" panose="020B0604020202020204" pitchFamily="34" charset="0"/>
                    <a:cs typeface="Arial" panose="020B0604020202020204" pitchFamily="34" charset="0"/>
                  </a:rPr>
                  <a:t> and reduce timer clock frequency to 16MHz/1024 = 15625 Hz, with a </a:t>
                </a:r>
                <a:r>
                  <a:rPr lang="en-US" sz="3200" b="1" dirty="0">
                    <a:solidFill>
                      <a:srgbClr val="FF0000"/>
                    </a:solidFill>
                    <a:latin typeface="Arial" panose="020B0604020202020204" pitchFamily="34" charset="0"/>
                    <a:cs typeface="Arial" panose="020B0604020202020204" pitchFamily="34" charset="0"/>
                  </a:rPr>
                  <a:t>new timer clock period </a:t>
                </a:r>
                <a:r>
                  <a:rPr lang="en-US" sz="3200" b="1" dirty="0">
                    <a:latin typeface="Arial" panose="020B0604020202020204" pitchFamily="34" charset="0"/>
                    <a:cs typeface="Arial" panose="020B0604020202020204" pitchFamily="34" charset="0"/>
                  </a:rPr>
                  <a:t>(= System clock period × pre-scalar) = 62.5ns×1024 = </a:t>
                </a:r>
                <a:r>
                  <a:rPr lang="en-US" sz="3200" dirty="0">
                    <a:latin typeface="Arial" panose="020B0604020202020204" pitchFamily="34" charset="0"/>
                    <a:cs typeface="Arial" panose="020B0604020202020204" pitchFamily="34" charset="0"/>
                  </a:rPr>
                  <a:t> </a:t>
                </a:r>
                <a:r>
                  <a:rPr lang="en-US" sz="3200" b="1" dirty="0">
                    <a:latin typeface="Arial" panose="020B0604020202020204" pitchFamily="34" charset="0"/>
                    <a:cs typeface="Arial" panose="020B0604020202020204" pitchFamily="34" charset="0"/>
                  </a:rPr>
                  <a:t>64 </a:t>
                </a:r>
                <a:r>
                  <a:rPr lang="el-GR" sz="3200" b="1" dirty="0">
                    <a:latin typeface="Arial" panose="020B0604020202020204" pitchFamily="34" charset="0"/>
                    <a:cs typeface="Arial" panose="020B0604020202020204" pitchFamily="34" charset="0"/>
                  </a:rPr>
                  <a:t>μ</a:t>
                </a:r>
                <a:r>
                  <a:rPr lang="en-US" sz="3200" b="1" dirty="0">
                    <a:latin typeface="Arial" panose="020B0604020202020204" pitchFamily="34" charset="0"/>
                    <a:cs typeface="Arial" panose="020B0604020202020204" pitchFamily="34" charset="0"/>
                  </a:rPr>
                  <a:t>s</a:t>
                </a:r>
                <a:r>
                  <a:rPr lang="en-US" sz="3200" dirty="0">
                    <a:latin typeface="Arial" panose="020B0604020202020204" pitchFamily="34" charset="0"/>
                    <a:cs typeface="Arial" panose="020B0604020202020204" pitchFamily="34" charset="0"/>
                  </a:rPr>
                  <a:t>. Now, the needed timer count = (1ms/64</a:t>
                </a:r>
                <a:r>
                  <a:rPr lang="el-GR" sz="3200" dirty="0">
                    <a:latin typeface="Arial" panose="020B0604020202020204" pitchFamily="34" charset="0"/>
                    <a:cs typeface="Arial" panose="020B0604020202020204" pitchFamily="34" charset="0"/>
                  </a:rPr>
                  <a:t>μ</a:t>
                </a:r>
                <a:r>
                  <a:rPr lang="en-US" sz="3200" dirty="0">
                    <a:latin typeface="Arial" panose="020B0604020202020204" pitchFamily="34" charset="0"/>
                    <a:cs typeface="Arial" panose="020B0604020202020204" pitchFamily="34" charset="0"/>
                  </a:rPr>
                  <a:t>s) – 1 = 14.625. Now that </a:t>
                </a:r>
                <a:r>
                  <a:rPr lang="en-US" sz="3200" b="1" dirty="0">
                    <a:latin typeface="Arial" panose="020B0604020202020204" pitchFamily="34" charset="0"/>
                    <a:cs typeface="Arial" panose="020B0604020202020204" pitchFamily="34" charset="0"/>
                  </a:rPr>
                  <a:t>Timer clock frequency = System clock frequency/pre-scalar</a:t>
                </a:r>
                <a:r>
                  <a:rPr lang="en-US" sz="3200" dirty="0">
                    <a:latin typeface="Arial" panose="020B0604020202020204" pitchFamily="34" charset="0"/>
                    <a:cs typeface="Arial" panose="020B0604020202020204" pitchFamily="34" charset="0"/>
                  </a:rPr>
                  <a:t>, we can update the equation </a:t>
                </a:r>
              </a:p>
              <a:p>
                <a:pPr marL="914400" lvl="2" indent="0">
                  <a:lnSpc>
                    <a:spcPct val="90000"/>
                  </a:lnSpc>
                  <a:spcAft>
                    <a:spcPts val="0"/>
                  </a:spcAft>
                  <a:buNone/>
                </a:pPr>
                <a14:m>
                  <m:oMathPara xmlns:m="http://schemas.openxmlformats.org/officeDocument/2006/math">
                    <m:oMathParaPr>
                      <m:jc m:val="left"/>
                    </m:oMathParaPr>
                    <m:oMath xmlns:m="http://schemas.openxmlformats.org/officeDocument/2006/math">
                      <m:r>
                        <a:rPr lang="en-US" sz="2800" i="1">
                          <a:latin typeface="Cambria Math" panose="02040503050406030204" pitchFamily="18" charset="0"/>
                          <a:cs typeface="Arial" panose="020B0604020202020204" pitchFamily="34" charset="0"/>
                        </a:rPr>
                        <m:t>𝑇𝑖𝑚𝑒𝑟</m:t>
                      </m:r>
                      <m:r>
                        <a:rPr lang="en-US" sz="2800" i="1">
                          <a:latin typeface="Cambria Math" panose="02040503050406030204" pitchFamily="18" charset="0"/>
                          <a:cs typeface="Arial" panose="020B0604020202020204" pitchFamily="34" charset="0"/>
                        </a:rPr>
                        <m:t> </m:t>
                      </m:r>
                      <m:r>
                        <a:rPr lang="en-US" sz="2800" i="1">
                          <a:latin typeface="Cambria Math" panose="02040503050406030204" pitchFamily="18" charset="0"/>
                          <a:cs typeface="Arial" panose="020B0604020202020204" pitchFamily="34" charset="0"/>
                        </a:rPr>
                        <m:t>𝑐𝑜𝑢𝑛𝑡</m:t>
                      </m:r>
                      <m:r>
                        <a:rPr lang="en-US" sz="2800" i="1">
                          <a:latin typeface="Cambria Math" panose="02040503050406030204" pitchFamily="18" charset="0"/>
                          <a:cs typeface="Arial" panose="020B0604020202020204" pitchFamily="34" charset="0"/>
                        </a:rPr>
                        <m:t>=</m:t>
                      </m:r>
                      <m:f>
                        <m:fPr>
                          <m:ctrlPr>
                            <a:rPr lang="en-US" sz="2800" i="1">
                              <a:latin typeface="Cambria Math" panose="02040503050406030204" pitchFamily="18" charset="0"/>
                              <a:cs typeface="Arial" panose="020B0604020202020204" pitchFamily="34" charset="0"/>
                            </a:rPr>
                          </m:ctrlPr>
                        </m:fPr>
                        <m:num>
                          <m:r>
                            <a:rPr lang="en-US" sz="2800" i="1">
                              <a:latin typeface="Cambria Math" panose="02040503050406030204" pitchFamily="18" charset="0"/>
                              <a:cs typeface="Arial" panose="020B0604020202020204" pitchFamily="34" charset="0"/>
                            </a:rPr>
                            <m:t>𝑅𝑒𝑞𝑢𝑖𝑟𝑒𝑑</m:t>
                          </m:r>
                          <m:r>
                            <a:rPr lang="en-US" sz="2800" i="1">
                              <a:latin typeface="Cambria Math" panose="02040503050406030204" pitchFamily="18" charset="0"/>
                              <a:cs typeface="Arial" panose="020B0604020202020204" pitchFamily="34" charset="0"/>
                            </a:rPr>
                            <m:t> </m:t>
                          </m:r>
                          <m:r>
                            <a:rPr lang="en-US" sz="2800" i="1">
                              <a:latin typeface="Cambria Math" panose="02040503050406030204" pitchFamily="18" charset="0"/>
                              <a:cs typeface="Arial" panose="020B0604020202020204" pitchFamily="34" charset="0"/>
                            </a:rPr>
                            <m:t>𝑑𝑒𝑙𝑎𝑦</m:t>
                          </m:r>
                        </m:num>
                        <m:den>
                          <m:r>
                            <a:rPr lang="en-US" sz="2800" i="1">
                              <a:latin typeface="Cambria Math" panose="02040503050406030204" pitchFamily="18" charset="0"/>
                              <a:cs typeface="Arial" panose="020B0604020202020204" pitchFamily="34" charset="0"/>
                            </a:rPr>
                            <m:t>𝑇𝑖𝑚𝑒𝑟</m:t>
                          </m:r>
                          <m:r>
                            <a:rPr lang="en-US" sz="2800" i="1">
                              <a:latin typeface="Cambria Math" panose="02040503050406030204" pitchFamily="18" charset="0"/>
                              <a:cs typeface="Arial" panose="020B0604020202020204" pitchFamily="34" charset="0"/>
                            </a:rPr>
                            <m:t> </m:t>
                          </m:r>
                          <m:r>
                            <a:rPr lang="en-US" sz="2800" i="1">
                              <a:latin typeface="Cambria Math" panose="02040503050406030204" pitchFamily="18" charset="0"/>
                              <a:cs typeface="Arial" panose="020B0604020202020204" pitchFamily="34" charset="0"/>
                            </a:rPr>
                            <m:t>𝑐𝑙𝑜𝑐𝑘</m:t>
                          </m:r>
                          <m:r>
                            <a:rPr lang="en-US" sz="2800" i="1">
                              <a:latin typeface="Cambria Math" panose="02040503050406030204" pitchFamily="18" charset="0"/>
                              <a:cs typeface="Arial" panose="020B0604020202020204" pitchFamily="34" charset="0"/>
                            </a:rPr>
                            <m:t> </m:t>
                          </m:r>
                          <m:r>
                            <a:rPr lang="en-US" sz="2800" i="1">
                              <a:latin typeface="Cambria Math" panose="02040503050406030204" pitchFamily="18" charset="0"/>
                              <a:cs typeface="Arial" panose="020B0604020202020204" pitchFamily="34" charset="0"/>
                            </a:rPr>
                            <m:t>𝑝𝑒𝑟𝑖𝑜𝑑</m:t>
                          </m:r>
                        </m:den>
                      </m:f>
                      <m:r>
                        <a:rPr lang="en-US" sz="2800" i="1">
                          <a:latin typeface="Cambria Math" panose="02040503050406030204" pitchFamily="18" charset="0"/>
                          <a:cs typeface="Arial" panose="020B0604020202020204" pitchFamily="34" charset="0"/>
                        </a:rPr>
                        <m:t>−1</m:t>
                      </m:r>
                    </m:oMath>
                  </m:oMathPara>
                </a14:m>
                <a:br>
                  <a:rPr lang="en-US" sz="2800" dirty="0">
                    <a:latin typeface="Arial" panose="020B0604020202020204" pitchFamily="34" charset="0"/>
                    <a:cs typeface="Arial" panose="020B0604020202020204" pitchFamily="34" charset="0"/>
                  </a:rPr>
                </a:br>
                <a:endParaRPr lang="en-US" sz="2800" dirty="0">
                  <a:latin typeface="Arial" panose="020B0604020202020204" pitchFamily="34" charset="0"/>
                  <a:cs typeface="Arial" panose="020B0604020202020204" pitchFamily="34" charset="0"/>
                </a:endParaRPr>
              </a:p>
              <a:p>
                <a:pPr marL="457200" lvl="1" indent="0">
                  <a:lnSpc>
                    <a:spcPct val="90000"/>
                  </a:lnSpc>
                  <a:spcAft>
                    <a:spcPts val="0"/>
                  </a:spcAft>
                  <a:buNone/>
                </a:pPr>
                <a:r>
                  <a:rPr lang="en-US" sz="3000" dirty="0">
                    <a:latin typeface="Arial" panose="020B0604020202020204" pitchFamily="34" charset="0"/>
                    <a:cs typeface="Arial" panose="020B0604020202020204" pitchFamily="34" charset="0"/>
                  </a:rPr>
                  <a:t>to</a:t>
                </a:r>
              </a:p>
              <a:p>
                <a:pPr marL="457200" lvl="1" indent="0">
                  <a:lnSpc>
                    <a:spcPct val="90000"/>
                  </a:lnSpc>
                  <a:spcAft>
                    <a:spcPts val="0"/>
                  </a:spcAft>
                  <a:buNone/>
                </a:pPr>
                <a:endParaRPr lang="en-US" sz="1400" dirty="0">
                  <a:latin typeface="Arial" panose="020B0604020202020204" pitchFamily="34" charset="0"/>
                  <a:cs typeface="Arial" panose="020B0604020202020204" pitchFamily="34" charset="0"/>
                </a:endParaRPr>
              </a:p>
              <a:p>
                <a:pPr marL="0" indent="0">
                  <a:lnSpc>
                    <a:spcPct val="90000"/>
                  </a:lnSpc>
                  <a:spcAft>
                    <a:spcPts val="0"/>
                  </a:spcAft>
                  <a:buNone/>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cs typeface="Arial" panose="020B0604020202020204" pitchFamily="34" charset="0"/>
                        </a:rPr>
                        <m:t>𝑇𝑖𝑚𝑒𝑟</m:t>
                      </m:r>
                      <m:r>
                        <a:rPr lang="en-US" sz="3200" i="1">
                          <a:latin typeface="Cambria Math" panose="02040503050406030204" pitchFamily="18" charset="0"/>
                          <a:cs typeface="Arial" panose="020B0604020202020204" pitchFamily="34" charset="0"/>
                        </a:rPr>
                        <m:t> </m:t>
                      </m:r>
                      <m:r>
                        <a:rPr lang="en-US" sz="3200" i="1">
                          <a:latin typeface="Cambria Math" panose="02040503050406030204" pitchFamily="18" charset="0"/>
                          <a:cs typeface="Arial" panose="020B0604020202020204" pitchFamily="34" charset="0"/>
                        </a:rPr>
                        <m:t>𝑐𝑜𝑢𝑛𝑡</m:t>
                      </m:r>
                      <m:r>
                        <a:rPr lang="en-US" sz="3200" i="1">
                          <a:latin typeface="Cambria Math" panose="02040503050406030204" pitchFamily="18" charset="0"/>
                          <a:cs typeface="Arial" panose="020B0604020202020204" pitchFamily="34" charset="0"/>
                        </a:rPr>
                        <m:t>=</m:t>
                      </m:r>
                      <m:f>
                        <m:fPr>
                          <m:ctrlPr>
                            <a:rPr lang="en-US" sz="3200" i="1">
                              <a:latin typeface="Cambria Math" panose="02040503050406030204" pitchFamily="18" charset="0"/>
                              <a:cs typeface="Arial" panose="020B0604020202020204" pitchFamily="34" charset="0"/>
                            </a:rPr>
                          </m:ctrlPr>
                        </m:fPr>
                        <m:num>
                          <m:r>
                            <a:rPr lang="en-US" sz="3200" i="1">
                              <a:latin typeface="Cambria Math" panose="02040503050406030204" pitchFamily="18" charset="0"/>
                              <a:cs typeface="Arial" panose="020B0604020202020204" pitchFamily="34" charset="0"/>
                            </a:rPr>
                            <m:t>𝑅𝑒𝑞𝑢𝑖𝑟𝑒𝑑</m:t>
                          </m:r>
                          <m:r>
                            <a:rPr lang="en-US" sz="3200" i="1">
                              <a:latin typeface="Cambria Math" panose="02040503050406030204" pitchFamily="18" charset="0"/>
                              <a:cs typeface="Arial" panose="020B0604020202020204" pitchFamily="34" charset="0"/>
                            </a:rPr>
                            <m:t> </m:t>
                          </m:r>
                          <m:r>
                            <a:rPr lang="en-US" sz="3200" i="1">
                              <a:latin typeface="Cambria Math" panose="02040503050406030204" pitchFamily="18" charset="0"/>
                              <a:cs typeface="Arial" panose="020B0604020202020204" pitchFamily="34" charset="0"/>
                            </a:rPr>
                            <m:t>𝑑𝑒𝑙𝑎𝑦</m:t>
                          </m:r>
                          <m:r>
                            <a:rPr lang="en-US" sz="3200" i="1">
                              <a:latin typeface="Cambria Math" panose="02040503050406030204" pitchFamily="18" charset="0"/>
                              <a:cs typeface="Arial" panose="020B0604020202020204" pitchFamily="34" charset="0"/>
                            </a:rPr>
                            <m:t>×</m:t>
                          </m:r>
                          <m:r>
                            <a:rPr lang="en-US" sz="3200" i="1">
                              <a:latin typeface="Cambria Math" panose="02040503050406030204" pitchFamily="18" charset="0"/>
                              <a:cs typeface="Arial" panose="020B0604020202020204" pitchFamily="34" charset="0"/>
                            </a:rPr>
                            <m:t>𝑆𝑦𝑠𝑡𝑒𝑚</m:t>
                          </m:r>
                          <m:r>
                            <a:rPr lang="en-US" sz="3200" i="1">
                              <a:latin typeface="Cambria Math" panose="02040503050406030204" pitchFamily="18" charset="0"/>
                              <a:cs typeface="Arial" panose="020B0604020202020204" pitchFamily="34" charset="0"/>
                            </a:rPr>
                            <m:t> </m:t>
                          </m:r>
                          <m:r>
                            <a:rPr lang="en-US" sz="3200" i="1">
                              <a:latin typeface="Cambria Math" panose="02040503050406030204" pitchFamily="18" charset="0"/>
                              <a:cs typeface="Arial" panose="020B0604020202020204" pitchFamily="34" charset="0"/>
                            </a:rPr>
                            <m:t>𝑐𝑙𝑜𝑐𝑘</m:t>
                          </m:r>
                          <m:r>
                            <a:rPr lang="en-US" sz="3200" i="1">
                              <a:latin typeface="Cambria Math" panose="02040503050406030204" pitchFamily="18" charset="0"/>
                              <a:cs typeface="Arial" panose="020B0604020202020204" pitchFamily="34" charset="0"/>
                            </a:rPr>
                            <m:t> </m:t>
                          </m:r>
                          <m:r>
                            <a:rPr lang="en-US" sz="3200" i="1">
                              <a:latin typeface="Cambria Math" panose="02040503050406030204" pitchFamily="18" charset="0"/>
                              <a:cs typeface="Arial" panose="020B0604020202020204" pitchFamily="34" charset="0"/>
                            </a:rPr>
                            <m:t>𝑓𝑟𝑒𝑞𝑢𝑒𝑛𝑐𝑦</m:t>
                          </m:r>
                        </m:num>
                        <m:den>
                          <m:r>
                            <a:rPr lang="en-US" sz="3200" i="1">
                              <a:latin typeface="Cambria Math" panose="02040503050406030204" pitchFamily="18" charset="0"/>
                              <a:cs typeface="Arial" panose="020B0604020202020204" pitchFamily="34" charset="0"/>
                            </a:rPr>
                            <m:t>𝑝𝑟𝑒𝑠𝑐𝑎𝑙𝑎𝑟</m:t>
                          </m:r>
                          <m:r>
                            <a:rPr lang="en-US" sz="3200" b="0" i="1" smtClean="0">
                              <a:latin typeface="Cambria Math" panose="02040503050406030204" pitchFamily="18" charset="0"/>
                              <a:cs typeface="Arial" panose="020B0604020202020204" pitchFamily="34" charset="0"/>
                            </a:rPr>
                            <m:t> (</m:t>
                          </m:r>
                          <m:r>
                            <a:rPr lang="en-US" sz="3200" b="0" i="1" smtClean="0">
                              <a:latin typeface="Cambria Math" panose="02040503050406030204" pitchFamily="18" charset="0"/>
                              <a:cs typeface="Arial" panose="020B0604020202020204" pitchFamily="34" charset="0"/>
                            </a:rPr>
                            <m:t>𝑝𝑠</m:t>
                          </m:r>
                          <m:r>
                            <a:rPr lang="en-US" sz="3200" b="0" i="1" smtClean="0">
                              <a:latin typeface="Cambria Math" panose="02040503050406030204" pitchFamily="18" charset="0"/>
                              <a:cs typeface="Arial" panose="020B0604020202020204" pitchFamily="34" charset="0"/>
                            </a:rPr>
                            <m:t>)</m:t>
                          </m:r>
                        </m:den>
                      </m:f>
                      <m:r>
                        <a:rPr lang="en-US" sz="3200" i="1">
                          <a:latin typeface="Cambria Math" panose="02040503050406030204" pitchFamily="18" charset="0"/>
                          <a:cs typeface="Arial" panose="020B0604020202020204" pitchFamily="34" charset="0"/>
                        </a:rPr>
                        <m:t>−1</m:t>
                      </m:r>
                    </m:oMath>
                  </m:oMathPara>
                </a14:m>
                <a:endParaRPr lang="en-US" sz="32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0D9E720B-8D07-47AD-BE90-72CC40DA7CE8}"/>
                  </a:ext>
                </a:extLst>
              </p:cNvPr>
              <p:cNvSpPr>
                <a:spLocks noGrp="1" noRot="1" noChangeAspect="1" noMove="1" noResize="1" noEditPoints="1" noAdjustHandles="1" noChangeArrowheads="1" noChangeShapeType="1" noTextEdit="1"/>
              </p:cNvSpPr>
              <p:nvPr>
                <p:ph idx="1"/>
              </p:nvPr>
            </p:nvSpPr>
            <p:spPr>
              <a:xfrm>
                <a:off x="241663" y="917045"/>
                <a:ext cx="11789228" cy="3204382"/>
              </a:xfrm>
              <a:blipFill>
                <a:blip r:embed="rId2"/>
                <a:stretch>
                  <a:fillRect l="-1189" t="-3992" b="-70342"/>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FEB8F2CC-3F9C-466B-A777-259BD2B9B758}"/>
              </a:ext>
            </a:extLst>
          </p:cNvPr>
          <p:cNvSpPr/>
          <p:nvPr/>
        </p:nvSpPr>
        <p:spPr>
          <a:xfrm>
            <a:off x="369025" y="5342708"/>
            <a:ext cx="11661866" cy="1269323"/>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5D99DD2A-B520-4620-9B43-64B657BA2D42}" type="slidenum">
              <a:rPr lang="en-US" noProof="0" smtClean="0"/>
              <a:t>25</a:t>
            </a:fld>
            <a:endParaRPr lang="en-US" noProof="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B29AC7A-BC47-2202-D3B2-F8B88D992889}"/>
                  </a:ext>
                </a:extLst>
              </p:cNvPr>
              <p:cNvSpPr txBox="1"/>
              <p:nvPr/>
            </p:nvSpPr>
            <p:spPr>
              <a:xfrm>
                <a:off x="8768080" y="3734345"/>
                <a:ext cx="2637904" cy="1244828"/>
              </a:xfrm>
              <a:prstGeom prst="rect">
                <a:avLst/>
              </a:prstGeom>
              <a:noFill/>
            </p:spPr>
            <p:txBody>
              <a:bodyPr wrap="square" lIns="0" tIns="0" rIns="0" bIns="0" rtlCol="0">
                <a:spAutoFit/>
              </a:bodyPr>
              <a:lstStyle/>
              <a:p>
                <a:pPr/>
                <a14:m>
                  <m:oMathPara xmlns:m="http://schemas.openxmlformats.org/officeDocument/2006/math">
                    <m:oMathParaPr>
                      <m:jc m:val="right"/>
                    </m:oMathParaPr>
                    <m:oMath xmlns:m="http://schemas.openxmlformats.org/officeDocument/2006/math">
                      <m:r>
                        <a:rPr lang="en-US" sz="2800" b="1" i="1" smtClean="0">
                          <a:solidFill>
                            <a:srgbClr val="FF0000"/>
                          </a:solidFill>
                          <a:latin typeface="Cambria Math" panose="02040503050406030204" pitchFamily="18" charset="0"/>
                        </a:rPr>
                        <m:t>𝑻</m:t>
                      </m:r>
                      <m:r>
                        <a:rPr lang="en-US" sz="2800" b="1" i="1" smtClean="0">
                          <a:solidFill>
                            <a:srgbClr val="FF0000"/>
                          </a:solidFill>
                          <a:latin typeface="Cambria Math" panose="02040503050406030204" pitchFamily="18" charset="0"/>
                        </a:rPr>
                        <m:t>=</m:t>
                      </m:r>
                      <m:f>
                        <m:fPr>
                          <m:ctrlPr>
                            <a:rPr lang="en-US" sz="2800" b="1" i="1" smtClean="0">
                              <a:solidFill>
                                <a:srgbClr val="FF0000"/>
                              </a:solidFill>
                              <a:latin typeface="Cambria Math" panose="02040503050406030204" pitchFamily="18" charset="0"/>
                            </a:rPr>
                          </m:ctrlPr>
                        </m:fPr>
                        <m:num>
                          <m:r>
                            <a:rPr lang="en-US" sz="2800" b="1" i="1" smtClean="0">
                              <a:solidFill>
                                <a:srgbClr val="FF0000"/>
                              </a:solidFill>
                              <a:latin typeface="Cambria Math" panose="02040503050406030204" pitchFamily="18" charset="0"/>
                            </a:rPr>
                            <m:t>𝟏</m:t>
                          </m:r>
                        </m:num>
                        <m:den>
                          <m:f>
                            <m:fPr>
                              <m:ctrlPr>
                                <a:rPr lang="en-US" sz="2800" b="1" i="1" smtClean="0">
                                  <a:solidFill>
                                    <a:srgbClr val="FF0000"/>
                                  </a:solidFill>
                                  <a:latin typeface="Cambria Math" panose="02040503050406030204" pitchFamily="18" charset="0"/>
                                </a:rPr>
                              </m:ctrlPr>
                            </m:fPr>
                            <m:num>
                              <m:r>
                                <a:rPr lang="en-US" sz="2800" b="1" i="1" smtClean="0">
                                  <a:solidFill>
                                    <a:srgbClr val="FF0000"/>
                                  </a:solidFill>
                                  <a:latin typeface="Cambria Math" panose="02040503050406030204" pitchFamily="18" charset="0"/>
                                </a:rPr>
                                <m:t>𝒇</m:t>
                              </m:r>
                            </m:num>
                            <m:den>
                              <m:r>
                                <a:rPr lang="en-US" sz="2800" b="1" i="1" smtClean="0">
                                  <a:solidFill>
                                    <a:srgbClr val="FF0000"/>
                                  </a:solidFill>
                                  <a:latin typeface="Cambria Math" panose="02040503050406030204" pitchFamily="18" charset="0"/>
                                </a:rPr>
                                <m:t>𝒑𝒔</m:t>
                              </m:r>
                            </m:den>
                          </m:f>
                        </m:den>
                      </m:f>
                      <m:r>
                        <a:rPr lang="en-US" sz="2800" b="1" i="1" smtClean="0">
                          <a:solidFill>
                            <a:srgbClr val="FF0000"/>
                          </a:solidFill>
                          <a:latin typeface="Cambria Math" panose="02040503050406030204" pitchFamily="18" charset="0"/>
                        </a:rPr>
                        <m:t>=</m:t>
                      </m:r>
                      <m:f>
                        <m:fPr>
                          <m:ctrlPr>
                            <a:rPr lang="en-US" sz="2800" b="1" i="1" smtClean="0">
                              <a:solidFill>
                                <a:srgbClr val="FF0000"/>
                              </a:solidFill>
                              <a:latin typeface="Cambria Math" panose="02040503050406030204" pitchFamily="18" charset="0"/>
                            </a:rPr>
                          </m:ctrlPr>
                        </m:fPr>
                        <m:num>
                          <m:r>
                            <a:rPr lang="en-US" sz="2800" b="1" i="1" smtClean="0">
                              <a:solidFill>
                                <a:srgbClr val="FF0000"/>
                              </a:solidFill>
                              <a:latin typeface="Cambria Math" panose="02040503050406030204" pitchFamily="18" charset="0"/>
                            </a:rPr>
                            <m:t>𝒑𝒔</m:t>
                          </m:r>
                        </m:num>
                        <m:den>
                          <m:r>
                            <a:rPr lang="en-US" sz="2800" b="1" i="1" smtClean="0">
                              <a:solidFill>
                                <a:srgbClr val="FF0000"/>
                              </a:solidFill>
                              <a:latin typeface="Cambria Math" panose="02040503050406030204" pitchFamily="18" charset="0"/>
                            </a:rPr>
                            <m:t>𝒇</m:t>
                          </m:r>
                        </m:den>
                      </m:f>
                    </m:oMath>
                  </m:oMathPara>
                </a14:m>
                <a:endParaRPr lang="en-US" sz="2800" b="1" dirty="0">
                  <a:solidFill>
                    <a:srgbClr val="FF0000"/>
                  </a:solidFill>
                </a:endParaRPr>
              </a:p>
            </p:txBody>
          </p:sp>
        </mc:Choice>
        <mc:Fallback xmlns="">
          <p:sp>
            <p:nvSpPr>
              <p:cNvPr id="5" name="TextBox 4">
                <a:extLst>
                  <a:ext uri="{FF2B5EF4-FFF2-40B4-BE49-F238E27FC236}">
                    <a16:creationId xmlns:a16="http://schemas.microsoft.com/office/drawing/2014/main" id="{0B29AC7A-BC47-2202-D3B2-F8B88D992889}"/>
                  </a:ext>
                </a:extLst>
              </p:cNvPr>
              <p:cNvSpPr txBox="1">
                <a:spLocks noRot="1" noChangeAspect="1" noMove="1" noResize="1" noEditPoints="1" noAdjustHandles="1" noChangeArrowheads="1" noChangeShapeType="1" noTextEdit="1"/>
              </p:cNvSpPr>
              <p:nvPr/>
            </p:nvSpPr>
            <p:spPr>
              <a:xfrm>
                <a:off x="8768080" y="3734345"/>
                <a:ext cx="2637904" cy="124482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9939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heel(1)">
                                      <p:cBhvr>
                                        <p:cTn id="23" dur="20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1+#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85F1-A19C-4AD6-9F72-2932C781449F}"/>
              </a:ext>
            </a:extLst>
          </p:cNvPr>
          <p:cNvSpPr>
            <a:spLocks noGrp="1"/>
          </p:cNvSpPr>
          <p:nvPr>
            <p:ph type="title"/>
          </p:nvPr>
        </p:nvSpPr>
        <p:spPr>
          <a:xfrm>
            <a:off x="141514" y="87809"/>
            <a:ext cx="10519230" cy="1066800"/>
          </a:xfrm>
        </p:spPr>
        <p:txBody>
          <a:bodyPr>
            <a:noAutofit/>
          </a:bodyPr>
          <a:lstStyle/>
          <a:p>
            <a:r>
              <a:rPr lang="en-US" sz="4000" b="1" cap="none" dirty="0"/>
              <a:t>Timer for Delay: Calculating Count</a:t>
            </a:r>
          </a:p>
        </p:txBody>
      </p:sp>
      <p:sp>
        <p:nvSpPr>
          <p:cNvPr id="3" name="Content Placeholder 2">
            <a:extLst>
              <a:ext uri="{FF2B5EF4-FFF2-40B4-BE49-F238E27FC236}">
                <a16:creationId xmlns:a16="http://schemas.microsoft.com/office/drawing/2014/main" id="{0D9E720B-8D07-47AD-BE90-72CC40DA7CE8}"/>
              </a:ext>
            </a:extLst>
          </p:cNvPr>
          <p:cNvSpPr>
            <a:spLocks noGrp="1"/>
          </p:cNvSpPr>
          <p:nvPr>
            <p:ph idx="1"/>
          </p:nvPr>
        </p:nvSpPr>
        <p:spPr>
          <a:xfrm>
            <a:off x="241663" y="1058091"/>
            <a:ext cx="11789228" cy="3396343"/>
          </a:xfrm>
        </p:spPr>
        <p:txBody>
          <a:bodyPr>
            <a:noAutofit/>
          </a:bodyPr>
          <a:lstStyle/>
          <a:p>
            <a:pPr>
              <a:lnSpc>
                <a:spcPct val="90000"/>
              </a:lnSpc>
              <a:spcAft>
                <a:spcPts val="0"/>
              </a:spcAft>
            </a:pPr>
            <a:r>
              <a:rPr lang="en-US" sz="3600" dirty="0">
                <a:latin typeface="Arial" panose="020B0604020202020204" pitchFamily="34" charset="0"/>
                <a:cs typeface="Arial" panose="020B0604020202020204" pitchFamily="34" charset="0"/>
              </a:rPr>
              <a:t>Maximum possible delay for </a:t>
            </a:r>
            <a:r>
              <a:rPr lang="en-US" sz="3600" b="1" dirty="0">
                <a:latin typeface="Arial" panose="020B0604020202020204" pitchFamily="34" charset="0"/>
                <a:cs typeface="Arial" panose="020B0604020202020204" pitchFamily="34" charset="0"/>
              </a:rPr>
              <a:t>Timer0 </a:t>
            </a:r>
            <a:r>
              <a:rPr lang="en-US" sz="3600" dirty="0">
                <a:latin typeface="Arial" panose="020B0604020202020204" pitchFamily="34" charset="0"/>
                <a:cs typeface="Arial" panose="020B0604020202020204" pitchFamily="34" charset="0"/>
              </a:rPr>
              <a:t>at 15625 Hz: 64 </a:t>
            </a:r>
            <a:r>
              <a:rPr lang="el-GR" sz="3600" dirty="0">
                <a:latin typeface="Arial" panose="020B0604020202020204" pitchFamily="34" charset="0"/>
                <a:cs typeface="Arial" panose="020B0604020202020204" pitchFamily="34" charset="0"/>
              </a:rPr>
              <a:t>μ</a:t>
            </a:r>
            <a:r>
              <a:rPr lang="en-US" sz="3600" dirty="0">
                <a:latin typeface="Arial" panose="020B0604020202020204" pitchFamily="34" charset="0"/>
                <a:cs typeface="Arial" panose="020B0604020202020204" pitchFamily="34" charset="0"/>
              </a:rPr>
              <a:t>s × 256 = </a:t>
            </a:r>
            <a:r>
              <a:rPr lang="en-US" sz="3600" b="1" dirty="0">
                <a:latin typeface="Arial" panose="020B0604020202020204" pitchFamily="34" charset="0"/>
                <a:cs typeface="Arial" panose="020B0604020202020204" pitchFamily="34" charset="0"/>
              </a:rPr>
              <a:t>16.384 </a:t>
            </a:r>
            <a:r>
              <a:rPr lang="en-US" sz="3600" b="1" dirty="0" err="1">
                <a:latin typeface="Arial" panose="020B0604020202020204" pitchFamily="34" charset="0"/>
                <a:cs typeface="Arial" panose="020B0604020202020204" pitchFamily="34" charset="0"/>
              </a:rPr>
              <a:t>ms</a:t>
            </a:r>
            <a:endParaRPr lang="en-US" sz="3600" b="1" dirty="0">
              <a:latin typeface="Arial" panose="020B0604020202020204" pitchFamily="34" charset="0"/>
              <a:cs typeface="Arial" panose="020B0604020202020204" pitchFamily="34" charset="0"/>
            </a:endParaRPr>
          </a:p>
          <a:p>
            <a:pPr>
              <a:lnSpc>
                <a:spcPct val="90000"/>
              </a:lnSpc>
              <a:spcAft>
                <a:spcPts val="0"/>
              </a:spcAft>
            </a:pPr>
            <a:r>
              <a:rPr lang="en-US" sz="3600" dirty="0">
                <a:latin typeface="Arial" panose="020B0604020202020204" pitchFamily="34" charset="0"/>
                <a:cs typeface="Arial" panose="020B0604020202020204" pitchFamily="34" charset="0"/>
              </a:rPr>
              <a:t>Maximum possible delay for </a:t>
            </a:r>
            <a:r>
              <a:rPr lang="en-US" sz="3600" b="1" dirty="0">
                <a:latin typeface="Arial" panose="020B0604020202020204" pitchFamily="34" charset="0"/>
                <a:cs typeface="Arial" panose="020B0604020202020204" pitchFamily="34" charset="0"/>
              </a:rPr>
              <a:t>Timer1 </a:t>
            </a:r>
            <a:r>
              <a:rPr lang="en-US" sz="3600" dirty="0">
                <a:latin typeface="Arial" panose="020B0604020202020204" pitchFamily="34" charset="0"/>
                <a:cs typeface="Arial" panose="020B0604020202020204" pitchFamily="34" charset="0"/>
              </a:rPr>
              <a:t>at 15625 Hz: 64 </a:t>
            </a:r>
            <a:r>
              <a:rPr lang="el-GR" sz="3600" dirty="0">
                <a:latin typeface="Arial" panose="020B0604020202020204" pitchFamily="34" charset="0"/>
                <a:cs typeface="Arial" panose="020B0604020202020204" pitchFamily="34" charset="0"/>
              </a:rPr>
              <a:t>μ</a:t>
            </a:r>
            <a:r>
              <a:rPr lang="en-US" sz="3600" dirty="0">
                <a:latin typeface="Arial" panose="020B0604020202020204" pitchFamily="34" charset="0"/>
                <a:cs typeface="Arial" panose="020B0604020202020204" pitchFamily="34" charset="0"/>
              </a:rPr>
              <a:t>s × 65536 = </a:t>
            </a:r>
            <a:r>
              <a:rPr lang="en-US" sz="3600" b="1" dirty="0">
                <a:latin typeface="Arial" panose="020B0604020202020204" pitchFamily="34" charset="0"/>
                <a:cs typeface="Arial" panose="020B0604020202020204" pitchFamily="34" charset="0"/>
              </a:rPr>
              <a:t>4.194304 s</a:t>
            </a:r>
          </a:p>
          <a:p>
            <a:pPr>
              <a:lnSpc>
                <a:spcPct val="90000"/>
              </a:lnSpc>
              <a:spcAft>
                <a:spcPts val="0"/>
              </a:spcAft>
            </a:pPr>
            <a:r>
              <a:rPr lang="en-US" sz="3600" dirty="0">
                <a:latin typeface="Arial" panose="020B0604020202020204" pitchFamily="34" charset="0"/>
                <a:cs typeface="Arial" panose="020B0604020202020204" pitchFamily="34" charset="0"/>
              </a:rPr>
              <a:t>To get longer delays, we will use Timer1, and for delays longer than 4 s, nested if statements can be used.</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26</a:t>
            </a:fld>
            <a:endParaRPr lang="en-US" noProof="0" dirty="0"/>
          </a:p>
        </p:txBody>
      </p:sp>
    </p:spTree>
    <p:extLst>
      <p:ext uri="{BB962C8B-B14F-4D97-AF65-F5344CB8AC3E}">
        <p14:creationId xmlns:p14="http://schemas.microsoft.com/office/powerpoint/2010/main" val="58313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85F1-A19C-4AD6-9F72-2932C781449F}"/>
              </a:ext>
            </a:extLst>
          </p:cNvPr>
          <p:cNvSpPr>
            <a:spLocks noGrp="1"/>
          </p:cNvSpPr>
          <p:nvPr>
            <p:ph type="title"/>
          </p:nvPr>
        </p:nvSpPr>
        <p:spPr>
          <a:xfrm>
            <a:off x="131885" y="74474"/>
            <a:ext cx="10840914" cy="530160"/>
          </a:xfrm>
        </p:spPr>
        <p:txBody>
          <a:bodyPr>
            <a:noAutofit/>
          </a:bodyPr>
          <a:lstStyle/>
          <a:p>
            <a:r>
              <a:rPr lang="en-US" sz="3600" b="1" cap="none" dirty="0"/>
              <a:t>Problem Statement </a:t>
            </a:r>
            <a:r>
              <a:rPr lang="en-US" sz="3600" b="1" cap="none" dirty="0">
                <a:latin typeface="Arial" panose="020B0604020202020204" pitchFamily="34" charset="0"/>
                <a:cs typeface="Arial" panose="020B0604020202020204" pitchFamily="34" charset="0"/>
              </a:rPr>
              <a:t>1</a:t>
            </a:r>
            <a:endParaRPr lang="en-US" sz="3600" b="1" cap="none" dirty="0"/>
          </a:p>
        </p:txBody>
      </p:sp>
      <p:grpSp>
        <p:nvGrpSpPr>
          <p:cNvPr id="5" name="Group 4"/>
          <p:cNvGrpSpPr/>
          <p:nvPr/>
        </p:nvGrpSpPr>
        <p:grpSpPr>
          <a:xfrm>
            <a:off x="464727" y="2062163"/>
            <a:ext cx="9403080" cy="4795837"/>
            <a:chOff x="1569720" y="1909763"/>
            <a:chExt cx="9403080" cy="4795837"/>
          </a:xfrm>
        </p:grpSpPr>
        <p:pic>
          <p:nvPicPr>
            <p:cNvPr id="7" name="Picture 6">
              <a:extLst>
                <a:ext uri="{FF2B5EF4-FFF2-40B4-BE49-F238E27FC236}">
                  <a16:creationId xmlns:a16="http://schemas.microsoft.com/office/drawing/2014/main" id="{0D2FC713-1636-4C6E-A006-3BD5521B02A1}"/>
                </a:ext>
              </a:extLst>
            </p:cNvPr>
            <p:cNvPicPr>
              <a:picLocks noChangeAspect="1"/>
            </p:cNvPicPr>
            <p:nvPr/>
          </p:nvPicPr>
          <p:blipFill>
            <a:blip r:embed="rId2"/>
            <a:stretch>
              <a:fillRect/>
            </a:stretch>
          </p:blipFill>
          <p:spPr>
            <a:xfrm>
              <a:off x="1569720" y="1909763"/>
              <a:ext cx="6577149" cy="4795837"/>
            </a:xfrm>
            <a:prstGeom prst="rect">
              <a:avLst/>
            </a:prstGeom>
          </p:spPr>
        </p:pic>
        <p:grpSp>
          <p:nvGrpSpPr>
            <p:cNvPr id="4" name="Group 3"/>
            <p:cNvGrpSpPr/>
            <p:nvPr/>
          </p:nvGrpSpPr>
          <p:grpSpPr>
            <a:xfrm>
              <a:off x="3443612" y="4244892"/>
              <a:ext cx="7529188" cy="2082686"/>
              <a:chOff x="3443612" y="4244892"/>
              <a:chExt cx="7529188" cy="2082686"/>
            </a:xfrm>
          </p:grpSpPr>
          <p:sp>
            <p:nvSpPr>
              <p:cNvPr id="8" name="Arrow: Right 7">
                <a:extLst>
                  <a:ext uri="{FF2B5EF4-FFF2-40B4-BE49-F238E27FC236}">
                    <a16:creationId xmlns:a16="http://schemas.microsoft.com/office/drawing/2014/main" id="{ED9C7BFE-3095-4195-B95F-696270878F8E}"/>
                  </a:ext>
                </a:extLst>
              </p:cNvPr>
              <p:cNvSpPr/>
              <p:nvPr/>
            </p:nvSpPr>
            <p:spPr>
              <a:xfrm rot="21270516">
                <a:off x="3664163" y="4244892"/>
                <a:ext cx="1622653" cy="311438"/>
              </a:xfrm>
              <a:prstGeom prst="rightArrow">
                <a:avLst>
                  <a:gd name="adj1" fmla="val 50000"/>
                  <a:gd name="adj2" fmla="val 8350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22CBD7D-29C4-4F5C-AC68-7B626B4F5363}"/>
                  </a:ext>
                </a:extLst>
              </p:cNvPr>
              <p:cNvSpPr txBox="1"/>
              <p:nvPr/>
            </p:nvSpPr>
            <p:spPr>
              <a:xfrm>
                <a:off x="5291136" y="4250639"/>
                <a:ext cx="4648200" cy="307777"/>
              </a:xfrm>
              <a:prstGeom prst="rect">
                <a:avLst/>
              </a:prstGeom>
              <a:solidFill>
                <a:schemeClr val="tx1"/>
              </a:solidFill>
            </p:spPr>
            <p:txBody>
              <a:bodyPr wrap="square" rtlCol="0">
                <a:spAutoFit/>
              </a:bodyPr>
              <a:lstStyle/>
              <a:p>
                <a:r>
                  <a:rPr lang="en-US" sz="1400" b="1" dirty="0">
                    <a:solidFill>
                      <a:srgbClr val="0070C0"/>
                    </a:solidFill>
                    <a:latin typeface="Arial" panose="020B0604020202020204" pitchFamily="34" charset="0"/>
                    <a:cs typeface="Arial" panose="020B0604020202020204" pitchFamily="34" charset="0"/>
                  </a:rPr>
                  <a:t>WGM01 and WGM00 set to zero for normal mode</a:t>
                </a:r>
                <a:endParaRPr lang="en-US" sz="1400" b="1" dirty="0">
                  <a:solidFill>
                    <a:srgbClr val="0070C0"/>
                  </a:solidFill>
                </a:endParaRPr>
              </a:p>
            </p:txBody>
          </p:sp>
          <p:sp>
            <p:nvSpPr>
              <p:cNvPr id="11" name="TextBox 10">
                <a:extLst>
                  <a:ext uri="{FF2B5EF4-FFF2-40B4-BE49-F238E27FC236}">
                    <a16:creationId xmlns:a16="http://schemas.microsoft.com/office/drawing/2014/main" id="{BAF89D3E-C4E0-4D35-BC80-60867291C67B}"/>
                  </a:ext>
                </a:extLst>
              </p:cNvPr>
              <p:cNvSpPr txBox="1"/>
              <p:nvPr/>
            </p:nvSpPr>
            <p:spPr>
              <a:xfrm>
                <a:off x="8035581" y="4871078"/>
                <a:ext cx="2445530" cy="954107"/>
              </a:xfrm>
              <a:prstGeom prst="rect">
                <a:avLst/>
              </a:prstGeom>
              <a:solidFill>
                <a:schemeClr val="tx1"/>
              </a:solidFill>
            </p:spPr>
            <p:txBody>
              <a:bodyPr wrap="square" rtlCol="0">
                <a:spAutoFit/>
              </a:bodyPr>
              <a:lstStyle/>
              <a:p>
                <a:r>
                  <a:rPr lang="en-US" sz="1400" b="1" dirty="0">
                    <a:solidFill>
                      <a:srgbClr val="0070C0"/>
                    </a:solidFill>
                    <a:latin typeface="Arial" panose="020B0604020202020204" pitchFamily="34" charset="0"/>
                    <a:cs typeface="Arial" panose="020B0604020202020204" pitchFamily="34" charset="0"/>
                  </a:rPr>
                  <a:t>WGM02 set to zero for normal mode, CS02, CS01, CS00 set to 1,0,1 for pre-scalar 1024</a:t>
                </a:r>
                <a:endParaRPr lang="en-US" sz="1400" b="1" dirty="0">
                  <a:solidFill>
                    <a:srgbClr val="0070C0"/>
                  </a:solidFill>
                </a:endParaRPr>
              </a:p>
            </p:txBody>
          </p:sp>
          <p:sp>
            <p:nvSpPr>
              <p:cNvPr id="12" name="Arrow: Right 11">
                <a:extLst>
                  <a:ext uri="{FF2B5EF4-FFF2-40B4-BE49-F238E27FC236}">
                    <a16:creationId xmlns:a16="http://schemas.microsoft.com/office/drawing/2014/main" id="{39D8F8DB-C6C0-4983-BB40-BE0ADA6DD2C8}"/>
                  </a:ext>
                </a:extLst>
              </p:cNvPr>
              <p:cNvSpPr/>
              <p:nvPr/>
            </p:nvSpPr>
            <p:spPr>
              <a:xfrm>
                <a:off x="8035834" y="6096000"/>
                <a:ext cx="1143000" cy="228600"/>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86E1B0F-275E-492A-8B77-01916C7C6325}"/>
                  </a:ext>
                </a:extLst>
              </p:cNvPr>
              <p:cNvSpPr txBox="1"/>
              <p:nvPr/>
            </p:nvSpPr>
            <p:spPr>
              <a:xfrm>
                <a:off x="9178834" y="6019801"/>
                <a:ext cx="1793966" cy="307777"/>
              </a:xfrm>
              <a:prstGeom prst="rect">
                <a:avLst/>
              </a:prstGeom>
              <a:solidFill>
                <a:schemeClr val="tx1"/>
              </a:solidFill>
            </p:spPr>
            <p:txBody>
              <a:bodyPr wrap="square" rtlCol="0">
                <a:spAutoFit/>
              </a:bodyPr>
              <a:lstStyle/>
              <a:p>
                <a:r>
                  <a:rPr lang="en-US" sz="1400" b="1" dirty="0">
                    <a:solidFill>
                      <a:srgbClr val="0070C0"/>
                    </a:solidFill>
                    <a:latin typeface="Arial" panose="020B0604020202020204" pitchFamily="34" charset="0"/>
                    <a:cs typeface="Arial" panose="020B0604020202020204" pitchFamily="34" charset="0"/>
                  </a:rPr>
                  <a:t>Make LED blink</a:t>
                </a:r>
                <a:endParaRPr lang="en-US" sz="1400" b="1" dirty="0">
                  <a:solidFill>
                    <a:srgbClr val="0070C0"/>
                  </a:solidFill>
                </a:endParaRPr>
              </a:p>
            </p:txBody>
          </p:sp>
          <p:sp>
            <p:nvSpPr>
              <p:cNvPr id="9" name="Arrow: Right 8">
                <a:extLst>
                  <a:ext uri="{FF2B5EF4-FFF2-40B4-BE49-F238E27FC236}">
                    <a16:creationId xmlns:a16="http://schemas.microsoft.com/office/drawing/2014/main" id="{769F2BB9-812D-4BC1-9427-6DB14ACF2297}"/>
                  </a:ext>
                </a:extLst>
              </p:cNvPr>
              <p:cNvSpPr/>
              <p:nvPr/>
            </p:nvSpPr>
            <p:spPr>
              <a:xfrm rot="214822">
                <a:off x="3443612" y="4868239"/>
                <a:ext cx="4577076" cy="230616"/>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Rectangle 2"/>
          <p:cNvSpPr/>
          <p:nvPr/>
        </p:nvSpPr>
        <p:spPr>
          <a:xfrm>
            <a:off x="131885" y="455474"/>
            <a:ext cx="11925131" cy="1569660"/>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Make an LED blink every</a:t>
            </a:r>
            <a:r>
              <a:rPr lang="en-US" sz="2400" b="1" dirty="0">
                <a:solidFill>
                  <a:srgbClr val="FF0000"/>
                </a:solidFill>
                <a:latin typeface="Arial" panose="020B0604020202020204" pitchFamily="34" charset="0"/>
                <a:cs typeface="Arial" panose="020B0604020202020204" pitchFamily="34" charset="0"/>
              </a:rPr>
              <a:t> 2 milliseconds </a:t>
            </a:r>
            <a:r>
              <a:rPr lang="en-US" sz="2400" b="1" dirty="0">
                <a:latin typeface="Arial" panose="020B0604020202020204" pitchFamily="34" charset="0"/>
                <a:cs typeface="Arial" panose="020B0604020202020204" pitchFamily="34" charset="0"/>
              </a:rPr>
              <a:t>while using Arduino system frequency (F_CPU) 16 MHz, using timer to generate the delay without any application of delay() function. </a:t>
            </a:r>
            <a:r>
              <a:rPr lang="en-US" sz="2400" dirty="0">
                <a:latin typeface="Arial" panose="020B0604020202020204" pitchFamily="34" charset="0"/>
                <a:cs typeface="Arial" panose="020B0604020202020204" pitchFamily="34" charset="0"/>
              </a:rPr>
              <a:t>Delay = 2 </a:t>
            </a:r>
            <a:r>
              <a:rPr lang="en-US" sz="2400" dirty="0" err="1">
                <a:latin typeface="Arial" panose="020B0604020202020204" pitchFamily="34" charset="0"/>
                <a:cs typeface="Arial" panose="020B0604020202020204" pitchFamily="34" charset="0"/>
              </a:rPr>
              <a:t>ms</a:t>
            </a:r>
            <a:r>
              <a:rPr lang="en-US" sz="2400" dirty="0">
                <a:latin typeface="Arial" panose="020B0604020202020204" pitchFamily="34" charset="0"/>
                <a:cs typeface="Arial" panose="020B0604020202020204" pitchFamily="34" charset="0"/>
              </a:rPr>
              <a:t>, so Timer0 can be used with pre-scalar 1024.</a:t>
            </a:r>
          </a:p>
          <a:p>
            <a:pPr algn="just"/>
            <a:r>
              <a:rPr lang="en-US" sz="2400" dirty="0">
                <a:latin typeface="Arial" panose="020B0604020202020204" pitchFamily="34" charset="0"/>
                <a:cs typeface="Arial" panose="020B0604020202020204" pitchFamily="34" charset="0"/>
              </a:rPr>
              <a:t>Number of count needed to reach 2 </a:t>
            </a:r>
            <a:r>
              <a:rPr lang="en-US" sz="2400" dirty="0" err="1">
                <a:latin typeface="Arial" panose="020B0604020202020204" pitchFamily="34" charset="0"/>
                <a:cs typeface="Arial" panose="020B0604020202020204" pitchFamily="34" charset="0"/>
              </a:rPr>
              <a:t>ms</a:t>
            </a:r>
            <a:r>
              <a:rPr lang="en-US" sz="2400" dirty="0">
                <a:latin typeface="Arial" panose="020B0604020202020204" pitchFamily="34" charset="0"/>
                <a:cs typeface="Arial" panose="020B0604020202020204" pitchFamily="34" charset="0"/>
              </a:rPr>
              <a:t> = (2,000 </a:t>
            </a:r>
            <a:r>
              <a:rPr lang="en-US" sz="2400" dirty="0" err="1">
                <a:latin typeface="Symbol" panose="05050102010706020507" pitchFamily="18" charset="2"/>
                <a:cs typeface="Arial" panose="020B0604020202020204" pitchFamily="34" charset="0"/>
              </a:rPr>
              <a:t>m</a:t>
            </a:r>
            <a:r>
              <a:rPr lang="en-US" sz="2400" dirty="0" err="1">
                <a:latin typeface="Arial" panose="020B0604020202020204" pitchFamily="34" charset="0"/>
                <a:cs typeface="Arial" panose="020B0604020202020204" pitchFamily="34" charset="0"/>
              </a:rPr>
              <a:t>s</a:t>
            </a:r>
            <a:r>
              <a:rPr lang="en-US" sz="2400" dirty="0">
                <a:latin typeface="Arial" panose="020B0604020202020204" pitchFamily="34" charset="0"/>
                <a:cs typeface="Arial" panose="020B0604020202020204" pitchFamily="34" charset="0"/>
              </a:rPr>
              <a:t>/64 </a:t>
            </a:r>
            <a:r>
              <a:rPr lang="el-GR" sz="2400" dirty="0">
                <a:latin typeface="Arial" panose="020B0604020202020204" pitchFamily="34" charset="0"/>
                <a:cs typeface="Arial" panose="020B0604020202020204" pitchFamily="34" charset="0"/>
              </a:rPr>
              <a:t>μ</a:t>
            </a:r>
            <a:r>
              <a:rPr lang="en-US" sz="2400" dirty="0">
                <a:latin typeface="Arial" panose="020B0604020202020204" pitchFamily="34" charset="0"/>
                <a:cs typeface="Arial" panose="020B0604020202020204" pitchFamily="34" charset="0"/>
              </a:rPr>
              <a:t>s) – 1 = 30.25 ≈ 31.</a:t>
            </a:r>
          </a:p>
        </p:txBody>
      </p:sp>
      <p:sp>
        <p:nvSpPr>
          <p:cNvPr id="15" name="Slide Number Placeholder 14"/>
          <p:cNvSpPr>
            <a:spLocks noGrp="1"/>
          </p:cNvSpPr>
          <p:nvPr>
            <p:ph type="sldNum" sz="quarter" idx="12"/>
          </p:nvPr>
        </p:nvSpPr>
        <p:spPr/>
        <p:txBody>
          <a:bodyPr/>
          <a:lstStyle/>
          <a:p>
            <a:fld id="{5D99DD2A-B520-4620-9B43-64B657BA2D42}" type="slidenum">
              <a:rPr lang="en-US" noProof="0" smtClean="0"/>
              <a:t>27</a:t>
            </a:fld>
            <a:endParaRPr lang="en-US" noProof="0" dirty="0"/>
          </a:p>
        </p:txBody>
      </p:sp>
      <p:pic>
        <p:nvPicPr>
          <p:cNvPr id="16" name="Picture 15">
            <a:extLst>
              <a:ext uri="{FF2B5EF4-FFF2-40B4-BE49-F238E27FC236}">
                <a16:creationId xmlns:a16="http://schemas.microsoft.com/office/drawing/2014/main" id="{3246CD45-29F4-6427-CE14-FFCB1ECAEC46}"/>
              </a:ext>
            </a:extLst>
          </p:cNvPr>
          <p:cNvPicPr>
            <a:picLocks noChangeAspect="1"/>
          </p:cNvPicPr>
          <p:nvPr/>
        </p:nvPicPr>
        <p:blipFill rotWithShape="1">
          <a:blip r:embed="rId3"/>
          <a:srcRect t="5714" b="6554"/>
          <a:stretch/>
        </p:blipFill>
        <p:spPr>
          <a:xfrm>
            <a:off x="7124580" y="2938979"/>
            <a:ext cx="5015234" cy="589463"/>
          </a:xfrm>
          <a:prstGeom prst="rect">
            <a:avLst/>
          </a:prstGeom>
          <a:ln w="28575">
            <a:solidFill>
              <a:schemeClr val="accent4"/>
            </a:solidFill>
          </a:ln>
        </p:spPr>
      </p:pic>
      <p:pic>
        <p:nvPicPr>
          <p:cNvPr id="17" name="Picture 16">
            <a:extLst>
              <a:ext uri="{FF2B5EF4-FFF2-40B4-BE49-F238E27FC236}">
                <a16:creationId xmlns:a16="http://schemas.microsoft.com/office/drawing/2014/main" id="{242D1BE5-8F97-5B70-4927-2C28E8C69B1F}"/>
              </a:ext>
            </a:extLst>
          </p:cNvPr>
          <p:cNvPicPr>
            <a:picLocks noChangeAspect="1"/>
          </p:cNvPicPr>
          <p:nvPr/>
        </p:nvPicPr>
        <p:blipFill rotWithShape="1">
          <a:blip r:embed="rId4"/>
          <a:srcRect t="9868" b="8472"/>
          <a:stretch/>
        </p:blipFill>
        <p:spPr>
          <a:xfrm>
            <a:off x="7124580" y="3618209"/>
            <a:ext cx="5015234" cy="580321"/>
          </a:xfrm>
          <a:prstGeom prst="rect">
            <a:avLst/>
          </a:prstGeom>
          <a:ln w="28575">
            <a:solidFill>
              <a:schemeClr val="accent4"/>
            </a:solidFill>
          </a:ln>
        </p:spPr>
      </p:pic>
      <p:sp>
        <p:nvSpPr>
          <p:cNvPr id="18" name="Arrow: Right 17">
            <a:extLst>
              <a:ext uri="{FF2B5EF4-FFF2-40B4-BE49-F238E27FC236}">
                <a16:creationId xmlns:a16="http://schemas.microsoft.com/office/drawing/2014/main" id="{7717EDB9-147C-90BE-A42A-E398B636A5C4}"/>
              </a:ext>
            </a:extLst>
          </p:cNvPr>
          <p:cNvSpPr/>
          <p:nvPr/>
        </p:nvSpPr>
        <p:spPr>
          <a:xfrm rot="19373765">
            <a:off x="8950277" y="4460363"/>
            <a:ext cx="2083643" cy="502542"/>
          </a:xfrm>
          <a:prstGeom prst="rightArrow">
            <a:avLst>
              <a:gd name="adj1" fmla="val 50000"/>
              <a:gd name="adj2" fmla="val 5862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ED48D25-077D-EE58-8981-5848EC2C7BCF}"/>
              </a:ext>
            </a:extLst>
          </p:cNvPr>
          <p:cNvSpPr/>
          <p:nvPr/>
        </p:nvSpPr>
        <p:spPr>
          <a:xfrm rot="21093468" flipV="1">
            <a:off x="5056060" y="3702149"/>
            <a:ext cx="5867985" cy="278332"/>
          </a:xfrm>
          <a:prstGeom prst="rightArrow">
            <a:avLst>
              <a:gd name="adj1" fmla="val 63803"/>
              <a:gd name="adj2" fmla="val 129289"/>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E2E82DB7-BAF5-E886-48F8-233DCA462116}"/>
              </a:ext>
            </a:extLst>
          </p:cNvPr>
          <p:cNvPicPr>
            <a:picLocks noChangeAspect="1"/>
          </p:cNvPicPr>
          <p:nvPr/>
        </p:nvPicPr>
        <p:blipFill>
          <a:blip r:embed="rId5"/>
          <a:stretch>
            <a:fillRect/>
          </a:stretch>
        </p:blipFill>
        <p:spPr>
          <a:xfrm>
            <a:off x="7141808" y="1997385"/>
            <a:ext cx="5015234" cy="864115"/>
          </a:xfrm>
          <a:prstGeom prst="rect">
            <a:avLst/>
          </a:prstGeom>
          <a:ln w="38100">
            <a:solidFill>
              <a:schemeClr val="accent2"/>
            </a:solidFill>
          </a:ln>
        </p:spPr>
      </p:pic>
      <p:sp>
        <p:nvSpPr>
          <p:cNvPr id="21" name="Rectangle 20">
            <a:extLst>
              <a:ext uri="{FF2B5EF4-FFF2-40B4-BE49-F238E27FC236}">
                <a16:creationId xmlns:a16="http://schemas.microsoft.com/office/drawing/2014/main" id="{F1945B95-FFF7-563C-B0C6-5D29B3D8C86E}"/>
              </a:ext>
            </a:extLst>
          </p:cNvPr>
          <p:cNvSpPr/>
          <p:nvPr/>
        </p:nvSpPr>
        <p:spPr>
          <a:xfrm>
            <a:off x="676525" y="4830753"/>
            <a:ext cx="716280" cy="29546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52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1000"/>
                                        <p:tgtEl>
                                          <p:spTgt spid="18"/>
                                        </p:tgtEl>
                                      </p:cBhvr>
                                    </p:animEffect>
                                    <p:anim calcmode="lin" valueType="num">
                                      <p:cBhvr>
                                        <p:cTn id="36" dur="1000" fill="hold"/>
                                        <p:tgtEl>
                                          <p:spTgt spid="18"/>
                                        </p:tgtEl>
                                        <p:attrNameLst>
                                          <p:attrName>ppt_x</p:attrName>
                                        </p:attrNameLst>
                                      </p:cBhvr>
                                      <p:tavLst>
                                        <p:tav tm="0">
                                          <p:val>
                                            <p:strVal val="#ppt_x"/>
                                          </p:val>
                                        </p:tav>
                                        <p:tav tm="100000">
                                          <p:val>
                                            <p:strVal val="#ppt_x"/>
                                          </p:val>
                                        </p:tav>
                                      </p:tavLst>
                                    </p:anim>
                                    <p:anim calcmode="lin" valueType="num">
                                      <p:cBhvr>
                                        <p:cTn id="3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heel(1)">
                                      <p:cBhvr>
                                        <p:cTn id="42"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animBg="1"/>
      <p:bldP spid="19" grpId="0" animBg="1"/>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85F1-A19C-4AD6-9F72-2932C781449F}"/>
              </a:ext>
            </a:extLst>
          </p:cNvPr>
          <p:cNvSpPr>
            <a:spLocks noGrp="1"/>
          </p:cNvSpPr>
          <p:nvPr>
            <p:ph type="title"/>
          </p:nvPr>
        </p:nvSpPr>
        <p:spPr>
          <a:xfrm>
            <a:off x="215538" y="139337"/>
            <a:ext cx="10840914" cy="696686"/>
          </a:xfrm>
        </p:spPr>
        <p:txBody>
          <a:bodyPr>
            <a:noAutofit/>
          </a:bodyPr>
          <a:lstStyle/>
          <a:p>
            <a:r>
              <a:rPr lang="en-US" sz="4400" b="1" cap="none" dirty="0"/>
              <a:t>Problem Statement </a:t>
            </a:r>
            <a:r>
              <a:rPr lang="en-US" sz="4400" b="1" cap="none" dirty="0">
                <a:latin typeface="Arial" panose="020B0604020202020204" pitchFamily="34" charset="0"/>
                <a:cs typeface="Arial" panose="020B0604020202020204" pitchFamily="34" charset="0"/>
              </a:rPr>
              <a:t>2</a:t>
            </a:r>
          </a:p>
        </p:txBody>
      </p:sp>
      <p:sp>
        <p:nvSpPr>
          <p:cNvPr id="3" name="Content Placeholder 2">
            <a:extLst>
              <a:ext uri="{FF2B5EF4-FFF2-40B4-BE49-F238E27FC236}">
                <a16:creationId xmlns:a16="http://schemas.microsoft.com/office/drawing/2014/main" id="{0D9E720B-8D07-47AD-BE90-72CC40DA7CE8}"/>
              </a:ext>
            </a:extLst>
          </p:cNvPr>
          <p:cNvSpPr>
            <a:spLocks noGrp="1"/>
          </p:cNvSpPr>
          <p:nvPr>
            <p:ph idx="1"/>
          </p:nvPr>
        </p:nvSpPr>
        <p:spPr>
          <a:xfrm>
            <a:off x="215537" y="836022"/>
            <a:ext cx="11867605" cy="5003075"/>
          </a:xfrm>
        </p:spPr>
        <p:txBody>
          <a:bodyPr>
            <a:noAutofit/>
          </a:bodyPr>
          <a:lstStyle/>
          <a:p>
            <a:r>
              <a:rPr lang="en-US" sz="3600" dirty="0">
                <a:latin typeface="Arial" panose="020B0604020202020204" pitchFamily="34" charset="0"/>
                <a:cs typeface="Arial" panose="020B0604020202020204" pitchFamily="34" charset="0"/>
              </a:rPr>
              <a:t>Make an LED to blink every </a:t>
            </a:r>
            <a:r>
              <a:rPr lang="en-US" sz="3600" dirty="0">
                <a:solidFill>
                  <a:srgbClr val="FF0000"/>
                </a:solidFill>
                <a:latin typeface="Arial" panose="020B0604020202020204" pitchFamily="34" charset="0"/>
                <a:cs typeface="Arial" panose="020B0604020202020204" pitchFamily="34" charset="0"/>
              </a:rPr>
              <a:t>2 seconds</a:t>
            </a:r>
            <a:r>
              <a:rPr lang="en-US" sz="3600" dirty="0">
                <a:latin typeface="Arial" panose="020B0604020202020204" pitchFamily="34" charset="0"/>
                <a:cs typeface="Arial" panose="020B0604020202020204" pitchFamily="34" charset="0"/>
              </a:rPr>
              <a:t> while using Arduino system frequency (F_CPU) 16 MHz, using a timer to generate the delay without any application of delay() function.</a:t>
            </a:r>
          </a:p>
          <a:p>
            <a:r>
              <a:rPr lang="en-US" sz="3600" dirty="0">
                <a:latin typeface="Arial" panose="020B0604020202020204" pitchFamily="34" charset="0"/>
                <a:cs typeface="Arial" panose="020B0604020202020204" pitchFamily="34" charset="0"/>
              </a:rPr>
              <a:t>Delay = 2 s, so Timer1 (remember that it is a 16-bit timer) can be used with the pre-scalar value of 1024.</a:t>
            </a:r>
          </a:p>
          <a:p>
            <a:r>
              <a:rPr lang="en-US" sz="3600" dirty="0">
                <a:latin typeface="Arial" panose="020B0604020202020204" pitchFamily="34" charset="0"/>
                <a:cs typeface="Arial" panose="020B0604020202020204" pitchFamily="34" charset="0"/>
              </a:rPr>
              <a:t>Number of count required to get a delay of 2 s = (2,000,000 </a:t>
            </a:r>
            <a:r>
              <a:rPr lang="en-US" sz="3600" dirty="0" err="1">
                <a:latin typeface="Symbol" panose="05050102010706020507" pitchFamily="18" charset="2"/>
                <a:cs typeface="Arial" panose="020B0604020202020204" pitchFamily="34" charset="0"/>
              </a:rPr>
              <a:t>m</a:t>
            </a:r>
            <a:r>
              <a:rPr lang="en-US" sz="3600" dirty="0" err="1">
                <a:latin typeface="Arial" panose="020B0604020202020204" pitchFamily="34" charset="0"/>
                <a:cs typeface="Arial" panose="020B0604020202020204" pitchFamily="34" charset="0"/>
              </a:rPr>
              <a:t>s</a:t>
            </a:r>
            <a:r>
              <a:rPr lang="en-US" sz="3600" dirty="0">
                <a:latin typeface="Arial" panose="020B0604020202020204" pitchFamily="34" charset="0"/>
                <a:cs typeface="Arial" panose="020B0604020202020204" pitchFamily="34" charset="0"/>
              </a:rPr>
              <a:t>/64 </a:t>
            </a:r>
            <a:r>
              <a:rPr lang="el-GR" sz="3600" dirty="0">
                <a:latin typeface="Arial" panose="020B0604020202020204" pitchFamily="34" charset="0"/>
                <a:cs typeface="Arial" panose="020B0604020202020204" pitchFamily="34" charset="0"/>
              </a:rPr>
              <a:t>μ</a:t>
            </a:r>
            <a:r>
              <a:rPr lang="en-US" sz="3600" dirty="0">
                <a:latin typeface="Arial" panose="020B0604020202020204" pitchFamily="34" charset="0"/>
                <a:cs typeface="Arial" panose="020B0604020202020204" pitchFamily="34" charset="0"/>
              </a:rPr>
              <a:t>s) – 1 = 31,249.</a:t>
            </a:r>
          </a:p>
          <a:p>
            <a:endParaRPr lang="en-US" sz="32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5D99DD2A-B520-4620-9B43-64B657BA2D42}" type="slidenum">
              <a:rPr lang="en-US" noProof="0" smtClean="0"/>
              <a:t>28</a:t>
            </a:fld>
            <a:endParaRPr lang="en-US" noProof="0" dirty="0"/>
          </a:p>
        </p:txBody>
      </p:sp>
    </p:spTree>
    <p:extLst>
      <p:ext uri="{BB962C8B-B14F-4D97-AF65-F5344CB8AC3E}">
        <p14:creationId xmlns:p14="http://schemas.microsoft.com/office/powerpoint/2010/main" val="40714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85F1-A19C-4AD6-9F72-2932C781449F}"/>
              </a:ext>
            </a:extLst>
          </p:cNvPr>
          <p:cNvSpPr>
            <a:spLocks noGrp="1"/>
          </p:cNvSpPr>
          <p:nvPr>
            <p:ph type="title"/>
          </p:nvPr>
        </p:nvSpPr>
        <p:spPr>
          <a:xfrm>
            <a:off x="136240" y="144184"/>
            <a:ext cx="2482871" cy="733723"/>
          </a:xfrm>
        </p:spPr>
        <p:txBody>
          <a:bodyPr>
            <a:noAutofit/>
          </a:bodyPr>
          <a:lstStyle/>
          <a:p>
            <a:r>
              <a:rPr lang="en-US" sz="4400" b="1" cap="none" dirty="0"/>
              <a:t>Code:</a:t>
            </a:r>
          </a:p>
        </p:txBody>
      </p:sp>
      <p:grpSp>
        <p:nvGrpSpPr>
          <p:cNvPr id="4" name="Group 3"/>
          <p:cNvGrpSpPr/>
          <p:nvPr/>
        </p:nvGrpSpPr>
        <p:grpSpPr>
          <a:xfrm>
            <a:off x="145118" y="170818"/>
            <a:ext cx="11635580" cy="6605438"/>
            <a:chOff x="246451" y="911180"/>
            <a:chExt cx="10578303" cy="5838442"/>
          </a:xfrm>
        </p:grpSpPr>
        <p:pic>
          <p:nvPicPr>
            <p:cNvPr id="6" name="Picture 5">
              <a:extLst>
                <a:ext uri="{FF2B5EF4-FFF2-40B4-BE49-F238E27FC236}">
                  <a16:creationId xmlns:a16="http://schemas.microsoft.com/office/drawing/2014/main" id="{1932E2B2-E49E-4BDF-82C1-9FE8E516E007}"/>
                </a:ext>
              </a:extLst>
            </p:cNvPr>
            <p:cNvPicPr>
              <a:picLocks noChangeAspect="1"/>
            </p:cNvPicPr>
            <p:nvPr/>
          </p:nvPicPr>
          <p:blipFill>
            <a:blip r:embed="rId2"/>
            <a:stretch>
              <a:fillRect/>
            </a:stretch>
          </p:blipFill>
          <p:spPr>
            <a:xfrm>
              <a:off x="2656114" y="911180"/>
              <a:ext cx="8168640" cy="5838442"/>
            </a:xfrm>
            <a:prstGeom prst="rect">
              <a:avLst/>
            </a:prstGeom>
          </p:spPr>
        </p:pic>
        <p:sp>
          <p:nvSpPr>
            <p:cNvPr id="3" name="TextBox 2">
              <a:extLst>
                <a:ext uri="{FF2B5EF4-FFF2-40B4-BE49-F238E27FC236}">
                  <a16:creationId xmlns:a16="http://schemas.microsoft.com/office/drawing/2014/main" id="{5ADB64EE-D35D-4B87-8AB2-7090BBE8FBFF}"/>
                </a:ext>
              </a:extLst>
            </p:cNvPr>
            <p:cNvSpPr txBox="1"/>
            <p:nvPr/>
          </p:nvSpPr>
          <p:spPr>
            <a:xfrm>
              <a:off x="246451" y="1551275"/>
              <a:ext cx="2257263" cy="1441806"/>
            </a:xfrm>
            <a:prstGeom prst="rect">
              <a:avLst/>
            </a:prstGeom>
            <a:noFill/>
          </p:spPr>
          <p:txBody>
            <a:bodyPr wrap="square" rtlCol="0">
              <a:spAutoFit/>
            </a:bodyPr>
            <a:lstStyle/>
            <a:p>
              <a:r>
                <a:rPr lang="en-US" sz="2000" b="1" dirty="0">
                  <a:solidFill>
                    <a:srgbClr val="FF0000"/>
                  </a:solidFill>
                  <a:latin typeface="Arial" panose="020B0604020202020204" pitchFamily="34" charset="0"/>
                  <a:cs typeface="Arial" panose="020B0604020202020204" pitchFamily="34" charset="0"/>
                </a:rPr>
                <a:t>Same code, only register names have 1 instead of 0 and delay length changed!</a:t>
              </a:r>
            </a:p>
          </p:txBody>
        </p:sp>
      </p:grpSp>
      <p:sp>
        <p:nvSpPr>
          <p:cNvPr id="10" name="Rectangle 9">
            <a:extLst>
              <a:ext uri="{FF2B5EF4-FFF2-40B4-BE49-F238E27FC236}">
                <a16:creationId xmlns:a16="http://schemas.microsoft.com/office/drawing/2014/main" id="{D13656F0-E1D5-4B6D-9C91-382CB3D7D0EE}"/>
              </a:ext>
            </a:extLst>
          </p:cNvPr>
          <p:cNvSpPr/>
          <p:nvPr/>
        </p:nvSpPr>
        <p:spPr>
          <a:xfrm>
            <a:off x="3722914" y="5663267"/>
            <a:ext cx="836022" cy="2803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3656F0-E1D5-4B6D-9C91-382CB3D7D0EE}"/>
              </a:ext>
            </a:extLst>
          </p:cNvPr>
          <p:cNvSpPr/>
          <p:nvPr/>
        </p:nvSpPr>
        <p:spPr>
          <a:xfrm>
            <a:off x="3280956" y="3882933"/>
            <a:ext cx="716280" cy="1894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3656F0-E1D5-4B6D-9C91-382CB3D7D0EE}"/>
              </a:ext>
            </a:extLst>
          </p:cNvPr>
          <p:cNvSpPr/>
          <p:nvPr/>
        </p:nvSpPr>
        <p:spPr>
          <a:xfrm>
            <a:off x="3171931" y="4141967"/>
            <a:ext cx="716280" cy="1894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13656F0-E1D5-4B6D-9C91-382CB3D7D0EE}"/>
              </a:ext>
            </a:extLst>
          </p:cNvPr>
          <p:cNvSpPr/>
          <p:nvPr/>
        </p:nvSpPr>
        <p:spPr>
          <a:xfrm>
            <a:off x="3530071" y="5197412"/>
            <a:ext cx="716280" cy="1894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13656F0-E1D5-4B6D-9C91-382CB3D7D0EE}"/>
              </a:ext>
            </a:extLst>
          </p:cNvPr>
          <p:cNvSpPr/>
          <p:nvPr/>
        </p:nvSpPr>
        <p:spPr>
          <a:xfrm>
            <a:off x="3311270" y="3610800"/>
            <a:ext cx="716280" cy="1894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5D99DD2A-B520-4620-9B43-64B657BA2D42}" type="slidenum">
              <a:rPr lang="en-US" noProof="0" smtClean="0"/>
              <a:t>29</a:t>
            </a:fld>
            <a:endParaRPr lang="en-US" noProof="0" dirty="0"/>
          </a:p>
        </p:txBody>
      </p:sp>
      <p:pic>
        <p:nvPicPr>
          <p:cNvPr id="20" name="Picture 19">
            <a:extLst>
              <a:ext uri="{FF2B5EF4-FFF2-40B4-BE49-F238E27FC236}">
                <a16:creationId xmlns:a16="http://schemas.microsoft.com/office/drawing/2014/main" id="{A72D424B-64FF-E95D-BC2C-14CD22F49149}"/>
              </a:ext>
            </a:extLst>
          </p:cNvPr>
          <p:cNvPicPr>
            <a:picLocks noChangeAspect="1"/>
          </p:cNvPicPr>
          <p:nvPr/>
        </p:nvPicPr>
        <p:blipFill rotWithShape="1">
          <a:blip r:embed="rId3"/>
          <a:srcRect t="3265" b="5550"/>
          <a:stretch/>
        </p:blipFill>
        <p:spPr>
          <a:xfrm>
            <a:off x="5811331" y="4147566"/>
            <a:ext cx="5388136" cy="848504"/>
          </a:xfrm>
          <a:prstGeom prst="rect">
            <a:avLst/>
          </a:prstGeom>
          <a:ln>
            <a:solidFill>
              <a:srgbClr val="FF0000"/>
            </a:solidFill>
          </a:ln>
        </p:spPr>
      </p:pic>
      <p:sp>
        <p:nvSpPr>
          <p:cNvPr id="5" name="TextBox 4">
            <a:extLst>
              <a:ext uri="{FF2B5EF4-FFF2-40B4-BE49-F238E27FC236}">
                <a16:creationId xmlns:a16="http://schemas.microsoft.com/office/drawing/2014/main" id="{461E7A35-D1CB-0FD1-AC85-610FCAD9E7BB}"/>
              </a:ext>
            </a:extLst>
          </p:cNvPr>
          <p:cNvSpPr txBox="1"/>
          <p:nvPr/>
        </p:nvSpPr>
        <p:spPr>
          <a:xfrm>
            <a:off x="5994400" y="3130658"/>
            <a:ext cx="5557519" cy="707886"/>
          </a:xfrm>
          <a:prstGeom prst="rect">
            <a:avLst/>
          </a:prstGeom>
          <a:noFill/>
        </p:spPr>
        <p:txBody>
          <a:bodyPr wrap="square" rtlCol="0">
            <a:spAutoFit/>
          </a:bodyPr>
          <a:lstStyle/>
          <a:p>
            <a:r>
              <a:rPr lang="en-US" sz="2000" dirty="0">
                <a:solidFill>
                  <a:srgbClr val="FF0000"/>
                </a:solidFill>
              </a:rPr>
              <a:t>Set-up registers are 8-bits even though the Timer is 16-bit</a:t>
            </a:r>
          </a:p>
        </p:txBody>
      </p:sp>
      <p:sp>
        <p:nvSpPr>
          <p:cNvPr id="11" name="Rectangle 10">
            <a:extLst>
              <a:ext uri="{FF2B5EF4-FFF2-40B4-BE49-F238E27FC236}">
                <a16:creationId xmlns:a16="http://schemas.microsoft.com/office/drawing/2014/main" id="{3860B88B-021C-796E-436E-FD483C0AB497}"/>
              </a:ext>
            </a:extLst>
          </p:cNvPr>
          <p:cNvSpPr/>
          <p:nvPr/>
        </p:nvSpPr>
        <p:spPr>
          <a:xfrm>
            <a:off x="4294694" y="3617607"/>
            <a:ext cx="1354265" cy="45473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A6F2E15C-2791-219F-287D-9E4FAD6B41A7}"/>
              </a:ext>
            </a:extLst>
          </p:cNvPr>
          <p:cNvSpPr/>
          <p:nvPr/>
        </p:nvSpPr>
        <p:spPr>
          <a:xfrm rot="19573898">
            <a:off x="5555705" y="3585512"/>
            <a:ext cx="530554" cy="1960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7963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heel(1)">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ircle(in)">
                                      <p:cBhvr>
                                        <p:cTn id="17" dur="2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3"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1+#ppt_w/2"/>
                                          </p:val>
                                        </p:tav>
                                        <p:tav tm="100000">
                                          <p:val>
                                            <p:strVal val="#ppt_x"/>
                                          </p:val>
                                        </p:tav>
                                      </p:tavLst>
                                    </p:anim>
                                    <p:anim calcmode="lin" valueType="num">
                                      <p:cBhvr additive="base">
                                        <p:cTn id="23"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D99DD2A-B520-4620-9B43-64B657BA2D42}" type="slidenum">
              <a:rPr lang="en-US" noProof="0" smtClean="0"/>
              <a:t>3</a:t>
            </a:fld>
            <a:endParaRPr lang="en-US" noProof="0" dirty="0"/>
          </a:p>
        </p:txBody>
      </p:sp>
      <p:pic>
        <p:nvPicPr>
          <p:cNvPr id="1028" name="Picture 4" descr="Arduino et Timer [Wiki]"/>
          <p:cNvPicPr>
            <a:picLocks noChangeAspect="1" noChangeArrowheads="1"/>
          </p:cNvPicPr>
          <p:nvPr/>
        </p:nvPicPr>
        <p:blipFill rotWithShape="1">
          <a:blip r:embed="rId2">
            <a:extLst>
              <a:ext uri="{28A0092B-C50C-407E-A947-70E740481C1C}">
                <a14:useLocalDpi xmlns:a14="http://schemas.microsoft.com/office/drawing/2010/main" val="0"/>
              </a:ext>
            </a:extLst>
          </a:blip>
          <a:srcRect l="1602" t="2864" b="2508"/>
          <a:stretch/>
        </p:blipFill>
        <p:spPr bwMode="auto">
          <a:xfrm>
            <a:off x="5865223" y="992776"/>
            <a:ext cx="6235402" cy="542108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4503" y="792122"/>
            <a:ext cx="5930538" cy="5509200"/>
          </a:xfrm>
          <a:prstGeom prst="rect">
            <a:avLst/>
          </a:prstGeom>
        </p:spPr>
        <p:txBody>
          <a:bodyPr wrap="square">
            <a:spAutoFit/>
          </a:bodyPr>
          <a:lstStyle/>
          <a:p>
            <a:pPr marL="285750" indent="-285750">
              <a:buFont typeface="Arial" panose="020B0604020202020204" pitchFamily="34" charset="0"/>
              <a:buChar char="•"/>
            </a:pPr>
            <a:r>
              <a:rPr lang="en-CA" sz="3200" dirty="0">
                <a:latin typeface="Arial" panose="020B0604020202020204" pitchFamily="34" charset="0"/>
                <a:cs typeface="Arial" panose="020B0604020202020204" pitchFamily="34" charset="0"/>
              </a:rPr>
              <a:t>Timer0 and Timer2 are 8-bit timers, whereas Timer1 is a 16-bit timer. The most important difference between 8-bit and 16-bit timers is the </a:t>
            </a:r>
            <a:r>
              <a:rPr lang="en-CA" sz="3200" b="1" dirty="0">
                <a:solidFill>
                  <a:srgbClr val="FF0000"/>
                </a:solidFill>
                <a:latin typeface="Arial" panose="020B0604020202020204" pitchFamily="34" charset="0"/>
                <a:cs typeface="Arial" panose="020B0604020202020204" pitchFamily="34" charset="0"/>
              </a:rPr>
              <a:t>timer resolution</a:t>
            </a:r>
            <a:r>
              <a:rPr lang="en-CA" sz="32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sz="3200" dirty="0">
                <a:latin typeface="Arial" panose="020B0604020202020204" pitchFamily="34" charset="0"/>
                <a:cs typeface="Arial" panose="020B0604020202020204" pitchFamily="34" charset="0"/>
              </a:rPr>
              <a:t>8-bit timer is capable of counting 2</a:t>
            </a:r>
            <a:r>
              <a:rPr lang="en-US" sz="3200" baseline="30000" dirty="0">
                <a:latin typeface="Arial" panose="020B0604020202020204" pitchFamily="34" charset="0"/>
                <a:cs typeface="Arial" panose="020B0604020202020204" pitchFamily="34" charset="0"/>
              </a:rPr>
              <a:t>8 </a:t>
            </a:r>
            <a:r>
              <a:rPr lang="en-US" sz="3200" dirty="0">
                <a:latin typeface="Arial" panose="020B0604020202020204" pitchFamily="34" charset="0"/>
                <a:cs typeface="Arial" panose="020B0604020202020204" pitchFamily="34" charset="0"/>
              </a:rPr>
              <a:t>= 256 steps from 0 to 255. 16-bit timer is capable of counting 2</a:t>
            </a:r>
            <a:r>
              <a:rPr lang="en-US" sz="3200" baseline="30000" dirty="0">
                <a:latin typeface="Arial" panose="020B0604020202020204" pitchFamily="34" charset="0"/>
                <a:cs typeface="Arial" panose="020B0604020202020204" pitchFamily="34" charset="0"/>
              </a:rPr>
              <a:t>16 </a:t>
            </a:r>
            <a:r>
              <a:rPr lang="en-US" sz="3200" dirty="0">
                <a:latin typeface="Arial" panose="020B0604020202020204" pitchFamily="34" charset="0"/>
                <a:cs typeface="Arial" panose="020B0604020202020204" pitchFamily="34" charset="0"/>
              </a:rPr>
              <a:t>= 65536 steps from 0 to 65535.</a:t>
            </a:r>
          </a:p>
        </p:txBody>
      </p:sp>
      <p:sp>
        <p:nvSpPr>
          <p:cNvPr id="10" name="Title 1">
            <a:extLst>
              <a:ext uri="{FF2B5EF4-FFF2-40B4-BE49-F238E27FC236}">
                <a16:creationId xmlns:a16="http://schemas.microsoft.com/office/drawing/2014/main" id="{DFF32E04-E3CE-4175-B0D3-33D69BCB059A}"/>
              </a:ext>
            </a:extLst>
          </p:cNvPr>
          <p:cNvSpPr>
            <a:spLocks noGrp="1"/>
          </p:cNvSpPr>
          <p:nvPr>
            <p:ph type="title"/>
          </p:nvPr>
        </p:nvSpPr>
        <p:spPr>
          <a:xfrm>
            <a:off x="286839" y="112198"/>
            <a:ext cx="10921092" cy="716492"/>
          </a:xfrm>
        </p:spPr>
        <p:txBody>
          <a:bodyPr/>
          <a:lstStyle/>
          <a:p>
            <a:pPr algn="just"/>
            <a:r>
              <a:rPr lang="en-US" sz="4000" b="1" cap="none" dirty="0"/>
              <a:t>What is a Timer?</a:t>
            </a:r>
            <a:endParaRPr lang="en-US" b="1" cap="none" dirty="0"/>
          </a:p>
        </p:txBody>
      </p:sp>
    </p:spTree>
    <p:extLst>
      <p:ext uri="{BB962C8B-B14F-4D97-AF65-F5344CB8AC3E}">
        <p14:creationId xmlns:p14="http://schemas.microsoft.com/office/powerpoint/2010/main" val="4082223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1+#ppt_w/2"/>
                                          </p:val>
                                        </p:tav>
                                        <p:tav tm="100000">
                                          <p:val>
                                            <p:strVal val="#ppt_x"/>
                                          </p:val>
                                        </p:tav>
                                      </p:tavLst>
                                    </p:anim>
                                    <p:anim calcmode="lin" valueType="num">
                                      <p:cBhvr additive="base">
                                        <p:cTn id="8" dur="500" fill="hold"/>
                                        <p:tgtEl>
                                          <p:spTgt spid="10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3" y="335280"/>
            <a:ext cx="10840914" cy="879566"/>
          </a:xfrm>
        </p:spPr>
        <p:txBody>
          <a:bodyPr>
            <a:normAutofit/>
          </a:bodyPr>
          <a:lstStyle/>
          <a:p>
            <a:r>
              <a:rPr lang="en-US" sz="4000" b="1" cap="none" dirty="0"/>
              <a:t>References</a:t>
            </a:r>
          </a:p>
        </p:txBody>
      </p:sp>
      <p:sp>
        <p:nvSpPr>
          <p:cNvPr id="3" name="Content Placeholder 2"/>
          <p:cNvSpPr>
            <a:spLocks noGrp="1"/>
          </p:cNvSpPr>
          <p:nvPr>
            <p:ph idx="1"/>
          </p:nvPr>
        </p:nvSpPr>
        <p:spPr>
          <a:xfrm>
            <a:off x="195943" y="1869601"/>
            <a:ext cx="11769634" cy="1970879"/>
          </a:xfrm>
        </p:spPr>
        <p:txBody>
          <a:bodyPr>
            <a:normAutofit/>
          </a:bodyPr>
          <a:lstStyle/>
          <a:p>
            <a:r>
              <a:rPr lang="en-US" sz="2800" dirty="0">
                <a:latin typeface="Arial" panose="020B0604020202020204" pitchFamily="34" charset="0"/>
                <a:cs typeface="Arial" panose="020B0604020202020204" pitchFamily="34" charset="0"/>
              </a:rPr>
              <a:t>ATMega328 manual</a:t>
            </a:r>
          </a:p>
          <a:p>
            <a:pPr algn="just"/>
            <a:r>
              <a:rPr lang="en-US" sz="2800" dirty="0">
                <a:latin typeface="Arial" panose="020B0604020202020204" pitchFamily="34" charset="0"/>
                <a:cs typeface="Arial" panose="020B0604020202020204" pitchFamily="34" charset="0"/>
                <a:hlinkClick r:id="rId2"/>
              </a:rPr>
              <a:t>https://www.avrfreaks.net/forum/tut-c-newbies-guide-avr-timers</a:t>
            </a:r>
            <a:r>
              <a:rPr lang="en-US" sz="2800" dirty="0">
                <a:latin typeface="Arial" panose="020B0604020202020204" pitchFamily="34" charset="0"/>
                <a:cs typeface="Arial" panose="020B0604020202020204" pitchFamily="34" charset="0"/>
              </a:rPr>
              <a:t> </a:t>
            </a:r>
          </a:p>
          <a:p>
            <a:pPr algn="just"/>
            <a:r>
              <a:rPr lang="en-US" sz="2800" dirty="0">
                <a:latin typeface="Arial" panose="020B0604020202020204" pitchFamily="34" charset="0"/>
                <a:cs typeface="Arial" panose="020B0604020202020204" pitchFamily="34" charset="0"/>
                <a:hlinkClick r:id="rId3"/>
              </a:rPr>
              <a:t>http://maxembedded.com/2011/06/avr-timers-timer0/</a:t>
            </a:r>
            <a:endParaRPr lang="en-US" sz="2800" dirty="0">
              <a:latin typeface="Arial" panose="020B0604020202020204" pitchFamily="34" charset="0"/>
              <a:cs typeface="Arial" panose="020B0604020202020204" pitchFamily="34" charset="0"/>
            </a:endParaRPr>
          </a:p>
          <a:p>
            <a:endParaRPr lang="en-US" sz="2800" dirty="0"/>
          </a:p>
          <a:p>
            <a:endParaRPr lang="en-US" sz="280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30</a:t>
            </a:fld>
            <a:endParaRPr lang="en-US" noProof="0" dirty="0"/>
          </a:p>
        </p:txBody>
      </p:sp>
    </p:spTree>
    <p:extLst>
      <p:ext uri="{BB962C8B-B14F-4D97-AF65-F5344CB8AC3E}">
        <p14:creationId xmlns:p14="http://schemas.microsoft.com/office/powerpoint/2010/main" val="3652652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386400" y="101456"/>
            <a:ext cx="10952018" cy="993054"/>
          </a:xfrm>
        </p:spPr>
        <p:txBody>
          <a:bodyPr>
            <a:normAutofit/>
          </a:bodyPr>
          <a:lstStyle/>
          <a:p>
            <a:r>
              <a:rPr lang="en-US" sz="5400" b="1" dirty="0"/>
              <a:t>Thanks for attending….</a:t>
            </a:r>
          </a:p>
        </p:txBody>
      </p:sp>
      <p:grpSp>
        <p:nvGrpSpPr>
          <p:cNvPr id="5" name="Group 6"/>
          <p:cNvGrpSpPr>
            <a:grpSpLocks/>
          </p:cNvGrpSpPr>
          <p:nvPr/>
        </p:nvGrpSpPr>
        <p:grpSpPr bwMode="auto">
          <a:xfrm>
            <a:off x="4765963" y="914400"/>
            <a:ext cx="5846619" cy="5292436"/>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4600" kern="10" dirty="0">
                  <a:ln w="9525">
                    <a:solidFill>
                      <a:schemeClr val="accent5">
                        <a:lumMod val="75000"/>
                      </a:schemeClr>
                    </a:solidFill>
                    <a:round/>
                    <a:headEnd/>
                    <a:tailEnd/>
                  </a:ln>
                  <a:solidFill>
                    <a:srgbClr val="00B050"/>
                  </a:solidFill>
                  <a:latin typeface="Arial Black"/>
                </a:rPr>
                <a:t>?</a:t>
              </a:r>
            </a:p>
          </p:txBody>
        </p:sp>
      </p:grpSp>
      <p:sp>
        <p:nvSpPr>
          <p:cNvPr id="9" name="Slide Number Placeholder 8"/>
          <p:cNvSpPr>
            <a:spLocks noGrp="1"/>
          </p:cNvSpPr>
          <p:nvPr>
            <p:ph type="sldNum" sz="quarter" idx="12"/>
          </p:nvPr>
        </p:nvSpPr>
        <p:spPr/>
        <p:txBody>
          <a:bodyPr/>
          <a:lstStyle/>
          <a:p>
            <a:fld id="{5D99DD2A-B520-4620-9B43-64B657BA2D42}" type="slidenum">
              <a:rPr lang="en-US" noProof="0" smtClean="0"/>
              <a:t>31</a:t>
            </a:fld>
            <a:endParaRPr lang="en-US" noProof="0" dirty="0"/>
          </a:p>
        </p:txBody>
      </p:sp>
    </p:spTree>
    <p:extLst>
      <p:ext uri="{BB962C8B-B14F-4D97-AF65-F5344CB8AC3E}">
        <p14:creationId xmlns:p14="http://schemas.microsoft.com/office/powerpoint/2010/main" val="2641001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17021" y="52250"/>
            <a:ext cx="7158990" cy="611989"/>
          </a:xfrm>
        </p:spPr>
        <p:txBody>
          <a:bodyPr/>
          <a:lstStyle/>
          <a:p>
            <a:pPr algn="just"/>
            <a:r>
              <a:rPr lang="en-US" sz="4000" b="1" cap="none" dirty="0"/>
              <a:t>Usefulness of Timer :</a:t>
            </a:r>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117021" y="650987"/>
            <a:ext cx="11966122" cy="5984755"/>
          </a:xfrm>
        </p:spPr>
        <p:txBody>
          <a:bodyPr>
            <a:noAutofit/>
          </a:bodyPr>
          <a:lstStyle/>
          <a:p>
            <a:pPr marL="342900" indent="-342900" algn="l">
              <a:lnSpc>
                <a:spcPct val="90000"/>
              </a:lnSpc>
              <a:spcAft>
                <a:spcPts val="0"/>
              </a:spcAft>
              <a:buFont typeface="Arial" panose="020B0604020202020204" pitchFamily="34" charset="0"/>
              <a:buChar char="•"/>
            </a:pPr>
            <a:r>
              <a:rPr lang="en-US" sz="3600" dirty="0">
                <a:latin typeface="Arial" panose="020B0604020202020204" pitchFamily="34" charset="0"/>
                <a:cs typeface="Arial" panose="020B0604020202020204" pitchFamily="34" charset="0"/>
              </a:rPr>
              <a:t>Timer is an important concept in the field of electronics. Every electronic component of a sequential logic circuit works on a time base to keep all the work synchronized. </a:t>
            </a:r>
          </a:p>
          <a:p>
            <a:pPr marL="342900" indent="-342900" algn="l">
              <a:lnSpc>
                <a:spcPct val="90000"/>
              </a:lnSpc>
              <a:spcAft>
                <a:spcPts val="0"/>
              </a:spcAft>
              <a:buFont typeface="Arial" panose="020B0604020202020204" pitchFamily="34" charset="0"/>
              <a:buChar char="•"/>
            </a:pPr>
            <a:r>
              <a:rPr lang="en-US" sz="3600" dirty="0">
                <a:latin typeface="Arial" panose="020B0604020202020204" pitchFamily="34" charset="0"/>
                <a:cs typeface="Arial" panose="020B0604020202020204" pitchFamily="34" charset="0"/>
              </a:rPr>
              <a:t>An </a:t>
            </a:r>
            <a:r>
              <a:rPr lang="en-US" sz="3600" b="1" dirty="0">
                <a:solidFill>
                  <a:srgbClr val="FF0000"/>
                </a:solidFill>
                <a:latin typeface="Arial" panose="020B0604020202020204" pitchFamily="34" charset="0"/>
                <a:cs typeface="Arial" panose="020B0604020202020204" pitchFamily="34" charset="0"/>
              </a:rPr>
              <a:t>advantage</a:t>
            </a:r>
            <a:r>
              <a:rPr lang="en-US" sz="3600" dirty="0">
                <a:latin typeface="Arial" panose="020B0604020202020204" pitchFamily="34" charset="0"/>
                <a:cs typeface="Arial" panose="020B0604020202020204" pitchFamily="34" charset="0"/>
              </a:rPr>
              <a:t> of the </a:t>
            </a:r>
            <a:r>
              <a:rPr lang="en-US" sz="3600" b="1" dirty="0">
                <a:solidFill>
                  <a:srgbClr val="FF0000"/>
                </a:solidFill>
                <a:latin typeface="Arial" panose="020B0604020202020204" pitchFamily="34" charset="0"/>
                <a:cs typeface="Arial" panose="020B0604020202020204" pitchFamily="34" charset="0"/>
              </a:rPr>
              <a:t>timer</a:t>
            </a:r>
            <a:r>
              <a:rPr lang="en-US" sz="3600" dirty="0">
                <a:latin typeface="Arial" panose="020B0604020202020204" pitchFamily="34" charset="0"/>
                <a:cs typeface="Arial" panose="020B0604020202020204" pitchFamily="34" charset="0"/>
              </a:rPr>
              <a:t> is that it is totally </a:t>
            </a:r>
            <a:r>
              <a:rPr lang="en-US" sz="3600" b="1" dirty="0">
                <a:solidFill>
                  <a:srgbClr val="FF0000"/>
                </a:solidFill>
                <a:latin typeface="Arial" panose="020B0604020202020204" pitchFamily="34" charset="0"/>
                <a:cs typeface="Arial" panose="020B0604020202020204" pitchFamily="34" charset="0"/>
              </a:rPr>
              <a:t>independent of the CPU</a:t>
            </a:r>
            <a:r>
              <a:rPr lang="en-US" sz="3600" dirty="0">
                <a:latin typeface="Arial" panose="020B0604020202020204" pitchFamily="34" charset="0"/>
                <a:cs typeface="Arial" panose="020B0604020202020204" pitchFamily="34" charset="0"/>
              </a:rPr>
              <a:t>. Thus, it runs parallel to the CPU and there is no CPU’s intervention, which makes the timer quite accurate. </a:t>
            </a:r>
          </a:p>
          <a:p>
            <a:pPr marL="342900" indent="-342900" algn="l">
              <a:lnSpc>
                <a:spcPct val="90000"/>
              </a:lnSpc>
              <a:spcAft>
                <a:spcPts val="0"/>
              </a:spcAft>
              <a:buFont typeface="Arial" panose="020B0604020202020204" pitchFamily="34" charset="0"/>
              <a:buChar char="•"/>
            </a:pPr>
            <a:r>
              <a:rPr lang="en-US" sz="3600" dirty="0">
                <a:latin typeface="Arial" panose="020B0604020202020204" pitchFamily="34" charset="0"/>
                <a:cs typeface="Arial" panose="020B0604020202020204" pitchFamily="34" charset="0"/>
              </a:rPr>
              <a:t>This is why </a:t>
            </a:r>
            <a:r>
              <a:rPr lang="en-US" sz="3600" b="1" dirty="0">
                <a:solidFill>
                  <a:srgbClr val="FF0000"/>
                </a:solidFill>
                <a:latin typeface="Arial" panose="020B0604020202020204" pitchFamily="34" charset="0"/>
                <a:cs typeface="Arial" panose="020B0604020202020204" pitchFamily="34" charset="0"/>
              </a:rPr>
              <a:t>using a timer is preferred for long delays </a:t>
            </a:r>
            <a:r>
              <a:rPr lang="en-US" sz="3600" dirty="0">
                <a:latin typeface="Arial" panose="020B0604020202020204" pitchFamily="34" charset="0"/>
                <a:cs typeface="Arial" panose="020B0604020202020204" pitchFamily="34" charset="0"/>
              </a:rPr>
              <a:t>instead of simply using the </a:t>
            </a:r>
            <a:r>
              <a:rPr lang="en-US" sz="3600" b="1" dirty="0">
                <a:solidFill>
                  <a:srgbClr val="FF0000"/>
                </a:solidFill>
                <a:latin typeface="Arial" panose="020B0604020202020204" pitchFamily="34" charset="0"/>
                <a:cs typeface="Arial" panose="020B0604020202020204" pitchFamily="34" charset="0"/>
              </a:rPr>
              <a:t>delay() function</a:t>
            </a:r>
            <a:r>
              <a:rPr lang="en-US" sz="3600" dirty="0">
                <a:latin typeface="Arial" panose="020B0604020202020204" pitchFamily="34" charset="0"/>
                <a:cs typeface="Arial" panose="020B0604020202020204" pitchFamily="34" charset="0"/>
              </a:rPr>
              <a:t>. The </a:t>
            </a:r>
            <a:r>
              <a:rPr lang="en-US" sz="3600" b="1" dirty="0">
                <a:solidFill>
                  <a:srgbClr val="FF0000"/>
                </a:solidFill>
                <a:latin typeface="Arial" panose="020B0604020202020204" pitchFamily="34" charset="0"/>
                <a:cs typeface="Arial" panose="020B0604020202020204" pitchFamily="34" charset="0"/>
              </a:rPr>
              <a:t>drawback of delay() </a:t>
            </a:r>
            <a:r>
              <a:rPr lang="en-US" sz="3600" dirty="0">
                <a:latin typeface="Arial" panose="020B0604020202020204" pitchFamily="34" charset="0"/>
                <a:cs typeface="Arial" panose="020B0604020202020204" pitchFamily="34" charset="0"/>
              </a:rPr>
              <a:t>is that your loop gets halted, and functions above and below the delay() are not being executed during this interval.</a:t>
            </a:r>
            <a:endParaRPr lang="en-CA" sz="3600" dirty="0">
              <a:latin typeface="Arial" panose="020B0604020202020204" pitchFamily="34" charset="0"/>
              <a:cs typeface="Arial" panose="020B0604020202020204" pitchFamily="34" charset="0"/>
            </a:endParaRPr>
          </a:p>
          <a:p>
            <a:pPr algn="l">
              <a:lnSpc>
                <a:spcPct val="90000"/>
              </a:lnSpc>
              <a:spcAft>
                <a:spcPts val="0"/>
              </a:spcAft>
            </a:pPr>
            <a:endParaRPr lang="en-US" sz="3600" dirty="0">
              <a:latin typeface="Arial" panose="020B0604020202020204" pitchFamily="34" charset="0"/>
              <a:cs typeface="Arial" panose="020B0604020202020204" pitchFamily="34" charset="0"/>
            </a:endParaRPr>
          </a:p>
          <a:p>
            <a:pPr marL="231775" indent="-231775" algn="l">
              <a:lnSpc>
                <a:spcPct val="90000"/>
              </a:lnSpc>
              <a:spcAft>
                <a:spcPts val="0"/>
              </a:spcAft>
            </a:pPr>
            <a:endParaRPr lang="en-US" sz="3600" dirty="0">
              <a:latin typeface="Arial" panose="020B0604020202020204" pitchFamily="34" charset="0"/>
              <a:ea typeface="Cambria" panose="02040503050406030204" pitchFamily="18"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D99DD2A-B520-4620-9B43-64B657BA2D42}" type="slidenum">
              <a:rPr lang="en-US" noProof="0" smtClean="0"/>
              <a:t>4</a:t>
            </a:fld>
            <a:endParaRPr lang="en-US" noProof="0" dirty="0"/>
          </a:p>
        </p:txBody>
      </p:sp>
    </p:spTree>
    <p:extLst>
      <p:ext uri="{BB962C8B-B14F-4D97-AF65-F5344CB8AC3E}">
        <p14:creationId xmlns:p14="http://schemas.microsoft.com/office/powerpoint/2010/main" val="7444808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17021" y="52250"/>
            <a:ext cx="7158990" cy="611989"/>
          </a:xfrm>
        </p:spPr>
        <p:txBody>
          <a:bodyPr/>
          <a:lstStyle/>
          <a:p>
            <a:pPr algn="just"/>
            <a:r>
              <a:rPr lang="en-US" sz="4000" b="1" cap="none" dirty="0"/>
              <a:t>Usefulness of Timer :</a:t>
            </a:r>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130084" y="796834"/>
            <a:ext cx="11913870" cy="5723757"/>
          </a:xfrm>
        </p:spPr>
        <p:txBody>
          <a:bodyPr>
            <a:noAutofit/>
          </a:bodyPr>
          <a:lstStyle/>
          <a:p>
            <a:pPr marL="342900" indent="-342900" algn="l">
              <a:lnSpc>
                <a:spcPct val="90000"/>
              </a:lnSpc>
              <a:spcAft>
                <a:spcPts val="0"/>
              </a:spcAft>
              <a:buFont typeface="Arial" panose="020B0604020202020204" pitchFamily="34" charset="0"/>
              <a:buChar char="•"/>
            </a:pPr>
            <a:r>
              <a:rPr lang="en-US" sz="3600" dirty="0">
                <a:latin typeface="Arial" panose="020B0604020202020204" pitchFamily="34" charset="0"/>
                <a:cs typeface="Arial" panose="020B0604020202020204" pitchFamily="34" charset="0"/>
              </a:rPr>
              <a:t>A timer approach is a little </a:t>
            </a:r>
            <a:r>
              <a:rPr lang="en-US" sz="3600" b="1" dirty="0">
                <a:solidFill>
                  <a:srgbClr val="FF0000"/>
                </a:solidFill>
                <a:latin typeface="Arial" panose="020B0604020202020204" pitchFamily="34" charset="0"/>
                <a:cs typeface="Arial" panose="020B0604020202020204" pitchFamily="34" charset="0"/>
              </a:rPr>
              <a:t>harder to implement </a:t>
            </a:r>
            <a:r>
              <a:rPr lang="en-US" sz="3600" dirty="0">
                <a:latin typeface="Arial" panose="020B0604020202020204" pitchFamily="34" charset="0"/>
                <a:cs typeface="Arial" panose="020B0604020202020204" pitchFamily="34" charset="0"/>
              </a:rPr>
              <a:t>but the </a:t>
            </a:r>
            <a:r>
              <a:rPr lang="en-US" sz="3600" b="1" dirty="0">
                <a:solidFill>
                  <a:srgbClr val="FF0000"/>
                </a:solidFill>
                <a:latin typeface="Arial" panose="020B0604020202020204" pitchFamily="34" charset="0"/>
                <a:cs typeface="Arial" panose="020B0604020202020204" pitchFamily="34" charset="0"/>
              </a:rPr>
              <a:t>main loop keeps executing </a:t>
            </a:r>
            <a:r>
              <a:rPr lang="en-US" sz="3600" dirty="0">
                <a:latin typeface="Arial" panose="020B0604020202020204" pitchFamily="34" charset="0"/>
                <a:cs typeface="Arial" panose="020B0604020202020204" pitchFamily="34" charset="0"/>
              </a:rPr>
              <a:t>and only </a:t>
            </a:r>
            <a:r>
              <a:rPr lang="en-US" sz="3600" b="1" dirty="0">
                <a:solidFill>
                  <a:srgbClr val="FFFF00"/>
                </a:solidFill>
                <a:latin typeface="Arial" panose="020B0604020202020204" pitchFamily="34" charset="0"/>
                <a:cs typeface="Arial" panose="020B0604020202020204" pitchFamily="34" charset="0"/>
              </a:rPr>
              <a:t>excludes the code and functions which a programmer wants to exclude</a:t>
            </a:r>
            <a:r>
              <a:rPr lang="en-US" sz="3600" dirty="0">
                <a:latin typeface="Arial" panose="020B0604020202020204" pitchFamily="34" charset="0"/>
                <a:cs typeface="Arial" panose="020B0604020202020204" pitchFamily="34" charset="0"/>
              </a:rPr>
              <a:t>. </a:t>
            </a:r>
          </a:p>
          <a:p>
            <a:pPr marL="342900" indent="-342900" algn="l">
              <a:lnSpc>
                <a:spcPct val="90000"/>
              </a:lnSpc>
              <a:spcAft>
                <a:spcPts val="0"/>
              </a:spcAft>
              <a:buFont typeface="Arial" panose="020B0604020202020204" pitchFamily="34" charset="0"/>
              <a:buChar char="•"/>
            </a:pPr>
            <a:r>
              <a:rPr lang="en-US" sz="3600" dirty="0">
                <a:latin typeface="Arial" panose="020B0604020202020204" pitchFamily="34" charset="0"/>
                <a:cs typeface="Arial" panose="020B0604020202020204" pitchFamily="34" charset="0"/>
              </a:rPr>
              <a:t>If the programmer needs </a:t>
            </a:r>
            <a:r>
              <a:rPr lang="en-US" sz="3600" b="1" dirty="0">
                <a:solidFill>
                  <a:srgbClr val="FF0000"/>
                </a:solidFill>
                <a:latin typeface="Arial" panose="020B0604020202020204" pitchFamily="34" charset="0"/>
                <a:cs typeface="Arial" panose="020B0604020202020204" pitchFamily="34" charset="0"/>
              </a:rPr>
              <a:t>multiple tasks to occur </a:t>
            </a:r>
            <a:r>
              <a:rPr lang="en-US" sz="3600" dirty="0">
                <a:latin typeface="Arial" panose="020B0604020202020204" pitchFamily="34" charset="0"/>
                <a:cs typeface="Arial" panose="020B0604020202020204" pitchFamily="34" charset="0"/>
              </a:rPr>
              <a:t>at the same time or if the programmers' application requires that you constantly read/save data from inputs, </a:t>
            </a:r>
            <a:r>
              <a:rPr lang="en-US" sz="3600" b="1" dirty="0">
                <a:solidFill>
                  <a:srgbClr val="FF0000"/>
                </a:solidFill>
                <a:latin typeface="Arial" panose="020B0604020202020204" pitchFamily="34" charset="0"/>
                <a:cs typeface="Arial" panose="020B0604020202020204" pitchFamily="34" charset="0"/>
              </a:rPr>
              <a:t>use of the delay() function should be avoided</a:t>
            </a:r>
            <a:r>
              <a:rPr lang="en-US" sz="3600" dirty="0">
                <a:latin typeface="Arial" panose="020B0604020202020204" pitchFamily="34" charset="0"/>
                <a:cs typeface="Arial" panose="020B0604020202020204" pitchFamily="34" charset="0"/>
              </a:rPr>
              <a:t>.</a:t>
            </a:r>
          </a:p>
          <a:p>
            <a:pPr algn="l">
              <a:lnSpc>
                <a:spcPct val="90000"/>
              </a:lnSpc>
              <a:spcAft>
                <a:spcPts val="0"/>
              </a:spcAft>
            </a:pPr>
            <a:endParaRPr lang="en-CA" sz="3600" dirty="0">
              <a:latin typeface="Arial" panose="020B0604020202020204" pitchFamily="34" charset="0"/>
              <a:cs typeface="Arial" panose="020B0604020202020204" pitchFamily="34" charset="0"/>
            </a:endParaRPr>
          </a:p>
          <a:p>
            <a:pPr algn="l">
              <a:lnSpc>
                <a:spcPct val="90000"/>
              </a:lnSpc>
              <a:spcAft>
                <a:spcPts val="0"/>
              </a:spcAft>
            </a:pPr>
            <a:endParaRPr lang="en-US" sz="3600" dirty="0">
              <a:latin typeface="Arial" panose="020B0604020202020204" pitchFamily="34" charset="0"/>
              <a:cs typeface="Arial" panose="020B0604020202020204" pitchFamily="34" charset="0"/>
            </a:endParaRPr>
          </a:p>
          <a:p>
            <a:pPr marL="231775" indent="-231775" algn="l">
              <a:lnSpc>
                <a:spcPct val="90000"/>
              </a:lnSpc>
              <a:spcAft>
                <a:spcPts val="0"/>
              </a:spcAft>
            </a:pPr>
            <a:endParaRPr lang="en-US" sz="3600" dirty="0">
              <a:latin typeface="Arial" panose="020B0604020202020204" pitchFamily="34" charset="0"/>
              <a:ea typeface="Cambria" panose="02040503050406030204" pitchFamily="18"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D99DD2A-B520-4620-9B43-64B657BA2D42}" type="slidenum">
              <a:rPr lang="en-US" noProof="0" smtClean="0"/>
              <a:t>5</a:t>
            </a:fld>
            <a:endParaRPr lang="en-US" noProof="0" dirty="0"/>
          </a:p>
        </p:txBody>
      </p:sp>
    </p:spTree>
    <p:extLst>
      <p:ext uri="{BB962C8B-B14F-4D97-AF65-F5344CB8AC3E}">
        <p14:creationId xmlns:p14="http://schemas.microsoft.com/office/powerpoint/2010/main" val="4188865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286839" y="73009"/>
            <a:ext cx="7158990" cy="716492"/>
          </a:xfrm>
        </p:spPr>
        <p:txBody>
          <a:bodyPr/>
          <a:lstStyle/>
          <a:p>
            <a:pPr algn="just"/>
            <a:r>
              <a:rPr lang="en-US" sz="4000" b="1" cap="none" dirty="0"/>
              <a:t>Timer Basics: Overflow</a:t>
            </a:r>
            <a:endParaRPr lang="en-US" b="1" cap="none" dirty="0"/>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121450" y="626604"/>
            <a:ext cx="11922503" cy="2573795"/>
          </a:xfrm>
        </p:spPr>
        <p:txBody>
          <a:bodyPr>
            <a:noAutofit/>
          </a:bodyPr>
          <a:lstStyle/>
          <a:p>
            <a:pPr marL="342900" indent="-342900" algn="l">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Due to this counting feature, </a:t>
            </a:r>
            <a:r>
              <a:rPr lang="en-US" sz="3200" b="1" dirty="0">
                <a:solidFill>
                  <a:srgbClr val="FF0000"/>
                </a:solidFill>
                <a:latin typeface="Arial" panose="020B0604020202020204" pitchFamily="34" charset="0"/>
                <a:cs typeface="Arial" panose="020B0604020202020204" pitchFamily="34" charset="0"/>
              </a:rPr>
              <a:t>timers are also known as counters</a:t>
            </a:r>
            <a:r>
              <a:rPr lang="en-US" sz="3200" dirty="0">
                <a:latin typeface="Arial" panose="020B0604020202020204" pitchFamily="34" charset="0"/>
                <a:cs typeface="Arial" panose="020B0604020202020204" pitchFamily="34" charset="0"/>
              </a:rPr>
              <a:t>. Once they reach their maximum possible value, the program does not stop executing and the timer count simply returns to its initial value of zero. In such a situation, we say that the timer/counter </a:t>
            </a:r>
            <a:r>
              <a:rPr lang="en-US" sz="3200" b="1" dirty="0">
                <a:solidFill>
                  <a:srgbClr val="FF0000"/>
                </a:solidFill>
                <a:latin typeface="Arial" panose="020B0604020202020204" pitchFamily="34" charset="0"/>
                <a:cs typeface="Arial" panose="020B0604020202020204" pitchFamily="34" charset="0"/>
              </a:rPr>
              <a:t>overflows</a:t>
            </a:r>
            <a:r>
              <a:rPr lang="en-US" sz="3200" b="1" dirty="0">
                <a:latin typeface="Arial" panose="020B0604020202020204" pitchFamily="34" charset="0"/>
                <a:cs typeface="Arial" panose="020B0604020202020204" pitchFamily="34" charset="0"/>
              </a:rPr>
              <a:t>.</a:t>
            </a:r>
          </a:p>
        </p:txBody>
      </p:sp>
      <p:sp>
        <p:nvSpPr>
          <p:cNvPr id="3" name="Slide Number Placeholder 2"/>
          <p:cNvSpPr>
            <a:spLocks noGrp="1"/>
          </p:cNvSpPr>
          <p:nvPr>
            <p:ph type="sldNum" sz="quarter" idx="12"/>
          </p:nvPr>
        </p:nvSpPr>
        <p:spPr/>
        <p:txBody>
          <a:bodyPr/>
          <a:lstStyle/>
          <a:p>
            <a:fld id="{5D99DD2A-B520-4620-9B43-64B657BA2D42}" type="slidenum">
              <a:rPr lang="en-US" noProof="0" smtClean="0"/>
              <a:t>6</a:t>
            </a:fld>
            <a:endParaRPr lang="en-US" noProof="0" dirty="0"/>
          </a:p>
        </p:txBody>
      </p:sp>
      <p:pic>
        <p:nvPicPr>
          <p:cNvPr id="5" name="Picture 4"/>
          <p:cNvPicPr>
            <a:picLocks noChangeAspect="1"/>
          </p:cNvPicPr>
          <p:nvPr/>
        </p:nvPicPr>
        <p:blipFill rotWithShape="1">
          <a:blip r:embed="rId2"/>
          <a:srcRect l="1081" t="7480" r="3022" b="5485"/>
          <a:stretch/>
        </p:blipFill>
        <p:spPr>
          <a:xfrm>
            <a:off x="4336867" y="3193479"/>
            <a:ext cx="7733212" cy="3392427"/>
          </a:xfrm>
          <a:prstGeom prst="rect">
            <a:avLst/>
          </a:prstGeom>
        </p:spPr>
      </p:pic>
      <p:sp>
        <p:nvSpPr>
          <p:cNvPr id="8" name="Rectangle 7"/>
          <p:cNvSpPr/>
          <p:nvPr/>
        </p:nvSpPr>
        <p:spPr>
          <a:xfrm>
            <a:off x="78378" y="3030582"/>
            <a:ext cx="4310741" cy="3539430"/>
          </a:xfrm>
          <a:prstGeom prst="rect">
            <a:avLst/>
          </a:prstGeom>
        </p:spPr>
        <p:txBody>
          <a:bodyPr wrap="square">
            <a:spAutoFit/>
          </a:bodyPr>
          <a:lstStyle/>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For example, Timer0 is an 8-bit timer, meaning that it can count up from zero to 2</a:t>
            </a:r>
            <a:r>
              <a:rPr lang="en-US" sz="2800" baseline="30000" dirty="0">
                <a:latin typeface="Arial" panose="020B0604020202020204" pitchFamily="34" charset="0"/>
                <a:cs typeface="Arial" panose="020B0604020202020204" pitchFamily="34" charset="0"/>
              </a:rPr>
              <a:t>8</a:t>
            </a:r>
            <a:r>
              <a:rPr lang="en-US" sz="2800" dirty="0">
                <a:latin typeface="Arial" panose="020B0604020202020204" pitchFamily="34" charset="0"/>
                <a:cs typeface="Arial" panose="020B0604020202020204" pitchFamily="34" charset="0"/>
              </a:rPr>
              <a:t>-1, or 255. Once that number is reached, the count resets back to zero and starts counting again.</a:t>
            </a:r>
          </a:p>
        </p:txBody>
      </p:sp>
    </p:spTree>
    <p:extLst>
      <p:ext uri="{BB962C8B-B14F-4D97-AF65-F5344CB8AC3E}">
        <p14:creationId xmlns:p14="http://schemas.microsoft.com/office/powerpoint/2010/main" val="16170763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6210" y="112198"/>
            <a:ext cx="7158990" cy="580133"/>
          </a:xfrm>
        </p:spPr>
        <p:txBody>
          <a:bodyPr/>
          <a:lstStyle/>
          <a:p>
            <a:pPr algn="just"/>
            <a:r>
              <a:rPr lang="en-US" sz="4000" b="1" cap="none" dirty="0"/>
              <a:t>How Timer Works?</a:t>
            </a:r>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156210" y="692331"/>
            <a:ext cx="11913870" cy="5854386"/>
          </a:xfrm>
        </p:spPr>
        <p:txBody>
          <a:bodyPr>
            <a:noAutofit/>
          </a:bodyPr>
          <a:lstStyle/>
          <a:p>
            <a:pPr marL="285750" indent="-285750" algn="l">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Timers on the Arduino count up from zero, </a:t>
            </a:r>
            <a:r>
              <a:rPr lang="en-US" sz="3200" b="1" dirty="0">
                <a:solidFill>
                  <a:srgbClr val="FF0000"/>
                </a:solidFill>
                <a:latin typeface="Arial" panose="020B0604020202020204" pitchFamily="34" charset="0"/>
                <a:cs typeface="Arial" panose="020B0604020202020204" pitchFamily="34" charset="0"/>
              </a:rPr>
              <a:t>incrementing with every clock cycle</a:t>
            </a:r>
            <a:r>
              <a:rPr lang="en-US" sz="3200" dirty="0">
                <a:latin typeface="Arial" panose="020B0604020202020204" pitchFamily="34" charset="0"/>
                <a:cs typeface="Arial" panose="020B0604020202020204" pitchFamily="34" charset="0"/>
              </a:rPr>
              <a:t> of the oscillating crystal that drives Arduino. </a:t>
            </a:r>
          </a:p>
          <a:p>
            <a:pPr marL="285750" indent="-285750" algn="l">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If </a:t>
            </a:r>
            <a:r>
              <a:rPr lang="en-US" sz="3200" b="1" dirty="0">
                <a:solidFill>
                  <a:srgbClr val="FFFF00"/>
                </a:solidFill>
                <a:latin typeface="Arial" panose="020B0604020202020204" pitchFamily="34" charset="0"/>
                <a:cs typeface="Arial" panose="020B0604020202020204" pitchFamily="34" charset="0"/>
              </a:rPr>
              <a:t>smaller frequencies are necessary</a:t>
            </a:r>
            <a:r>
              <a:rPr lang="en-US" sz="3200" dirty="0">
                <a:latin typeface="Arial" panose="020B0604020202020204" pitchFamily="34" charset="0"/>
                <a:cs typeface="Arial" panose="020B0604020202020204" pitchFamily="34" charset="0"/>
              </a:rPr>
              <a:t>, it is possible to “divide” the clock through an approach called </a:t>
            </a:r>
            <a:r>
              <a:rPr lang="en-US" sz="3200" b="1" dirty="0">
                <a:solidFill>
                  <a:srgbClr val="FFFF00"/>
                </a:solidFill>
                <a:latin typeface="Arial" panose="020B0604020202020204" pitchFamily="34" charset="0"/>
                <a:cs typeface="Arial" panose="020B0604020202020204" pitchFamily="34" charset="0"/>
              </a:rPr>
              <a:t>pre-scaling</a:t>
            </a:r>
            <a:r>
              <a:rPr lang="en-US" sz="3200" dirty="0">
                <a:latin typeface="Arial" panose="020B0604020202020204" pitchFamily="34" charset="0"/>
                <a:cs typeface="Arial" panose="020B0604020202020204" pitchFamily="34" charset="0"/>
              </a:rPr>
              <a:t>. </a:t>
            </a:r>
          </a:p>
          <a:p>
            <a:pPr marL="285750" indent="-285750" algn="l">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How quickly timer reaches the target count depends on the </a:t>
            </a:r>
            <a:r>
              <a:rPr lang="en-US" sz="3200" b="1" dirty="0">
                <a:solidFill>
                  <a:srgbClr val="FF0000"/>
                </a:solidFill>
                <a:latin typeface="Arial" panose="020B0604020202020204" pitchFamily="34" charset="0"/>
                <a:cs typeface="Arial" panose="020B0604020202020204" pitchFamily="34" charset="0"/>
              </a:rPr>
              <a:t>clock divider</a:t>
            </a:r>
            <a:r>
              <a:rPr lang="en-US" sz="3200" dirty="0">
                <a:latin typeface="Arial" panose="020B0604020202020204" pitchFamily="34" charset="0"/>
                <a:cs typeface="Arial" panose="020B0604020202020204" pitchFamily="34" charset="0"/>
              </a:rPr>
              <a:t>. With no divider, the clock would go through 16 million cycles per second (16 MHz), and would overflow and reset this counter many times per second.</a:t>
            </a:r>
            <a:endParaRPr lang="en-CA" sz="3200" dirty="0">
              <a:latin typeface="Arial" panose="020B0604020202020204" pitchFamily="34" charset="0"/>
              <a:cs typeface="Arial" panose="020B0604020202020204" pitchFamily="34" charset="0"/>
            </a:endParaRPr>
          </a:p>
          <a:p>
            <a:pPr marL="342900" indent="-342900" algn="l">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The three timers (</a:t>
            </a:r>
            <a:r>
              <a:rPr lang="en-CA" sz="3200" dirty="0">
                <a:latin typeface="Arial" panose="020B0604020202020204" pitchFamily="34" charset="0"/>
                <a:cs typeface="Arial" panose="020B0604020202020204" pitchFamily="34" charset="0"/>
              </a:rPr>
              <a:t>called Timer0, Timer1, and Timer2)</a:t>
            </a:r>
            <a:r>
              <a:rPr lang="en-US" sz="3200" dirty="0">
                <a:latin typeface="Arial" panose="020B0604020202020204" pitchFamily="34" charset="0"/>
                <a:cs typeface="Arial" panose="020B0604020202020204" pitchFamily="34" charset="0"/>
              </a:rPr>
              <a:t> of Atmega328 can either be operated in one of these three modes, called normal mode, CTC mode, or PWM mode. </a:t>
            </a:r>
          </a:p>
          <a:p>
            <a:pPr marL="342900" indent="-342900" algn="l">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For lab experiment 3, we will operate it in normal mode (counter) using </a:t>
            </a:r>
            <a:r>
              <a:rPr lang="en-US" sz="3200" b="1" dirty="0">
                <a:solidFill>
                  <a:srgbClr val="FFFF00"/>
                </a:solidFill>
                <a:latin typeface="Arial" panose="020B0604020202020204" pitchFamily="34" charset="0"/>
                <a:cs typeface="Arial" panose="020B0604020202020204" pitchFamily="34" charset="0"/>
              </a:rPr>
              <a:t>Timer0</a:t>
            </a:r>
            <a:r>
              <a:rPr lang="en-US" sz="3200" dirty="0">
                <a:latin typeface="Arial" panose="020B0604020202020204" pitchFamily="34" charset="0"/>
                <a:cs typeface="Arial" panose="020B0604020202020204" pitchFamily="34" charset="0"/>
              </a:rPr>
              <a:t>.</a:t>
            </a:r>
          </a:p>
          <a:p>
            <a:pPr algn="l">
              <a:lnSpc>
                <a:spcPct val="90000"/>
              </a:lnSpc>
              <a:spcAft>
                <a:spcPts val="0"/>
              </a:spcAft>
            </a:pPr>
            <a:endParaRPr lang="en-US" sz="3200" dirty="0">
              <a:latin typeface="Arial" panose="020B0604020202020204" pitchFamily="34" charset="0"/>
              <a:cs typeface="Arial" panose="020B0604020202020204" pitchFamily="34" charset="0"/>
            </a:endParaRPr>
          </a:p>
          <a:p>
            <a:pPr marL="231775" indent="-231775" algn="l">
              <a:lnSpc>
                <a:spcPct val="90000"/>
              </a:lnSpc>
              <a:spcAft>
                <a:spcPts val="0"/>
              </a:spcAft>
            </a:pPr>
            <a:endParaRPr lang="en-US" sz="3200" dirty="0">
              <a:latin typeface="Arial" panose="020B0604020202020204" pitchFamily="34" charset="0"/>
              <a:ea typeface="Cambria" panose="02040503050406030204" pitchFamily="18"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D99DD2A-B520-4620-9B43-64B657BA2D42}" type="slidenum">
              <a:rPr lang="en-US" noProof="0" smtClean="0"/>
              <a:t>7</a:t>
            </a:fld>
            <a:endParaRPr lang="en-US" noProof="0" dirty="0"/>
          </a:p>
        </p:txBody>
      </p:sp>
    </p:spTree>
    <p:extLst>
      <p:ext uri="{BB962C8B-B14F-4D97-AF65-F5344CB8AC3E}">
        <p14:creationId xmlns:p14="http://schemas.microsoft.com/office/powerpoint/2010/main" val="38169999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82335" y="112198"/>
            <a:ext cx="9588681" cy="716492"/>
          </a:xfrm>
        </p:spPr>
        <p:txBody>
          <a:bodyPr/>
          <a:lstStyle/>
          <a:p>
            <a:pPr algn="just"/>
            <a:r>
              <a:rPr lang="en-US" sz="4000" b="1" cap="none" dirty="0"/>
              <a:t>Timer Basics: Registers (</a:t>
            </a:r>
            <a:r>
              <a:rPr lang="en-US" sz="4000" b="1" cap="none" dirty="0">
                <a:latin typeface="Arial" panose="020B0604020202020204" pitchFamily="34" charset="0"/>
                <a:cs typeface="Arial" panose="020B0604020202020204" pitchFamily="34" charset="0"/>
              </a:rPr>
              <a:t>Timer0</a:t>
            </a:r>
            <a:r>
              <a:rPr lang="en-US" sz="4000" b="1" cap="none" dirty="0"/>
              <a:t>)</a:t>
            </a:r>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182335" y="828690"/>
            <a:ext cx="11861619" cy="5872556"/>
          </a:xfrm>
        </p:spPr>
        <p:txBody>
          <a:bodyPr>
            <a:noAutofit/>
          </a:bodyPr>
          <a:lstStyle/>
          <a:p>
            <a:pPr marL="342900" indent="-342900" algn="l">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The timer can be programmed by some special registers, where we can </a:t>
            </a:r>
            <a:r>
              <a:rPr lang="en-US" sz="3200" b="1" dirty="0">
                <a:solidFill>
                  <a:srgbClr val="FFFF00"/>
                </a:solidFill>
                <a:latin typeface="Arial" panose="020B0604020202020204" pitchFamily="34" charset="0"/>
                <a:cs typeface="Arial" panose="020B0604020202020204" pitchFamily="34" charset="0"/>
              </a:rPr>
              <a:t>configure the pre-scaler </a:t>
            </a:r>
            <a:r>
              <a:rPr lang="en-US" sz="3200" dirty="0">
                <a:latin typeface="Arial" panose="020B0604020202020204" pitchFamily="34" charset="0"/>
                <a:cs typeface="Arial" panose="020B0604020202020204" pitchFamily="34" charset="0"/>
              </a:rPr>
              <a:t>for the timer, or the </a:t>
            </a:r>
            <a:r>
              <a:rPr lang="en-US" sz="3200" b="1" dirty="0">
                <a:solidFill>
                  <a:srgbClr val="FFFF00"/>
                </a:solidFill>
                <a:latin typeface="Arial" panose="020B0604020202020204" pitchFamily="34" charset="0"/>
                <a:cs typeface="Arial" panose="020B0604020202020204" pitchFamily="34" charset="0"/>
              </a:rPr>
              <a:t>mode of operation </a:t>
            </a:r>
            <a:r>
              <a:rPr lang="en-US" sz="3200" dirty="0">
                <a:latin typeface="Arial" panose="020B0604020202020204" pitchFamily="34" charset="0"/>
                <a:cs typeface="Arial" panose="020B0604020202020204" pitchFamily="34" charset="0"/>
              </a:rPr>
              <a:t>and many other things necessary for proper operation. </a:t>
            </a:r>
          </a:p>
          <a:p>
            <a:pPr marL="342900" indent="-342900" algn="l">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The registers of interest for our purposes are:</a:t>
            </a:r>
          </a:p>
          <a:p>
            <a:pPr marL="800100" lvl="1" indent="-342900">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Timer/Counter Register – </a:t>
            </a:r>
            <a:r>
              <a:rPr lang="en-US" sz="3200" b="1" dirty="0">
                <a:latin typeface="Arial" panose="020B0604020202020204" pitchFamily="34" charset="0"/>
                <a:cs typeface="Arial" panose="020B0604020202020204" pitchFamily="34" charset="0"/>
              </a:rPr>
              <a:t>TCNT0</a:t>
            </a:r>
            <a:r>
              <a:rPr lang="en-US" sz="3200" dirty="0">
                <a:latin typeface="Arial" panose="020B0604020202020204" pitchFamily="34" charset="0"/>
                <a:cs typeface="Arial" panose="020B0604020202020204" pitchFamily="34" charset="0"/>
              </a:rPr>
              <a:t>: to store timer count</a:t>
            </a:r>
          </a:p>
          <a:p>
            <a:pPr marL="800100" lvl="1" indent="-342900">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Timer/Counter Control Register – </a:t>
            </a:r>
            <a:r>
              <a:rPr lang="en-US" sz="3200" b="1" dirty="0">
                <a:latin typeface="Arial" panose="020B0604020202020204" pitchFamily="34" charset="0"/>
                <a:cs typeface="Arial" panose="020B0604020202020204" pitchFamily="34" charset="0"/>
              </a:rPr>
              <a:t>TCCR0A and TCCR0B</a:t>
            </a:r>
            <a:r>
              <a:rPr lang="en-US" sz="3200" dirty="0">
                <a:latin typeface="Arial" panose="020B0604020202020204" pitchFamily="34" charset="0"/>
                <a:cs typeface="Arial" panose="020B0604020202020204" pitchFamily="34" charset="0"/>
              </a:rPr>
              <a:t>: to define operation mode and pre-scaler</a:t>
            </a:r>
          </a:p>
          <a:p>
            <a:pPr marL="800100" lvl="1" indent="-342900">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Timer/Counter Interrupt Flag Register– </a:t>
            </a:r>
            <a:r>
              <a:rPr lang="en-US" sz="3200" b="1" dirty="0">
                <a:latin typeface="Arial" panose="020B0604020202020204" pitchFamily="34" charset="0"/>
                <a:cs typeface="Arial" panose="020B0604020202020204" pitchFamily="34" charset="0"/>
              </a:rPr>
              <a:t>TIFR0</a:t>
            </a:r>
            <a:r>
              <a:rPr lang="en-US" sz="3200" dirty="0">
                <a:latin typeface="Arial" panose="020B0604020202020204" pitchFamily="34" charset="0"/>
                <a:cs typeface="Arial" panose="020B0604020202020204" pitchFamily="34" charset="0"/>
              </a:rPr>
              <a:t>: to observe if there is any overflow</a:t>
            </a:r>
          </a:p>
          <a:p>
            <a:pPr marL="800100" lvl="1" indent="-342900">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Output Compare Register - </a:t>
            </a:r>
            <a:r>
              <a:rPr lang="en-US" sz="3200" b="1" dirty="0">
                <a:latin typeface="Arial" panose="020B0604020202020204" pitchFamily="34" charset="0"/>
                <a:cs typeface="Arial" panose="020B0604020202020204" pitchFamily="34" charset="0"/>
              </a:rPr>
              <a:t>OCR0A and OCR0B</a:t>
            </a:r>
            <a:r>
              <a:rPr lang="en-US" sz="3200" dirty="0">
                <a:latin typeface="Arial" panose="020B0604020202020204" pitchFamily="34" charset="0"/>
                <a:cs typeface="Arial" panose="020B0604020202020204" pitchFamily="34" charset="0"/>
              </a:rPr>
              <a:t>: to match the timer count with some custom value (for CTC or PWM mode, not needed for normal mode)</a:t>
            </a:r>
          </a:p>
          <a:p>
            <a:pPr marL="800100" lvl="1" indent="-342900">
              <a:lnSpc>
                <a:spcPct val="90000"/>
              </a:lnSpc>
              <a:spcAft>
                <a:spcPts val="0"/>
              </a:spcAft>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algn="l">
              <a:lnSpc>
                <a:spcPct val="90000"/>
              </a:lnSpc>
              <a:spcAft>
                <a:spcPts val="0"/>
              </a:spcAft>
            </a:pPr>
            <a:endParaRPr lang="en-US" sz="3200" dirty="0">
              <a:latin typeface="Arial" panose="020B0604020202020204" pitchFamily="34" charset="0"/>
              <a:cs typeface="Arial" panose="020B0604020202020204" pitchFamily="34" charset="0"/>
            </a:endParaRPr>
          </a:p>
          <a:p>
            <a:pPr marL="231775" indent="-231775" algn="l">
              <a:lnSpc>
                <a:spcPct val="90000"/>
              </a:lnSpc>
              <a:spcAft>
                <a:spcPts val="0"/>
              </a:spcAft>
            </a:pPr>
            <a:endParaRPr lang="en-US" sz="3200" dirty="0">
              <a:latin typeface="Arial" panose="020B0604020202020204" pitchFamily="34" charset="0"/>
              <a:ea typeface="Cambria" panose="02040503050406030204" pitchFamily="18"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D99DD2A-B520-4620-9B43-64B657BA2D42}" type="slidenum">
              <a:rPr lang="en-US" noProof="0" smtClean="0"/>
              <a:t>8</a:t>
            </a:fld>
            <a:endParaRPr lang="en-US" noProof="0" dirty="0"/>
          </a:p>
        </p:txBody>
      </p:sp>
    </p:spTree>
    <p:extLst>
      <p:ext uri="{BB962C8B-B14F-4D97-AF65-F5344CB8AC3E}">
        <p14:creationId xmlns:p14="http://schemas.microsoft.com/office/powerpoint/2010/main" val="10343579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6209" y="86873"/>
            <a:ext cx="9340487" cy="716492"/>
          </a:xfrm>
        </p:spPr>
        <p:txBody>
          <a:bodyPr/>
          <a:lstStyle/>
          <a:p>
            <a:pPr algn="just"/>
            <a:r>
              <a:rPr lang="en-US" sz="4000" b="1" cap="none" dirty="0"/>
              <a:t>Timer Basics: Registers (</a:t>
            </a:r>
            <a:r>
              <a:rPr lang="en-US" sz="4000" b="1" cap="none" dirty="0">
                <a:latin typeface="Arial" panose="020B0604020202020204" pitchFamily="34" charset="0"/>
                <a:cs typeface="Arial" panose="020B0604020202020204" pitchFamily="34" charset="0"/>
              </a:rPr>
              <a:t>Timer0</a:t>
            </a:r>
            <a:r>
              <a:rPr lang="en-US" sz="4000" b="1" cap="none" dirty="0"/>
              <a:t>)</a:t>
            </a:r>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382707" y="1203960"/>
            <a:ext cx="10285293" cy="5303520"/>
          </a:xfrm>
        </p:spPr>
        <p:txBody>
          <a:bodyPr>
            <a:noAutofit/>
          </a:bodyPr>
          <a:lstStyle/>
          <a:p>
            <a:pPr marL="800100" lvl="1" indent="-34290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pPr marL="231775" indent="-231775" algn="just">
              <a:lnSpc>
                <a:spcPct val="110000"/>
              </a:lnSpc>
              <a:spcAft>
                <a:spcPts val="600"/>
              </a:spcAft>
            </a:pPr>
            <a:endParaRPr lang="en-US" sz="2000" dirty="0">
              <a:latin typeface="Arial" panose="020B0604020202020204" pitchFamily="34" charset="0"/>
              <a:ea typeface="Cambria" panose="02040503050406030204" pitchFamily="18"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D99DD2A-B520-4620-9B43-64B657BA2D42}" type="slidenum">
              <a:rPr lang="en-US" noProof="0" smtClean="0"/>
              <a:t>9</a:t>
            </a:fld>
            <a:endParaRPr lang="en-US" noProof="0" dirty="0"/>
          </a:p>
        </p:txBody>
      </p:sp>
      <p:sp>
        <p:nvSpPr>
          <p:cNvPr id="6" name="Content Placeholder 2"/>
          <p:cNvSpPr>
            <a:spLocks noGrp="1"/>
          </p:cNvSpPr>
          <p:nvPr>
            <p:ph idx="1"/>
          </p:nvPr>
        </p:nvSpPr>
        <p:spPr>
          <a:xfrm>
            <a:off x="156208" y="689429"/>
            <a:ext cx="11887745" cy="4663441"/>
          </a:xfrm>
        </p:spPr>
        <p:txBody>
          <a:bodyPr anchor="t">
            <a:noAutofit/>
          </a:bodyPr>
          <a:lstStyle/>
          <a:p>
            <a:pPr>
              <a:spcAft>
                <a:spcPts val="0"/>
              </a:spcAft>
            </a:pPr>
            <a:r>
              <a:rPr lang="en-US" sz="3200" b="1" dirty="0">
                <a:solidFill>
                  <a:srgbClr val="FF0000"/>
                </a:solidFill>
                <a:latin typeface="Arial" panose="020B0604020202020204" pitchFamily="34" charset="0"/>
                <a:cs typeface="Arial" panose="020B0604020202020204" pitchFamily="34" charset="0"/>
              </a:rPr>
              <a:t>Timer/Counter Control Register A for Timer0 </a:t>
            </a:r>
            <a:r>
              <a:rPr lang="en-US" sz="3200" dirty="0">
                <a:solidFill>
                  <a:srgbClr val="FF0000"/>
                </a:solidFill>
                <a:latin typeface="Arial" panose="020B0604020202020204" pitchFamily="34" charset="0"/>
                <a:cs typeface="Arial" panose="020B0604020202020204" pitchFamily="34" charset="0"/>
              </a:rPr>
              <a:t>– </a:t>
            </a:r>
            <a:r>
              <a:rPr lang="en-US" sz="3200" b="1" dirty="0">
                <a:solidFill>
                  <a:srgbClr val="FF0000"/>
                </a:solidFill>
                <a:latin typeface="Arial" panose="020B0604020202020204" pitchFamily="34" charset="0"/>
                <a:cs typeface="Arial" panose="020B0604020202020204" pitchFamily="34" charset="0"/>
              </a:rPr>
              <a:t>TCCR0A: </a:t>
            </a:r>
            <a:r>
              <a:rPr lang="en-US" sz="3200" dirty="0">
                <a:solidFill>
                  <a:schemeClr val="tx1"/>
                </a:solidFill>
                <a:latin typeface="Arial" panose="020B0604020202020204" pitchFamily="34" charset="0"/>
                <a:cs typeface="Arial" panose="020B0604020202020204" pitchFamily="34" charset="0"/>
              </a:rPr>
              <a:t>T</a:t>
            </a:r>
            <a:r>
              <a:rPr lang="en-US" sz="3200" dirty="0">
                <a:latin typeface="Arial" panose="020B0604020202020204" pitchFamily="34" charset="0"/>
                <a:cs typeface="Arial" panose="020B0604020202020204" pitchFamily="34" charset="0"/>
              </a:rPr>
              <a:t>he bits </a:t>
            </a:r>
            <a:r>
              <a:rPr lang="en-US" sz="3200" dirty="0">
                <a:solidFill>
                  <a:srgbClr val="FFFF00"/>
                </a:solidFill>
                <a:latin typeface="Arial" panose="020B0604020202020204" pitchFamily="34" charset="0"/>
                <a:cs typeface="Arial" panose="020B0604020202020204" pitchFamily="34" charset="0"/>
              </a:rPr>
              <a:t>WGM02 (from TCCR0B), WGM01 and WGM00 </a:t>
            </a:r>
            <a:r>
              <a:rPr lang="en-US" sz="3200" dirty="0">
                <a:latin typeface="Arial" panose="020B0604020202020204" pitchFamily="34" charset="0"/>
                <a:cs typeface="Arial" panose="020B0604020202020204" pitchFamily="34" charset="0"/>
              </a:rPr>
              <a:t>decide which mode the timer will run on.</a:t>
            </a:r>
          </a:p>
          <a:p>
            <a:pPr marL="0" indent="0">
              <a:spcAft>
                <a:spcPts val="0"/>
              </a:spcAft>
              <a:buNone/>
            </a:pPr>
            <a:endParaRPr lang="en-US" sz="3200" dirty="0">
              <a:solidFill>
                <a:schemeClr val="tx1"/>
              </a:solidFill>
              <a:latin typeface="Arial" panose="020B0604020202020204" pitchFamily="34" charset="0"/>
              <a:cs typeface="Arial" panose="020B0604020202020204" pitchFamily="34" charset="0"/>
            </a:endParaRPr>
          </a:p>
          <a:p>
            <a:pPr marL="0" indent="0">
              <a:spcAft>
                <a:spcPts val="0"/>
              </a:spcAft>
              <a:buNone/>
            </a:pPr>
            <a:endParaRPr lang="en-US" sz="4800" dirty="0">
              <a:solidFill>
                <a:schemeClr val="tx1"/>
              </a:solidFill>
              <a:latin typeface="Arial" panose="020B0604020202020204" pitchFamily="34" charset="0"/>
              <a:cs typeface="Arial" panose="020B0604020202020204" pitchFamily="34" charset="0"/>
            </a:endParaRPr>
          </a:p>
          <a:p>
            <a:pPr>
              <a:spcAft>
                <a:spcPts val="0"/>
              </a:spcAft>
            </a:pPr>
            <a:r>
              <a:rPr lang="en-US" sz="3200" b="1" dirty="0">
                <a:solidFill>
                  <a:srgbClr val="FF0000"/>
                </a:solidFill>
                <a:latin typeface="Arial" panose="020B0604020202020204" pitchFamily="34" charset="0"/>
                <a:cs typeface="Arial" panose="020B0604020202020204" pitchFamily="34" charset="0"/>
              </a:rPr>
              <a:t>Timer/Counter Control Register B for Timer0 </a:t>
            </a:r>
            <a:r>
              <a:rPr lang="en-US" sz="3200" dirty="0">
                <a:solidFill>
                  <a:srgbClr val="FF0000"/>
                </a:solidFill>
                <a:latin typeface="Arial" panose="020B0604020202020204" pitchFamily="34" charset="0"/>
                <a:cs typeface="Arial" panose="020B0604020202020204" pitchFamily="34" charset="0"/>
              </a:rPr>
              <a:t>– </a:t>
            </a:r>
            <a:r>
              <a:rPr lang="en-US" sz="3200" b="1" dirty="0">
                <a:solidFill>
                  <a:srgbClr val="FF0000"/>
                </a:solidFill>
                <a:latin typeface="Arial" panose="020B0604020202020204" pitchFamily="34" charset="0"/>
                <a:cs typeface="Arial" panose="020B0604020202020204" pitchFamily="34" charset="0"/>
              </a:rPr>
              <a:t>TCCR0B:</a:t>
            </a:r>
            <a:r>
              <a:rPr lang="en-US" sz="3200" dirty="0">
                <a:solidFill>
                  <a:srgbClr val="FF0000"/>
                </a:solidFill>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The three </a:t>
            </a:r>
            <a:r>
              <a:rPr lang="en-US" sz="3200" b="1" dirty="0">
                <a:solidFill>
                  <a:srgbClr val="FFFF00"/>
                </a:solidFill>
                <a:latin typeface="Arial" panose="020B0604020202020204" pitchFamily="34" charset="0"/>
                <a:cs typeface="Arial" panose="020B0604020202020204" pitchFamily="34" charset="0"/>
              </a:rPr>
              <a:t>Clock Select bits-</a:t>
            </a:r>
            <a:r>
              <a:rPr lang="en-US" sz="3200" b="1" dirty="0">
                <a:latin typeface="Arial" panose="020B0604020202020204" pitchFamily="34" charset="0"/>
                <a:cs typeface="Arial" panose="020B0604020202020204" pitchFamily="34" charset="0"/>
              </a:rPr>
              <a:t> </a:t>
            </a:r>
            <a:r>
              <a:rPr lang="en-US" sz="3200" b="1" dirty="0">
                <a:solidFill>
                  <a:srgbClr val="FFFF00"/>
                </a:solidFill>
                <a:latin typeface="Arial" panose="020B0604020202020204" pitchFamily="34" charset="0"/>
                <a:cs typeface="Arial" panose="020B0604020202020204" pitchFamily="34" charset="0"/>
              </a:rPr>
              <a:t>CS02, CS01, CS00 </a:t>
            </a:r>
            <a:r>
              <a:rPr lang="en-US" sz="3200" dirty="0">
                <a:latin typeface="Arial" panose="020B0604020202020204" pitchFamily="34" charset="0"/>
                <a:cs typeface="Arial" panose="020B0604020202020204" pitchFamily="34" charset="0"/>
              </a:rPr>
              <a:t>select the clock source and pre-scalar value to be used by the Timer/Counter</a:t>
            </a:r>
          </a:p>
        </p:txBody>
      </p:sp>
      <p:pic>
        <p:nvPicPr>
          <p:cNvPr id="11" name="Picture 10">
            <a:extLst>
              <a:ext uri="{FF2B5EF4-FFF2-40B4-BE49-F238E27FC236}">
                <a16:creationId xmlns:a16="http://schemas.microsoft.com/office/drawing/2014/main" id="{FB3CCA04-B58A-4302-AE39-2CCC542C555B}"/>
              </a:ext>
            </a:extLst>
          </p:cNvPr>
          <p:cNvPicPr>
            <a:picLocks noChangeAspect="1"/>
          </p:cNvPicPr>
          <p:nvPr/>
        </p:nvPicPr>
        <p:blipFill rotWithShape="1">
          <a:blip r:embed="rId2"/>
          <a:srcRect t="5714" b="6554"/>
          <a:stretch/>
        </p:blipFill>
        <p:spPr>
          <a:xfrm>
            <a:off x="745956" y="2194560"/>
            <a:ext cx="10501163" cy="1240971"/>
          </a:xfrm>
          <a:prstGeom prst="rect">
            <a:avLst/>
          </a:prstGeom>
        </p:spPr>
      </p:pic>
      <p:pic>
        <p:nvPicPr>
          <p:cNvPr id="13" name="Picture 12">
            <a:extLst>
              <a:ext uri="{FF2B5EF4-FFF2-40B4-BE49-F238E27FC236}">
                <a16:creationId xmlns:a16="http://schemas.microsoft.com/office/drawing/2014/main" id="{D015A039-E88B-4C8B-A2E3-512AA7246BCE}"/>
              </a:ext>
            </a:extLst>
          </p:cNvPr>
          <p:cNvPicPr>
            <a:picLocks noChangeAspect="1"/>
          </p:cNvPicPr>
          <p:nvPr/>
        </p:nvPicPr>
        <p:blipFill rotWithShape="1">
          <a:blip r:embed="rId3"/>
          <a:srcRect t="9868" b="8472"/>
          <a:stretch/>
        </p:blipFill>
        <p:spPr>
          <a:xfrm>
            <a:off x="841884" y="5367553"/>
            <a:ext cx="10405235" cy="1204007"/>
          </a:xfrm>
          <a:prstGeom prst="rect">
            <a:avLst/>
          </a:prstGeom>
        </p:spPr>
      </p:pic>
    </p:spTree>
    <p:extLst>
      <p:ext uri="{BB962C8B-B14F-4D97-AF65-F5344CB8AC3E}">
        <p14:creationId xmlns:p14="http://schemas.microsoft.com/office/powerpoint/2010/main" val="13905597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Famous event in history presentation_AAS_v4" id="{885A6F1E-651B-4F15-A7C5-F8866BEBEDBA}" vid="{A424914B-CB64-4CFE-A131-6ACB64D36A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8004E563DC5D7448F8AB71CCBF37A33" ma:contentTypeVersion="4" ma:contentTypeDescription="Create a new document." ma:contentTypeScope="" ma:versionID="fccd4ad427ef823e3f829f6f046597fd">
  <xsd:schema xmlns:xsd="http://www.w3.org/2001/XMLSchema" xmlns:xs="http://www.w3.org/2001/XMLSchema" xmlns:p="http://schemas.microsoft.com/office/2006/metadata/properties" xmlns:ns2="79f63d6a-7491-42f7-8e1b-9e3d1c4aa66b" targetNamespace="http://schemas.microsoft.com/office/2006/metadata/properties" ma:root="true" ma:fieldsID="ec6b5ae44648d691ca86d7654a0d6918" ns2:_="">
    <xsd:import namespace="79f63d6a-7491-42f7-8e1b-9e3d1c4aa66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f63d6a-7491-42f7-8e1b-9e3d1c4aa6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C94942-C689-461B-8649-1FD863C6BA2B}">
  <ds:schemaRefs>
    <ds:schemaRef ds:uri="http://schemas.microsoft.com/office/infopath/2007/PartnerControls"/>
    <ds:schemaRef ds:uri="http://purl.org/dc/dcmitype/"/>
    <ds:schemaRef ds:uri="http://schemas.microsoft.com/office/2006/documentManagement/types"/>
    <ds:schemaRef ds:uri="http://purl.org/dc/elements/1.1/"/>
    <ds:schemaRef ds:uri="71af3243-3dd4-4a8d-8c0d-dd76da1f02a5"/>
    <ds:schemaRef ds:uri="http://schemas.openxmlformats.org/package/2006/metadata/core-properties"/>
    <ds:schemaRef ds:uri="http://purl.org/dc/terms/"/>
    <ds:schemaRef ds:uri="16c05727-aa75-4e4a-9b5f-8a80a116589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8C25A74-1E0C-4362-AFA3-6197BD285F3A}">
  <ds:schemaRefs>
    <ds:schemaRef ds:uri="http://schemas.microsoft.com/sharepoint/v3/contenttype/forms"/>
  </ds:schemaRefs>
</ds:datastoreItem>
</file>

<file path=customXml/itemProps3.xml><?xml version="1.0" encoding="utf-8"?>
<ds:datastoreItem xmlns:ds="http://schemas.openxmlformats.org/officeDocument/2006/customXml" ds:itemID="{B898C78C-076A-4C06-8CD4-85509C8D9A05}"/>
</file>

<file path=docProps/app.xml><?xml version="1.0" encoding="utf-8"?>
<Properties xmlns="http://schemas.openxmlformats.org/officeDocument/2006/extended-properties" xmlns:vt="http://schemas.openxmlformats.org/officeDocument/2006/docPropsVTypes">
  <Template>Famous event in history presentation</Template>
  <TotalTime>0</TotalTime>
  <Words>2566</Words>
  <Application>Microsoft Office PowerPoint</Application>
  <PresentationFormat>Widescreen</PresentationFormat>
  <Paragraphs>246</Paragraphs>
  <Slides>31</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Arial Black</vt:lpstr>
      <vt:lpstr>Arial Narrow</vt:lpstr>
      <vt:lpstr>Calibri</vt:lpstr>
      <vt:lpstr>Cambria Math</vt:lpstr>
      <vt:lpstr>Corbel</vt:lpstr>
      <vt:lpstr>Georgia</vt:lpstr>
      <vt:lpstr>Symbol</vt:lpstr>
      <vt:lpstr>Wingdings</vt:lpstr>
      <vt:lpstr>Celestial</vt:lpstr>
      <vt:lpstr>Introduction to Timers</vt:lpstr>
      <vt:lpstr>What is a Timer?</vt:lpstr>
      <vt:lpstr>What is a Timer?</vt:lpstr>
      <vt:lpstr>Usefulness of Timer :</vt:lpstr>
      <vt:lpstr>Usefulness of Timer :</vt:lpstr>
      <vt:lpstr>Timer Basics: Overflow</vt:lpstr>
      <vt:lpstr>How Timer Works?</vt:lpstr>
      <vt:lpstr>Timer Basics: Registers (Timer0)</vt:lpstr>
      <vt:lpstr>Timer Basics: Registers (Timer0)</vt:lpstr>
      <vt:lpstr>Timer Basics: Registers (Timer0)</vt:lpstr>
      <vt:lpstr>Timer Basics: Registers (Timer0)</vt:lpstr>
      <vt:lpstr>Timer Basics: Registers (Timer0)</vt:lpstr>
      <vt:lpstr>Timer Basics: Registers (Timer1)</vt:lpstr>
      <vt:lpstr>Timer Basics: Registers (Timer1)</vt:lpstr>
      <vt:lpstr>Timer Basics: Terminology</vt:lpstr>
      <vt:lpstr>Timer Modes: Normal Mode</vt:lpstr>
      <vt:lpstr>PowerPoint Presentation</vt:lpstr>
      <vt:lpstr>PowerPoint Presentation</vt:lpstr>
      <vt:lpstr>PowerPoint Presentation</vt:lpstr>
      <vt:lpstr>PowerPoint Presentation</vt:lpstr>
      <vt:lpstr>Timer for Delay: Calculating Count</vt:lpstr>
      <vt:lpstr>Timer for Delay: Calculating Count</vt:lpstr>
      <vt:lpstr>Timer for Delay: Calculating Count</vt:lpstr>
      <vt:lpstr>Timer for Delay: Calculating Count</vt:lpstr>
      <vt:lpstr>Timer for Delay: Calculating Count</vt:lpstr>
      <vt:lpstr>Timer for Delay: Calculating Count</vt:lpstr>
      <vt:lpstr>Problem Statement 1</vt:lpstr>
      <vt:lpstr>Problem Statement 2</vt:lpstr>
      <vt:lpstr>Code:</vt:lpstr>
      <vt:lpstr>References</vt:lpstr>
      <vt:lpstr>Thanks for attending….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Timers</dc:title>
  <dc:creator/>
  <cp:lastModifiedBy/>
  <cp:revision>2</cp:revision>
  <dcterms:created xsi:type="dcterms:W3CDTF">2022-05-17T14:56:55Z</dcterms:created>
  <dcterms:modified xsi:type="dcterms:W3CDTF">2024-02-04T07:38:04Z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0x01010068004E563DC5D7448F8AB71CCBF37A33</vt:lpwstr>
  </property>
</Properties>
</file>