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9"/>
  </p:notesMasterIdLst>
  <p:handoutMasterIdLst>
    <p:handoutMasterId r:id="rId30"/>
  </p:handoutMasterIdLst>
  <p:sldIdLst>
    <p:sldId id="266" r:id="rId5"/>
    <p:sldId id="353" r:id="rId6"/>
    <p:sldId id="354" r:id="rId7"/>
    <p:sldId id="355" r:id="rId8"/>
    <p:sldId id="356" r:id="rId9"/>
    <p:sldId id="357" r:id="rId10"/>
    <p:sldId id="358" r:id="rId11"/>
    <p:sldId id="359" r:id="rId12"/>
    <p:sldId id="360" r:id="rId13"/>
    <p:sldId id="361" r:id="rId14"/>
    <p:sldId id="362" r:id="rId15"/>
    <p:sldId id="363" r:id="rId16"/>
    <p:sldId id="364" r:id="rId17"/>
    <p:sldId id="365" r:id="rId18"/>
    <p:sldId id="366" r:id="rId19"/>
    <p:sldId id="367" r:id="rId20"/>
    <p:sldId id="368" r:id="rId21"/>
    <p:sldId id="369" r:id="rId22"/>
    <p:sldId id="370" r:id="rId23"/>
    <p:sldId id="371" r:id="rId24"/>
    <p:sldId id="372" r:id="rId25"/>
    <p:sldId id="373" r:id="rId26"/>
    <p:sldId id="374" r:id="rId27"/>
    <p:sldId id="329" r:id="rId28"/>
  </p:sldIdLst>
  <p:sldSz cx="164592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3FF"/>
    <a:srgbClr val="FC64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2E2E132-AF76-4ED1-8CB2-20542C2C8695}" v="4" dt="2023-08-09T06:09:27.82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9" d="100"/>
          <a:sy n="49" d="100"/>
        </p:scale>
        <p:origin x="660" y="5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handoutMaster" Target="handoutMasters/handoutMaster1.xml"/><Relationship Id="rId35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otik Parvez Sheikh" userId="980b2c0e-c4be-48b4-89f1-66949b55d700" providerId="ADAL" clId="{CF393468-1F3C-4149-96EF-900A5F23F7C0}"/>
    <pc:docChg chg="custSel modSld">
      <pc:chgData name="Protik Parvez Sheikh" userId="980b2c0e-c4be-48b4-89f1-66949b55d700" providerId="ADAL" clId="{CF393468-1F3C-4149-96EF-900A5F23F7C0}" dt="2023-04-15T09:21:00.192" v="10" actId="1076"/>
      <pc:docMkLst>
        <pc:docMk/>
      </pc:docMkLst>
      <pc:sldChg chg="addSp delSp modSp">
        <pc:chgData name="Protik Parvez Sheikh" userId="980b2c0e-c4be-48b4-89f1-66949b55d700" providerId="ADAL" clId="{CF393468-1F3C-4149-96EF-900A5F23F7C0}" dt="2023-04-15T09:19:26.271" v="2" actId="1076"/>
        <pc:sldMkLst>
          <pc:docMk/>
          <pc:sldMk cId="2479104255" sldId="363"/>
        </pc:sldMkLst>
        <pc:picChg chg="add mod">
          <ac:chgData name="Protik Parvez Sheikh" userId="980b2c0e-c4be-48b4-89f1-66949b55d700" providerId="ADAL" clId="{CF393468-1F3C-4149-96EF-900A5F23F7C0}" dt="2023-04-15T09:19:26.271" v="2" actId="1076"/>
          <ac:picMkLst>
            <pc:docMk/>
            <pc:sldMk cId="2479104255" sldId="363"/>
            <ac:picMk id="3" creationId="{5ED40E8A-10FB-451C-ABBB-1E02937B982B}"/>
          </ac:picMkLst>
        </pc:picChg>
        <pc:picChg chg="del">
          <ac:chgData name="Protik Parvez Sheikh" userId="980b2c0e-c4be-48b4-89f1-66949b55d700" providerId="ADAL" clId="{CF393468-1F3C-4149-96EF-900A5F23F7C0}" dt="2023-04-15T09:19:17.258" v="0" actId="478"/>
          <ac:picMkLst>
            <pc:docMk/>
            <pc:sldMk cId="2479104255" sldId="363"/>
            <ac:picMk id="19" creationId="{C84FDB7B-4F72-406C-A4E0-80B9E9FEC77B}"/>
          </ac:picMkLst>
        </pc:picChg>
      </pc:sldChg>
      <pc:sldChg chg="addSp delSp modSp">
        <pc:chgData name="Protik Parvez Sheikh" userId="980b2c0e-c4be-48b4-89f1-66949b55d700" providerId="ADAL" clId="{CF393468-1F3C-4149-96EF-900A5F23F7C0}" dt="2023-04-15T09:20:35.533" v="5" actId="1076"/>
        <pc:sldMkLst>
          <pc:docMk/>
          <pc:sldMk cId="450685953" sldId="368"/>
        </pc:sldMkLst>
        <pc:picChg chg="add mod">
          <ac:chgData name="Protik Parvez Sheikh" userId="980b2c0e-c4be-48b4-89f1-66949b55d700" providerId="ADAL" clId="{CF393468-1F3C-4149-96EF-900A5F23F7C0}" dt="2023-04-15T09:20:35.533" v="5" actId="1076"/>
          <ac:picMkLst>
            <pc:docMk/>
            <pc:sldMk cId="450685953" sldId="368"/>
            <ac:picMk id="4" creationId="{CF5B1D9F-28EB-4887-A5D6-F201B23359D4}"/>
          </ac:picMkLst>
        </pc:picChg>
        <pc:picChg chg="del">
          <ac:chgData name="Protik Parvez Sheikh" userId="980b2c0e-c4be-48b4-89f1-66949b55d700" providerId="ADAL" clId="{CF393468-1F3C-4149-96EF-900A5F23F7C0}" dt="2023-04-15T09:20:29.845" v="3" actId="478"/>
          <ac:picMkLst>
            <pc:docMk/>
            <pc:sldMk cId="450685953" sldId="368"/>
            <ac:picMk id="6" creationId="{C84FDB7B-4F72-406C-A4E0-80B9E9FEC77B}"/>
          </ac:picMkLst>
        </pc:picChg>
      </pc:sldChg>
      <pc:sldChg chg="addSp delSp modSp">
        <pc:chgData name="Protik Parvez Sheikh" userId="980b2c0e-c4be-48b4-89f1-66949b55d700" providerId="ADAL" clId="{CF393468-1F3C-4149-96EF-900A5F23F7C0}" dt="2023-04-15T09:21:00.192" v="10" actId="1076"/>
        <pc:sldMkLst>
          <pc:docMk/>
          <pc:sldMk cId="276634733" sldId="369"/>
        </pc:sldMkLst>
        <pc:picChg chg="add mod">
          <ac:chgData name="Protik Parvez Sheikh" userId="980b2c0e-c4be-48b4-89f1-66949b55d700" providerId="ADAL" clId="{CF393468-1F3C-4149-96EF-900A5F23F7C0}" dt="2023-04-15T09:21:00.192" v="10" actId="1076"/>
          <ac:picMkLst>
            <pc:docMk/>
            <pc:sldMk cId="276634733" sldId="369"/>
            <ac:picMk id="5" creationId="{DB64D99A-B856-4BD9-BA11-1F36052257EE}"/>
          </ac:picMkLst>
        </pc:picChg>
        <pc:picChg chg="del">
          <ac:chgData name="Protik Parvez Sheikh" userId="980b2c0e-c4be-48b4-89f1-66949b55d700" providerId="ADAL" clId="{CF393468-1F3C-4149-96EF-900A5F23F7C0}" dt="2023-04-15T09:20:50.121" v="6" actId="478"/>
          <ac:picMkLst>
            <pc:docMk/>
            <pc:sldMk cId="276634733" sldId="369"/>
            <ac:picMk id="6" creationId="{7CD2AB0F-CDC8-41C6-82E5-C75E4C3C896F}"/>
          </ac:picMkLst>
        </pc:picChg>
      </pc:sldChg>
    </pc:docChg>
  </pc:docChgLst>
  <pc:docChgLst>
    <pc:chgData name="Protik Parvez Sheikh" userId="980b2c0e-c4be-48b4-89f1-66949b55d700" providerId="ADAL" clId="{A2E2E132-AF76-4ED1-8CB2-20542C2C8695}"/>
    <pc:docChg chg="undo redo custSel modSld">
      <pc:chgData name="Protik Parvez Sheikh" userId="980b2c0e-c4be-48b4-89f1-66949b55d700" providerId="ADAL" clId="{A2E2E132-AF76-4ED1-8CB2-20542C2C8695}" dt="2023-08-09T06:11:05.968" v="124" actId="1076"/>
      <pc:docMkLst>
        <pc:docMk/>
      </pc:docMkLst>
      <pc:sldChg chg="modSp mod">
        <pc:chgData name="Protik Parvez Sheikh" userId="980b2c0e-c4be-48b4-89f1-66949b55d700" providerId="ADAL" clId="{A2E2E132-AF76-4ED1-8CB2-20542C2C8695}" dt="2023-08-08T04:56:45.735" v="2" actId="1036"/>
        <pc:sldMkLst>
          <pc:docMk/>
          <pc:sldMk cId="1169983159" sldId="354"/>
        </pc:sldMkLst>
        <pc:spChg chg="mod">
          <ac:chgData name="Protik Parvez Sheikh" userId="980b2c0e-c4be-48b4-89f1-66949b55d700" providerId="ADAL" clId="{A2E2E132-AF76-4ED1-8CB2-20542C2C8695}" dt="2023-08-08T04:56:45.735" v="2" actId="1036"/>
          <ac:spMkLst>
            <pc:docMk/>
            <pc:sldMk cId="1169983159" sldId="354"/>
            <ac:spMk id="3" creationId="{B69CD2A3-7552-49E1-9F38-DFAA0AADC870}"/>
          </ac:spMkLst>
        </pc:spChg>
      </pc:sldChg>
      <pc:sldChg chg="modSp mod">
        <pc:chgData name="Protik Parvez Sheikh" userId="980b2c0e-c4be-48b4-89f1-66949b55d700" providerId="ADAL" clId="{A2E2E132-AF76-4ED1-8CB2-20542C2C8695}" dt="2023-08-08T05:28:09.576" v="4" actId="33524"/>
        <pc:sldMkLst>
          <pc:docMk/>
          <pc:sldMk cId="3489799527" sldId="362"/>
        </pc:sldMkLst>
        <pc:spChg chg="mod">
          <ac:chgData name="Protik Parvez Sheikh" userId="980b2c0e-c4be-48b4-89f1-66949b55d700" providerId="ADAL" clId="{A2E2E132-AF76-4ED1-8CB2-20542C2C8695}" dt="2023-08-08T05:28:09.576" v="4" actId="33524"/>
          <ac:spMkLst>
            <pc:docMk/>
            <pc:sldMk cId="3489799527" sldId="362"/>
            <ac:spMk id="3" creationId="{B87404A9-B12C-4434-BF31-FA6A6FCFEB49}"/>
          </ac:spMkLst>
        </pc:spChg>
      </pc:sldChg>
      <pc:sldChg chg="addSp delSp modSp mod">
        <pc:chgData name="Protik Parvez Sheikh" userId="980b2c0e-c4be-48b4-89f1-66949b55d700" providerId="ADAL" clId="{A2E2E132-AF76-4ED1-8CB2-20542C2C8695}" dt="2023-08-08T07:43:03.107" v="37" actId="166"/>
        <pc:sldMkLst>
          <pc:docMk/>
          <pc:sldMk cId="2479104255" sldId="363"/>
        </pc:sldMkLst>
        <pc:spChg chg="add del mod">
          <ac:chgData name="Protik Parvez Sheikh" userId="980b2c0e-c4be-48b4-89f1-66949b55d700" providerId="ADAL" clId="{A2E2E132-AF76-4ED1-8CB2-20542C2C8695}" dt="2023-08-08T07:42:18.377" v="31" actId="22"/>
          <ac:spMkLst>
            <pc:docMk/>
            <pc:sldMk cId="2479104255" sldId="363"/>
            <ac:spMk id="7" creationId="{D93D978E-B013-F9FA-894B-106A3EF93115}"/>
          </ac:spMkLst>
        </pc:spChg>
        <pc:picChg chg="add del">
          <ac:chgData name="Protik Parvez Sheikh" userId="980b2c0e-c4be-48b4-89f1-66949b55d700" providerId="ADAL" clId="{A2E2E132-AF76-4ED1-8CB2-20542C2C8695}" dt="2023-08-08T05:37:58.679" v="13" actId="478"/>
          <ac:picMkLst>
            <pc:docMk/>
            <pc:sldMk cId="2479104255" sldId="363"/>
            <ac:picMk id="3" creationId="{5ED40E8A-10FB-451C-ABBB-1E02937B982B}"/>
          </ac:picMkLst>
        </pc:picChg>
        <pc:picChg chg="add mod">
          <ac:chgData name="Protik Parvez Sheikh" userId="980b2c0e-c4be-48b4-89f1-66949b55d700" providerId="ADAL" clId="{A2E2E132-AF76-4ED1-8CB2-20542C2C8695}" dt="2023-08-08T07:41:25.891" v="27" actId="1076"/>
          <ac:picMkLst>
            <pc:docMk/>
            <pc:sldMk cId="2479104255" sldId="363"/>
            <ac:picMk id="4" creationId="{6974EA87-550E-8761-52FE-16C0215AEF51}"/>
          </ac:picMkLst>
        </pc:picChg>
        <pc:picChg chg="add del">
          <ac:chgData name="Protik Parvez Sheikh" userId="980b2c0e-c4be-48b4-89f1-66949b55d700" providerId="ADAL" clId="{A2E2E132-AF76-4ED1-8CB2-20542C2C8695}" dt="2023-08-08T05:37:16.573" v="7" actId="22"/>
          <ac:picMkLst>
            <pc:docMk/>
            <pc:sldMk cId="2479104255" sldId="363"/>
            <ac:picMk id="6" creationId="{FDDDA0DC-408A-7E49-7BC9-A18D454D6832}"/>
          </ac:picMkLst>
        </pc:picChg>
        <pc:picChg chg="add del">
          <ac:chgData name="Protik Parvez Sheikh" userId="980b2c0e-c4be-48b4-89f1-66949b55d700" providerId="ADAL" clId="{A2E2E132-AF76-4ED1-8CB2-20542C2C8695}" dt="2023-08-08T05:37:19.380" v="10" actId="22"/>
          <ac:picMkLst>
            <pc:docMk/>
            <pc:sldMk cId="2479104255" sldId="363"/>
            <ac:picMk id="8" creationId="{9DE97268-2E33-A068-0722-7CDEA7CF2F2A}"/>
          </ac:picMkLst>
        </pc:picChg>
        <pc:picChg chg="add del">
          <ac:chgData name="Protik Parvez Sheikh" userId="980b2c0e-c4be-48b4-89f1-66949b55d700" providerId="ADAL" clId="{A2E2E132-AF76-4ED1-8CB2-20542C2C8695}" dt="2023-08-08T07:42:15.482" v="30" actId="22"/>
          <ac:picMkLst>
            <pc:docMk/>
            <pc:sldMk cId="2479104255" sldId="363"/>
            <ac:picMk id="10" creationId="{DB455163-C0B8-2C09-38A1-7129E641CA8F}"/>
          </ac:picMkLst>
        </pc:picChg>
        <pc:picChg chg="add del">
          <ac:chgData name="Protik Parvez Sheikh" userId="980b2c0e-c4be-48b4-89f1-66949b55d700" providerId="ADAL" clId="{A2E2E132-AF76-4ED1-8CB2-20542C2C8695}" dt="2023-08-08T05:37:57.654" v="12" actId="22"/>
          <ac:picMkLst>
            <pc:docMk/>
            <pc:sldMk cId="2479104255" sldId="363"/>
            <ac:picMk id="11" creationId="{D646EC86-442F-3910-8BC1-AF0D1DFF9410}"/>
          </ac:picMkLst>
        </pc:picChg>
        <pc:picChg chg="add mod ord">
          <ac:chgData name="Protik Parvez Sheikh" userId="980b2c0e-c4be-48b4-89f1-66949b55d700" providerId="ADAL" clId="{A2E2E132-AF76-4ED1-8CB2-20542C2C8695}" dt="2023-08-08T07:42:29.751" v="36" actId="1076"/>
          <ac:picMkLst>
            <pc:docMk/>
            <pc:sldMk cId="2479104255" sldId="363"/>
            <ac:picMk id="12" creationId="{CCBB4B5B-A7D9-158E-EE79-9DFF52DD9823}"/>
          </ac:picMkLst>
        </pc:picChg>
        <pc:picChg chg="add del mod">
          <ac:chgData name="Protik Parvez Sheikh" userId="980b2c0e-c4be-48b4-89f1-66949b55d700" providerId="ADAL" clId="{A2E2E132-AF76-4ED1-8CB2-20542C2C8695}" dt="2023-08-08T07:41:20.077" v="25" actId="478"/>
          <ac:picMkLst>
            <pc:docMk/>
            <pc:sldMk cId="2479104255" sldId="363"/>
            <ac:picMk id="13" creationId="{470775B9-E217-AE4A-DF8F-3E43E6B5C5B9}"/>
          </ac:picMkLst>
        </pc:picChg>
        <pc:picChg chg="del">
          <ac:chgData name="Protik Parvez Sheikh" userId="980b2c0e-c4be-48b4-89f1-66949b55d700" providerId="ADAL" clId="{A2E2E132-AF76-4ED1-8CB2-20542C2C8695}" dt="2023-08-08T07:42:13.198" v="28" actId="478"/>
          <ac:picMkLst>
            <pc:docMk/>
            <pc:sldMk cId="2479104255" sldId="363"/>
            <ac:picMk id="20" creationId="{D1CAFC97-C476-41B6-A9ED-14073BD1C651}"/>
          </ac:picMkLst>
        </pc:picChg>
        <pc:cxnChg chg="ord">
          <ac:chgData name="Protik Parvez Sheikh" userId="980b2c0e-c4be-48b4-89f1-66949b55d700" providerId="ADAL" clId="{A2E2E132-AF76-4ED1-8CB2-20542C2C8695}" dt="2023-08-08T07:43:03.107" v="37" actId="166"/>
          <ac:cxnSpMkLst>
            <pc:docMk/>
            <pc:sldMk cId="2479104255" sldId="363"/>
            <ac:cxnSpMk id="9" creationId="{00000000-0000-0000-0000-000000000000}"/>
          </ac:cxnSpMkLst>
        </pc:cxnChg>
      </pc:sldChg>
      <pc:sldChg chg="modSp mod">
        <pc:chgData name="Protik Parvez Sheikh" userId="980b2c0e-c4be-48b4-89f1-66949b55d700" providerId="ADAL" clId="{A2E2E132-AF76-4ED1-8CB2-20542C2C8695}" dt="2023-08-08T07:46:32.983" v="52" actId="20577"/>
        <pc:sldMkLst>
          <pc:docMk/>
          <pc:sldMk cId="3505615610" sldId="365"/>
        </pc:sldMkLst>
        <pc:spChg chg="mod">
          <ac:chgData name="Protik Parvez Sheikh" userId="980b2c0e-c4be-48b4-89f1-66949b55d700" providerId="ADAL" clId="{A2E2E132-AF76-4ED1-8CB2-20542C2C8695}" dt="2023-08-08T07:46:32.983" v="52" actId="20577"/>
          <ac:spMkLst>
            <pc:docMk/>
            <pc:sldMk cId="3505615610" sldId="365"/>
            <ac:spMk id="5" creationId="{85F5D7F4-1280-418B-8FFB-3017DEF996AA}"/>
          </ac:spMkLst>
        </pc:spChg>
      </pc:sldChg>
      <pc:sldChg chg="modSp">
        <pc:chgData name="Protik Parvez Sheikh" userId="980b2c0e-c4be-48b4-89f1-66949b55d700" providerId="ADAL" clId="{A2E2E132-AF76-4ED1-8CB2-20542C2C8695}" dt="2023-08-08T07:46:43.757" v="53" actId="20577"/>
        <pc:sldMkLst>
          <pc:docMk/>
          <pc:sldMk cId="660193343" sldId="366"/>
        </pc:sldMkLst>
        <pc:spChg chg="mod">
          <ac:chgData name="Protik Parvez Sheikh" userId="980b2c0e-c4be-48b4-89f1-66949b55d700" providerId="ADAL" clId="{A2E2E132-AF76-4ED1-8CB2-20542C2C8695}" dt="2023-08-08T07:46:43.757" v="53" actId="20577"/>
          <ac:spMkLst>
            <pc:docMk/>
            <pc:sldMk cId="660193343" sldId="366"/>
            <ac:spMk id="5" creationId="{85F5D7F4-1280-418B-8FFB-3017DEF996AA}"/>
          </ac:spMkLst>
        </pc:spChg>
      </pc:sldChg>
      <pc:sldChg chg="addSp delSp modSp mod">
        <pc:chgData name="Protik Parvez Sheikh" userId="980b2c0e-c4be-48b4-89f1-66949b55d700" providerId="ADAL" clId="{A2E2E132-AF76-4ED1-8CB2-20542C2C8695}" dt="2023-08-09T06:09:34.653" v="116" actId="14100"/>
        <pc:sldMkLst>
          <pc:docMk/>
          <pc:sldMk cId="276634733" sldId="369"/>
        </pc:sldMkLst>
        <pc:picChg chg="add del mod">
          <ac:chgData name="Protik Parvez Sheikh" userId="980b2c0e-c4be-48b4-89f1-66949b55d700" providerId="ADAL" clId="{A2E2E132-AF76-4ED1-8CB2-20542C2C8695}" dt="2023-08-09T06:09:34.653" v="116" actId="14100"/>
          <ac:picMkLst>
            <pc:docMk/>
            <pc:sldMk cId="276634733" sldId="369"/>
            <ac:picMk id="3" creationId="{5CC36DE0-8B25-72C6-E092-BB58BB5E5002}"/>
          </ac:picMkLst>
        </pc:picChg>
        <pc:picChg chg="add del">
          <ac:chgData name="Protik Parvez Sheikh" userId="980b2c0e-c4be-48b4-89f1-66949b55d700" providerId="ADAL" clId="{A2E2E132-AF76-4ED1-8CB2-20542C2C8695}" dt="2023-08-09T06:09:27.550" v="113" actId="478"/>
          <ac:picMkLst>
            <pc:docMk/>
            <pc:sldMk cId="276634733" sldId="369"/>
            <ac:picMk id="5" creationId="{DB64D99A-B856-4BD9-BA11-1F36052257EE}"/>
          </ac:picMkLst>
        </pc:picChg>
      </pc:sldChg>
      <pc:sldChg chg="addSp delSp modSp mod">
        <pc:chgData name="Protik Parvez Sheikh" userId="980b2c0e-c4be-48b4-89f1-66949b55d700" providerId="ADAL" clId="{A2E2E132-AF76-4ED1-8CB2-20542C2C8695}" dt="2023-08-09T06:11:05.968" v="124" actId="1076"/>
        <pc:sldMkLst>
          <pc:docMk/>
          <pc:sldMk cId="1592443114" sldId="370"/>
        </pc:sldMkLst>
        <pc:spChg chg="add del mod">
          <ac:chgData name="Protik Parvez Sheikh" userId="980b2c0e-c4be-48b4-89f1-66949b55d700" providerId="ADAL" clId="{A2E2E132-AF76-4ED1-8CB2-20542C2C8695}" dt="2023-08-09T06:10:56.179" v="120" actId="21"/>
          <ac:spMkLst>
            <pc:docMk/>
            <pc:sldMk cId="1592443114" sldId="370"/>
            <ac:spMk id="6" creationId="{69685F67-E2B7-F5E5-1C36-910FC2412E80}"/>
          </ac:spMkLst>
        </pc:spChg>
        <pc:picChg chg="del">
          <ac:chgData name="Protik Parvez Sheikh" userId="980b2c0e-c4be-48b4-89f1-66949b55d700" providerId="ADAL" clId="{A2E2E132-AF76-4ED1-8CB2-20542C2C8695}" dt="2023-08-09T06:10:44.150" v="117" actId="478"/>
          <ac:picMkLst>
            <pc:docMk/>
            <pc:sldMk cId="1592443114" sldId="370"/>
            <ac:picMk id="4" creationId="{790417B2-9FEF-4E40-9CBE-78EDE45FAAF7}"/>
          </ac:picMkLst>
        </pc:picChg>
        <pc:picChg chg="add">
          <ac:chgData name="Protik Parvez Sheikh" userId="980b2c0e-c4be-48b4-89f1-66949b55d700" providerId="ADAL" clId="{A2E2E132-AF76-4ED1-8CB2-20542C2C8695}" dt="2023-08-09T06:10:45.252" v="118" actId="22"/>
          <ac:picMkLst>
            <pc:docMk/>
            <pc:sldMk cId="1592443114" sldId="370"/>
            <ac:picMk id="9" creationId="{6BF93D64-F3B7-C1ED-849F-B4D77581D3A1}"/>
          </ac:picMkLst>
        </pc:picChg>
        <pc:picChg chg="add mod ord">
          <ac:chgData name="Protik Parvez Sheikh" userId="980b2c0e-c4be-48b4-89f1-66949b55d700" providerId="ADAL" clId="{A2E2E132-AF76-4ED1-8CB2-20542C2C8695}" dt="2023-08-09T06:11:05.968" v="124" actId="1076"/>
          <ac:picMkLst>
            <pc:docMk/>
            <pc:sldMk cId="1592443114" sldId="370"/>
            <ac:picMk id="11" creationId="{A664B16A-68B8-F6C9-4439-96CC92774878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959C53-1F47-4EC3-BD04-DCF7D9853FE2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966561-935E-43F2-AA27-F6429D640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37984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3753D4-FC42-4AF9-9F67-FF67B8A220EF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42900" y="1143000"/>
            <a:ext cx="61722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CD5281-AB0E-4AE5-96D1-620E2E6C6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94623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185062" rtl="0" eaLnBrk="1" latinLnBrk="0" hangingPunct="1">
      <a:defRPr sz="1555" kern="1200">
        <a:solidFill>
          <a:schemeClr val="tx1"/>
        </a:solidFill>
        <a:latin typeface="+mn-lt"/>
        <a:ea typeface="+mn-ea"/>
        <a:cs typeface="+mn-cs"/>
      </a:defRPr>
    </a:lvl1pPr>
    <a:lvl2pPr marL="592531" algn="l" defTabSz="1185062" rtl="0" eaLnBrk="1" latinLnBrk="0" hangingPunct="1">
      <a:defRPr sz="1555" kern="1200">
        <a:solidFill>
          <a:schemeClr val="tx1"/>
        </a:solidFill>
        <a:latin typeface="+mn-lt"/>
        <a:ea typeface="+mn-ea"/>
        <a:cs typeface="+mn-cs"/>
      </a:defRPr>
    </a:lvl2pPr>
    <a:lvl3pPr marL="1185062" algn="l" defTabSz="1185062" rtl="0" eaLnBrk="1" latinLnBrk="0" hangingPunct="1">
      <a:defRPr sz="1555" kern="1200">
        <a:solidFill>
          <a:schemeClr val="tx1"/>
        </a:solidFill>
        <a:latin typeface="+mn-lt"/>
        <a:ea typeface="+mn-ea"/>
        <a:cs typeface="+mn-cs"/>
      </a:defRPr>
    </a:lvl3pPr>
    <a:lvl4pPr marL="1777594" algn="l" defTabSz="1185062" rtl="0" eaLnBrk="1" latinLnBrk="0" hangingPunct="1">
      <a:defRPr sz="1555" kern="1200">
        <a:solidFill>
          <a:schemeClr val="tx1"/>
        </a:solidFill>
        <a:latin typeface="+mn-lt"/>
        <a:ea typeface="+mn-ea"/>
        <a:cs typeface="+mn-cs"/>
      </a:defRPr>
    </a:lvl4pPr>
    <a:lvl5pPr marL="2370125" algn="l" defTabSz="1185062" rtl="0" eaLnBrk="1" latinLnBrk="0" hangingPunct="1">
      <a:defRPr sz="1555" kern="1200">
        <a:solidFill>
          <a:schemeClr val="tx1"/>
        </a:solidFill>
        <a:latin typeface="+mn-lt"/>
        <a:ea typeface="+mn-ea"/>
        <a:cs typeface="+mn-cs"/>
      </a:defRPr>
    </a:lvl5pPr>
    <a:lvl6pPr marL="2962656" algn="l" defTabSz="1185062" rtl="0" eaLnBrk="1" latinLnBrk="0" hangingPunct="1">
      <a:defRPr sz="1555" kern="1200">
        <a:solidFill>
          <a:schemeClr val="tx1"/>
        </a:solidFill>
        <a:latin typeface="+mn-lt"/>
        <a:ea typeface="+mn-ea"/>
        <a:cs typeface="+mn-cs"/>
      </a:defRPr>
    </a:lvl6pPr>
    <a:lvl7pPr marL="3555187" algn="l" defTabSz="1185062" rtl="0" eaLnBrk="1" latinLnBrk="0" hangingPunct="1">
      <a:defRPr sz="1555" kern="1200">
        <a:solidFill>
          <a:schemeClr val="tx1"/>
        </a:solidFill>
        <a:latin typeface="+mn-lt"/>
        <a:ea typeface="+mn-ea"/>
        <a:cs typeface="+mn-cs"/>
      </a:defRPr>
    </a:lvl7pPr>
    <a:lvl8pPr marL="4147718" algn="l" defTabSz="1185062" rtl="0" eaLnBrk="1" latinLnBrk="0" hangingPunct="1">
      <a:defRPr sz="1555" kern="1200">
        <a:solidFill>
          <a:schemeClr val="tx1"/>
        </a:solidFill>
        <a:latin typeface="+mn-lt"/>
        <a:ea typeface="+mn-ea"/>
        <a:cs typeface="+mn-cs"/>
      </a:defRPr>
    </a:lvl8pPr>
    <a:lvl9pPr marL="4740250" algn="l" defTabSz="1185062" rtl="0" eaLnBrk="1" latinLnBrk="0" hangingPunct="1">
      <a:defRPr sz="155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D5281-AB0E-4AE5-96D1-620E2E6C642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6083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D5281-AB0E-4AE5-96D1-620E2E6C642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9530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D5281-AB0E-4AE5-96D1-620E2E6C642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4994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D5281-AB0E-4AE5-96D1-620E2E6C642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4644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CD5281-AB0E-4AE5-96D1-620E2E6C642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1012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0" y="1346836"/>
            <a:ext cx="12344400" cy="2865120"/>
          </a:xfrm>
        </p:spPr>
        <p:txBody>
          <a:bodyPr anchor="b"/>
          <a:lstStyle>
            <a:lvl1pPr algn="ctr"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4322446"/>
            <a:ext cx="12344400" cy="1986914"/>
          </a:xfrm>
        </p:spPr>
        <p:txBody>
          <a:bodyPr/>
          <a:lstStyle>
            <a:lvl1pPr marL="0" indent="0" algn="ctr">
              <a:buNone/>
              <a:defRPr sz="2880"/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521" y="7950630"/>
            <a:ext cx="3703320" cy="278969"/>
          </a:xfrm>
        </p:spPr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fld id="{F3FBEAA8-35E4-44B1-B89E-AC733B87E6D7}" type="datetime3">
              <a:rPr lang="en-US" smtClean="0"/>
              <a:t>9 August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452110" y="7950630"/>
            <a:ext cx="5554980" cy="267212"/>
          </a:xfrm>
        </p:spPr>
        <p:txBody>
          <a:bodyPr/>
          <a:lstStyle>
            <a:lvl1pPr>
              <a:defRPr sz="16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Course Teacher: Prof. Dr. Engr. </a:t>
            </a:r>
            <a:r>
              <a:rPr lang="en-US" dirty="0" err="1"/>
              <a:t>Muhibul</a:t>
            </a:r>
            <a:r>
              <a:rPr lang="en-US" dirty="0"/>
              <a:t> </a:t>
            </a:r>
            <a:r>
              <a:rPr lang="en-US" dirty="0" err="1"/>
              <a:t>Haque</a:t>
            </a:r>
            <a:r>
              <a:rPr lang="en-US" dirty="0"/>
              <a:t> </a:t>
            </a:r>
            <a:r>
              <a:rPr lang="en-US" dirty="0" err="1"/>
              <a:t>Bhuyan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401799" y="7950630"/>
            <a:ext cx="2031381" cy="278970"/>
          </a:xfrm>
        </p:spPr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2" y="11981"/>
            <a:ext cx="1842341" cy="1768694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2139171" y="380976"/>
            <a:ext cx="13331330" cy="941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AMERICAN INTERNATIONAL UNIVERSITY – BANGLADESH (AIUB)</a:t>
            </a:r>
          </a:p>
          <a:p>
            <a:pPr algn="l"/>
            <a:r>
              <a:rPr lang="en-US" sz="1920" dirty="0">
                <a:solidFill>
                  <a:srgbClr val="0070C0"/>
                </a:solidFill>
              </a:rPr>
              <a:t>Where leaders are created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11301557" y="7813972"/>
            <a:ext cx="29056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Department of EEE</a:t>
            </a:r>
          </a:p>
        </p:txBody>
      </p:sp>
    </p:spTree>
    <p:extLst>
      <p:ext uri="{BB962C8B-B14F-4D97-AF65-F5344CB8AC3E}">
        <p14:creationId xmlns:p14="http://schemas.microsoft.com/office/powerpoint/2010/main" val="4049715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6274" y="7919634"/>
            <a:ext cx="2788920" cy="309966"/>
          </a:xfrm>
        </p:spPr>
        <p:txBody>
          <a:bodyPr/>
          <a:lstStyle>
            <a:lvl1pPr>
              <a:defRPr sz="1400">
                <a:solidFill>
                  <a:srgbClr val="0070C0"/>
                </a:solidFill>
              </a:defRPr>
            </a:lvl1pPr>
          </a:lstStyle>
          <a:p>
            <a:fld id="{F6D93782-F1DF-4BE6-A1E2-35B08B44BF37}" type="datetime3">
              <a:rPr lang="en-US" smtClean="0"/>
              <a:t>9 August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452110" y="7919634"/>
            <a:ext cx="6636568" cy="325464"/>
          </a:xfrm>
        </p:spPr>
        <p:txBody>
          <a:bodyPr/>
          <a:lstStyle>
            <a:lvl1pPr>
              <a:defRPr sz="1600">
                <a:solidFill>
                  <a:srgbClr val="0070C0"/>
                </a:solidFill>
              </a:defRPr>
            </a:lvl1pPr>
          </a:lstStyle>
          <a:p>
            <a:r>
              <a:rPr lang="en-US"/>
              <a:t>Course Teacher: Prof. Dr. Engr. Muhibul Haque Bhuyan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141845" y="7919634"/>
            <a:ext cx="1317356" cy="290270"/>
          </a:xfrm>
        </p:spPr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8938"/>
            <a:ext cx="1689315" cy="645504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11794210" y="-16858"/>
            <a:ext cx="4682591" cy="463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b="1" dirty="0">
                <a:solidFill>
                  <a:srgbClr val="FFFF00"/>
                </a:solidFill>
              </a:rPr>
              <a:t>Microprocessor and Embedded Systems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12241563" y="7635430"/>
            <a:ext cx="6078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4B2552B2-E763-405A-8E5A-B8DDC8F7B503}" type="slidenum">
              <a:rPr lang="en-US" sz="2800" smtClean="0">
                <a:solidFill>
                  <a:schemeClr val="bg1"/>
                </a:solidFill>
              </a:rPr>
              <a:t>‹#›</a:t>
            </a:fld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2304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1570" y="438150"/>
            <a:ext cx="14196060" cy="1590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1570" y="2190750"/>
            <a:ext cx="14196060" cy="5221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31570" y="7627621"/>
            <a:ext cx="370332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DD88B-003C-4E2E-9DA1-507D6AE55B8C}" type="datetime3">
              <a:rPr lang="en-US" smtClean="0"/>
              <a:t>9 August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452110" y="7627621"/>
            <a:ext cx="555498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Course Teacher: Prof. Dr. Engr. Muhibul Haque Bhuyan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24310" y="7627621"/>
            <a:ext cx="370332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C7C91F-6875-4C79-9E49-C73FDE579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165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sldNum="0" hdr="0" ftr="0" dt="0"/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52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109728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emf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4" Type="http://schemas.microsoft.com/office/2007/relationships/hdphoto" Target="../media/hdphoto3.wdp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3F83542-990E-4AD7-9205-9BAC0D2B31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2298" y="2111433"/>
            <a:ext cx="13283738" cy="3138631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Lecture # 5 (Final)</a:t>
            </a:r>
            <a:br>
              <a:rPr lang="en-US" b="1" dirty="0">
                <a:solidFill>
                  <a:srgbClr val="0070C0"/>
                </a:solidFill>
              </a:rPr>
            </a:br>
            <a:r>
              <a:rPr lang="en-US" b="1" dirty="0">
                <a:solidFill>
                  <a:srgbClr val="0070C0"/>
                </a:solidFill>
              </a:rPr>
              <a:t>Control Logic Design</a:t>
            </a:r>
            <a:br>
              <a:rPr lang="en-US" b="1" dirty="0">
                <a:solidFill>
                  <a:srgbClr val="0070C0"/>
                </a:solidFill>
              </a:rPr>
            </a:br>
            <a:r>
              <a:rPr lang="en-US" sz="6000" b="1" dirty="0">
                <a:solidFill>
                  <a:srgbClr val="0070C0"/>
                </a:solidFill>
              </a:rPr>
              <a:t>Micro-program, flow-chart, state-diagram</a:t>
            </a:r>
          </a:p>
        </p:txBody>
      </p:sp>
    </p:spTree>
    <p:extLst>
      <p:ext uri="{BB962C8B-B14F-4D97-AF65-F5344CB8AC3E}">
        <p14:creationId xmlns:p14="http://schemas.microsoft.com/office/powerpoint/2010/main" val="22019699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6E8C9-6153-4CB1-A17F-5E0D62959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4347" y="269155"/>
            <a:ext cx="12618720" cy="1106814"/>
          </a:xfrm>
        </p:spPr>
        <p:txBody>
          <a:bodyPr>
            <a:normAutofit/>
          </a:bodyPr>
          <a:lstStyle/>
          <a:p>
            <a:r>
              <a:rPr lang="en-US" sz="5400" b="1" dirty="0">
                <a:solidFill>
                  <a:srgbClr val="0070C0"/>
                </a:solidFill>
              </a:rPr>
              <a:t>3. Derivation of the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0E14930-0A8C-40CB-AD0A-D9A01B1A8B2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82385" y="1302590"/>
                <a:ext cx="15827433" cy="6394996"/>
              </a:xfrm>
            </p:spPr>
            <p:txBody>
              <a:bodyPr>
                <a:noAutofit/>
              </a:bodyPr>
              <a:lstStyle/>
              <a:p>
                <a:r>
                  <a:rPr lang="en-US" sz="4400" dirty="0"/>
                  <a:t>When the numbers are added or subtracted algebraically, there are eight different conditions to be considered and may be expressed as compact form as follows: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4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±</m:t>
                          </m:r>
                          <m:r>
                            <a:rPr lang="en-US" sz="4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sz="4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±</m:t>
                      </m:r>
                      <m:d>
                        <m:dPr>
                          <m:ctrlPr>
                            <a:rPr lang="en-US" sz="4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±</m:t>
                          </m:r>
                          <m:r>
                            <a:rPr lang="en-US" sz="4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</m:oMath>
                  </m:oMathPara>
                </a14:m>
                <a:endParaRPr lang="en-US" sz="3200" dirty="0"/>
              </a:p>
              <a:p>
                <a:r>
                  <a:rPr lang="en-US" sz="4400" dirty="0"/>
                  <a:t>In arithmetic operation specified in subtraction, we change the sign of B and add. So the relationships 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4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±</m:t>
                          </m:r>
                          <m:r>
                            <a:rPr lang="en-US" sz="4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sz="4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sz="4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4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sz="4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4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±</m:t>
                          </m:r>
                          <m:r>
                            <a:rPr lang="en-US" sz="4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sz="4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4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4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</m:oMath>
                  </m:oMathPara>
                </a14:m>
                <a:endParaRPr lang="en-US" sz="4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4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±</m:t>
                          </m:r>
                          <m:r>
                            <a:rPr lang="en-US" sz="4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sz="4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sz="4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4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sz="4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4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±</m:t>
                          </m:r>
                          <m:r>
                            <a:rPr lang="en-US" sz="4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sz="4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4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4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</m:oMath>
                  </m:oMathPara>
                </a14:m>
                <a:endParaRPr lang="en-US" sz="5400" dirty="0"/>
              </a:p>
              <a:p>
                <a:r>
                  <a:rPr lang="en-US" sz="4400" dirty="0"/>
                  <a:t>This reduce the number of possible conditions to 4, namely: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4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±</m:t>
                          </m:r>
                          <m:r>
                            <a:rPr lang="en-US" sz="4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sz="4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4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±</m:t>
                          </m:r>
                          <m:r>
                            <a:rPr lang="en-US" sz="4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</m:oMath>
                  </m:oMathPara>
                </a14:m>
                <a:endParaRPr lang="en-US" sz="4400" dirty="0"/>
              </a:p>
              <a:p>
                <a:endParaRPr lang="en-US" sz="4400" dirty="0"/>
              </a:p>
              <a:p>
                <a:pPr marL="0" indent="0">
                  <a:buNone/>
                </a:pPr>
                <a:r>
                  <a:rPr lang="en-US" sz="4400" dirty="0"/>
                  <a:t>				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0E14930-0A8C-40CB-AD0A-D9A01B1A8B2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2385" y="1302590"/>
                <a:ext cx="15827433" cy="6394996"/>
              </a:xfrm>
              <a:blipFill>
                <a:blip r:embed="rId3"/>
                <a:stretch>
                  <a:fillRect l="-1425" t="-3051" r="-1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18931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9FB3A2E-C0F9-4DE1-939E-D3BF69F7FE6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lum bright="-20000" contrast="40000"/>
          </a:blip>
          <a:stretch>
            <a:fillRect/>
          </a:stretch>
        </p:blipFill>
        <p:spPr>
          <a:xfrm>
            <a:off x="6035040" y="3792866"/>
            <a:ext cx="9665666" cy="412676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262427E-9F1B-4156-A98E-57D39B45B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2218" y="238646"/>
            <a:ext cx="12618720" cy="958379"/>
          </a:xfrm>
        </p:spPr>
        <p:txBody>
          <a:bodyPr>
            <a:normAutofit/>
          </a:bodyPr>
          <a:lstStyle/>
          <a:p>
            <a:r>
              <a:rPr lang="en-US" sz="5400" b="1" dirty="0">
                <a:solidFill>
                  <a:srgbClr val="0070C0"/>
                </a:solidFill>
              </a:rPr>
              <a:t>3. Derivation of the Algorithm </a:t>
            </a:r>
            <a:r>
              <a:rPr lang="en-US" sz="5400" b="1" dirty="0" err="1">
                <a:solidFill>
                  <a:srgbClr val="0070C0"/>
                </a:solidFill>
              </a:rPr>
              <a:t>contd</a:t>
            </a:r>
            <a:r>
              <a:rPr lang="en-US" sz="5400" b="1" dirty="0">
                <a:solidFill>
                  <a:srgbClr val="0070C0"/>
                </a:solidFill>
              </a:rPr>
              <a:t>….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7404A9-B12C-4434-BF31-FA6A6FCFE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757" y="1097275"/>
            <a:ext cx="16026938" cy="3840865"/>
          </a:xfrm>
        </p:spPr>
        <p:txBody>
          <a:bodyPr>
            <a:normAutofit/>
          </a:bodyPr>
          <a:lstStyle/>
          <a:p>
            <a:r>
              <a:rPr lang="en-US" sz="4320" dirty="0"/>
              <a:t>When the </a:t>
            </a:r>
            <a:r>
              <a:rPr lang="en-US" sz="4320" dirty="0">
                <a:solidFill>
                  <a:srgbClr val="FF0000"/>
                </a:solidFill>
              </a:rPr>
              <a:t>signs of </a:t>
            </a:r>
            <a:r>
              <a:rPr lang="en-US" sz="4320" i="1" dirty="0">
                <a:solidFill>
                  <a:srgbClr val="FF0000"/>
                </a:solidFill>
              </a:rPr>
              <a:t>A</a:t>
            </a:r>
            <a:r>
              <a:rPr lang="en-US" sz="4320" dirty="0">
                <a:solidFill>
                  <a:srgbClr val="FF0000"/>
                </a:solidFill>
              </a:rPr>
              <a:t> and </a:t>
            </a:r>
            <a:r>
              <a:rPr lang="en-US" sz="4320" i="1" dirty="0">
                <a:solidFill>
                  <a:srgbClr val="FF0000"/>
                </a:solidFill>
              </a:rPr>
              <a:t>B</a:t>
            </a:r>
            <a:r>
              <a:rPr lang="en-US" sz="4320" dirty="0">
                <a:solidFill>
                  <a:srgbClr val="FF0000"/>
                </a:solidFill>
              </a:rPr>
              <a:t> are the same</a:t>
            </a:r>
            <a:r>
              <a:rPr lang="en-US" sz="4320" dirty="0"/>
              <a:t>, we </a:t>
            </a:r>
            <a:r>
              <a:rPr lang="en-US" sz="4320" dirty="0">
                <a:solidFill>
                  <a:srgbClr val="FF0000"/>
                </a:solidFill>
              </a:rPr>
              <a:t>add</a:t>
            </a:r>
            <a:r>
              <a:rPr lang="en-US" sz="4320" dirty="0"/>
              <a:t> the two magnitudes, and the </a:t>
            </a:r>
            <a:r>
              <a:rPr lang="en-US" sz="4320" dirty="0">
                <a:solidFill>
                  <a:srgbClr val="FF0000"/>
                </a:solidFill>
              </a:rPr>
              <a:t>sign of the result </a:t>
            </a:r>
            <a:r>
              <a:rPr lang="en-US" sz="4320" dirty="0"/>
              <a:t>is the </a:t>
            </a:r>
            <a:r>
              <a:rPr lang="en-US" sz="4320" dirty="0">
                <a:solidFill>
                  <a:srgbClr val="FF0000"/>
                </a:solidFill>
              </a:rPr>
              <a:t>same as</a:t>
            </a:r>
            <a:r>
              <a:rPr lang="en-US" sz="4320" dirty="0"/>
              <a:t> the </a:t>
            </a:r>
            <a:r>
              <a:rPr lang="en-US" sz="4320" dirty="0">
                <a:solidFill>
                  <a:srgbClr val="FF0000"/>
                </a:solidFill>
              </a:rPr>
              <a:t>common sign</a:t>
            </a:r>
            <a:r>
              <a:rPr lang="en-US" sz="4320" dirty="0"/>
              <a:t>.</a:t>
            </a:r>
          </a:p>
          <a:p>
            <a:r>
              <a:rPr lang="en-US" sz="4320" dirty="0"/>
              <a:t>When the </a:t>
            </a:r>
            <a:r>
              <a:rPr lang="en-US" sz="4320" dirty="0">
                <a:solidFill>
                  <a:srgbClr val="FF0000"/>
                </a:solidFill>
              </a:rPr>
              <a:t>signs of </a:t>
            </a:r>
            <a:r>
              <a:rPr lang="en-US" sz="4320" i="1" dirty="0">
                <a:solidFill>
                  <a:srgbClr val="FF0000"/>
                </a:solidFill>
              </a:rPr>
              <a:t>A</a:t>
            </a:r>
            <a:r>
              <a:rPr lang="en-US" sz="4320" dirty="0">
                <a:solidFill>
                  <a:srgbClr val="FF0000"/>
                </a:solidFill>
              </a:rPr>
              <a:t> and </a:t>
            </a:r>
            <a:r>
              <a:rPr lang="en-US" sz="4320" i="1" dirty="0">
                <a:solidFill>
                  <a:srgbClr val="FF0000"/>
                </a:solidFill>
              </a:rPr>
              <a:t>B</a:t>
            </a:r>
            <a:r>
              <a:rPr lang="en-US" sz="4320" dirty="0">
                <a:solidFill>
                  <a:srgbClr val="FF0000"/>
                </a:solidFill>
              </a:rPr>
              <a:t> are </a:t>
            </a:r>
            <a:r>
              <a:rPr lang="en-US" sz="4320" b="1" dirty="0">
                <a:solidFill>
                  <a:srgbClr val="FF0000"/>
                </a:solidFill>
              </a:rPr>
              <a:t>not</a:t>
            </a:r>
            <a:r>
              <a:rPr lang="en-US" sz="4320" dirty="0">
                <a:solidFill>
                  <a:srgbClr val="FF0000"/>
                </a:solidFill>
              </a:rPr>
              <a:t> the same</a:t>
            </a:r>
            <a:r>
              <a:rPr lang="en-US" sz="4320" dirty="0"/>
              <a:t>, we subtract the smaller number from the larger and the </a:t>
            </a:r>
            <a:r>
              <a:rPr lang="en-US" sz="4320" dirty="0">
                <a:solidFill>
                  <a:srgbClr val="FF0000"/>
                </a:solidFill>
              </a:rPr>
              <a:t>sign of the result </a:t>
            </a:r>
            <a:r>
              <a:rPr lang="en-US" sz="4320" dirty="0"/>
              <a:t>is the </a:t>
            </a:r>
            <a:r>
              <a:rPr lang="en-US" sz="4320" dirty="0">
                <a:solidFill>
                  <a:srgbClr val="FF0000"/>
                </a:solidFill>
              </a:rPr>
              <a:t>sign of the larger number</a:t>
            </a:r>
            <a:r>
              <a:rPr lang="en-US" sz="432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4897995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7AF0E-435E-4E3A-B01E-10A41A7F0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899" y="498975"/>
            <a:ext cx="15195664" cy="608111"/>
          </a:xfrm>
        </p:spPr>
        <p:txBody>
          <a:bodyPr anchor="t">
            <a:noAutofit/>
          </a:bodyPr>
          <a:lstStyle/>
          <a:p>
            <a:r>
              <a:rPr lang="en-US" sz="3600" b="1" dirty="0">
                <a:solidFill>
                  <a:srgbClr val="0070C0"/>
                </a:solidFill>
              </a:rPr>
              <a:t>Flowchart and state diagram for sign magnitude addition and subtraction operation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F5D7F4-1280-418B-8FFB-3017DEF996AA}"/>
              </a:ext>
            </a:extLst>
          </p:cNvPr>
          <p:cNvSpPr txBox="1"/>
          <p:nvPr/>
        </p:nvSpPr>
        <p:spPr>
          <a:xfrm>
            <a:off x="6899567" y="6945673"/>
            <a:ext cx="925994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Fig. 10-7 </a:t>
            </a:r>
            <a:r>
              <a:rPr lang="en-US" sz="3200" dirty="0"/>
              <a:t>Flow chart for sign-magnitude addition and subtraction operation with the equipment of Fig. 10-6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74EA87-550E-8761-52FE-16C0215AEF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530" y="1365885"/>
            <a:ext cx="5791200" cy="6572250"/>
          </a:xfrm>
          <a:prstGeom prst="rect">
            <a:avLst/>
          </a:prstGeom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CCBB4B5B-A7D9-158E-EE79-9DFF52DD98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969314" y="1438165"/>
            <a:ext cx="7765710" cy="5507508"/>
          </a:xfrm>
        </p:spPr>
      </p:pic>
      <p:cxnSp>
        <p:nvCxnSpPr>
          <p:cNvPr id="9" name="Straight Arrow Connector 8"/>
          <p:cNvCxnSpPr/>
          <p:nvPr/>
        </p:nvCxnSpPr>
        <p:spPr>
          <a:xfrm flipV="1">
            <a:off x="6994366" y="4080306"/>
            <a:ext cx="1710838" cy="433053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91042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7AF0E-435E-4E3A-B01E-10A41A7F0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131" y="609095"/>
            <a:ext cx="14248014" cy="996755"/>
          </a:xfrm>
        </p:spPr>
        <p:txBody>
          <a:bodyPr>
            <a:noAutofit/>
          </a:bodyPr>
          <a:lstStyle/>
          <a:p>
            <a:r>
              <a:rPr lang="en-US" sz="5400" b="1" dirty="0">
                <a:solidFill>
                  <a:srgbClr val="0070C0"/>
                </a:solidFill>
              </a:rPr>
              <a:t>Explanation of the Flowchart and State Diagram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F5D7F4-1280-418B-8FFB-3017DEF996AA}"/>
              </a:ext>
            </a:extLst>
          </p:cNvPr>
          <p:cNvSpPr txBox="1"/>
          <p:nvPr/>
        </p:nvSpPr>
        <p:spPr>
          <a:xfrm>
            <a:off x="216131" y="1772104"/>
            <a:ext cx="1601031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An operation is initiated by either </a:t>
            </a:r>
            <a:r>
              <a:rPr lang="en-US" sz="4000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4000" i="1" baseline="-25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4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US" sz="4000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4000" i="1" baseline="-25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4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inputs</a:t>
            </a:r>
          </a:p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Input </a:t>
            </a:r>
            <a:r>
              <a:rPr lang="en-US" sz="4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40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initiates a subtraction operation, so sign of </a:t>
            </a:r>
            <a:r>
              <a:rPr lang="en-US" sz="4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complemented</a:t>
            </a:r>
          </a:p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Input </a:t>
            </a:r>
            <a:r>
              <a:rPr lang="en-US" sz="4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40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initiates an addition operation, so sign of </a:t>
            </a:r>
            <a:r>
              <a:rPr lang="en-US" sz="4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left unchanged</a:t>
            </a:r>
          </a:p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Then two signs are compared, </a:t>
            </a:r>
            <a:r>
              <a:rPr lang="en-US" sz="4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40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4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40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symbolizes this decision, if two signs are equal then the path marked with = sign is chosen; otherwise the path marked with ≠ sign is chosen</a:t>
            </a:r>
          </a:p>
        </p:txBody>
      </p:sp>
    </p:spTree>
    <p:extLst>
      <p:ext uri="{BB962C8B-B14F-4D97-AF65-F5344CB8AC3E}">
        <p14:creationId xmlns:p14="http://schemas.microsoft.com/office/powerpoint/2010/main" val="7013923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7AF0E-435E-4E3A-B01E-10A41A7F0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756" y="808600"/>
            <a:ext cx="13666124" cy="637816"/>
          </a:xfrm>
        </p:spPr>
        <p:txBody>
          <a:bodyPr>
            <a:noAutofit/>
          </a:bodyPr>
          <a:lstStyle/>
          <a:p>
            <a:r>
              <a:rPr lang="en-US" sz="5400" b="1" dirty="0">
                <a:solidFill>
                  <a:srgbClr val="0070C0"/>
                </a:solidFill>
              </a:rPr>
              <a:t>Explanation of the Flowchart and State Diagram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F5D7F4-1280-418B-8FFB-3017DEF996AA}"/>
              </a:ext>
            </a:extLst>
          </p:cNvPr>
          <p:cNvSpPr txBox="1"/>
          <p:nvPr/>
        </p:nvSpPr>
        <p:spPr>
          <a:xfrm>
            <a:off x="232756" y="1639097"/>
            <a:ext cx="1599368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5a. If signs are equal then the contents of </a:t>
            </a:r>
            <a:r>
              <a:rPr lang="en-US" sz="4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added to the contents of </a:t>
            </a:r>
            <a:r>
              <a:rPr lang="en-US" sz="4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the sum is transferred to </a:t>
            </a:r>
            <a:r>
              <a:rPr lang="en-US" sz="4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The value of the end carry is an overflow, as such the </a:t>
            </a:r>
            <a:r>
              <a:rPr lang="en-US" sz="40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4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flip-flop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made equal to the </a:t>
            </a:r>
            <a:r>
              <a:rPr lang="en-US" sz="4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 carry, </a:t>
            </a:r>
            <a:r>
              <a:rPr lang="en-US" sz="4000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4000" i="1" baseline="-25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5b. If signs are not the same then the contents of </a:t>
            </a:r>
            <a:r>
              <a:rPr lang="en-US" sz="4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subtracted from the contents of </a:t>
            </a:r>
            <a:r>
              <a:rPr lang="en-US" sz="4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this is done by </a:t>
            </a:r>
            <a:r>
              <a:rPr lang="en-US" sz="4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adding </a:t>
            </a:r>
            <a:r>
              <a:rPr lang="en-US" sz="40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4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the 2's complement of </a:t>
            </a:r>
            <a:r>
              <a:rPr lang="en-US" sz="40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the sum is transferred to </a:t>
            </a:r>
            <a:r>
              <a:rPr lang="en-US" sz="4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The value of the </a:t>
            </a:r>
            <a:r>
              <a:rPr lang="en-US" sz="4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 carry is zero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that is, there is no overflow, as such the </a:t>
            </a:r>
            <a:r>
              <a:rPr lang="en-US" sz="4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flip-flop is cleared to zero,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indicating that</a:t>
            </a:r>
            <a:r>
              <a:rPr lang="en-US" sz="4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≥ </a:t>
            </a:r>
            <a:r>
              <a:rPr lang="en-US" sz="4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the number in </a:t>
            </a:r>
            <a:r>
              <a:rPr lang="en-US" sz="4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the correct result. The sign of the result is equal to the original value of </a:t>
            </a:r>
            <a:r>
              <a:rPr lang="en-US" sz="40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4000" i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056156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7AF0E-435E-4E3A-B01E-10A41A7F0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255" y="826722"/>
            <a:ext cx="14248014" cy="637816"/>
          </a:xfrm>
        </p:spPr>
        <p:txBody>
          <a:bodyPr>
            <a:noAutofit/>
          </a:bodyPr>
          <a:lstStyle/>
          <a:p>
            <a:r>
              <a:rPr lang="en-US" sz="5400" b="1" dirty="0">
                <a:solidFill>
                  <a:srgbClr val="0070C0"/>
                </a:solidFill>
              </a:rPr>
              <a:t>Explanation of the Flowchart and State Diagram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5F5D7F4-1280-418B-8FFB-3017DEF996AA}"/>
                  </a:ext>
                </a:extLst>
              </p:cNvPr>
              <p:cNvSpPr txBox="1"/>
              <p:nvPr/>
            </p:nvSpPr>
            <p:spPr>
              <a:xfrm>
                <a:off x="166255" y="1464538"/>
                <a:ext cx="16110065" cy="57220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720"/>
                  </a:spcAft>
                </a:pP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5c. </a:t>
                </a:r>
                <a:r>
                  <a:rPr lang="en-US" sz="4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1 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</a:t>
                </a:r>
                <a:r>
                  <a:rPr lang="en-US" sz="4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indicates that </a:t>
                </a:r>
                <a:r>
                  <a:rPr lang="en-US" sz="4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&lt; </a:t>
                </a:r>
                <a:r>
                  <a:rPr lang="en-US" sz="4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then the 2's complement of </a:t>
                </a:r>
                <a:r>
                  <a:rPr lang="en-US" sz="4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taken and the </a:t>
                </a:r>
                <a:r>
                  <a:rPr lang="en-US" sz="40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sign in </a:t>
                </a:r>
                <a:r>
                  <a:rPr lang="en-US" sz="4000" i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sz="4000" i="1" baseline="-250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US" sz="40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complemented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The 2's complement of </a:t>
                </a:r>
                <a:r>
                  <a:rPr lang="en-US" sz="4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can be done with a micro-operation </a:t>
                </a:r>
                <a14:m>
                  <m:oMath xmlns:m="http://schemas.openxmlformats.org/officeDocument/2006/math">
                    <m:r>
                      <a:rPr lang="en-US" sz="4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sz="4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←</m:t>
                    </m:r>
                    <m:sSup>
                      <m:sSupPr>
                        <m:ctrlPr>
                          <a:rPr lang="en-US" sz="4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4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4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sz="4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+1</m:t>
                    </m:r>
                  </m:oMath>
                </a14:m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4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4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4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the 1's complement of </a:t>
                </a:r>
                <a:r>
                  <a:rPr lang="en-US" sz="4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. However, the 2's complement operation is not available, so it is performed by taking the 1's complement and then the increment operation, which are available in the designed ALU.</a:t>
                </a:r>
              </a:p>
              <a:p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6. Finally, the circuit goes to its initial state and output </a:t>
                </a:r>
                <a:r>
                  <a:rPr lang="en-US" sz="4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equal to 1 (</a:t>
                </a:r>
                <a:r>
                  <a:rPr lang="en-US" sz="40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terminate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). If the sign of the result is the same as the original sign of </a:t>
                </a:r>
                <a:r>
                  <a:rPr lang="en-US" sz="4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sz="40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the sign bit is left unchanged.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5F5D7F4-1280-418B-8FFB-3017DEF996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255" y="1464538"/>
                <a:ext cx="16110065" cy="5722079"/>
              </a:xfrm>
              <a:prstGeom prst="rect">
                <a:avLst/>
              </a:prstGeom>
              <a:blipFill>
                <a:blip r:embed="rId2"/>
                <a:stretch>
                  <a:fillRect l="-1324" t="-1917" r="-1286" b="-36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01933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3059DC0-0B8B-484E-8659-782586896E2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lum bright="-20000" contrast="40000"/>
          </a:blip>
          <a:srcRect l="8007" t="1420" r="4909" b="2260"/>
          <a:stretch/>
        </p:blipFill>
        <p:spPr>
          <a:xfrm>
            <a:off x="7248698" y="911742"/>
            <a:ext cx="8924394" cy="70184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68C216C-DCFD-45B9-92DD-36C442B09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0982" y="152058"/>
            <a:ext cx="12618720" cy="759684"/>
          </a:xfrm>
        </p:spPr>
        <p:txBody>
          <a:bodyPr>
            <a:normAutofit fontScale="90000"/>
          </a:bodyPr>
          <a:lstStyle/>
          <a:p>
            <a:r>
              <a:rPr lang="en-US" sz="6000" b="1" dirty="0">
                <a:solidFill>
                  <a:srgbClr val="0070C0"/>
                </a:solidFill>
              </a:rPr>
              <a:t>4. Data Processor Register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196E5-63EB-43EA-B3E9-7CD2086A4C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193" y="1244437"/>
            <a:ext cx="6924501" cy="3078181"/>
          </a:xfrm>
        </p:spPr>
        <p:txBody>
          <a:bodyPr>
            <a:normAutofit/>
          </a:bodyPr>
          <a:lstStyle/>
          <a:p>
            <a:r>
              <a:rPr lang="en-US" sz="4000" dirty="0"/>
              <a:t>The operations between </a:t>
            </a:r>
            <a:r>
              <a:rPr lang="en-US" sz="4000" i="1" dirty="0"/>
              <a:t>A</a:t>
            </a:r>
            <a:r>
              <a:rPr lang="en-US" sz="4000" dirty="0"/>
              <a:t> and </a:t>
            </a:r>
            <a:r>
              <a:rPr lang="en-US" sz="4000" i="1" dirty="0"/>
              <a:t>B</a:t>
            </a:r>
            <a:r>
              <a:rPr lang="en-US" sz="4000" dirty="0"/>
              <a:t> can be done with the ALU. </a:t>
            </a:r>
          </a:p>
          <a:p>
            <a:r>
              <a:rPr lang="en-US" sz="4000" b="1" dirty="0">
                <a:solidFill>
                  <a:srgbClr val="FF0000"/>
                </a:solidFill>
              </a:rPr>
              <a:t>The operations with </a:t>
            </a:r>
            <a:r>
              <a:rPr lang="en-US" sz="4000" b="1" i="1" dirty="0">
                <a:solidFill>
                  <a:srgbClr val="FF0000"/>
                </a:solidFill>
              </a:rPr>
              <a:t>A</a:t>
            </a:r>
            <a:r>
              <a:rPr lang="en-US" sz="4000" b="1" i="1" baseline="-25000" dirty="0">
                <a:solidFill>
                  <a:srgbClr val="FF0000"/>
                </a:solidFill>
              </a:rPr>
              <a:t>s</a:t>
            </a:r>
            <a:r>
              <a:rPr lang="en-US" sz="4000" b="1" dirty="0">
                <a:solidFill>
                  <a:srgbClr val="FF0000"/>
                </a:solidFill>
              </a:rPr>
              <a:t>, </a:t>
            </a:r>
            <a:r>
              <a:rPr lang="en-US" sz="4000" b="1" i="1" dirty="0" err="1">
                <a:solidFill>
                  <a:srgbClr val="FF0000"/>
                </a:solidFill>
              </a:rPr>
              <a:t>B</a:t>
            </a:r>
            <a:r>
              <a:rPr lang="en-US" sz="4000" b="1" i="1" baseline="-25000" dirty="0" err="1">
                <a:solidFill>
                  <a:srgbClr val="FF0000"/>
                </a:solidFill>
              </a:rPr>
              <a:t>s</a:t>
            </a:r>
            <a:r>
              <a:rPr lang="en-US" sz="4000" b="1" dirty="0">
                <a:solidFill>
                  <a:srgbClr val="FF0000"/>
                </a:solidFill>
              </a:rPr>
              <a:t> and </a:t>
            </a:r>
            <a:r>
              <a:rPr lang="en-US" sz="4000" b="1" i="1" dirty="0">
                <a:solidFill>
                  <a:srgbClr val="FF0000"/>
                </a:solidFill>
              </a:rPr>
              <a:t>E</a:t>
            </a:r>
            <a:r>
              <a:rPr lang="en-US" sz="4000" b="1" dirty="0">
                <a:solidFill>
                  <a:srgbClr val="FF0000"/>
                </a:solidFill>
              </a:rPr>
              <a:t> must be initiated with the separate control variables</a:t>
            </a:r>
            <a:r>
              <a:rPr lang="en-US" sz="4000" dirty="0"/>
              <a:t>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718622" y="7395255"/>
            <a:ext cx="82794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>
                <a:solidFill>
                  <a:srgbClr val="FF0000"/>
                </a:solidFill>
              </a:rPr>
              <a:t>Fig. 10-8 (a) Data Processor Registers and ALU</a:t>
            </a:r>
          </a:p>
        </p:txBody>
      </p:sp>
    </p:spTree>
    <p:extLst>
      <p:ext uri="{BB962C8B-B14F-4D97-AF65-F5344CB8AC3E}">
        <p14:creationId xmlns:p14="http://schemas.microsoft.com/office/powerpoint/2010/main" val="6807666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F2703D4-F55D-459B-917D-B8FA7903D29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lum bright="-20000" contrast="40000"/>
          </a:blip>
          <a:srcRect l="5185" t="6629" r="2617" b="4915"/>
          <a:stretch/>
        </p:blipFill>
        <p:spPr>
          <a:xfrm>
            <a:off x="8096596" y="1902781"/>
            <a:ext cx="8229597" cy="539085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F9A0B22-DBDA-49C9-9DB0-1575D665B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5098" y="316159"/>
            <a:ext cx="12618720" cy="1004578"/>
          </a:xfrm>
        </p:spPr>
        <p:txBody>
          <a:bodyPr>
            <a:normAutofit/>
          </a:bodyPr>
          <a:lstStyle/>
          <a:p>
            <a:r>
              <a:rPr lang="en-US" sz="6000" b="1" dirty="0">
                <a:solidFill>
                  <a:srgbClr val="0070C0"/>
                </a:solidFill>
              </a:rPr>
              <a:t>5. Control Block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ECDEC-834B-4E6F-8834-EA3A0F8DD3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629" y="1287486"/>
            <a:ext cx="8462357" cy="6016854"/>
          </a:xfrm>
        </p:spPr>
        <p:txBody>
          <a:bodyPr>
            <a:normAutofit/>
          </a:bodyPr>
          <a:lstStyle/>
          <a:p>
            <a:r>
              <a:rPr lang="en-US" sz="4320" dirty="0"/>
              <a:t>The control logic block receives </a:t>
            </a:r>
            <a:r>
              <a:rPr lang="en-US" sz="4320" dirty="0">
                <a:solidFill>
                  <a:srgbClr val="FF0000"/>
                </a:solidFill>
              </a:rPr>
              <a:t>five inputs</a:t>
            </a:r>
            <a:r>
              <a:rPr lang="en-US" sz="4320" dirty="0"/>
              <a:t>: </a:t>
            </a:r>
            <a:r>
              <a:rPr lang="en-US" sz="4320" dirty="0">
                <a:solidFill>
                  <a:srgbClr val="FF0000"/>
                </a:solidFill>
              </a:rPr>
              <a:t>two from the external environment </a:t>
            </a:r>
            <a:r>
              <a:rPr lang="en-US" sz="4320" dirty="0"/>
              <a:t>and </a:t>
            </a:r>
            <a:r>
              <a:rPr lang="en-US" sz="4320" dirty="0">
                <a:solidFill>
                  <a:schemeClr val="accent1"/>
                </a:solidFill>
              </a:rPr>
              <a:t>three from the data-processor</a:t>
            </a:r>
            <a:r>
              <a:rPr lang="en-US" sz="4320" dirty="0"/>
              <a:t>. </a:t>
            </a:r>
          </a:p>
          <a:p>
            <a:r>
              <a:rPr lang="en-US" sz="4320" dirty="0"/>
              <a:t>To simplify the design, we define new variable </a:t>
            </a:r>
            <a:r>
              <a:rPr lang="en-US" sz="4320" i="1" dirty="0"/>
              <a:t>S</a:t>
            </a:r>
            <a:r>
              <a:rPr lang="en-US" sz="4320" dirty="0"/>
              <a:t>:</a:t>
            </a:r>
          </a:p>
          <a:p>
            <a:pPr marL="1097280" lvl="2" indent="0">
              <a:buNone/>
            </a:pPr>
            <a:r>
              <a:rPr lang="en-US" sz="4320" dirty="0"/>
              <a:t>        </a:t>
            </a:r>
            <a:r>
              <a:rPr lang="en-US" sz="4320" i="1" dirty="0"/>
              <a:t>S</a:t>
            </a:r>
            <a:r>
              <a:rPr lang="en-US" sz="4320" dirty="0"/>
              <a:t> = </a:t>
            </a:r>
            <a:r>
              <a:rPr lang="en-US" sz="4320" i="1" dirty="0"/>
              <a:t>A</a:t>
            </a:r>
            <a:r>
              <a:rPr lang="en-US" sz="4320" i="1" baseline="-25000" dirty="0"/>
              <a:t>s</a:t>
            </a:r>
            <a:r>
              <a:rPr lang="en-US" sz="4320" dirty="0"/>
              <a:t> XOR </a:t>
            </a:r>
            <a:r>
              <a:rPr lang="en-US" sz="4320" i="1" dirty="0" err="1"/>
              <a:t>B</a:t>
            </a:r>
            <a:r>
              <a:rPr lang="en-US" sz="4320" i="1" baseline="-25000" dirty="0" err="1"/>
              <a:t>s</a:t>
            </a:r>
            <a:endParaRPr lang="en-US" sz="4320" i="1" baseline="-25000" dirty="0"/>
          </a:p>
        </p:txBody>
      </p:sp>
      <p:sp>
        <p:nvSpPr>
          <p:cNvPr id="9" name="TextBox 8"/>
          <p:cNvSpPr txBox="1"/>
          <p:nvPr/>
        </p:nvSpPr>
        <p:spPr>
          <a:xfrm>
            <a:off x="8931338" y="7304340"/>
            <a:ext cx="71953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Fig. 10-8 (b) Control Logic Block Diagram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5B1D9F-28EB-4887-A5D6-F201B23359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7117" y="5861026"/>
            <a:ext cx="6696075" cy="216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6859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B56F2-AF78-46E4-AD5A-904FF321A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4534" y="93524"/>
            <a:ext cx="8397117" cy="1006596"/>
          </a:xfrm>
        </p:spPr>
        <p:txBody>
          <a:bodyPr>
            <a:normAutofit/>
          </a:bodyPr>
          <a:lstStyle/>
          <a:p>
            <a:r>
              <a:rPr lang="en-US" sz="5400" b="1" dirty="0">
                <a:solidFill>
                  <a:schemeClr val="accent1"/>
                </a:solidFill>
              </a:rPr>
              <a:t>Control State Diagram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D517515-3029-426D-86AA-9C826758A43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rcRect l="3409" t="1962" r="4105" b="4670"/>
          <a:stretch/>
        </p:blipFill>
        <p:spPr>
          <a:xfrm>
            <a:off x="1162520" y="997527"/>
            <a:ext cx="5836796" cy="699992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CC36DE0-8B25-72C6-E092-BB58BB5E50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61913" y="699678"/>
            <a:ext cx="5791200" cy="7297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347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A664B16A-68B8-F6C9-4439-96CC927748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3046" y="1277039"/>
            <a:ext cx="8464979" cy="605122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D517515-3029-426D-86AA-9C826758A43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rcRect l="3409" t="1962" r="4105" b="4670"/>
          <a:stretch/>
        </p:blipFill>
        <p:spPr>
          <a:xfrm>
            <a:off x="787835" y="997528"/>
            <a:ext cx="5812471" cy="69707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F5B56F2-AF78-46E4-AD5A-904FF321A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5795" y="109957"/>
            <a:ext cx="7880467" cy="1006596"/>
          </a:xfrm>
        </p:spPr>
        <p:txBody>
          <a:bodyPr>
            <a:normAutofit/>
          </a:bodyPr>
          <a:lstStyle/>
          <a:p>
            <a:r>
              <a:rPr lang="en-US" sz="6000" b="1" dirty="0">
                <a:solidFill>
                  <a:srgbClr val="0070C0"/>
                </a:solidFill>
              </a:rPr>
              <a:t>Control State Diagram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534640" y="6842416"/>
            <a:ext cx="455798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Fig. 10-9 (a) State diagram for register transfers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BF93D64-F3B7-C1ED-849F-B4D77581D3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29583" y="4114788"/>
            <a:ext cx="33" cy="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443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4FC95-7F63-4878-914B-5145FD93D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7361" y="188771"/>
            <a:ext cx="12618720" cy="771080"/>
          </a:xfrm>
        </p:spPr>
        <p:txBody>
          <a:bodyPr>
            <a:normAutofit fontScale="90000"/>
          </a:bodyPr>
          <a:lstStyle/>
          <a:p>
            <a:r>
              <a:rPr lang="en-US" sz="6000" b="1" dirty="0">
                <a:solidFill>
                  <a:srgbClr val="0070C0"/>
                </a:solidFill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97A11-1628-48D7-A594-014D43AB24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9380" y="819869"/>
            <a:ext cx="16043566" cy="2372218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4000" dirty="0"/>
              <a:t>The process of logic design is a complex undertaking.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4000" dirty="0"/>
              <a:t>The data processor part may be general purpose processor unit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4000" dirty="0"/>
              <a:t>The data processor may consist of individual registers and associated digital functions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F25741-9ED4-4C57-9A85-C88BC9E7EF3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lum bright="-20000" contrast="40000"/>
          </a:blip>
          <a:srcRect l="7769" t="1052" r="2614" b="1099"/>
          <a:stretch/>
        </p:blipFill>
        <p:spPr>
          <a:xfrm>
            <a:off x="7779909" y="2738259"/>
            <a:ext cx="8020614" cy="5181376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902312" y="7367936"/>
            <a:ext cx="896200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3200" dirty="0">
                <a:solidFill>
                  <a:srgbClr val="00B050"/>
                </a:solidFill>
              </a:rPr>
              <a:t>Fig. 10.1 Control logic and data processor interaction</a:t>
            </a:r>
          </a:p>
        </p:txBody>
      </p:sp>
      <p:sp>
        <p:nvSpPr>
          <p:cNvPr id="10" name="Rectangle 9"/>
          <p:cNvSpPr/>
          <p:nvPr/>
        </p:nvSpPr>
        <p:spPr>
          <a:xfrm>
            <a:off x="249380" y="3361520"/>
            <a:ext cx="730586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The </a:t>
            </a:r>
            <a:r>
              <a:rPr lang="en-US" sz="3600" b="1" dirty="0">
                <a:solidFill>
                  <a:srgbClr val="FF0000"/>
                </a:solidFill>
              </a:rPr>
              <a:t>control logic initiates all micro-operations in the data processor</a:t>
            </a:r>
            <a:r>
              <a:rPr lang="en-US" sz="36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The control logic is </a:t>
            </a:r>
            <a:r>
              <a:rPr lang="en-US" sz="3600" b="1" dirty="0">
                <a:solidFill>
                  <a:srgbClr val="FF0000"/>
                </a:solidFill>
              </a:rPr>
              <a:t>a sequential circuit </a:t>
            </a:r>
            <a:r>
              <a:rPr lang="en-US" sz="3600" dirty="0"/>
              <a:t>whose internal states dictate the control functions for the system by generating the signals for </a:t>
            </a:r>
            <a:r>
              <a:rPr lang="en-US" sz="3600" b="1" dirty="0">
                <a:solidFill>
                  <a:srgbClr val="FF0000"/>
                </a:solidFill>
              </a:rPr>
              <a:t>sequencing the micro-operations</a:t>
            </a:r>
            <a:r>
              <a:rPr lang="en-US" sz="3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390310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B56F2-AF78-46E4-AD5A-904FF321A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2175" y="109957"/>
            <a:ext cx="11969064" cy="1006596"/>
          </a:xfrm>
        </p:spPr>
        <p:txBody>
          <a:bodyPr>
            <a:normAutofit/>
          </a:bodyPr>
          <a:lstStyle/>
          <a:p>
            <a:r>
              <a:rPr lang="en-US" sz="6000" b="1" dirty="0">
                <a:solidFill>
                  <a:srgbClr val="0070C0"/>
                </a:solidFill>
              </a:rPr>
              <a:t>Control State Diagram</a:t>
            </a:r>
          </a:p>
        </p:txBody>
      </p:sp>
      <p:sp>
        <p:nvSpPr>
          <p:cNvPr id="7" name="Rectangle 6"/>
          <p:cNvSpPr/>
          <p:nvPr/>
        </p:nvSpPr>
        <p:spPr>
          <a:xfrm>
            <a:off x="199505" y="1016804"/>
            <a:ext cx="16043563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start by assigning an </a:t>
            </a:r>
            <a:r>
              <a:rPr lang="en-US" sz="4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initial state, </a:t>
            </a:r>
            <a:r>
              <a:rPr lang="en-US" sz="4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4400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to the sequential controller. We then determine the transition to other states </a:t>
            </a:r>
            <a:r>
              <a:rPr lang="en-US" sz="4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4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4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4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4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4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so on.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each state, we determine the micro-operations that must be initiated by the </a:t>
            </a:r>
            <a:r>
              <a:rPr lang="en-US" sz="4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 logic circuit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procedure produces the state diagram for the controller circuit together with a list of </a:t>
            </a:r>
            <a:r>
              <a:rPr lang="en-US" sz="4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register-transfer operations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which are to be initiated while the control logic circuit is in each and every state.</a:t>
            </a:r>
          </a:p>
        </p:txBody>
      </p:sp>
    </p:spTree>
    <p:extLst>
      <p:ext uri="{BB962C8B-B14F-4D97-AF65-F5344CB8AC3E}">
        <p14:creationId xmlns:p14="http://schemas.microsoft.com/office/powerpoint/2010/main" val="7699192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AA0DB-380A-4986-98C9-E5B5B5324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170" y="175381"/>
            <a:ext cx="12034217" cy="838772"/>
          </a:xfrm>
        </p:spPr>
        <p:txBody>
          <a:bodyPr>
            <a:noAutofit/>
          </a:bodyPr>
          <a:lstStyle/>
          <a:p>
            <a:r>
              <a:rPr lang="en-US" sz="6000" b="1" dirty="0">
                <a:solidFill>
                  <a:srgbClr val="0070C0"/>
                </a:solidFill>
              </a:rPr>
              <a:t>Sequence of Register Transfers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0116FA0-DA94-457C-8A89-72F2F09255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lum bright="-20000" contrast="40000"/>
          </a:blip>
          <a:srcRect l="2362" t="2636" r="3535" b="4916"/>
          <a:stretch/>
        </p:blipFill>
        <p:spPr>
          <a:xfrm>
            <a:off x="865948" y="967988"/>
            <a:ext cx="10922924" cy="686429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F2703D4-F55D-459B-917D-B8FA7903D29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chemeClr val="accent3">
                <a:tint val="45000"/>
                <a:satMod val="400000"/>
              </a:schemeClr>
            </a:duotone>
            <a:lum bright="-20000" contrast="40000"/>
          </a:blip>
          <a:srcRect l="62419" t="10872" r="3867" b="10360"/>
          <a:stretch/>
        </p:blipFill>
        <p:spPr>
          <a:xfrm>
            <a:off x="12147922" y="1463040"/>
            <a:ext cx="4045271" cy="601814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44543" y="1014153"/>
            <a:ext cx="455798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>
                <a:solidFill>
                  <a:srgbClr val="FF0000"/>
                </a:solidFill>
              </a:rPr>
              <a:t>Fig. 10-9 (b) Sequence of register transfers</a:t>
            </a:r>
          </a:p>
        </p:txBody>
      </p:sp>
      <p:sp>
        <p:nvSpPr>
          <p:cNvPr id="9" name="Rectangle 8"/>
          <p:cNvSpPr/>
          <p:nvPr/>
        </p:nvSpPr>
        <p:spPr>
          <a:xfrm>
            <a:off x="6327410" y="4522124"/>
            <a:ext cx="2701636" cy="465511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Rectangle 9"/>
          <p:cNvSpPr/>
          <p:nvPr/>
        </p:nvSpPr>
        <p:spPr>
          <a:xfrm>
            <a:off x="6327410" y="5223163"/>
            <a:ext cx="2701636" cy="465511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Rectangle 10"/>
          <p:cNvSpPr/>
          <p:nvPr/>
        </p:nvSpPr>
        <p:spPr>
          <a:xfrm>
            <a:off x="6327410" y="6652410"/>
            <a:ext cx="2701636" cy="465511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Rectangle 11"/>
          <p:cNvSpPr/>
          <p:nvPr/>
        </p:nvSpPr>
        <p:spPr>
          <a:xfrm>
            <a:off x="6327410" y="7366769"/>
            <a:ext cx="2701636" cy="465511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28207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AA0DB-380A-4986-98C9-E5B5B5324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6805" y="182879"/>
            <a:ext cx="10177391" cy="796897"/>
          </a:xfrm>
        </p:spPr>
        <p:txBody>
          <a:bodyPr anchor="t">
            <a:normAutofit fontScale="90000"/>
          </a:bodyPr>
          <a:lstStyle/>
          <a:p>
            <a:r>
              <a:rPr lang="en-US" sz="6000" b="1" dirty="0">
                <a:solidFill>
                  <a:srgbClr val="0070C0"/>
                </a:solidFill>
              </a:rPr>
              <a:t>Sequence of Register Transfers</a:t>
            </a:r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B68B6197-B6C5-402E-8A34-04258D350F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rcRect l="3300" r="6025" b="3788"/>
          <a:stretch/>
        </p:blipFill>
        <p:spPr>
          <a:xfrm>
            <a:off x="1410734" y="979776"/>
            <a:ext cx="12512518" cy="668455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521441" y="6739227"/>
            <a:ext cx="3857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 Logical conjunction (∧)</a:t>
            </a:r>
          </a:p>
        </p:txBody>
      </p:sp>
      <p:sp>
        <p:nvSpPr>
          <p:cNvPr id="9" name="Rectangle 8"/>
          <p:cNvSpPr/>
          <p:nvPr/>
        </p:nvSpPr>
        <p:spPr>
          <a:xfrm>
            <a:off x="11351477" y="6059196"/>
            <a:ext cx="312929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 Logical disjunction (∨)</a:t>
            </a:r>
          </a:p>
        </p:txBody>
      </p:sp>
    </p:spTree>
    <p:extLst>
      <p:ext uri="{BB962C8B-B14F-4D97-AF65-F5344CB8AC3E}">
        <p14:creationId xmlns:p14="http://schemas.microsoft.com/office/powerpoint/2010/main" val="2986405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AA0DB-380A-4986-98C9-E5B5B5324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557" y="125504"/>
            <a:ext cx="10127516" cy="955151"/>
          </a:xfrm>
        </p:spPr>
        <p:txBody>
          <a:bodyPr anchor="t">
            <a:normAutofit/>
          </a:bodyPr>
          <a:lstStyle/>
          <a:p>
            <a:r>
              <a:rPr lang="en-US" sz="6000" b="1" dirty="0">
                <a:solidFill>
                  <a:srgbClr val="0070C0"/>
                </a:solidFill>
              </a:rPr>
              <a:t>Sequence of Register Transfers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F2703D4-F55D-459B-917D-B8FA7903D29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lum bright="-20000" contrast="40000"/>
          </a:blip>
          <a:srcRect l="5878" t="7871" r="3671" b="4915"/>
          <a:stretch/>
        </p:blipFill>
        <p:spPr>
          <a:xfrm>
            <a:off x="399010" y="975599"/>
            <a:ext cx="9814339" cy="639142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965696" y="7367028"/>
            <a:ext cx="70325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0070C0"/>
                </a:solidFill>
              </a:rPr>
              <a:t>Fig. 10-8 (b) Control Logic Block Diagram</a:t>
            </a:r>
          </a:p>
        </p:txBody>
      </p:sp>
      <p:pic>
        <p:nvPicPr>
          <p:cNvPr id="8" name="Content Placeholder 3">
            <a:extLst>
              <a:ext uri="{FF2B5EF4-FFF2-40B4-BE49-F238E27FC236}">
                <a16:creationId xmlns:a16="http://schemas.microsoft.com/office/drawing/2014/main" id="{247A2D34-FB30-49CA-8BFB-42B8217528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rcRect l="56732" t="29919" r="10648" b="6056"/>
          <a:stretch/>
        </p:blipFill>
        <p:spPr>
          <a:xfrm>
            <a:off x="10462732" y="975599"/>
            <a:ext cx="5736802" cy="6004017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9410007" y="7067635"/>
            <a:ext cx="6789527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Logic Equations for Hardwired Control Unit</a:t>
            </a:r>
            <a:b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Boolean Functions for Output Control</a:t>
            </a:r>
            <a:endParaRPr lang="en-US" sz="28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883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99652-6805-4BCB-82F2-65ABD02EC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0734" y="459817"/>
            <a:ext cx="13142422" cy="1191665"/>
          </a:xfrm>
        </p:spPr>
        <p:txBody>
          <a:bodyPr>
            <a:normAutofit/>
          </a:bodyPr>
          <a:lstStyle/>
          <a:p>
            <a:r>
              <a:rPr lang="en-US" sz="7200" b="1" dirty="0">
                <a:solidFill>
                  <a:srgbClr val="0070C0"/>
                </a:solidFill>
              </a:rPr>
              <a:t>Thanks for Attending….</a:t>
            </a:r>
          </a:p>
        </p:txBody>
      </p:sp>
      <p:grpSp>
        <p:nvGrpSpPr>
          <p:cNvPr id="5" name="Group 6"/>
          <p:cNvGrpSpPr>
            <a:grpSpLocks/>
          </p:cNvGrpSpPr>
          <p:nvPr/>
        </p:nvGrpSpPr>
        <p:grpSpPr bwMode="auto">
          <a:xfrm>
            <a:off x="7398324" y="1197030"/>
            <a:ext cx="7015943" cy="6350923"/>
            <a:chOff x="432" y="1584"/>
            <a:chExt cx="3072" cy="2426"/>
          </a:xfrm>
        </p:grpSpPr>
        <p:sp>
          <p:nvSpPr>
            <p:cNvPr id="6" name="AutoShape 3"/>
            <p:cNvSpPr>
              <a:spLocks noChangeArrowheads="1"/>
            </p:cNvSpPr>
            <p:nvPr/>
          </p:nvSpPr>
          <p:spPr bwMode="auto">
            <a:xfrm>
              <a:off x="1296" y="1584"/>
              <a:ext cx="2208" cy="816"/>
            </a:xfrm>
            <a:prstGeom prst="cloudCallout">
              <a:avLst>
                <a:gd name="adj1" fmla="val -41574"/>
                <a:gd name="adj2" fmla="val 140565"/>
              </a:avLst>
            </a:prstGeom>
            <a:solidFill>
              <a:schemeClr val="accent3"/>
            </a:solidFill>
            <a:ln w="952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endParaRPr lang="en-US" altLang="en-US" sz="2800"/>
            </a:p>
          </p:txBody>
        </p:sp>
        <p:pic>
          <p:nvPicPr>
            <p:cNvPr id="7" name="Picture 4" descr="j030125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2" y="3024"/>
              <a:ext cx="1153" cy="9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WordArt 5"/>
            <p:cNvSpPr>
              <a:spLocks noChangeArrowheads="1" noChangeShapeType="1" noTextEdit="1"/>
            </p:cNvSpPr>
            <p:nvPr/>
          </p:nvSpPr>
          <p:spPr bwMode="auto">
            <a:xfrm>
              <a:off x="2208" y="1728"/>
              <a:ext cx="421" cy="612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5520" kern="10" dirty="0">
                  <a:ln w="9525">
                    <a:solidFill>
                      <a:schemeClr val="accent5">
                        <a:lumMod val="75000"/>
                      </a:schemeClr>
                    </a:solidFill>
                    <a:round/>
                    <a:headEnd/>
                    <a:tailEnd/>
                  </a:ln>
                  <a:solidFill>
                    <a:srgbClr val="00B050"/>
                  </a:solidFill>
                  <a:latin typeface="Arial Black"/>
                </a:rPr>
                <a:t>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78753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75971-DCE4-47A6-8872-34EA3E7DD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0042" y="315047"/>
            <a:ext cx="13391803" cy="679512"/>
          </a:xfrm>
        </p:spPr>
        <p:txBody>
          <a:bodyPr>
            <a:noAutofit/>
          </a:bodyPr>
          <a:lstStyle/>
          <a:p>
            <a:r>
              <a:rPr lang="en-US" sz="6000" b="1" dirty="0">
                <a:solidFill>
                  <a:srgbClr val="0070C0"/>
                </a:solidFill>
              </a:rPr>
              <a:t>Control Organization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9CD2A3-7552-49E1-9F38-DFAA0AADC8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756" y="1176837"/>
            <a:ext cx="15810807" cy="6417430"/>
          </a:xfrm>
        </p:spPr>
        <p:txBody>
          <a:bodyPr>
            <a:noAutofit/>
          </a:bodyPr>
          <a:lstStyle/>
          <a:p>
            <a:r>
              <a:rPr lang="en-US" sz="4800" b="1" dirty="0"/>
              <a:t>Methods of Control Organization</a:t>
            </a:r>
          </a:p>
          <a:p>
            <a:pPr lvl="1"/>
            <a:r>
              <a:rPr lang="en-US" sz="4400" dirty="0"/>
              <a:t>One flip-flop per state method</a:t>
            </a:r>
          </a:p>
          <a:p>
            <a:pPr lvl="1"/>
            <a:r>
              <a:rPr lang="en-US" sz="4400" dirty="0"/>
              <a:t>Sequence register and decoder method</a:t>
            </a:r>
          </a:p>
          <a:p>
            <a:pPr lvl="1"/>
            <a:r>
              <a:rPr lang="en-US" sz="4400" dirty="0"/>
              <a:t>PLA control</a:t>
            </a:r>
          </a:p>
          <a:p>
            <a:pPr lvl="1"/>
            <a:r>
              <a:rPr lang="en-US" sz="4400" dirty="0">
                <a:solidFill>
                  <a:srgbClr val="FF0000"/>
                </a:solidFill>
              </a:rPr>
              <a:t>Microprogram control</a:t>
            </a:r>
          </a:p>
          <a:p>
            <a:pPr>
              <a:spcBef>
                <a:spcPts val="2160"/>
              </a:spcBef>
            </a:pPr>
            <a:r>
              <a:rPr lang="en-US" sz="4800" dirty="0"/>
              <a:t>The first two method must use </a:t>
            </a:r>
            <a:r>
              <a:rPr lang="en-US" sz="4800" dirty="0">
                <a:solidFill>
                  <a:srgbClr val="FF0000"/>
                </a:solidFill>
              </a:rPr>
              <a:t>SSI and MSI circuits </a:t>
            </a:r>
            <a:r>
              <a:rPr lang="en-US" sz="4800" dirty="0"/>
              <a:t>for the implementations.</a:t>
            </a:r>
          </a:p>
          <a:p>
            <a:r>
              <a:rPr lang="en-US" sz="4800" dirty="0"/>
              <a:t>PLA or microprogram which uses an </a:t>
            </a:r>
            <a:r>
              <a:rPr lang="en-US" sz="4800" dirty="0">
                <a:solidFill>
                  <a:srgbClr val="FF0000"/>
                </a:solidFill>
              </a:rPr>
              <a:t>LSI device</a:t>
            </a:r>
            <a:r>
              <a:rPr lang="en-US" sz="4800" dirty="0"/>
              <a:t>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0698F7C-E042-DA70-7282-2B8329210B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7885" y="1572714"/>
            <a:ext cx="6008559" cy="2811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983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285F3-C2B9-4692-9832-2A0021F18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6342" y="172142"/>
            <a:ext cx="12618720" cy="1091392"/>
          </a:xfrm>
        </p:spPr>
        <p:txBody>
          <a:bodyPr>
            <a:normAutofit/>
          </a:bodyPr>
          <a:lstStyle/>
          <a:p>
            <a:r>
              <a:rPr lang="en-US" sz="6000" b="1" dirty="0">
                <a:solidFill>
                  <a:srgbClr val="0070C0"/>
                </a:solidFill>
              </a:rPr>
              <a:t>Microprogram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0C6387-FCDC-49E0-85E6-FD6C08463D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2633" y="1263534"/>
            <a:ext cx="15977062" cy="5738035"/>
          </a:xfrm>
        </p:spPr>
        <p:txBody>
          <a:bodyPr>
            <a:normAutofit/>
          </a:bodyPr>
          <a:lstStyle/>
          <a:p>
            <a:r>
              <a:rPr lang="en-US" sz="4000" dirty="0"/>
              <a:t>The purpose of the control unit is to initiate a series of sequential steps of microoperations.</a:t>
            </a:r>
          </a:p>
          <a:p>
            <a:r>
              <a:rPr lang="en-US" sz="4000" dirty="0"/>
              <a:t>A control unit whose </a:t>
            </a:r>
            <a:r>
              <a:rPr lang="en-US" sz="4000" dirty="0">
                <a:solidFill>
                  <a:srgbClr val="FF0000"/>
                </a:solidFill>
              </a:rPr>
              <a:t>control variables </a:t>
            </a:r>
            <a:r>
              <a:rPr lang="en-US" sz="4000" dirty="0"/>
              <a:t>are </a:t>
            </a:r>
            <a:r>
              <a:rPr lang="en-US" sz="4000" dirty="0">
                <a:solidFill>
                  <a:srgbClr val="FF0000"/>
                </a:solidFill>
              </a:rPr>
              <a:t>stored</a:t>
            </a:r>
            <a:r>
              <a:rPr lang="en-US" sz="4000" dirty="0"/>
              <a:t> in a </a:t>
            </a:r>
            <a:r>
              <a:rPr lang="en-US" sz="4000" dirty="0">
                <a:solidFill>
                  <a:srgbClr val="FF0000"/>
                </a:solidFill>
              </a:rPr>
              <a:t>memory</a:t>
            </a:r>
            <a:r>
              <a:rPr lang="en-US" sz="4000" dirty="0"/>
              <a:t> is called a </a:t>
            </a:r>
            <a:r>
              <a:rPr lang="en-US" sz="4000" b="1" dirty="0">
                <a:solidFill>
                  <a:srgbClr val="FF0000"/>
                </a:solidFill>
              </a:rPr>
              <a:t>Microprogrammed Control Unit (MCU)</a:t>
            </a:r>
            <a:r>
              <a:rPr lang="en-US" sz="4000" dirty="0"/>
              <a:t>.</a:t>
            </a:r>
          </a:p>
          <a:p>
            <a:r>
              <a:rPr lang="en-US" sz="4000" dirty="0"/>
              <a:t>Each </a:t>
            </a:r>
            <a:r>
              <a:rPr lang="en-US" sz="4000" dirty="0">
                <a:solidFill>
                  <a:srgbClr val="FF0000"/>
                </a:solidFill>
              </a:rPr>
              <a:t>control word </a:t>
            </a:r>
            <a:r>
              <a:rPr lang="en-US" sz="4000" dirty="0"/>
              <a:t>of memory is called a </a:t>
            </a:r>
            <a:r>
              <a:rPr lang="en-US" sz="4000" b="1" dirty="0">
                <a:solidFill>
                  <a:srgbClr val="FF0000"/>
                </a:solidFill>
              </a:rPr>
              <a:t>microinstruction</a:t>
            </a:r>
            <a:r>
              <a:rPr lang="en-US" sz="4000" b="1" dirty="0"/>
              <a:t>.</a:t>
            </a:r>
          </a:p>
          <a:p>
            <a:r>
              <a:rPr lang="en-US" sz="4000" dirty="0"/>
              <a:t>A </a:t>
            </a:r>
            <a:r>
              <a:rPr lang="en-US" sz="4000" dirty="0">
                <a:solidFill>
                  <a:srgbClr val="FF0000"/>
                </a:solidFill>
              </a:rPr>
              <a:t>sequence of microinstructions </a:t>
            </a:r>
            <a:r>
              <a:rPr lang="en-US" sz="4000" dirty="0"/>
              <a:t>is called a </a:t>
            </a:r>
            <a:r>
              <a:rPr lang="en-US" sz="4000" b="1" dirty="0">
                <a:solidFill>
                  <a:srgbClr val="FF0000"/>
                </a:solidFill>
              </a:rPr>
              <a:t>microprogram</a:t>
            </a:r>
            <a:r>
              <a:rPr lang="en-US" sz="4000" b="1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5AA00E-99AA-45C1-AD1C-8D80EE0285D5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lum contrast="20000"/>
          </a:blip>
          <a:stretch>
            <a:fillRect/>
          </a:stretch>
        </p:blipFill>
        <p:spPr>
          <a:xfrm>
            <a:off x="1139790" y="5237018"/>
            <a:ext cx="14070816" cy="2682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967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119C4-3168-4167-ABF3-053DB2D8A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9913" y="438151"/>
            <a:ext cx="13159048" cy="1357399"/>
          </a:xfrm>
        </p:spPr>
        <p:txBody>
          <a:bodyPr>
            <a:normAutofit/>
          </a:bodyPr>
          <a:lstStyle/>
          <a:p>
            <a:r>
              <a:rPr lang="en-US" sz="6000" b="1" dirty="0">
                <a:solidFill>
                  <a:srgbClr val="0070C0"/>
                </a:solidFill>
              </a:rPr>
              <a:t>Hard-wired Control -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867C6B-22C9-4276-9D8B-66306260EB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9135" y="1795550"/>
            <a:ext cx="15744305" cy="4472246"/>
          </a:xfrm>
        </p:spPr>
        <p:txBody>
          <a:bodyPr>
            <a:normAutofit/>
          </a:bodyPr>
          <a:lstStyle/>
          <a:p>
            <a:r>
              <a:rPr lang="en-US" sz="5400" dirty="0"/>
              <a:t>The design is carried out in </a:t>
            </a:r>
            <a:r>
              <a:rPr lang="en-US" sz="5400" b="1" dirty="0">
                <a:solidFill>
                  <a:srgbClr val="FF0000"/>
                </a:solidFill>
              </a:rPr>
              <a:t>five consecutive steps</a:t>
            </a:r>
            <a:r>
              <a:rPr lang="en-US" sz="5400" dirty="0"/>
              <a:t>-</a:t>
            </a:r>
          </a:p>
          <a:p>
            <a:pPr marL="1097280" lvl="1" indent="-548640">
              <a:buFont typeface="+mj-lt"/>
              <a:buAutoNum type="arabicPeriod"/>
            </a:pPr>
            <a:r>
              <a:rPr lang="en-US" sz="4400" dirty="0"/>
              <a:t>The problem is stated</a:t>
            </a:r>
          </a:p>
          <a:p>
            <a:pPr marL="1097280" lvl="1" indent="-548640">
              <a:buFont typeface="+mj-lt"/>
              <a:buAutoNum type="arabicPeriod"/>
            </a:pPr>
            <a:r>
              <a:rPr lang="en-US" sz="4400" dirty="0"/>
              <a:t>An initial equipment configuration is assumed </a:t>
            </a:r>
          </a:p>
          <a:p>
            <a:pPr marL="1097280" lvl="1" indent="-548640">
              <a:buFont typeface="+mj-lt"/>
              <a:buAutoNum type="arabicPeriod"/>
            </a:pPr>
            <a:r>
              <a:rPr lang="en-US" sz="4400" dirty="0"/>
              <a:t>An algorithm is formulated</a:t>
            </a:r>
          </a:p>
          <a:p>
            <a:pPr marL="1097280" lvl="1" indent="-548640">
              <a:buFont typeface="+mj-lt"/>
              <a:buAutoNum type="arabicPeriod"/>
            </a:pPr>
            <a:r>
              <a:rPr lang="en-US" sz="4400" dirty="0"/>
              <a:t>The data processor part is specified</a:t>
            </a:r>
          </a:p>
          <a:p>
            <a:pPr marL="1097280" lvl="1" indent="-548640">
              <a:buFont typeface="+mj-lt"/>
              <a:buAutoNum type="arabicPeriod"/>
            </a:pPr>
            <a:r>
              <a:rPr lang="en-US" sz="4400" dirty="0"/>
              <a:t>The control logic is designed</a:t>
            </a:r>
          </a:p>
        </p:txBody>
      </p:sp>
    </p:spTree>
    <p:extLst>
      <p:ext uri="{BB962C8B-B14F-4D97-AF65-F5344CB8AC3E}">
        <p14:creationId xmlns:p14="http://schemas.microsoft.com/office/powerpoint/2010/main" val="39308948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5DD1D-29CF-4910-AAB5-9486A3770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5592" y="300024"/>
            <a:ext cx="12618720" cy="925656"/>
          </a:xfrm>
        </p:spPr>
        <p:txBody>
          <a:bodyPr>
            <a:normAutofit/>
          </a:bodyPr>
          <a:lstStyle/>
          <a:p>
            <a:r>
              <a:rPr lang="en-US" sz="5400" b="1" dirty="0">
                <a:solidFill>
                  <a:srgbClr val="0070C0"/>
                </a:solidFill>
              </a:rPr>
              <a:t>1. Statement of 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B0E59C-1A80-48E8-9203-A41375585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9135" y="1225681"/>
            <a:ext cx="15827432" cy="2768521"/>
          </a:xfrm>
        </p:spPr>
        <p:txBody>
          <a:bodyPr>
            <a:noAutofit/>
          </a:bodyPr>
          <a:lstStyle/>
          <a:p>
            <a:r>
              <a:rPr lang="en-US" sz="3600" dirty="0"/>
              <a:t>Addition and subtraction of binary fixed point numbers when </a:t>
            </a:r>
            <a:r>
              <a:rPr lang="en-US" sz="3600" dirty="0">
                <a:solidFill>
                  <a:srgbClr val="FF0000"/>
                </a:solidFill>
              </a:rPr>
              <a:t>negative numbers are in sign 2’s complement form.</a:t>
            </a:r>
          </a:p>
          <a:p>
            <a:r>
              <a:rPr lang="en-US" sz="3600" dirty="0"/>
              <a:t>The addition of two numbers stored in registers of </a:t>
            </a:r>
            <a:r>
              <a:rPr lang="en-US" sz="3600" dirty="0">
                <a:solidFill>
                  <a:srgbClr val="FF0000"/>
                </a:solidFill>
              </a:rPr>
              <a:t>finite length (8 bits) </a:t>
            </a:r>
            <a:r>
              <a:rPr lang="en-US" sz="3600" dirty="0"/>
              <a:t>may result in a sum that </a:t>
            </a:r>
            <a:r>
              <a:rPr lang="en-US" sz="3600" dirty="0">
                <a:solidFill>
                  <a:srgbClr val="FF0000"/>
                </a:solidFill>
              </a:rPr>
              <a:t>exceeds the storage capacity </a:t>
            </a:r>
            <a:r>
              <a:rPr lang="en-US" sz="3600" dirty="0"/>
              <a:t>of the register </a:t>
            </a:r>
            <a:r>
              <a:rPr lang="en-US" sz="3600" dirty="0">
                <a:solidFill>
                  <a:srgbClr val="FF0000"/>
                </a:solidFill>
              </a:rPr>
              <a:t>by one bit</a:t>
            </a:r>
            <a:r>
              <a:rPr lang="en-US" sz="3600" dirty="0"/>
              <a:t>.</a:t>
            </a:r>
          </a:p>
          <a:p>
            <a:r>
              <a:rPr lang="en-US" sz="3600" dirty="0"/>
              <a:t>The </a:t>
            </a:r>
            <a:r>
              <a:rPr lang="en-US" sz="3600" dirty="0">
                <a:solidFill>
                  <a:srgbClr val="FF0000"/>
                </a:solidFill>
              </a:rPr>
              <a:t>extra bit </a:t>
            </a:r>
            <a:r>
              <a:rPr lang="en-US" sz="3600" dirty="0"/>
              <a:t>is said to cause an </a:t>
            </a:r>
            <a:r>
              <a:rPr lang="en-US" sz="3600" dirty="0">
                <a:solidFill>
                  <a:srgbClr val="FF0000"/>
                </a:solidFill>
              </a:rPr>
              <a:t>overflow</a:t>
            </a:r>
            <a:r>
              <a:rPr lang="en-US" sz="3600" dirty="0"/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D6A666-D112-434B-AC52-D59482E255AA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291157" y="4066224"/>
            <a:ext cx="7213658" cy="3781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3926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BC982-61BF-4B5C-9CB2-03176C1A1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5222" y="237264"/>
            <a:ext cx="12618720" cy="1026271"/>
          </a:xfrm>
        </p:spPr>
        <p:txBody>
          <a:bodyPr>
            <a:normAutofit/>
          </a:bodyPr>
          <a:lstStyle/>
          <a:p>
            <a:r>
              <a:rPr lang="en-US" sz="5400" b="1" dirty="0">
                <a:solidFill>
                  <a:srgbClr val="0070C0"/>
                </a:solidFill>
              </a:rPr>
              <a:t>2. Equipment Configuration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0278B8-37AD-4D17-99C9-1B11F87B00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2632" y="1138336"/>
            <a:ext cx="15927185" cy="2718770"/>
          </a:xfrm>
        </p:spPr>
        <p:txBody>
          <a:bodyPr>
            <a:noAutofit/>
          </a:bodyPr>
          <a:lstStyle/>
          <a:p>
            <a:r>
              <a:rPr lang="en-US" sz="4000" dirty="0"/>
              <a:t>The </a:t>
            </a:r>
            <a:r>
              <a:rPr lang="en-US" sz="4000" dirty="0">
                <a:solidFill>
                  <a:srgbClr val="FF0000"/>
                </a:solidFill>
              </a:rPr>
              <a:t>two signed binary numbers </a:t>
            </a:r>
            <a:r>
              <a:rPr lang="en-US" sz="4000" dirty="0"/>
              <a:t>to be added or subtracted contains </a:t>
            </a:r>
            <a:r>
              <a:rPr lang="en-US" sz="4000" i="1" dirty="0">
                <a:solidFill>
                  <a:srgbClr val="FF0000"/>
                </a:solidFill>
              </a:rPr>
              <a:t>n</a:t>
            </a:r>
            <a:r>
              <a:rPr lang="en-US" sz="4000" dirty="0">
                <a:solidFill>
                  <a:srgbClr val="FF0000"/>
                </a:solidFill>
              </a:rPr>
              <a:t> bits</a:t>
            </a:r>
            <a:r>
              <a:rPr lang="en-US" sz="4000" dirty="0"/>
              <a:t>. </a:t>
            </a:r>
          </a:p>
          <a:p>
            <a:r>
              <a:rPr lang="en-US" sz="4000" dirty="0"/>
              <a:t>The </a:t>
            </a:r>
            <a:r>
              <a:rPr lang="en-US" sz="4000" dirty="0">
                <a:solidFill>
                  <a:srgbClr val="FF0000"/>
                </a:solidFill>
              </a:rPr>
              <a:t>magnitudes</a:t>
            </a:r>
            <a:r>
              <a:rPr lang="en-US" sz="4000" dirty="0"/>
              <a:t> of numbers contain </a:t>
            </a:r>
            <a:r>
              <a:rPr lang="en-US" sz="4000" i="1" dirty="0"/>
              <a:t>k</a:t>
            </a:r>
            <a:r>
              <a:rPr lang="en-US" sz="4000" dirty="0"/>
              <a:t> = </a:t>
            </a:r>
            <a:r>
              <a:rPr lang="en-US" sz="4000" i="1" dirty="0"/>
              <a:t>n </a:t>
            </a:r>
            <a:r>
              <a:rPr lang="en-US" sz="4000" dirty="0"/>
              <a:t>– 1 bits and are </a:t>
            </a:r>
            <a:r>
              <a:rPr lang="en-US" sz="4000" dirty="0">
                <a:solidFill>
                  <a:srgbClr val="FF0000"/>
                </a:solidFill>
              </a:rPr>
              <a:t>stored</a:t>
            </a:r>
            <a:r>
              <a:rPr lang="en-US" sz="4000" dirty="0"/>
              <a:t> in </a:t>
            </a:r>
            <a:r>
              <a:rPr lang="en-US" sz="4000" dirty="0">
                <a:solidFill>
                  <a:srgbClr val="FF0000"/>
                </a:solidFill>
              </a:rPr>
              <a:t>registers </a:t>
            </a:r>
            <a:r>
              <a:rPr lang="en-US" sz="4000" i="1" dirty="0">
                <a:solidFill>
                  <a:srgbClr val="FF0000"/>
                </a:solidFill>
              </a:rPr>
              <a:t>A</a:t>
            </a:r>
            <a:r>
              <a:rPr lang="en-US" sz="4000" dirty="0">
                <a:solidFill>
                  <a:srgbClr val="FF0000"/>
                </a:solidFill>
              </a:rPr>
              <a:t> and </a:t>
            </a:r>
            <a:r>
              <a:rPr lang="en-US" sz="4000" i="1" dirty="0">
                <a:solidFill>
                  <a:srgbClr val="FF0000"/>
                </a:solidFill>
              </a:rPr>
              <a:t>B</a:t>
            </a:r>
            <a:r>
              <a:rPr lang="en-US" sz="4000" dirty="0"/>
              <a:t>.</a:t>
            </a:r>
          </a:p>
          <a:p>
            <a:r>
              <a:rPr lang="en-US" sz="4000" dirty="0"/>
              <a:t>The </a:t>
            </a:r>
            <a:r>
              <a:rPr lang="en-US" sz="4000" dirty="0">
                <a:solidFill>
                  <a:srgbClr val="FF0000"/>
                </a:solidFill>
              </a:rPr>
              <a:t>sign bits </a:t>
            </a:r>
            <a:r>
              <a:rPr lang="en-US" sz="4000" dirty="0"/>
              <a:t>are </a:t>
            </a:r>
            <a:r>
              <a:rPr lang="en-US" sz="4000" dirty="0">
                <a:solidFill>
                  <a:srgbClr val="FF0000"/>
                </a:solidFill>
              </a:rPr>
              <a:t>stored</a:t>
            </a:r>
            <a:r>
              <a:rPr lang="en-US" sz="4000" dirty="0"/>
              <a:t> in </a:t>
            </a:r>
            <a:r>
              <a:rPr lang="en-US" sz="4000" dirty="0">
                <a:solidFill>
                  <a:srgbClr val="FF0000"/>
                </a:solidFill>
              </a:rPr>
              <a:t>flip-flops</a:t>
            </a:r>
            <a:r>
              <a:rPr lang="en-US" sz="4000" dirty="0"/>
              <a:t> named </a:t>
            </a:r>
            <a:r>
              <a:rPr lang="en-US" sz="4000" i="1" dirty="0">
                <a:solidFill>
                  <a:srgbClr val="FF0000"/>
                </a:solidFill>
              </a:rPr>
              <a:t>A</a:t>
            </a:r>
            <a:r>
              <a:rPr lang="en-US" sz="4000" i="1" baseline="-25000" dirty="0">
                <a:solidFill>
                  <a:srgbClr val="FF0000"/>
                </a:solidFill>
              </a:rPr>
              <a:t>s</a:t>
            </a:r>
            <a:r>
              <a:rPr lang="en-US" sz="4000" dirty="0">
                <a:solidFill>
                  <a:srgbClr val="FF0000"/>
                </a:solidFill>
              </a:rPr>
              <a:t> and </a:t>
            </a:r>
            <a:r>
              <a:rPr lang="en-US" sz="4000" i="1" dirty="0" err="1">
                <a:solidFill>
                  <a:srgbClr val="FF0000"/>
                </a:solidFill>
              </a:rPr>
              <a:t>B</a:t>
            </a:r>
            <a:r>
              <a:rPr lang="en-US" sz="4000" i="1" baseline="-25000" dirty="0" err="1">
                <a:solidFill>
                  <a:srgbClr val="FF0000"/>
                </a:solidFill>
              </a:rPr>
              <a:t>s</a:t>
            </a:r>
            <a:r>
              <a:rPr lang="en-US" sz="4000" dirty="0"/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03E1D6-D5D2-4D66-A5E2-47864BB1EC6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lum bright="-20000" contrast="40000"/>
          </a:blip>
          <a:srcRect l="5864" t="4392" r="1102" b="1948"/>
          <a:stretch/>
        </p:blipFill>
        <p:spPr>
          <a:xfrm>
            <a:off x="7115695" y="3758773"/>
            <a:ext cx="9099634" cy="420481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4940C8A-7218-4EC8-9FFD-53588AD47E26}"/>
              </a:ext>
            </a:extLst>
          </p:cNvPr>
          <p:cNvSpPr txBox="1"/>
          <p:nvPr/>
        </p:nvSpPr>
        <p:spPr>
          <a:xfrm>
            <a:off x="282632" y="5959886"/>
            <a:ext cx="651302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dirty="0">
                <a:solidFill>
                  <a:srgbClr val="FF0000"/>
                </a:solidFill>
              </a:rPr>
              <a:t>Fig. 10-6 </a:t>
            </a:r>
            <a:r>
              <a:rPr lang="en-US" sz="3600" dirty="0"/>
              <a:t>Register and associated equipment configuration for the adder-</a:t>
            </a:r>
            <a:r>
              <a:rPr lang="en-US" sz="3600" dirty="0" err="1"/>
              <a:t>subtractor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1269759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BC982-61BF-4B5C-9CB2-03176C1A1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5222" y="287142"/>
            <a:ext cx="12618720" cy="1126022"/>
          </a:xfrm>
        </p:spPr>
        <p:txBody>
          <a:bodyPr>
            <a:normAutofit/>
          </a:bodyPr>
          <a:lstStyle/>
          <a:p>
            <a:r>
              <a:rPr lang="en-US" sz="5400" b="1" dirty="0">
                <a:solidFill>
                  <a:srgbClr val="0070C0"/>
                </a:solidFill>
              </a:rPr>
              <a:t>2. Equipment Configuration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0278B8-37AD-4D17-99C9-1B11F87B00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9382" y="1271343"/>
            <a:ext cx="15993687" cy="6293239"/>
          </a:xfrm>
        </p:spPr>
        <p:txBody>
          <a:bodyPr>
            <a:noAutofit/>
          </a:bodyPr>
          <a:lstStyle/>
          <a:p>
            <a:r>
              <a:rPr lang="en-US" sz="4400" dirty="0"/>
              <a:t>The ALU performs the arithmetic operations and the </a:t>
            </a:r>
            <a:r>
              <a:rPr lang="en-US" sz="4400" dirty="0">
                <a:solidFill>
                  <a:srgbClr val="FF0000"/>
                </a:solidFill>
              </a:rPr>
              <a:t>1-bit register </a:t>
            </a:r>
            <a:r>
              <a:rPr lang="en-US" sz="4400" i="1" dirty="0">
                <a:solidFill>
                  <a:srgbClr val="FF0000"/>
                </a:solidFill>
              </a:rPr>
              <a:t>E</a:t>
            </a:r>
            <a:r>
              <a:rPr lang="en-US" sz="4400" dirty="0">
                <a:solidFill>
                  <a:srgbClr val="FF0000"/>
                </a:solidFill>
              </a:rPr>
              <a:t> serves as the overflow flip-flop</a:t>
            </a:r>
            <a:r>
              <a:rPr lang="en-US" sz="4400" dirty="0"/>
              <a:t>, where the </a:t>
            </a:r>
            <a:r>
              <a:rPr lang="en-US" sz="4400" dirty="0">
                <a:solidFill>
                  <a:srgbClr val="FF0000"/>
                </a:solidFill>
              </a:rPr>
              <a:t>output carry is transferred</a:t>
            </a:r>
            <a:r>
              <a:rPr lang="en-US" sz="4400" dirty="0"/>
              <a:t>.</a:t>
            </a:r>
          </a:p>
          <a:p>
            <a:r>
              <a:rPr lang="en-US" sz="4400" dirty="0"/>
              <a:t>It is </a:t>
            </a:r>
            <a:r>
              <a:rPr lang="en-US" sz="4400" dirty="0">
                <a:solidFill>
                  <a:srgbClr val="FF0000"/>
                </a:solidFill>
              </a:rPr>
              <a:t>assumed</a:t>
            </a:r>
            <a:r>
              <a:rPr lang="en-US" sz="4400" dirty="0"/>
              <a:t> that the 2 numbers and their signs have been transferred to their respective registers and that the </a:t>
            </a:r>
            <a:r>
              <a:rPr lang="en-US" sz="4400" dirty="0">
                <a:solidFill>
                  <a:srgbClr val="FF0000"/>
                </a:solidFill>
              </a:rPr>
              <a:t>result</a:t>
            </a:r>
            <a:r>
              <a:rPr lang="en-US" sz="4400" dirty="0"/>
              <a:t> of the operation is to be </a:t>
            </a:r>
            <a:r>
              <a:rPr lang="en-US" sz="4400" dirty="0">
                <a:solidFill>
                  <a:srgbClr val="FF0000"/>
                </a:solidFill>
              </a:rPr>
              <a:t>available</a:t>
            </a:r>
            <a:r>
              <a:rPr lang="en-US" sz="4400" dirty="0"/>
              <a:t> in </a:t>
            </a:r>
            <a:r>
              <a:rPr lang="en-US" sz="4400" dirty="0">
                <a:solidFill>
                  <a:srgbClr val="FF0000"/>
                </a:solidFill>
              </a:rPr>
              <a:t>registers </a:t>
            </a:r>
            <a:r>
              <a:rPr lang="en-US" sz="4400" i="1" dirty="0">
                <a:solidFill>
                  <a:srgbClr val="FF0000"/>
                </a:solidFill>
              </a:rPr>
              <a:t>A</a:t>
            </a:r>
            <a:r>
              <a:rPr lang="en-US" sz="4400" dirty="0">
                <a:solidFill>
                  <a:srgbClr val="FF0000"/>
                </a:solidFill>
              </a:rPr>
              <a:t> and </a:t>
            </a:r>
            <a:r>
              <a:rPr lang="en-US" sz="4400" i="1" dirty="0">
                <a:solidFill>
                  <a:srgbClr val="FF0000"/>
                </a:solidFill>
              </a:rPr>
              <a:t>A</a:t>
            </a:r>
            <a:r>
              <a:rPr lang="en-US" sz="4400" i="1" baseline="-25000" dirty="0">
                <a:solidFill>
                  <a:srgbClr val="FF0000"/>
                </a:solidFill>
              </a:rPr>
              <a:t>s</a:t>
            </a:r>
            <a:r>
              <a:rPr lang="en-US" sz="4400" dirty="0"/>
              <a:t>.</a:t>
            </a:r>
          </a:p>
          <a:p>
            <a:r>
              <a:rPr lang="en-US" sz="4400" dirty="0">
                <a:solidFill>
                  <a:srgbClr val="FF0000"/>
                </a:solidFill>
              </a:rPr>
              <a:t>Two input </a:t>
            </a:r>
            <a:r>
              <a:rPr lang="en-US" sz="4400" dirty="0"/>
              <a:t>signals in the control logic specify the </a:t>
            </a:r>
            <a:r>
              <a:rPr lang="en-US" sz="4400" dirty="0">
                <a:solidFill>
                  <a:srgbClr val="FF0000"/>
                </a:solidFill>
              </a:rPr>
              <a:t>add (</a:t>
            </a:r>
            <a:r>
              <a:rPr lang="en-US" sz="4400" i="1" dirty="0" err="1">
                <a:solidFill>
                  <a:srgbClr val="FF0000"/>
                </a:solidFill>
              </a:rPr>
              <a:t>q</a:t>
            </a:r>
            <a:r>
              <a:rPr lang="en-US" sz="4400" i="1" baseline="-25000" dirty="0" err="1">
                <a:solidFill>
                  <a:srgbClr val="FF0000"/>
                </a:solidFill>
              </a:rPr>
              <a:t>a</a:t>
            </a:r>
            <a:r>
              <a:rPr lang="en-US" sz="4400" dirty="0">
                <a:solidFill>
                  <a:srgbClr val="FF0000"/>
                </a:solidFill>
              </a:rPr>
              <a:t>) </a:t>
            </a:r>
            <a:r>
              <a:rPr lang="en-US" sz="4400" dirty="0"/>
              <a:t>and </a:t>
            </a:r>
            <a:r>
              <a:rPr lang="en-US" sz="4400" dirty="0">
                <a:solidFill>
                  <a:srgbClr val="FF0000"/>
                </a:solidFill>
              </a:rPr>
              <a:t>subtract (</a:t>
            </a:r>
            <a:r>
              <a:rPr lang="en-US" sz="4400" i="1" dirty="0" err="1">
                <a:solidFill>
                  <a:srgbClr val="FF0000"/>
                </a:solidFill>
              </a:rPr>
              <a:t>q</a:t>
            </a:r>
            <a:r>
              <a:rPr lang="en-US" sz="4400" i="1" baseline="-25000" dirty="0" err="1">
                <a:solidFill>
                  <a:srgbClr val="FF0000"/>
                </a:solidFill>
              </a:rPr>
              <a:t>s</a:t>
            </a:r>
            <a:r>
              <a:rPr lang="en-US" sz="4400" dirty="0">
                <a:solidFill>
                  <a:srgbClr val="FF0000"/>
                </a:solidFill>
              </a:rPr>
              <a:t>) </a:t>
            </a:r>
            <a:r>
              <a:rPr lang="en-US" sz="4400" dirty="0"/>
              <a:t>operations.</a:t>
            </a:r>
          </a:p>
          <a:p>
            <a:r>
              <a:rPr lang="en-US" sz="4400" dirty="0"/>
              <a:t>One </a:t>
            </a:r>
            <a:r>
              <a:rPr lang="en-US" sz="4400" dirty="0">
                <a:solidFill>
                  <a:srgbClr val="FF0000"/>
                </a:solidFill>
              </a:rPr>
              <a:t>output variable </a:t>
            </a:r>
            <a:r>
              <a:rPr lang="en-US" sz="4400" i="1" dirty="0">
                <a:solidFill>
                  <a:srgbClr val="FF0000"/>
                </a:solidFill>
              </a:rPr>
              <a:t>x</a:t>
            </a:r>
            <a:r>
              <a:rPr lang="en-US" sz="4400" dirty="0">
                <a:solidFill>
                  <a:srgbClr val="FF0000"/>
                </a:solidFill>
              </a:rPr>
              <a:t> </a:t>
            </a:r>
            <a:r>
              <a:rPr lang="en-US" sz="4400" dirty="0"/>
              <a:t>indicates the </a:t>
            </a:r>
            <a:r>
              <a:rPr lang="en-US" sz="4400" dirty="0">
                <a:solidFill>
                  <a:srgbClr val="FF0000"/>
                </a:solidFill>
              </a:rPr>
              <a:t>end of the operation</a:t>
            </a:r>
            <a:r>
              <a:rPr lang="en-US" sz="4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885693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BC982-61BF-4B5C-9CB2-03176C1A1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5222" y="287141"/>
            <a:ext cx="12618720" cy="1100584"/>
          </a:xfrm>
        </p:spPr>
        <p:txBody>
          <a:bodyPr>
            <a:normAutofit/>
          </a:bodyPr>
          <a:lstStyle/>
          <a:p>
            <a:r>
              <a:rPr lang="en-US" sz="5400" b="1" dirty="0">
                <a:solidFill>
                  <a:srgbClr val="0070C0"/>
                </a:solidFill>
              </a:rPr>
              <a:t>2. Equipment Configuration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0278B8-37AD-4D17-99C9-1B11F87B00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5884" y="1387724"/>
            <a:ext cx="15844058" cy="4697196"/>
          </a:xfrm>
        </p:spPr>
        <p:txBody>
          <a:bodyPr>
            <a:noAutofit/>
          </a:bodyPr>
          <a:lstStyle/>
          <a:p>
            <a:r>
              <a:rPr lang="en-US" sz="4400" dirty="0"/>
              <a:t>The control logic communicates with the </a:t>
            </a:r>
            <a:r>
              <a:rPr lang="en-US" sz="4400" dirty="0">
                <a:solidFill>
                  <a:srgbClr val="FF0000"/>
                </a:solidFill>
              </a:rPr>
              <a:t>outside or external environment</a:t>
            </a:r>
            <a:r>
              <a:rPr lang="en-US" sz="4400" dirty="0"/>
              <a:t> through the input and output variables.</a:t>
            </a:r>
          </a:p>
          <a:p>
            <a:r>
              <a:rPr lang="en-US" sz="4400" dirty="0"/>
              <a:t>Control logic recognizes input signals, </a:t>
            </a:r>
            <a:r>
              <a:rPr lang="en-US" sz="4400" i="1" dirty="0" err="1"/>
              <a:t>q</a:t>
            </a:r>
            <a:r>
              <a:rPr lang="en-US" sz="4400" i="1" baseline="-25000" dirty="0" err="1"/>
              <a:t>a</a:t>
            </a:r>
            <a:r>
              <a:rPr lang="en-US" sz="4400" dirty="0"/>
              <a:t> or </a:t>
            </a:r>
            <a:r>
              <a:rPr lang="en-US" sz="4400" i="1" dirty="0" err="1"/>
              <a:t>q</a:t>
            </a:r>
            <a:r>
              <a:rPr lang="en-US" sz="4400" i="1" baseline="-25000" dirty="0" err="1"/>
              <a:t>s</a:t>
            </a:r>
            <a:r>
              <a:rPr lang="en-US" sz="4400" dirty="0"/>
              <a:t> and provides the required operation.</a:t>
            </a:r>
          </a:p>
          <a:p>
            <a:r>
              <a:rPr lang="en-US" sz="4400" dirty="0"/>
              <a:t>Upon completion of the operation, </a:t>
            </a:r>
            <a:r>
              <a:rPr lang="en-US" sz="4400" dirty="0">
                <a:solidFill>
                  <a:srgbClr val="FF0000"/>
                </a:solidFill>
              </a:rPr>
              <a:t>the control logic informs </a:t>
            </a:r>
            <a:r>
              <a:rPr lang="en-US" sz="4400" dirty="0"/>
              <a:t>the </a:t>
            </a:r>
            <a:r>
              <a:rPr lang="en-US" sz="4400" dirty="0">
                <a:solidFill>
                  <a:srgbClr val="FF0000"/>
                </a:solidFill>
              </a:rPr>
              <a:t>external environment </a:t>
            </a:r>
            <a:r>
              <a:rPr lang="en-US" sz="4400" dirty="0"/>
              <a:t>with the </a:t>
            </a:r>
            <a:r>
              <a:rPr lang="en-US" sz="4400" dirty="0">
                <a:solidFill>
                  <a:srgbClr val="FF0000"/>
                </a:solidFill>
              </a:rPr>
              <a:t>output, </a:t>
            </a:r>
            <a:r>
              <a:rPr lang="en-US" sz="4400" i="1" dirty="0">
                <a:solidFill>
                  <a:srgbClr val="FF0000"/>
                </a:solidFill>
              </a:rPr>
              <a:t>x</a:t>
            </a:r>
            <a:r>
              <a:rPr lang="en-US" sz="4400" dirty="0">
                <a:solidFill>
                  <a:srgbClr val="FF0000"/>
                </a:solidFill>
              </a:rPr>
              <a:t> </a:t>
            </a:r>
            <a:r>
              <a:rPr lang="en-US" sz="4400" dirty="0"/>
              <a:t>that the sum or difference is in registers </a:t>
            </a:r>
            <a:r>
              <a:rPr lang="en-US" sz="4400" i="1" dirty="0"/>
              <a:t>A</a:t>
            </a:r>
            <a:r>
              <a:rPr lang="en-US" sz="4400" dirty="0"/>
              <a:t> and </a:t>
            </a:r>
            <a:r>
              <a:rPr lang="en-US" sz="4400" i="1" dirty="0"/>
              <a:t>A</a:t>
            </a:r>
            <a:r>
              <a:rPr lang="en-US" sz="4400" i="1" baseline="-25000" dirty="0"/>
              <a:t>s</a:t>
            </a:r>
            <a:r>
              <a:rPr lang="en-US" sz="4400" dirty="0"/>
              <a:t> and the overflow bit is in </a:t>
            </a:r>
            <a:r>
              <a:rPr lang="en-US" sz="4400" i="1" dirty="0"/>
              <a:t>E</a:t>
            </a:r>
            <a:r>
              <a:rPr lang="en-US" sz="4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076649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8004E563DC5D7448F8AB71CCBF37A33" ma:contentTypeVersion="4" ma:contentTypeDescription="Create a new document." ma:contentTypeScope="" ma:versionID="fccd4ad427ef823e3f829f6f046597fd">
  <xsd:schema xmlns:xsd="http://www.w3.org/2001/XMLSchema" xmlns:xs="http://www.w3.org/2001/XMLSchema" xmlns:p="http://schemas.microsoft.com/office/2006/metadata/properties" xmlns:ns2="79f63d6a-7491-42f7-8e1b-9e3d1c4aa66b" targetNamespace="http://schemas.microsoft.com/office/2006/metadata/properties" ma:root="true" ma:fieldsID="ec6b5ae44648d691ca86d7654a0d6918" ns2:_="">
    <xsd:import namespace="79f63d6a-7491-42f7-8e1b-9e3d1c4aa66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9f63d6a-7491-42f7-8e1b-9e3d1c4aa66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358E20A-3CCF-4936-A030-6C75490658A6}">
  <ds:schemaRefs>
    <ds:schemaRef ds:uri="http://schemas.openxmlformats.org/package/2006/metadata/core-properties"/>
    <ds:schemaRef ds:uri="http://purl.org/dc/dcmitype/"/>
    <ds:schemaRef ds:uri="f05aa4fc-6785-42fa-879e-4fefad1725f6"/>
    <ds:schemaRef ds:uri="http://schemas.microsoft.com/office/2006/documentManagement/types"/>
    <ds:schemaRef ds:uri="http://schemas.microsoft.com/office/2006/metadata/properties"/>
    <ds:schemaRef ds:uri="http://purl.org/dc/terms/"/>
    <ds:schemaRef ds:uri="http://schemas.microsoft.com/office/infopath/2007/PartnerControls"/>
    <ds:schemaRef ds:uri="http://www.w3.org/XML/1998/namespace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96A4027F-3D24-4D53-BFC9-3C8233FBA00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4B1B421-1D8F-4BA9-A1FB-9C753282F829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7651</TotalTime>
  <Words>1371</Words>
  <Application>Microsoft Office PowerPoint</Application>
  <PresentationFormat>Custom</PresentationFormat>
  <Paragraphs>103</Paragraphs>
  <Slides>24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Arial Black</vt:lpstr>
      <vt:lpstr>Calibri</vt:lpstr>
      <vt:lpstr>Calibri Light</vt:lpstr>
      <vt:lpstr>Cambria Math</vt:lpstr>
      <vt:lpstr>Times New Roman</vt:lpstr>
      <vt:lpstr>Office Theme</vt:lpstr>
      <vt:lpstr>Lecture # 5 (Final) Control Logic Design Micro-program, flow-chart, state-diagram</vt:lpstr>
      <vt:lpstr>Introduction</vt:lpstr>
      <vt:lpstr>Control Organization</vt:lpstr>
      <vt:lpstr>Microprogram Control</vt:lpstr>
      <vt:lpstr>Hard-wired Control - Example</vt:lpstr>
      <vt:lpstr>1. Statement of the Problem</vt:lpstr>
      <vt:lpstr>2. Equipment Configuration</vt:lpstr>
      <vt:lpstr>2. Equipment Configuration</vt:lpstr>
      <vt:lpstr>2. Equipment Configuration</vt:lpstr>
      <vt:lpstr>3. Derivation of the Algorithm</vt:lpstr>
      <vt:lpstr>3. Derivation of the Algorithm contd….</vt:lpstr>
      <vt:lpstr>Flowchart and state diagram for sign magnitude addition and subtraction operation</vt:lpstr>
      <vt:lpstr>Explanation of the Flowchart and State Diagram</vt:lpstr>
      <vt:lpstr>Explanation of the Flowchart and State Diagram</vt:lpstr>
      <vt:lpstr>Explanation of the Flowchart and State Diagram</vt:lpstr>
      <vt:lpstr>4. Data Processor Register</vt:lpstr>
      <vt:lpstr>5. Control Block Diagram</vt:lpstr>
      <vt:lpstr>Control State Diagram</vt:lpstr>
      <vt:lpstr>Control State Diagram</vt:lpstr>
      <vt:lpstr>Control State Diagram</vt:lpstr>
      <vt:lpstr>Sequence of Register Transfers</vt:lpstr>
      <vt:lpstr>Sequence of Register Transfers</vt:lpstr>
      <vt:lpstr>Sequence of Register Transfers</vt:lpstr>
      <vt:lpstr>Thanks for Attending….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Jahid Hasan</dc:creator>
  <cp:lastModifiedBy>Protik Parvez Sheikh</cp:lastModifiedBy>
  <cp:revision>364</cp:revision>
  <dcterms:created xsi:type="dcterms:W3CDTF">2017-01-20T15:00:05Z</dcterms:created>
  <dcterms:modified xsi:type="dcterms:W3CDTF">2023-08-09T06:11:07Z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0x01010068004E563DC5D7448F8AB71CCBF37A33</vt:lpwstr>
  </property>
</Properties>
</file>