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A48AFB-113B-45F3-8E3A-F1264F312EC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6B6A25-A9A1-4F10-81B8-6444FF97FC9C}">
      <dgm:prSet/>
      <dgm:spPr/>
      <dgm:t>
        <a:bodyPr/>
        <a:lstStyle/>
        <a:p>
          <a:r>
            <a:rPr lang="en-US"/>
            <a:t>CASE STUDY</a:t>
          </a:r>
        </a:p>
      </dgm:t>
    </dgm:pt>
    <dgm:pt modelId="{820B927A-B3A9-4802-8199-E7C4C676FF23}" type="parTrans" cxnId="{FF32AA99-F497-4BBD-992C-5578CA1EB25E}">
      <dgm:prSet/>
      <dgm:spPr/>
      <dgm:t>
        <a:bodyPr/>
        <a:lstStyle/>
        <a:p>
          <a:endParaRPr lang="en-US"/>
        </a:p>
      </dgm:t>
    </dgm:pt>
    <dgm:pt modelId="{2606C541-CFE5-4033-AE88-08850E2D317A}" type="sibTrans" cxnId="{FF32AA99-F497-4BBD-992C-5578CA1EB25E}">
      <dgm:prSet/>
      <dgm:spPr/>
      <dgm:t>
        <a:bodyPr/>
        <a:lstStyle/>
        <a:p>
          <a:endParaRPr lang="en-US"/>
        </a:p>
      </dgm:t>
    </dgm:pt>
    <dgm:pt modelId="{5AB4F29C-3909-4BAD-9C23-84C11A6BA93F}">
      <dgm:prSet/>
      <dgm:spPr/>
      <dgm:t>
        <a:bodyPr/>
        <a:lstStyle/>
        <a:p>
          <a:r>
            <a:rPr lang="en-US"/>
            <a:t>Institution of Engineers, Bangladesh (IEB) Code of Ethics</a:t>
          </a:r>
        </a:p>
      </dgm:t>
    </dgm:pt>
    <dgm:pt modelId="{FBC0FBEB-2486-4259-860B-3E2E271AF59E}" type="parTrans" cxnId="{4FE7C815-B53B-4AFA-A101-F4280C3E9E12}">
      <dgm:prSet/>
      <dgm:spPr/>
      <dgm:t>
        <a:bodyPr/>
        <a:lstStyle/>
        <a:p>
          <a:endParaRPr lang="en-US"/>
        </a:p>
      </dgm:t>
    </dgm:pt>
    <dgm:pt modelId="{F470DEBE-D95B-483A-AF1C-9EFA1CBDD6E0}" type="sibTrans" cxnId="{4FE7C815-B53B-4AFA-A101-F4280C3E9E12}">
      <dgm:prSet/>
      <dgm:spPr/>
      <dgm:t>
        <a:bodyPr/>
        <a:lstStyle/>
        <a:p>
          <a:endParaRPr lang="en-US"/>
        </a:p>
      </dgm:t>
    </dgm:pt>
    <dgm:pt modelId="{B0561521-62E8-4682-B759-D253AD53F691}">
      <dgm:prSet/>
      <dgm:spPr/>
      <dgm:t>
        <a:bodyPr/>
        <a:lstStyle/>
        <a:p>
          <a:r>
            <a:rPr lang="en-US"/>
            <a:t>Key IEB ethics that were violated</a:t>
          </a:r>
        </a:p>
      </dgm:t>
    </dgm:pt>
    <dgm:pt modelId="{AC13082C-C9E9-4463-8FBB-CAB85CAC51AA}" type="parTrans" cxnId="{A30CA589-80C9-415B-82E3-7C465E1E6C6B}">
      <dgm:prSet/>
      <dgm:spPr/>
      <dgm:t>
        <a:bodyPr/>
        <a:lstStyle/>
        <a:p>
          <a:endParaRPr lang="en-US"/>
        </a:p>
      </dgm:t>
    </dgm:pt>
    <dgm:pt modelId="{3EE03053-EB53-4B08-A4B1-4858974ED3C9}" type="sibTrans" cxnId="{A30CA589-80C9-415B-82E3-7C465E1E6C6B}">
      <dgm:prSet/>
      <dgm:spPr/>
      <dgm:t>
        <a:bodyPr/>
        <a:lstStyle/>
        <a:p>
          <a:endParaRPr lang="en-US"/>
        </a:p>
      </dgm:t>
    </dgm:pt>
    <dgm:pt modelId="{646A93E7-9539-42E7-A380-EFCC385D374A}">
      <dgm:prSet/>
      <dgm:spPr/>
      <dgm:t>
        <a:bodyPr/>
        <a:lstStyle/>
        <a:p>
          <a:r>
            <a:rPr lang="en-US"/>
            <a:t>Ethical dilemmas</a:t>
          </a:r>
        </a:p>
      </dgm:t>
    </dgm:pt>
    <dgm:pt modelId="{074A0087-D9CB-43C9-8DAA-3FD7606384A8}" type="parTrans" cxnId="{81289C13-3C48-4431-8525-D1CA03140546}">
      <dgm:prSet/>
      <dgm:spPr/>
      <dgm:t>
        <a:bodyPr/>
        <a:lstStyle/>
        <a:p>
          <a:endParaRPr lang="en-US"/>
        </a:p>
      </dgm:t>
    </dgm:pt>
    <dgm:pt modelId="{070C656D-47CC-4589-BCCA-C3BFB8DC9221}" type="sibTrans" cxnId="{81289C13-3C48-4431-8525-D1CA03140546}">
      <dgm:prSet/>
      <dgm:spPr/>
      <dgm:t>
        <a:bodyPr/>
        <a:lstStyle/>
        <a:p>
          <a:endParaRPr lang="en-US"/>
        </a:p>
      </dgm:t>
    </dgm:pt>
    <dgm:pt modelId="{25E1AC1B-2AD7-4214-8E3B-5FD5E9E861C1}">
      <dgm:prSet/>
      <dgm:spPr/>
      <dgm:t>
        <a:bodyPr/>
        <a:lstStyle/>
        <a:p>
          <a:r>
            <a:rPr lang="en-US"/>
            <a:t>Four Step Ethical Dilemma Analysis</a:t>
          </a:r>
        </a:p>
      </dgm:t>
    </dgm:pt>
    <dgm:pt modelId="{0837CAF9-E187-4C41-89F0-807C52055D6F}" type="parTrans" cxnId="{F80D400B-E30E-4048-8CEF-592CF9B0FC1F}">
      <dgm:prSet/>
      <dgm:spPr/>
      <dgm:t>
        <a:bodyPr/>
        <a:lstStyle/>
        <a:p>
          <a:endParaRPr lang="en-US"/>
        </a:p>
      </dgm:t>
    </dgm:pt>
    <dgm:pt modelId="{9ECFDCE1-37A1-403A-BD77-637A4CFAE4CF}" type="sibTrans" cxnId="{F80D400B-E30E-4048-8CEF-592CF9B0FC1F}">
      <dgm:prSet/>
      <dgm:spPr/>
      <dgm:t>
        <a:bodyPr/>
        <a:lstStyle/>
        <a:p>
          <a:endParaRPr lang="en-US"/>
        </a:p>
      </dgm:t>
    </dgm:pt>
    <dgm:pt modelId="{D6693C7B-E7CC-4DDA-9F26-0711F15FBC06}">
      <dgm:prSet/>
      <dgm:spPr/>
      <dgm:t>
        <a:bodyPr/>
        <a:lstStyle/>
        <a:p>
          <a:r>
            <a:rPr lang="en-US"/>
            <a:t>Conclusion</a:t>
          </a:r>
        </a:p>
      </dgm:t>
    </dgm:pt>
    <dgm:pt modelId="{9680D2B6-9961-4FDB-BF79-F78C01299571}" type="parTrans" cxnId="{6EF1201E-B0AD-4752-9760-DD96DA06D8C1}">
      <dgm:prSet/>
      <dgm:spPr/>
      <dgm:t>
        <a:bodyPr/>
        <a:lstStyle/>
        <a:p>
          <a:endParaRPr lang="en-US"/>
        </a:p>
      </dgm:t>
    </dgm:pt>
    <dgm:pt modelId="{2FF1B13D-0B59-4F03-AB2F-BD51448594BD}" type="sibTrans" cxnId="{6EF1201E-B0AD-4752-9760-DD96DA06D8C1}">
      <dgm:prSet/>
      <dgm:spPr/>
      <dgm:t>
        <a:bodyPr/>
        <a:lstStyle/>
        <a:p>
          <a:endParaRPr lang="en-US"/>
        </a:p>
      </dgm:t>
    </dgm:pt>
    <dgm:pt modelId="{A026A4D3-89F2-42B7-94D9-87C6ED241F2F}">
      <dgm:prSet/>
      <dgm:spPr/>
      <dgm:t>
        <a:bodyPr/>
        <a:lstStyle/>
        <a:p>
          <a:r>
            <a:rPr lang="en-US"/>
            <a:t>Reference</a:t>
          </a:r>
        </a:p>
      </dgm:t>
    </dgm:pt>
    <dgm:pt modelId="{DD0519AE-9D17-4A30-9E6B-12A4B474E025}" type="parTrans" cxnId="{6BAED47C-0265-4F22-BDFD-35AFE0B4EC12}">
      <dgm:prSet/>
      <dgm:spPr/>
      <dgm:t>
        <a:bodyPr/>
        <a:lstStyle/>
        <a:p>
          <a:endParaRPr lang="en-US"/>
        </a:p>
      </dgm:t>
    </dgm:pt>
    <dgm:pt modelId="{3BB2AEC9-D6CB-4DC1-9AD5-D3ED68D2EB59}" type="sibTrans" cxnId="{6BAED47C-0265-4F22-BDFD-35AFE0B4EC12}">
      <dgm:prSet/>
      <dgm:spPr/>
      <dgm:t>
        <a:bodyPr/>
        <a:lstStyle/>
        <a:p>
          <a:endParaRPr lang="en-US"/>
        </a:p>
      </dgm:t>
    </dgm:pt>
    <dgm:pt modelId="{971971E0-0022-4A5C-8076-08D98CFCF1BB}" type="pres">
      <dgm:prSet presAssocID="{41A48AFB-113B-45F3-8E3A-F1264F312EC5}" presName="diagram" presStyleCnt="0">
        <dgm:presLayoutVars>
          <dgm:dir/>
          <dgm:resizeHandles val="exact"/>
        </dgm:presLayoutVars>
      </dgm:prSet>
      <dgm:spPr/>
    </dgm:pt>
    <dgm:pt modelId="{2EDB2299-15E7-498B-A491-14748C05557E}" type="pres">
      <dgm:prSet presAssocID="{D56B6A25-A9A1-4F10-81B8-6444FF97FC9C}" presName="node" presStyleLbl="node1" presStyleIdx="0" presStyleCnt="7">
        <dgm:presLayoutVars>
          <dgm:bulletEnabled val="1"/>
        </dgm:presLayoutVars>
      </dgm:prSet>
      <dgm:spPr/>
    </dgm:pt>
    <dgm:pt modelId="{641C0D89-1147-4878-9593-64E6F86B2972}" type="pres">
      <dgm:prSet presAssocID="{2606C541-CFE5-4033-AE88-08850E2D317A}" presName="sibTrans" presStyleCnt="0"/>
      <dgm:spPr/>
    </dgm:pt>
    <dgm:pt modelId="{730E168C-6E44-4BB3-A8AF-85CF47D71007}" type="pres">
      <dgm:prSet presAssocID="{5AB4F29C-3909-4BAD-9C23-84C11A6BA93F}" presName="node" presStyleLbl="node1" presStyleIdx="1" presStyleCnt="7">
        <dgm:presLayoutVars>
          <dgm:bulletEnabled val="1"/>
        </dgm:presLayoutVars>
      </dgm:prSet>
      <dgm:spPr/>
    </dgm:pt>
    <dgm:pt modelId="{DBE436D5-5E48-4DD9-9A52-214CC1E9ACC0}" type="pres">
      <dgm:prSet presAssocID="{F470DEBE-D95B-483A-AF1C-9EFA1CBDD6E0}" presName="sibTrans" presStyleCnt="0"/>
      <dgm:spPr/>
    </dgm:pt>
    <dgm:pt modelId="{5A0F2F79-87C3-40E3-A6F9-4C673AB98CB4}" type="pres">
      <dgm:prSet presAssocID="{B0561521-62E8-4682-B759-D253AD53F691}" presName="node" presStyleLbl="node1" presStyleIdx="2" presStyleCnt="7">
        <dgm:presLayoutVars>
          <dgm:bulletEnabled val="1"/>
        </dgm:presLayoutVars>
      </dgm:prSet>
      <dgm:spPr/>
    </dgm:pt>
    <dgm:pt modelId="{6E04C0AA-6CE0-4227-B97D-33FD8330DA62}" type="pres">
      <dgm:prSet presAssocID="{3EE03053-EB53-4B08-A4B1-4858974ED3C9}" presName="sibTrans" presStyleCnt="0"/>
      <dgm:spPr/>
    </dgm:pt>
    <dgm:pt modelId="{88BFCF27-D9B7-499F-A42A-85A5B7893957}" type="pres">
      <dgm:prSet presAssocID="{646A93E7-9539-42E7-A380-EFCC385D374A}" presName="node" presStyleLbl="node1" presStyleIdx="3" presStyleCnt="7">
        <dgm:presLayoutVars>
          <dgm:bulletEnabled val="1"/>
        </dgm:presLayoutVars>
      </dgm:prSet>
      <dgm:spPr/>
    </dgm:pt>
    <dgm:pt modelId="{8A49D79A-37FF-490B-926D-C52A52BFE63E}" type="pres">
      <dgm:prSet presAssocID="{070C656D-47CC-4589-BCCA-C3BFB8DC9221}" presName="sibTrans" presStyleCnt="0"/>
      <dgm:spPr/>
    </dgm:pt>
    <dgm:pt modelId="{A439954D-3919-45D8-A5C0-85766BC39ED0}" type="pres">
      <dgm:prSet presAssocID="{25E1AC1B-2AD7-4214-8E3B-5FD5E9E861C1}" presName="node" presStyleLbl="node1" presStyleIdx="4" presStyleCnt="7">
        <dgm:presLayoutVars>
          <dgm:bulletEnabled val="1"/>
        </dgm:presLayoutVars>
      </dgm:prSet>
      <dgm:spPr/>
    </dgm:pt>
    <dgm:pt modelId="{7BF05C18-FA11-4B3D-B41C-F827510DF975}" type="pres">
      <dgm:prSet presAssocID="{9ECFDCE1-37A1-403A-BD77-637A4CFAE4CF}" presName="sibTrans" presStyleCnt="0"/>
      <dgm:spPr/>
    </dgm:pt>
    <dgm:pt modelId="{620B8009-76ED-4D79-9B77-F5CBAD3A8EC8}" type="pres">
      <dgm:prSet presAssocID="{D6693C7B-E7CC-4DDA-9F26-0711F15FBC06}" presName="node" presStyleLbl="node1" presStyleIdx="5" presStyleCnt="7">
        <dgm:presLayoutVars>
          <dgm:bulletEnabled val="1"/>
        </dgm:presLayoutVars>
      </dgm:prSet>
      <dgm:spPr/>
    </dgm:pt>
    <dgm:pt modelId="{1E7C8ECE-5574-4BB9-8840-D3CC34D02B95}" type="pres">
      <dgm:prSet presAssocID="{2FF1B13D-0B59-4F03-AB2F-BD51448594BD}" presName="sibTrans" presStyleCnt="0"/>
      <dgm:spPr/>
    </dgm:pt>
    <dgm:pt modelId="{5971DFEC-D62B-4C6B-AEDF-EC3CA3FDE883}" type="pres">
      <dgm:prSet presAssocID="{A026A4D3-89F2-42B7-94D9-87C6ED241F2F}" presName="node" presStyleLbl="node1" presStyleIdx="6" presStyleCnt="7">
        <dgm:presLayoutVars>
          <dgm:bulletEnabled val="1"/>
        </dgm:presLayoutVars>
      </dgm:prSet>
      <dgm:spPr/>
    </dgm:pt>
  </dgm:ptLst>
  <dgm:cxnLst>
    <dgm:cxn modelId="{F40F2F05-719A-402F-B436-9927B65F4EE0}" type="presOf" srcId="{B0561521-62E8-4682-B759-D253AD53F691}" destId="{5A0F2F79-87C3-40E3-A6F9-4C673AB98CB4}" srcOrd="0" destOrd="0" presId="urn:microsoft.com/office/officeart/2005/8/layout/default"/>
    <dgm:cxn modelId="{18FF7D08-A8EF-4589-9A6F-8CF1C03FA0A8}" type="presOf" srcId="{41A48AFB-113B-45F3-8E3A-F1264F312EC5}" destId="{971971E0-0022-4A5C-8076-08D98CFCF1BB}" srcOrd="0" destOrd="0" presId="urn:microsoft.com/office/officeart/2005/8/layout/default"/>
    <dgm:cxn modelId="{F80D400B-E30E-4048-8CEF-592CF9B0FC1F}" srcId="{41A48AFB-113B-45F3-8E3A-F1264F312EC5}" destId="{25E1AC1B-2AD7-4214-8E3B-5FD5E9E861C1}" srcOrd="4" destOrd="0" parTransId="{0837CAF9-E187-4C41-89F0-807C52055D6F}" sibTransId="{9ECFDCE1-37A1-403A-BD77-637A4CFAE4CF}"/>
    <dgm:cxn modelId="{81289C13-3C48-4431-8525-D1CA03140546}" srcId="{41A48AFB-113B-45F3-8E3A-F1264F312EC5}" destId="{646A93E7-9539-42E7-A380-EFCC385D374A}" srcOrd="3" destOrd="0" parTransId="{074A0087-D9CB-43C9-8DAA-3FD7606384A8}" sibTransId="{070C656D-47CC-4589-BCCA-C3BFB8DC9221}"/>
    <dgm:cxn modelId="{4FE7C815-B53B-4AFA-A101-F4280C3E9E12}" srcId="{41A48AFB-113B-45F3-8E3A-F1264F312EC5}" destId="{5AB4F29C-3909-4BAD-9C23-84C11A6BA93F}" srcOrd="1" destOrd="0" parTransId="{FBC0FBEB-2486-4259-860B-3E2E271AF59E}" sibTransId="{F470DEBE-D95B-483A-AF1C-9EFA1CBDD6E0}"/>
    <dgm:cxn modelId="{6EF1201E-B0AD-4752-9760-DD96DA06D8C1}" srcId="{41A48AFB-113B-45F3-8E3A-F1264F312EC5}" destId="{D6693C7B-E7CC-4DDA-9F26-0711F15FBC06}" srcOrd="5" destOrd="0" parTransId="{9680D2B6-9961-4FDB-BF79-F78C01299571}" sibTransId="{2FF1B13D-0B59-4F03-AB2F-BD51448594BD}"/>
    <dgm:cxn modelId="{7C436B1E-5818-4AC7-BF49-E1A8D2733344}" type="presOf" srcId="{5AB4F29C-3909-4BAD-9C23-84C11A6BA93F}" destId="{730E168C-6E44-4BB3-A8AF-85CF47D71007}" srcOrd="0" destOrd="0" presId="urn:microsoft.com/office/officeart/2005/8/layout/default"/>
    <dgm:cxn modelId="{BF9E3027-F8A9-4DDD-B731-8743178349F7}" type="presOf" srcId="{D6693C7B-E7CC-4DDA-9F26-0711F15FBC06}" destId="{620B8009-76ED-4D79-9B77-F5CBAD3A8EC8}" srcOrd="0" destOrd="0" presId="urn:microsoft.com/office/officeart/2005/8/layout/default"/>
    <dgm:cxn modelId="{5BE0F531-6B1F-4F36-A043-326520326E1E}" type="presOf" srcId="{25E1AC1B-2AD7-4214-8E3B-5FD5E9E861C1}" destId="{A439954D-3919-45D8-A5C0-85766BC39ED0}" srcOrd="0" destOrd="0" presId="urn:microsoft.com/office/officeart/2005/8/layout/default"/>
    <dgm:cxn modelId="{F3BA6739-5A88-40F4-83CE-98B3F9A89D27}" type="presOf" srcId="{D56B6A25-A9A1-4F10-81B8-6444FF97FC9C}" destId="{2EDB2299-15E7-498B-A491-14748C05557E}" srcOrd="0" destOrd="0" presId="urn:microsoft.com/office/officeart/2005/8/layout/default"/>
    <dgm:cxn modelId="{6BAED47C-0265-4F22-BDFD-35AFE0B4EC12}" srcId="{41A48AFB-113B-45F3-8E3A-F1264F312EC5}" destId="{A026A4D3-89F2-42B7-94D9-87C6ED241F2F}" srcOrd="6" destOrd="0" parTransId="{DD0519AE-9D17-4A30-9E6B-12A4B474E025}" sibTransId="{3BB2AEC9-D6CB-4DC1-9AD5-D3ED68D2EB59}"/>
    <dgm:cxn modelId="{A30CA589-80C9-415B-82E3-7C465E1E6C6B}" srcId="{41A48AFB-113B-45F3-8E3A-F1264F312EC5}" destId="{B0561521-62E8-4682-B759-D253AD53F691}" srcOrd="2" destOrd="0" parTransId="{AC13082C-C9E9-4463-8FBB-CAB85CAC51AA}" sibTransId="{3EE03053-EB53-4B08-A4B1-4858974ED3C9}"/>
    <dgm:cxn modelId="{1C96DB93-C329-458B-A8A8-2B8A67C9C8D0}" type="presOf" srcId="{646A93E7-9539-42E7-A380-EFCC385D374A}" destId="{88BFCF27-D9B7-499F-A42A-85A5B7893957}" srcOrd="0" destOrd="0" presId="urn:microsoft.com/office/officeart/2005/8/layout/default"/>
    <dgm:cxn modelId="{FF32AA99-F497-4BBD-992C-5578CA1EB25E}" srcId="{41A48AFB-113B-45F3-8E3A-F1264F312EC5}" destId="{D56B6A25-A9A1-4F10-81B8-6444FF97FC9C}" srcOrd="0" destOrd="0" parTransId="{820B927A-B3A9-4802-8199-E7C4C676FF23}" sibTransId="{2606C541-CFE5-4033-AE88-08850E2D317A}"/>
    <dgm:cxn modelId="{3FD0CEC3-308C-4747-A475-FCD723B76B55}" type="presOf" srcId="{A026A4D3-89F2-42B7-94D9-87C6ED241F2F}" destId="{5971DFEC-D62B-4C6B-AEDF-EC3CA3FDE883}" srcOrd="0" destOrd="0" presId="urn:microsoft.com/office/officeart/2005/8/layout/default"/>
    <dgm:cxn modelId="{2EE428E5-2192-491A-A70C-A5578AA754B2}" type="presParOf" srcId="{971971E0-0022-4A5C-8076-08D98CFCF1BB}" destId="{2EDB2299-15E7-498B-A491-14748C05557E}" srcOrd="0" destOrd="0" presId="urn:microsoft.com/office/officeart/2005/8/layout/default"/>
    <dgm:cxn modelId="{5A693875-B5E3-44FE-8139-98320C870BD3}" type="presParOf" srcId="{971971E0-0022-4A5C-8076-08D98CFCF1BB}" destId="{641C0D89-1147-4878-9593-64E6F86B2972}" srcOrd="1" destOrd="0" presId="urn:microsoft.com/office/officeart/2005/8/layout/default"/>
    <dgm:cxn modelId="{FF3522EA-5605-43ED-85D5-36BD105030EF}" type="presParOf" srcId="{971971E0-0022-4A5C-8076-08D98CFCF1BB}" destId="{730E168C-6E44-4BB3-A8AF-85CF47D71007}" srcOrd="2" destOrd="0" presId="urn:microsoft.com/office/officeart/2005/8/layout/default"/>
    <dgm:cxn modelId="{16431D4F-038A-433E-8102-3489FAC3A327}" type="presParOf" srcId="{971971E0-0022-4A5C-8076-08D98CFCF1BB}" destId="{DBE436D5-5E48-4DD9-9A52-214CC1E9ACC0}" srcOrd="3" destOrd="0" presId="urn:microsoft.com/office/officeart/2005/8/layout/default"/>
    <dgm:cxn modelId="{557FD460-259F-4F14-907F-7259B03518C5}" type="presParOf" srcId="{971971E0-0022-4A5C-8076-08D98CFCF1BB}" destId="{5A0F2F79-87C3-40E3-A6F9-4C673AB98CB4}" srcOrd="4" destOrd="0" presId="urn:microsoft.com/office/officeart/2005/8/layout/default"/>
    <dgm:cxn modelId="{FBE56712-8CB9-407A-8E7E-A1A33A25D9BA}" type="presParOf" srcId="{971971E0-0022-4A5C-8076-08D98CFCF1BB}" destId="{6E04C0AA-6CE0-4227-B97D-33FD8330DA62}" srcOrd="5" destOrd="0" presId="urn:microsoft.com/office/officeart/2005/8/layout/default"/>
    <dgm:cxn modelId="{42B0585E-F522-4CB7-9BDF-698E014936AC}" type="presParOf" srcId="{971971E0-0022-4A5C-8076-08D98CFCF1BB}" destId="{88BFCF27-D9B7-499F-A42A-85A5B7893957}" srcOrd="6" destOrd="0" presId="urn:microsoft.com/office/officeart/2005/8/layout/default"/>
    <dgm:cxn modelId="{95759190-971A-4F95-B693-D7DA81A2FB01}" type="presParOf" srcId="{971971E0-0022-4A5C-8076-08D98CFCF1BB}" destId="{8A49D79A-37FF-490B-926D-C52A52BFE63E}" srcOrd="7" destOrd="0" presId="urn:microsoft.com/office/officeart/2005/8/layout/default"/>
    <dgm:cxn modelId="{B1A9DDD3-53AE-4159-A03D-DE1207128502}" type="presParOf" srcId="{971971E0-0022-4A5C-8076-08D98CFCF1BB}" destId="{A439954D-3919-45D8-A5C0-85766BC39ED0}" srcOrd="8" destOrd="0" presId="urn:microsoft.com/office/officeart/2005/8/layout/default"/>
    <dgm:cxn modelId="{E4008575-0978-4B3F-86AC-7146ACD65307}" type="presParOf" srcId="{971971E0-0022-4A5C-8076-08D98CFCF1BB}" destId="{7BF05C18-FA11-4B3D-B41C-F827510DF975}" srcOrd="9" destOrd="0" presId="urn:microsoft.com/office/officeart/2005/8/layout/default"/>
    <dgm:cxn modelId="{4CEA67C7-3EDC-43E2-B65B-43606E60E479}" type="presParOf" srcId="{971971E0-0022-4A5C-8076-08D98CFCF1BB}" destId="{620B8009-76ED-4D79-9B77-F5CBAD3A8EC8}" srcOrd="10" destOrd="0" presId="urn:microsoft.com/office/officeart/2005/8/layout/default"/>
    <dgm:cxn modelId="{0C9F4828-5B59-4C4F-8C04-42201BAF621D}" type="presParOf" srcId="{971971E0-0022-4A5C-8076-08D98CFCF1BB}" destId="{1E7C8ECE-5574-4BB9-8840-D3CC34D02B95}" srcOrd="11" destOrd="0" presId="urn:microsoft.com/office/officeart/2005/8/layout/default"/>
    <dgm:cxn modelId="{DF0F8FF8-DDA7-4D1A-AF90-E5AEF628908F}" type="presParOf" srcId="{971971E0-0022-4A5C-8076-08D98CFCF1BB}" destId="{5971DFEC-D62B-4C6B-AEDF-EC3CA3FDE88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04AB39-48A9-4AB2-8966-29E3A6E5315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0B875B8-A9E4-45DF-8F84-20D309488C57}">
      <dgm:prSet/>
      <dgm:spPr/>
      <dgm:t>
        <a:bodyPr/>
        <a:lstStyle/>
        <a:p>
          <a:r>
            <a:rPr lang="en-US" b="1"/>
            <a:t>Safety vs. Schedule Pressure</a:t>
          </a:r>
          <a:endParaRPr lang="en-US"/>
        </a:p>
      </dgm:t>
    </dgm:pt>
    <dgm:pt modelId="{DF843D07-0559-4666-A494-B7BFB29348E0}" type="parTrans" cxnId="{5391B60A-6F91-4BA2-B12C-59918F9ED2D8}">
      <dgm:prSet/>
      <dgm:spPr/>
      <dgm:t>
        <a:bodyPr/>
        <a:lstStyle/>
        <a:p>
          <a:endParaRPr lang="en-US"/>
        </a:p>
      </dgm:t>
    </dgm:pt>
    <dgm:pt modelId="{AD3983D1-0D2A-4369-989D-2C7FE66028BC}" type="sibTrans" cxnId="{5391B60A-6F91-4BA2-B12C-59918F9ED2D8}">
      <dgm:prSet/>
      <dgm:spPr/>
      <dgm:t>
        <a:bodyPr/>
        <a:lstStyle/>
        <a:p>
          <a:endParaRPr lang="en-US"/>
        </a:p>
      </dgm:t>
    </dgm:pt>
    <dgm:pt modelId="{62BD218B-B808-44B3-A42E-FEF6E069A681}">
      <dgm:prSet/>
      <dgm:spPr/>
      <dgm:t>
        <a:bodyPr/>
        <a:lstStyle/>
        <a:p>
          <a:pPr algn="just"/>
          <a:r>
            <a:rPr lang="en-US" dirty="0"/>
            <a:t>Engineers at Morton Thiokol recognized a </a:t>
          </a:r>
          <a:r>
            <a:rPr lang="en-US" b="0" dirty="0"/>
            <a:t>serious risk </a:t>
          </a:r>
          <a:r>
            <a:rPr lang="en-US" dirty="0"/>
            <a:t>with the O-rings due to the cold weather.</a:t>
          </a:r>
        </a:p>
      </dgm:t>
    </dgm:pt>
    <dgm:pt modelId="{28D81650-FC5E-4FD5-8699-E1F182DA63B5}" type="parTrans" cxnId="{90C2F4A9-652B-4270-88C4-B5041997652E}">
      <dgm:prSet/>
      <dgm:spPr/>
      <dgm:t>
        <a:bodyPr/>
        <a:lstStyle/>
        <a:p>
          <a:endParaRPr lang="en-US"/>
        </a:p>
      </dgm:t>
    </dgm:pt>
    <dgm:pt modelId="{B97FAF85-714A-46CB-B3C2-71D6BA500299}" type="sibTrans" cxnId="{90C2F4A9-652B-4270-88C4-B5041997652E}">
      <dgm:prSet/>
      <dgm:spPr/>
      <dgm:t>
        <a:bodyPr/>
        <a:lstStyle/>
        <a:p>
          <a:endParaRPr lang="en-US"/>
        </a:p>
      </dgm:t>
    </dgm:pt>
    <dgm:pt modelId="{F08369A8-C8A5-4E9D-BFB8-9BBC83373475}">
      <dgm:prSet/>
      <dgm:spPr/>
      <dgm:t>
        <a:bodyPr/>
        <a:lstStyle/>
        <a:p>
          <a:r>
            <a:rPr lang="en-US" dirty="0"/>
            <a:t>Despite this, </a:t>
          </a:r>
          <a:r>
            <a:rPr lang="en-US" b="0" dirty="0"/>
            <a:t>NASA was under immense pressure </a:t>
          </a:r>
          <a:r>
            <a:rPr lang="en-US" dirty="0"/>
            <a:t>to maintain its launch schedule due to political, media, and funding reasons.</a:t>
          </a:r>
        </a:p>
      </dgm:t>
    </dgm:pt>
    <dgm:pt modelId="{4E5FA5AF-0E46-411B-B8BB-BA01B7269C9A}" type="parTrans" cxnId="{9F9C6382-6CED-46BB-84FF-1A20E5E52228}">
      <dgm:prSet/>
      <dgm:spPr/>
      <dgm:t>
        <a:bodyPr/>
        <a:lstStyle/>
        <a:p>
          <a:endParaRPr lang="en-US"/>
        </a:p>
      </dgm:t>
    </dgm:pt>
    <dgm:pt modelId="{D77A7E4C-44DC-47BD-9C0A-45CA1A4FD12C}" type="sibTrans" cxnId="{9F9C6382-6CED-46BB-84FF-1A20E5E52228}">
      <dgm:prSet/>
      <dgm:spPr/>
      <dgm:t>
        <a:bodyPr/>
        <a:lstStyle/>
        <a:p>
          <a:endParaRPr lang="en-US"/>
        </a:p>
      </dgm:t>
    </dgm:pt>
    <dgm:pt modelId="{1E2BAF46-1458-47AF-93C0-A1675D840D2F}">
      <dgm:prSet/>
      <dgm:spPr/>
      <dgm:t>
        <a:bodyPr/>
        <a:lstStyle/>
        <a:p>
          <a:r>
            <a:rPr lang="en-US" dirty="0"/>
            <a:t>Managers were faced with the decision to </a:t>
          </a:r>
          <a:r>
            <a:rPr lang="en-US" b="0" dirty="0"/>
            <a:t>delay the launch to ensure safety </a:t>
          </a:r>
          <a:r>
            <a:rPr lang="en-US" dirty="0"/>
            <a:t>or proceed to avoid organizational consequences.</a:t>
          </a:r>
        </a:p>
      </dgm:t>
    </dgm:pt>
    <dgm:pt modelId="{113D3357-78C3-4205-BD2F-6BD6EB06B17F}" type="parTrans" cxnId="{FB4552B7-27B9-4F78-8D95-2C363754508B}">
      <dgm:prSet/>
      <dgm:spPr/>
      <dgm:t>
        <a:bodyPr/>
        <a:lstStyle/>
        <a:p>
          <a:endParaRPr lang="en-US"/>
        </a:p>
      </dgm:t>
    </dgm:pt>
    <dgm:pt modelId="{2730EC4B-DFCE-493E-8ED0-50A7DD840C97}" type="sibTrans" cxnId="{FB4552B7-27B9-4F78-8D95-2C363754508B}">
      <dgm:prSet/>
      <dgm:spPr/>
      <dgm:t>
        <a:bodyPr/>
        <a:lstStyle/>
        <a:p>
          <a:endParaRPr lang="en-US"/>
        </a:p>
      </dgm:t>
    </dgm:pt>
    <dgm:pt modelId="{83E03A1E-9E68-451E-BC58-B9F94400FE3C}">
      <dgm:prSet/>
      <dgm:spPr/>
      <dgm:t>
        <a:bodyPr/>
        <a:lstStyle/>
        <a:p>
          <a:r>
            <a:rPr lang="en-US" dirty="0"/>
            <a:t>The ethical question: </a:t>
          </a:r>
          <a:r>
            <a:rPr lang="en-US" b="1" dirty="0"/>
            <a:t>Should safety always override deadlines, even under intense external pressure?</a:t>
          </a:r>
          <a:endParaRPr lang="en-US" dirty="0"/>
        </a:p>
      </dgm:t>
    </dgm:pt>
    <dgm:pt modelId="{67A0372F-F62F-48EA-8C79-2C1466E92510}" type="parTrans" cxnId="{B871CF13-C4B1-4BE8-963B-478AFC4AB93B}">
      <dgm:prSet/>
      <dgm:spPr/>
      <dgm:t>
        <a:bodyPr/>
        <a:lstStyle/>
        <a:p>
          <a:endParaRPr lang="en-US"/>
        </a:p>
      </dgm:t>
    </dgm:pt>
    <dgm:pt modelId="{E27CE09C-BAAE-483D-8D98-B204D4E5B2C5}" type="sibTrans" cxnId="{B871CF13-C4B1-4BE8-963B-478AFC4AB93B}">
      <dgm:prSet/>
      <dgm:spPr/>
      <dgm:t>
        <a:bodyPr/>
        <a:lstStyle/>
        <a:p>
          <a:endParaRPr lang="en-US"/>
        </a:p>
      </dgm:t>
    </dgm:pt>
    <dgm:pt modelId="{48A5E787-66A4-480B-8886-26FE2395F995}" type="pres">
      <dgm:prSet presAssocID="{CB04AB39-48A9-4AB2-8966-29E3A6E53159}" presName="vert0" presStyleCnt="0">
        <dgm:presLayoutVars>
          <dgm:dir/>
          <dgm:animOne val="branch"/>
          <dgm:animLvl val="lvl"/>
        </dgm:presLayoutVars>
      </dgm:prSet>
      <dgm:spPr/>
    </dgm:pt>
    <dgm:pt modelId="{AF0BDBBC-67C5-4065-8B4F-AB3EDB280466}" type="pres">
      <dgm:prSet presAssocID="{70B875B8-A9E4-45DF-8F84-20D309488C57}" presName="thickLine" presStyleLbl="alignNode1" presStyleIdx="0" presStyleCnt="5"/>
      <dgm:spPr/>
    </dgm:pt>
    <dgm:pt modelId="{73261BA1-6EF8-4D9E-9C2E-9085257F1B59}" type="pres">
      <dgm:prSet presAssocID="{70B875B8-A9E4-45DF-8F84-20D309488C57}" presName="horz1" presStyleCnt="0"/>
      <dgm:spPr/>
    </dgm:pt>
    <dgm:pt modelId="{262878CB-9CAF-46C4-B1B6-F393B40A5534}" type="pres">
      <dgm:prSet presAssocID="{70B875B8-A9E4-45DF-8F84-20D309488C57}" presName="tx1" presStyleLbl="revTx" presStyleIdx="0" presStyleCnt="5"/>
      <dgm:spPr/>
    </dgm:pt>
    <dgm:pt modelId="{32C6FE35-CC60-42E3-BBF2-D4026B234462}" type="pres">
      <dgm:prSet presAssocID="{70B875B8-A9E4-45DF-8F84-20D309488C57}" presName="vert1" presStyleCnt="0"/>
      <dgm:spPr/>
    </dgm:pt>
    <dgm:pt modelId="{D8AB5793-21E8-4677-951F-9181784F1BF9}" type="pres">
      <dgm:prSet presAssocID="{62BD218B-B808-44B3-A42E-FEF6E069A681}" presName="thickLine" presStyleLbl="alignNode1" presStyleIdx="1" presStyleCnt="5"/>
      <dgm:spPr/>
    </dgm:pt>
    <dgm:pt modelId="{A4010DC1-03E2-4A32-A997-B441BB729E99}" type="pres">
      <dgm:prSet presAssocID="{62BD218B-B808-44B3-A42E-FEF6E069A681}" presName="horz1" presStyleCnt="0"/>
      <dgm:spPr/>
    </dgm:pt>
    <dgm:pt modelId="{F0D1705D-0DAD-4DD7-AACA-32F63937F98A}" type="pres">
      <dgm:prSet presAssocID="{62BD218B-B808-44B3-A42E-FEF6E069A681}" presName="tx1" presStyleLbl="revTx" presStyleIdx="1" presStyleCnt="5"/>
      <dgm:spPr/>
    </dgm:pt>
    <dgm:pt modelId="{C8207DC6-E4AB-47D8-B130-6DA75666BFB0}" type="pres">
      <dgm:prSet presAssocID="{62BD218B-B808-44B3-A42E-FEF6E069A681}" presName="vert1" presStyleCnt="0"/>
      <dgm:spPr/>
    </dgm:pt>
    <dgm:pt modelId="{C7DD2844-CAFE-4A1B-B2F2-4F0E7F87BA22}" type="pres">
      <dgm:prSet presAssocID="{F08369A8-C8A5-4E9D-BFB8-9BBC83373475}" presName="thickLine" presStyleLbl="alignNode1" presStyleIdx="2" presStyleCnt="5"/>
      <dgm:spPr/>
    </dgm:pt>
    <dgm:pt modelId="{8E576A67-D3B3-40FE-90AD-76B2919E541A}" type="pres">
      <dgm:prSet presAssocID="{F08369A8-C8A5-4E9D-BFB8-9BBC83373475}" presName="horz1" presStyleCnt="0"/>
      <dgm:spPr/>
    </dgm:pt>
    <dgm:pt modelId="{63A3F5C9-4E89-4FB6-AB8E-5610A7AF3604}" type="pres">
      <dgm:prSet presAssocID="{F08369A8-C8A5-4E9D-BFB8-9BBC83373475}" presName="tx1" presStyleLbl="revTx" presStyleIdx="2" presStyleCnt="5"/>
      <dgm:spPr/>
    </dgm:pt>
    <dgm:pt modelId="{9BA98ACA-7E81-4333-ADFE-0A1FBBD78D4D}" type="pres">
      <dgm:prSet presAssocID="{F08369A8-C8A5-4E9D-BFB8-9BBC83373475}" presName="vert1" presStyleCnt="0"/>
      <dgm:spPr/>
    </dgm:pt>
    <dgm:pt modelId="{97BF97BC-D9DE-4DF4-9432-3DF809144E37}" type="pres">
      <dgm:prSet presAssocID="{1E2BAF46-1458-47AF-93C0-A1675D840D2F}" presName="thickLine" presStyleLbl="alignNode1" presStyleIdx="3" presStyleCnt="5"/>
      <dgm:spPr/>
    </dgm:pt>
    <dgm:pt modelId="{A4863ABB-AF85-4865-A784-6DFD110A7AF7}" type="pres">
      <dgm:prSet presAssocID="{1E2BAF46-1458-47AF-93C0-A1675D840D2F}" presName="horz1" presStyleCnt="0"/>
      <dgm:spPr/>
    </dgm:pt>
    <dgm:pt modelId="{E50285C1-6623-418E-A5A0-F13284D50A52}" type="pres">
      <dgm:prSet presAssocID="{1E2BAF46-1458-47AF-93C0-A1675D840D2F}" presName="tx1" presStyleLbl="revTx" presStyleIdx="3" presStyleCnt="5"/>
      <dgm:spPr/>
    </dgm:pt>
    <dgm:pt modelId="{591E490F-5FC7-4412-8E74-ADE07EA29222}" type="pres">
      <dgm:prSet presAssocID="{1E2BAF46-1458-47AF-93C0-A1675D840D2F}" presName="vert1" presStyleCnt="0"/>
      <dgm:spPr/>
    </dgm:pt>
    <dgm:pt modelId="{10212DB8-2388-4127-9AC8-C82C918F530F}" type="pres">
      <dgm:prSet presAssocID="{83E03A1E-9E68-451E-BC58-B9F94400FE3C}" presName="thickLine" presStyleLbl="alignNode1" presStyleIdx="4" presStyleCnt="5"/>
      <dgm:spPr/>
    </dgm:pt>
    <dgm:pt modelId="{2C26B16F-34C2-44F2-9274-0405592C3227}" type="pres">
      <dgm:prSet presAssocID="{83E03A1E-9E68-451E-BC58-B9F94400FE3C}" presName="horz1" presStyleCnt="0"/>
      <dgm:spPr/>
    </dgm:pt>
    <dgm:pt modelId="{F961F661-1DF9-4DD7-A756-F05DE3D5B97B}" type="pres">
      <dgm:prSet presAssocID="{83E03A1E-9E68-451E-BC58-B9F94400FE3C}" presName="tx1" presStyleLbl="revTx" presStyleIdx="4" presStyleCnt="5"/>
      <dgm:spPr/>
    </dgm:pt>
    <dgm:pt modelId="{23A7FF44-50AF-4360-AF2D-F686C2143592}" type="pres">
      <dgm:prSet presAssocID="{83E03A1E-9E68-451E-BC58-B9F94400FE3C}" presName="vert1" presStyleCnt="0"/>
      <dgm:spPr/>
    </dgm:pt>
  </dgm:ptLst>
  <dgm:cxnLst>
    <dgm:cxn modelId="{5391B60A-6F91-4BA2-B12C-59918F9ED2D8}" srcId="{CB04AB39-48A9-4AB2-8966-29E3A6E53159}" destId="{70B875B8-A9E4-45DF-8F84-20D309488C57}" srcOrd="0" destOrd="0" parTransId="{DF843D07-0559-4666-A494-B7BFB29348E0}" sibTransId="{AD3983D1-0D2A-4369-989D-2C7FE66028BC}"/>
    <dgm:cxn modelId="{1856240E-F323-4974-86A8-4281B17575C6}" type="presOf" srcId="{70B875B8-A9E4-45DF-8F84-20D309488C57}" destId="{262878CB-9CAF-46C4-B1B6-F393B40A5534}" srcOrd="0" destOrd="0" presId="urn:microsoft.com/office/officeart/2008/layout/LinedList"/>
    <dgm:cxn modelId="{B871CF13-C4B1-4BE8-963B-478AFC4AB93B}" srcId="{CB04AB39-48A9-4AB2-8966-29E3A6E53159}" destId="{83E03A1E-9E68-451E-BC58-B9F94400FE3C}" srcOrd="4" destOrd="0" parTransId="{67A0372F-F62F-48EA-8C79-2C1466E92510}" sibTransId="{E27CE09C-BAAE-483D-8D98-B204D4E5B2C5}"/>
    <dgm:cxn modelId="{417F1220-6DC6-405E-994B-42CCA24E4C37}" type="presOf" srcId="{F08369A8-C8A5-4E9D-BFB8-9BBC83373475}" destId="{63A3F5C9-4E89-4FB6-AB8E-5610A7AF3604}" srcOrd="0" destOrd="0" presId="urn:microsoft.com/office/officeart/2008/layout/LinedList"/>
    <dgm:cxn modelId="{A35E5245-3E04-4228-BA07-422B9198491E}" type="presOf" srcId="{62BD218B-B808-44B3-A42E-FEF6E069A681}" destId="{F0D1705D-0DAD-4DD7-AACA-32F63937F98A}" srcOrd="0" destOrd="0" presId="urn:microsoft.com/office/officeart/2008/layout/LinedList"/>
    <dgm:cxn modelId="{BD91A86C-22D4-465C-9D34-3E3DD9637A64}" type="presOf" srcId="{CB04AB39-48A9-4AB2-8966-29E3A6E53159}" destId="{48A5E787-66A4-480B-8886-26FE2395F995}" srcOrd="0" destOrd="0" presId="urn:microsoft.com/office/officeart/2008/layout/LinedList"/>
    <dgm:cxn modelId="{9F9C6382-6CED-46BB-84FF-1A20E5E52228}" srcId="{CB04AB39-48A9-4AB2-8966-29E3A6E53159}" destId="{F08369A8-C8A5-4E9D-BFB8-9BBC83373475}" srcOrd="2" destOrd="0" parTransId="{4E5FA5AF-0E46-411B-B8BB-BA01B7269C9A}" sibTransId="{D77A7E4C-44DC-47BD-9C0A-45CA1A4FD12C}"/>
    <dgm:cxn modelId="{E1CC5096-55FC-499D-9517-2E3E3BBDFB1C}" type="presOf" srcId="{83E03A1E-9E68-451E-BC58-B9F94400FE3C}" destId="{F961F661-1DF9-4DD7-A756-F05DE3D5B97B}" srcOrd="0" destOrd="0" presId="urn:microsoft.com/office/officeart/2008/layout/LinedList"/>
    <dgm:cxn modelId="{90C2F4A9-652B-4270-88C4-B5041997652E}" srcId="{CB04AB39-48A9-4AB2-8966-29E3A6E53159}" destId="{62BD218B-B808-44B3-A42E-FEF6E069A681}" srcOrd="1" destOrd="0" parTransId="{28D81650-FC5E-4FD5-8699-E1F182DA63B5}" sibTransId="{B97FAF85-714A-46CB-B3C2-71D6BA500299}"/>
    <dgm:cxn modelId="{FB4552B7-27B9-4F78-8D95-2C363754508B}" srcId="{CB04AB39-48A9-4AB2-8966-29E3A6E53159}" destId="{1E2BAF46-1458-47AF-93C0-A1675D840D2F}" srcOrd="3" destOrd="0" parTransId="{113D3357-78C3-4205-BD2F-6BD6EB06B17F}" sibTransId="{2730EC4B-DFCE-493E-8ED0-50A7DD840C97}"/>
    <dgm:cxn modelId="{EE8DACEA-FB5D-47EE-8628-DF53B347C7DB}" type="presOf" srcId="{1E2BAF46-1458-47AF-93C0-A1675D840D2F}" destId="{E50285C1-6623-418E-A5A0-F13284D50A52}" srcOrd="0" destOrd="0" presId="urn:microsoft.com/office/officeart/2008/layout/LinedList"/>
    <dgm:cxn modelId="{074B88B8-F360-4F54-9B82-17E936CF8D19}" type="presParOf" srcId="{48A5E787-66A4-480B-8886-26FE2395F995}" destId="{AF0BDBBC-67C5-4065-8B4F-AB3EDB280466}" srcOrd="0" destOrd="0" presId="urn:microsoft.com/office/officeart/2008/layout/LinedList"/>
    <dgm:cxn modelId="{D88BA0A0-9520-47AF-8A2F-66F064681693}" type="presParOf" srcId="{48A5E787-66A4-480B-8886-26FE2395F995}" destId="{73261BA1-6EF8-4D9E-9C2E-9085257F1B59}" srcOrd="1" destOrd="0" presId="urn:microsoft.com/office/officeart/2008/layout/LinedList"/>
    <dgm:cxn modelId="{4BAA6ACA-0F80-4D8D-9307-0CD4DBEA2354}" type="presParOf" srcId="{73261BA1-6EF8-4D9E-9C2E-9085257F1B59}" destId="{262878CB-9CAF-46C4-B1B6-F393B40A5534}" srcOrd="0" destOrd="0" presId="urn:microsoft.com/office/officeart/2008/layout/LinedList"/>
    <dgm:cxn modelId="{2F4ED435-F834-4DC1-8BE1-E9799D888918}" type="presParOf" srcId="{73261BA1-6EF8-4D9E-9C2E-9085257F1B59}" destId="{32C6FE35-CC60-42E3-BBF2-D4026B234462}" srcOrd="1" destOrd="0" presId="urn:microsoft.com/office/officeart/2008/layout/LinedList"/>
    <dgm:cxn modelId="{12805CDA-A253-476D-87C5-9A778CFD260E}" type="presParOf" srcId="{48A5E787-66A4-480B-8886-26FE2395F995}" destId="{D8AB5793-21E8-4677-951F-9181784F1BF9}" srcOrd="2" destOrd="0" presId="urn:microsoft.com/office/officeart/2008/layout/LinedList"/>
    <dgm:cxn modelId="{B85CFAB2-8FC9-4AEE-8927-B565F5EB7072}" type="presParOf" srcId="{48A5E787-66A4-480B-8886-26FE2395F995}" destId="{A4010DC1-03E2-4A32-A997-B441BB729E99}" srcOrd="3" destOrd="0" presId="urn:microsoft.com/office/officeart/2008/layout/LinedList"/>
    <dgm:cxn modelId="{ECDEB3B0-15DF-4AF1-9EBE-4A2E1C2A9839}" type="presParOf" srcId="{A4010DC1-03E2-4A32-A997-B441BB729E99}" destId="{F0D1705D-0DAD-4DD7-AACA-32F63937F98A}" srcOrd="0" destOrd="0" presId="urn:microsoft.com/office/officeart/2008/layout/LinedList"/>
    <dgm:cxn modelId="{45DFC44F-0D7D-4D57-821B-7E076A7192B9}" type="presParOf" srcId="{A4010DC1-03E2-4A32-A997-B441BB729E99}" destId="{C8207DC6-E4AB-47D8-B130-6DA75666BFB0}" srcOrd="1" destOrd="0" presId="urn:microsoft.com/office/officeart/2008/layout/LinedList"/>
    <dgm:cxn modelId="{EE5C88FC-8143-40F2-AA3C-7272FF619E22}" type="presParOf" srcId="{48A5E787-66A4-480B-8886-26FE2395F995}" destId="{C7DD2844-CAFE-4A1B-B2F2-4F0E7F87BA22}" srcOrd="4" destOrd="0" presId="urn:microsoft.com/office/officeart/2008/layout/LinedList"/>
    <dgm:cxn modelId="{EA6DF2FD-71E3-404C-80B3-E7E99CE6302A}" type="presParOf" srcId="{48A5E787-66A4-480B-8886-26FE2395F995}" destId="{8E576A67-D3B3-40FE-90AD-76B2919E541A}" srcOrd="5" destOrd="0" presId="urn:microsoft.com/office/officeart/2008/layout/LinedList"/>
    <dgm:cxn modelId="{3E17ECE9-583D-4E8F-A64F-3187EF54F021}" type="presParOf" srcId="{8E576A67-D3B3-40FE-90AD-76B2919E541A}" destId="{63A3F5C9-4E89-4FB6-AB8E-5610A7AF3604}" srcOrd="0" destOrd="0" presId="urn:microsoft.com/office/officeart/2008/layout/LinedList"/>
    <dgm:cxn modelId="{DA4081E2-ED54-47DD-A931-D9E045CBC945}" type="presParOf" srcId="{8E576A67-D3B3-40FE-90AD-76B2919E541A}" destId="{9BA98ACA-7E81-4333-ADFE-0A1FBBD78D4D}" srcOrd="1" destOrd="0" presId="urn:microsoft.com/office/officeart/2008/layout/LinedList"/>
    <dgm:cxn modelId="{86905EAF-ECA5-4528-8189-1FA8611C1567}" type="presParOf" srcId="{48A5E787-66A4-480B-8886-26FE2395F995}" destId="{97BF97BC-D9DE-4DF4-9432-3DF809144E37}" srcOrd="6" destOrd="0" presId="urn:microsoft.com/office/officeart/2008/layout/LinedList"/>
    <dgm:cxn modelId="{5316FEFE-DB2B-4AC8-BAD7-93BA5118D977}" type="presParOf" srcId="{48A5E787-66A4-480B-8886-26FE2395F995}" destId="{A4863ABB-AF85-4865-A784-6DFD110A7AF7}" srcOrd="7" destOrd="0" presId="urn:microsoft.com/office/officeart/2008/layout/LinedList"/>
    <dgm:cxn modelId="{963FBAE8-85F7-4E03-8FCF-9B76160F9937}" type="presParOf" srcId="{A4863ABB-AF85-4865-A784-6DFD110A7AF7}" destId="{E50285C1-6623-418E-A5A0-F13284D50A52}" srcOrd="0" destOrd="0" presId="urn:microsoft.com/office/officeart/2008/layout/LinedList"/>
    <dgm:cxn modelId="{301EE6D7-AD37-4FF5-9D78-1226AF1DC27D}" type="presParOf" srcId="{A4863ABB-AF85-4865-A784-6DFD110A7AF7}" destId="{591E490F-5FC7-4412-8E74-ADE07EA29222}" srcOrd="1" destOrd="0" presId="urn:microsoft.com/office/officeart/2008/layout/LinedList"/>
    <dgm:cxn modelId="{AB2053A2-D894-4DC7-8912-199B3833F65E}" type="presParOf" srcId="{48A5E787-66A4-480B-8886-26FE2395F995}" destId="{10212DB8-2388-4127-9AC8-C82C918F530F}" srcOrd="8" destOrd="0" presId="urn:microsoft.com/office/officeart/2008/layout/LinedList"/>
    <dgm:cxn modelId="{0D37B749-FEC6-4CA7-B389-2C014C9958E3}" type="presParOf" srcId="{48A5E787-66A4-480B-8886-26FE2395F995}" destId="{2C26B16F-34C2-44F2-9274-0405592C3227}" srcOrd="9" destOrd="0" presId="urn:microsoft.com/office/officeart/2008/layout/LinedList"/>
    <dgm:cxn modelId="{A5BCCA00-5F0A-412D-839C-C35374B84003}" type="presParOf" srcId="{2C26B16F-34C2-44F2-9274-0405592C3227}" destId="{F961F661-1DF9-4DD7-A756-F05DE3D5B97B}" srcOrd="0" destOrd="0" presId="urn:microsoft.com/office/officeart/2008/layout/LinedList"/>
    <dgm:cxn modelId="{1F4DA0D0-A329-4AEF-9492-655B0B86FE6A}" type="presParOf" srcId="{2C26B16F-34C2-44F2-9274-0405592C3227}" destId="{23A7FF44-50AF-4360-AF2D-F686C21435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90E975-92E4-41B4-825D-53AEC3BF06A2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E52ADA8-1A9E-4DDB-836C-B7031AE2CB1C}">
      <dgm:prSet/>
      <dgm:spPr/>
      <dgm:t>
        <a:bodyPr/>
        <a:lstStyle/>
        <a:p>
          <a:r>
            <a:rPr lang="en-US" b="1"/>
            <a:t>Professional Integrity vs. Corporate Loyalty</a:t>
          </a:r>
          <a:endParaRPr lang="en-US"/>
        </a:p>
      </dgm:t>
    </dgm:pt>
    <dgm:pt modelId="{A606470F-60D9-48CD-8941-AC2507C0FE2D}" type="parTrans" cxnId="{0203B8A3-CA92-47A0-BCF1-777AD2957230}">
      <dgm:prSet/>
      <dgm:spPr/>
      <dgm:t>
        <a:bodyPr/>
        <a:lstStyle/>
        <a:p>
          <a:endParaRPr lang="en-US"/>
        </a:p>
      </dgm:t>
    </dgm:pt>
    <dgm:pt modelId="{C92216A9-50DA-4AB7-9493-31B823D32E61}" type="sibTrans" cxnId="{0203B8A3-CA92-47A0-BCF1-777AD2957230}">
      <dgm:prSet/>
      <dgm:spPr/>
      <dgm:t>
        <a:bodyPr/>
        <a:lstStyle/>
        <a:p>
          <a:endParaRPr lang="en-US"/>
        </a:p>
      </dgm:t>
    </dgm:pt>
    <dgm:pt modelId="{D54DA41F-418B-4032-A5B5-3E5A150AED50}">
      <dgm:prSet/>
      <dgm:spPr/>
      <dgm:t>
        <a:bodyPr/>
        <a:lstStyle/>
        <a:p>
          <a:r>
            <a:rPr lang="en-US"/>
            <a:t>Morton Thiokol managers initially supported delaying the launch based on technical advice.</a:t>
          </a:r>
        </a:p>
      </dgm:t>
    </dgm:pt>
    <dgm:pt modelId="{F4E664EE-4FD7-442D-872E-E233B743E7F0}" type="parTrans" cxnId="{3F2DD64D-6AAF-4AAE-A625-A7ADA1856F3D}">
      <dgm:prSet/>
      <dgm:spPr/>
      <dgm:t>
        <a:bodyPr/>
        <a:lstStyle/>
        <a:p>
          <a:endParaRPr lang="en-US"/>
        </a:p>
      </dgm:t>
    </dgm:pt>
    <dgm:pt modelId="{074A205C-299D-473A-A510-14F23749DD1F}" type="sibTrans" cxnId="{3F2DD64D-6AAF-4AAE-A625-A7ADA1856F3D}">
      <dgm:prSet/>
      <dgm:spPr/>
      <dgm:t>
        <a:bodyPr/>
        <a:lstStyle/>
        <a:p>
          <a:endParaRPr lang="en-US"/>
        </a:p>
      </dgm:t>
    </dgm:pt>
    <dgm:pt modelId="{C120A3D0-5EF3-44CB-B2BF-3AD6F4028FB0}">
      <dgm:prSet/>
      <dgm:spPr/>
      <dgm:t>
        <a:bodyPr/>
        <a:lstStyle/>
        <a:p>
          <a:pPr algn="just"/>
          <a:r>
            <a:rPr lang="en-US" dirty="0"/>
            <a:t>Under pressure from NASA, they </a:t>
          </a:r>
          <a:r>
            <a:rPr lang="en-US" b="0" dirty="0"/>
            <a:t>reversed their decision</a:t>
          </a:r>
          <a:r>
            <a:rPr lang="en-US" dirty="0"/>
            <a:t>, prioritizing their client relationship over engineering integrity.</a:t>
          </a:r>
        </a:p>
      </dgm:t>
    </dgm:pt>
    <dgm:pt modelId="{5D9635E1-F360-4563-92C8-8E50183F1CDA}" type="parTrans" cxnId="{A28BB222-685D-419B-B5F9-605677854924}">
      <dgm:prSet/>
      <dgm:spPr/>
      <dgm:t>
        <a:bodyPr/>
        <a:lstStyle/>
        <a:p>
          <a:endParaRPr lang="en-US"/>
        </a:p>
      </dgm:t>
    </dgm:pt>
    <dgm:pt modelId="{F9F26E0A-09ED-4B2C-92E4-6ACFE22E78A2}" type="sibTrans" cxnId="{A28BB222-685D-419B-B5F9-605677854924}">
      <dgm:prSet/>
      <dgm:spPr/>
      <dgm:t>
        <a:bodyPr/>
        <a:lstStyle/>
        <a:p>
          <a:endParaRPr lang="en-US"/>
        </a:p>
      </dgm:t>
    </dgm:pt>
    <dgm:pt modelId="{66A13E2D-3D4A-4E72-832D-710D644741DA}">
      <dgm:prSet/>
      <dgm:spPr/>
      <dgm:t>
        <a:bodyPr/>
        <a:lstStyle/>
        <a:p>
          <a:r>
            <a:rPr lang="en-US" dirty="0"/>
            <a:t>This created a conflict between </a:t>
          </a:r>
          <a:r>
            <a:rPr lang="en-US" b="0" dirty="0"/>
            <a:t>doing what was ethically right</a:t>
          </a:r>
          <a:r>
            <a:rPr lang="en-US" dirty="0"/>
            <a:t> and </a:t>
          </a:r>
          <a:r>
            <a:rPr lang="en-US" b="0" dirty="0"/>
            <a:t>pleasing a powerful client</a:t>
          </a:r>
          <a:r>
            <a:rPr lang="en-US" dirty="0"/>
            <a:t>.</a:t>
          </a:r>
        </a:p>
      </dgm:t>
    </dgm:pt>
    <dgm:pt modelId="{A8912396-CFF5-45F5-AAC1-B23DB75AC9F0}" type="parTrans" cxnId="{534DAE30-C542-4626-B38C-207B68C15040}">
      <dgm:prSet/>
      <dgm:spPr/>
      <dgm:t>
        <a:bodyPr/>
        <a:lstStyle/>
        <a:p>
          <a:endParaRPr lang="en-US"/>
        </a:p>
      </dgm:t>
    </dgm:pt>
    <dgm:pt modelId="{9CDA4F0E-098F-45EE-81FE-B262CDF80BB6}" type="sibTrans" cxnId="{534DAE30-C542-4626-B38C-207B68C15040}">
      <dgm:prSet/>
      <dgm:spPr/>
      <dgm:t>
        <a:bodyPr/>
        <a:lstStyle/>
        <a:p>
          <a:endParaRPr lang="en-US"/>
        </a:p>
      </dgm:t>
    </dgm:pt>
    <dgm:pt modelId="{BC81C9CB-AB54-4B65-B042-5D3CF73CC1B1}">
      <dgm:prSet/>
      <dgm:spPr/>
      <dgm:t>
        <a:bodyPr/>
        <a:lstStyle/>
        <a:p>
          <a:r>
            <a:rPr lang="en-US" dirty="0"/>
            <a:t>The ethical question: </a:t>
          </a:r>
          <a:r>
            <a:rPr lang="en-US" b="1" dirty="0"/>
            <a:t>Should engineers and companies compromise on ethics to protect business relationships?</a:t>
          </a:r>
          <a:endParaRPr lang="en-US" dirty="0"/>
        </a:p>
      </dgm:t>
    </dgm:pt>
    <dgm:pt modelId="{6A3BB451-1CDE-4405-A567-D1912A8956C7}" type="parTrans" cxnId="{681672CA-6E54-4FAA-9604-7916C93F0AC5}">
      <dgm:prSet/>
      <dgm:spPr/>
      <dgm:t>
        <a:bodyPr/>
        <a:lstStyle/>
        <a:p>
          <a:endParaRPr lang="en-US"/>
        </a:p>
      </dgm:t>
    </dgm:pt>
    <dgm:pt modelId="{FC7C9F85-054F-4D5C-B564-F75EDB321722}" type="sibTrans" cxnId="{681672CA-6E54-4FAA-9604-7916C93F0AC5}">
      <dgm:prSet/>
      <dgm:spPr/>
      <dgm:t>
        <a:bodyPr/>
        <a:lstStyle/>
        <a:p>
          <a:endParaRPr lang="en-US"/>
        </a:p>
      </dgm:t>
    </dgm:pt>
    <dgm:pt modelId="{23DC8904-268E-4114-A9E4-ACEEB8D0727E}" type="pres">
      <dgm:prSet presAssocID="{3E90E975-92E4-41B4-825D-53AEC3BF06A2}" presName="vert0" presStyleCnt="0">
        <dgm:presLayoutVars>
          <dgm:dir/>
          <dgm:animOne val="branch"/>
          <dgm:animLvl val="lvl"/>
        </dgm:presLayoutVars>
      </dgm:prSet>
      <dgm:spPr/>
    </dgm:pt>
    <dgm:pt modelId="{F535F147-6FDD-40A6-BFB0-74388160BECD}" type="pres">
      <dgm:prSet presAssocID="{8E52ADA8-1A9E-4DDB-836C-B7031AE2CB1C}" presName="thickLine" presStyleLbl="alignNode1" presStyleIdx="0" presStyleCnt="5"/>
      <dgm:spPr/>
    </dgm:pt>
    <dgm:pt modelId="{A918FA48-C04E-4F5E-8316-113F951E3D2D}" type="pres">
      <dgm:prSet presAssocID="{8E52ADA8-1A9E-4DDB-836C-B7031AE2CB1C}" presName="horz1" presStyleCnt="0"/>
      <dgm:spPr/>
    </dgm:pt>
    <dgm:pt modelId="{6FBE504D-CF6D-4BE5-962B-B40C4B16F63D}" type="pres">
      <dgm:prSet presAssocID="{8E52ADA8-1A9E-4DDB-836C-B7031AE2CB1C}" presName="tx1" presStyleLbl="revTx" presStyleIdx="0" presStyleCnt="5"/>
      <dgm:spPr/>
    </dgm:pt>
    <dgm:pt modelId="{E3479420-479F-4AAC-BFDD-9797706908BA}" type="pres">
      <dgm:prSet presAssocID="{8E52ADA8-1A9E-4DDB-836C-B7031AE2CB1C}" presName="vert1" presStyleCnt="0"/>
      <dgm:spPr/>
    </dgm:pt>
    <dgm:pt modelId="{82B563C4-BD41-497D-BC06-8BFA7CE1D751}" type="pres">
      <dgm:prSet presAssocID="{D54DA41F-418B-4032-A5B5-3E5A150AED50}" presName="thickLine" presStyleLbl="alignNode1" presStyleIdx="1" presStyleCnt="5"/>
      <dgm:spPr/>
    </dgm:pt>
    <dgm:pt modelId="{DBA46147-6A2C-4008-85C2-2922FDEB093E}" type="pres">
      <dgm:prSet presAssocID="{D54DA41F-418B-4032-A5B5-3E5A150AED50}" presName="horz1" presStyleCnt="0"/>
      <dgm:spPr/>
    </dgm:pt>
    <dgm:pt modelId="{F6F890C9-DFB0-4518-A232-605FBA542069}" type="pres">
      <dgm:prSet presAssocID="{D54DA41F-418B-4032-A5B5-3E5A150AED50}" presName="tx1" presStyleLbl="revTx" presStyleIdx="1" presStyleCnt="5"/>
      <dgm:spPr/>
    </dgm:pt>
    <dgm:pt modelId="{D7B4BF66-69DF-43CB-BC61-1A62462DE87E}" type="pres">
      <dgm:prSet presAssocID="{D54DA41F-418B-4032-A5B5-3E5A150AED50}" presName="vert1" presStyleCnt="0"/>
      <dgm:spPr/>
    </dgm:pt>
    <dgm:pt modelId="{96998A60-5C85-4BB3-8FC5-1CF56A8A2B7E}" type="pres">
      <dgm:prSet presAssocID="{C120A3D0-5EF3-44CB-B2BF-3AD6F4028FB0}" presName="thickLine" presStyleLbl="alignNode1" presStyleIdx="2" presStyleCnt="5"/>
      <dgm:spPr/>
    </dgm:pt>
    <dgm:pt modelId="{91EA9B28-F21A-4297-AEA8-10912937269A}" type="pres">
      <dgm:prSet presAssocID="{C120A3D0-5EF3-44CB-B2BF-3AD6F4028FB0}" presName="horz1" presStyleCnt="0"/>
      <dgm:spPr/>
    </dgm:pt>
    <dgm:pt modelId="{26CE2E71-20F4-486B-90FA-027CD0BAD84B}" type="pres">
      <dgm:prSet presAssocID="{C120A3D0-5EF3-44CB-B2BF-3AD6F4028FB0}" presName="tx1" presStyleLbl="revTx" presStyleIdx="2" presStyleCnt="5"/>
      <dgm:spPr/>
    </dgm:pt>
    <dgm:pt modelId="{BE9594B4-7E9D-428F-A519-7465AD9C41B2}" type="pres">
      <dgm:prSet presAssocID="{C120A3D0-5EF3-44CB-B2BF-3AD6F4028FB0}" presName="vert1" presStyleCnt="0"/>
      <dgm:spPr/>
    </dgm:pt>
    <dgm:pt modelId="{8378AB88-CC5B-4FC7-92EC-1C315338D943}" type="pres">
      <dgm:prSet presAssocID="{66A13E2D-3D4A-4E72-832D-710D644741DA}" presName="thickLine" presStyleLbl="alignNode1" presStyleIdx="3" presStyleCnt="5"/>
      <dgm:spPr/>
    </dgm:pt>
    <dgm:pt modelId="{E3B2D306-86B1-4F92-A116-7F4AFEFAEBF8}" type="pres">
      <dgm:prSet presAssocID="{66A13E2D-3D4A-4E72-832D-710D644741DA}" presName="horz1" presStyleCnt="0"/>
      <dgm:spPr/>
    </dgm:pt>
    <dgm:pt modelId="{80199D44-DF2E-4A63-A096-51A2C2498EA8}" type="pres">
      <dgm:prSet presAssocID="{66A13E2D-3D4A-4E72-832D-710D644741DA}" presName="tx1" presStyleLbl="revTx" presStyleIdx="3" presStyleCnt="5"/>
      <dgm:spPr/>
    </dgm:pt>
    <dgm:pt modelId="{493D874E-408C-4324-8462-B9BBAE838781}" type="pres">
      <dgm:prSet presAssocID="{66A13E2D-3D4A-4E72-832D-710D644741DA}" presName="vert1" presStyleCnt="0"/>
      <dgm:spPr/>
    </dgm:pt>
    <dgm:pt modelId="{E860422C-8625-46CA-93C2-8F662BE8678C}" type="pres">
      <dgm:prSet presAssocID="{BC81C9CB-AB54-4B65-B042-5D3CF73CC1B1}" presName="thickLine" presStyleLbl="alignNode1" presStyleIdx="4" presStyleCnt="5"/>
      <dgm:spPr/>
    </dgm:pt>
    <dgm:pt modelId="{8D58DD5A-2285-4335-A9CF-04FEF44F2F72}" type="pres">
      <dgm:prSet presAssocID="{BC81C9CB-AB54-4B65-B042-5D3CF73CC1B1}" presName="horz1" presStyleCnt="0"/>
      <dgm:spPr/>
    </dgm:pt>
    <dgm:pt modelId="{BF007915-CFC0-4A80-BE12-9360F7C7F08E}" type="pres">
      <dgm:prSet presAssocID="{BC81C9CB-AB54-4B65-B042-5D3CF73CC1B1}" presName="tx1" presStyleLbl="revTx" presStyleIdx="4" presStyleCnt="5"/>
      <dgm:spPr/>
    </dgm:pt>
    <dgm:pt modelId="{77398DA9-1AC7-4DA7-9DBE-1E8A724AE516}" type="pres">
      <dgm:prSet presAssocID="{BC81C9CB-AB54-4B65-B042-5D3CF73CC1B1}" presName="vert1" presStyleCnt="0"/>
      <dgm:spPr/>
    </dgm:pt>
  </dgm:ptLst>
  <dgm:cxnLst>
    <dgm:cxn modelId="{54081113-B874-40CE-B04F-EB752307578F}" type="presOf" srcId="{D54DA41F-418B-4032-A5B5-3E5A150AED50}" destId="{F6F890C9-DFB0-4518-A232-605FBA542069}" srcOrd="0" destOrd="0" presId="urn:microsoft.com/office/officeart/2008/layout/LinedList"/>
    <dgm:cxn modelId="{A28BB222-685D-419B-B5F9-605677854924}" srcId="{3E90E975-92E4-41B4-825D-53AEC3BF06A2}" destId="{C120A3D0-5EF3-44CB-B2BF-3AD6F4028FB0}" srcOrd="2" destOrd="0" parTransId="{5D9635E1-F360-4563-92C8-8E50183F1CDA}" sibTransId="{F9F26E0A-09ED-4B2C-92E4-6ACFE22E78A2}"/>
    <dgm:cxn modelId="{534DAE30-C542-4626-B38C-207B68C15040}" srcId="{3E90E975-92E4-41B4-825D-53AEC3BF06A2}" destId="{66A13E2D-3D4A-4E72-832D-710D644741DA}" srcOrd="3" destOrd="0" parTransId="{A8912396-CFF5-45F5-AAC1-B23DB75AC9F0}" sibTransId="{9CDA4F0E-098F-45EE-81FE-B262CDF80BB6}"/>
    <dgm:cxn modelId="{2458525C-D414-47EC-B3AB-6F877244D2BA}" type="presOf" srcId="{8E52ADA8-1A9E-4DDB-836C-B7031AE2CB1C}" destId="{6FBE504D-CF6D-4BE5-962B-B40C4B16F63D}" srcOrd="0" destOrd="0" presId="urn:microsoft.com/office/officeart/2008/layout/LinedList"/>
    <dgm:cxn modelId="{3F2DD64D-6AAF-4AAE-A625-A7ADA1856F3D}" srcId="{3E90E975-92E4-41B4-825D-53AEC3BF06A2}" destId="{D54DA41F-418B-4032-A5B5-3E5A150AED50}" srcOrd="1" destOrd="0" parTransId="{F4E664EE-4FD7-442D-872E-E233B743E7F0}" sibTransId="{074A205C-299D-473A-A510-14F23749DD1F}"/>
    <dgm:cxn modelId="{49380F7C-848A-4183-86AD-A3C7E3A72DDD}" type="presOf" srcId="{66A13E2D-3D4A-4E72-832D-710D644741DA}" destId="{80199D44-DF2E-4A63-A096-51A2C2498EA8}" srcOrd="0" destOrd="0" presId="urn:microsoft.com/office/officeart/2008/layout/LinedList"/>
    <dgm:cxn modelId="{46FEE87C-96C5-4DAD-A2AB-F715DB3E1F34}" type="presOf" srcId="{BC81C9CB-AB54-4B65-B042-5D3CF73CC1B1}" destId="{BF007915-CFC0-4A80-BE12-9360F7C7F08E}" srcOrd="0" destOrd="0" presId="urn:microsoft.com/office/officeart/2008/layout/LinedList"/>
    <dgm:cxn modelId="{0203B8A3-CA92-47A0-BCF1-777AD2957230}" srcId="{3E90E975-92E4-41B4-825D-53AEC3BF06A2}" destId="{8E52ADA8-1A9E-4DDB-836C-B7031AE2CB1C}" srcOrd="0" destOrd="0" parTransId="{A606470F-60D9-48CD-8941-AC2507C0FE2D}" sibTransId="{C92216A9-50DA-4AB7-9493-31B823D32E61}"/>
    <dgm:cxn modelId="{2F4959BD-E6D3-4E3A-9DBF-96808C46798D}" type="presOf" srcId="{C120A3D0-5EF3-44CB-B2BF-3AD6F4028FB0}" destId="{26CE2E71-20F4-486B-90FA-027CD0BAD84B}" srcOrd="0" destOrd="0" presId="urn:microsoft.com/office/officeart/2008/layout/LinedList"/>
    <dgm:cxn modelId="{681672CA-6E54-4FAA-9604-7916C93F0AC5}" srcId="{3E90E975-92E4-41B4-825D-53AEC3BF06A2}" destId="{BC81C9CB-AB54-4B65-B042-5D3CF73CC1B1}" srcOrd="4" destOrd="0" parTransId="{6A3BB451-1CDE-4405-A567-D1912A8956C7}" sibTransId="{FC7C9F85-054F-4D5C-B564-F75EDB321722}"/>
    <dgm:cxn modelId="{EE13B6D6-5A72-4135-A6A5-CCB402B65696}" type="presOf" srcId="{3E90E975-92E4-41B4-825D-53AEC3BF06A2}" destId="{23DC8904-268E-4114-A9E4-ACEEB8D0727E}" srcOrd="0" destOrd="0" presId="urn:microsoft.com/office/officeart/2008/layout/LinedList"/>
    <dgm:cxn modelId="{7C43254A-6502-4E2D-98EE-5DE8DA1D2D0C}" type="presParOf" srcId="{23DC8904-268E-4114-A9E4-ACEEB8D0727E}" destId="{F535F147-6FDD-40A6-BFB0-74388160BECD}" srcOrd="0" destOrd="0" presId="urn:microsoft.com/office/officeart/2008/layout/LinedList"/>
    <dgm:cxn modelId="{CC86664A-A65B-474A-98E1-DE0F00539241}" type="presParOf" srcId="{23DC8904-268E-4114-A9E4-ACEEB8D0727E}" destId="{A918FA48-C04E-4F5E-8316-113F951E3D2D}" srcOrd="1" destOrd="0" presId="urn:microsoft.com/office/officeart/2008/layout/LinedList"/>
    <dgm:cxn modelId="{1A2C4F03-17E5-4011-A213-489FC5CEE27A}" type="presParOf" srcId="{A918FA48-C04E-4F5E-8316-113F951E3D2D}" destId="{6FBE504D-CF6D-4BE5-962B-B40C4B16F63D}" srcOrd="0" destOrd="0" presId="urn:microsoft.com/office/officeart/2008/layout/LinedList"/>
    <dgm:cxn modelId="{85F58B24-9E3F-4283-8B62-2B7D51B2B5DF}" type="presParOf" srcId="{A918FA48-C04E-4F5E-8316-113F951E3D2D}" destId="{E3479420-479F-4AAC-BFDD-9797706908BA}" srcOrd="1" destOrd="0" presId="urn:microsoft.com/office/officeart/2008/layout/LinedList"/>
    <dgm:cxn modelId="{FC3D5943-6D70-4FDB-8D05-35FE1E28D2F8}" type="presParOf" srcId="{23DC8904-268E-4114-A9E4-ACEEB8D0727E}" destId="{82B563C4-BD41-497D-BC06-8BFA7CE1D751}" srcOrd="2" destOrd="0" presId="urn:microsoft.com/office/officeart/2008/layout/LinedList"/>
    <dgm:cxn modelId="{8726A794-3259-4F8E-B10C-6D914E58E233}" type="presParOf" srcId="{23DC8904-268E-4114-A9E4-ACEEB8D0727E}" destId="{DBA46147-6A2C-4008-85C2-2922FDEB093E}" srcOrd="3" destOrd="0" presId="urn:microsoft.com/office/officeart/2008/layout/LinedList"/>
    <dgm:cxn modelId="{09B106EE-12EA-42A6-BB6C-34487AAE88FB}" type="presParOf" srcId="{DBA46147-6A2C-4008-85C2-2922FDEB093E}" destId="{F6F890C9-DFB0-4518-A232-605FBA542069}" srcOrd="0" destOrd="0" presId="urn:microsoft.com/office/officeart/2008/layout/LinedList"/>
    <dgm:cxn modelId="{A247ABBC-218C-42BF-91C4-1BB657428080}" type="presParOf" srcId="{DBA46147-6A2C-4008-85C2-2922FDEB093E}" destId="{D7B4BF66-69DF-43CB-BC61-1A62462DE87E}" srcOrd="1" destOrd="0" presId="urn:microsoft.com/office/officeart/2008/layout/LinedList"/>
    <dgm:cxn modelId="{57EB5720-73D7-420E-BF8D-5808B1525BB3}" type="presParOf" srcId="{23DC8904-268E-4114-A9E4-ACEEB8D0727E}" destId="{96998A60-5C85-4BB3-8FC5-1CF56A8A2B7E}" srcOrd="4" destOrd="0" presId="urn:microsoft.com/office/officeart/2008/layout/LinedList"/>
    <dgm:cxn modelId="{51227610-8307-4202-81B0-74B2B5B7D5E7}" type="presParOf" srcId="{23DC8904-268E-4114-A9E4-ACEEB8D0727E}" destId="{91EA9B28-F21A-4297-AEA8-10912937269A}" srcOrd="5" destOrd="0" presId="urn:microsoft.com/office/officeart/2008/layout/LinedList"/>
    <dgm:cxn modelId="{FE7F2ACE-2308-4B12-9E99-3A2B7D764B79}" type="presParOf" srcId="{91EA9B28-F21A-4297-AEA8-10912937269A}" destId="{26CE2E71-20F4-486B-90FA-027CD0BAD84B}" srcOrd="0" destOrd="0" presId="urn:microsoft.com/office/officeart/2008/layout/LinedList"/>
    <dgm:cxn modelId="{2C47BA74-4F39-487A-91FB-CDD716E2A410}" type="presParOf" srcId="{91EA9B28-F21A-4297-AEA8-10912937269A}" destId="{BE9594B4-7E9D-428F-A519-7465AD9C41B2}" srcOrd="1" destOrd="0" presId="urn:microsoft.com/office/officeart/2008/layout/LinedList"/>
    <dgm:cxn modelId="{C26494E9-7F0C-485D-B2BD-D2497AE670B8}" type="presParOf" srcId="{23DC8904-268E-4114-A9E4-ACEEB8D0727E}" destId="{8378AB88-CC5B-4FC7-92EC-1C315338D943}" srcOrd="6" destOrd="0" presId="urn:microsoft.com/office/officeart/2008/layout/LinedList"/>
    <dgm:cxn modelId="{A62771F6-CCB2-46C8-B386-6ECBF6F96985}" type="presParOf" srcId="{23DC8904-268E-4114-A9E4-ACEEB8D0727E}" destId="{E3B2D306-86B1-4F92-A116-7F4AFEFAEBF8}" srcOrd="7" destOrd="0" presId="urn:microsoft.com/office/officeart/2008/layout/LinedList"/>
    <dgm:cxn modelId="{13192561-1EB4-424B-9AFF-A64003C25234}" type="presParOf" srcId="{E3B2D306-86B1-4F92-A116-7F4AFEFAEBF8}" destId="{80199D44-DF2E-4A63-A096-51A2C2498EA8}" srcOrd="0" destOrd="0" presId="urn:microsoft.com/office/officeart/2008/layout/LinedList"/>
    <dgm:cxn modelId="{59DCEADF-7A6D-4903-976B-7CC639DD51B3}" type="presParOf" srcId="{E3B2D306-86B1-4F92-A116-7F4AFEFAEBF8}" destId="{493D874E-408C-4324-8462-B9BBAE838781}" srcOrd="1" destOrd="0" presId="urn:microsoft.com/office/officeart/2008/layout/LinedList"/>
    <dgm:cxn modelId="{EAE29040-0F06-416D-841E-303235365291}" type="presParOf" srcId="{23DC8904-268E-4114-A9E4-ACEEB8D0727E}" destId="{E860422C-8625-46CA-93C2-8F662BE8678C}" srcOrd="8" destOrd="0" presId="urn:microsoft.com/office/officeart/2008/layout/LinedList"/>
    <dgm:cxn modelId="{500BB69C-C48B-4FC1-9A67-C667E373004A}" type="presParOf" srcId="{23DC8904-268E-4114-A9E4-ACEEB8D0727E}" destId="{8D58DD5A-2285-4335-A9CF-04FEF44F2F72}" srcOrd="9" destOrd="0" presId="urn:microsoft.com/office/officeart/2008/layout/LinedList"/>
    <dgm:cxn modelId="{EC15FB2B-2058-4A2B-8B4E-91E1040F588A}" type="presParOf" srcId="{8D58DD5A-2285-4335-A9CF-04FEF44F2F72}" destId="{BF007915-CFC0-4A80-BE12-9360F7C7F08E}" srcOrd="0" destOrd="0" presId="urn:microsoft.com/office/officeart/2008/layout/LinedList"/>
    <dgm:cxn modelId="{7018888E-BC22-4606-A035-9195BEAE8796}" type="presParOf" srcId="{8D58DD5A-2285-4335-A9CF-04FEF44F2F72}" destId="{77398DA9-1AC7-4DA7-9DBE-1E8A724AE5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2050CE-04B0-4BE6-95F3-1C23ED1E53C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CE961D-9126-465A-A527-F20729CD7DFA}">
      <dgm:prSet/>
      <dgm:spPr/>
      <dgm:t>
        <a:bodyPr/>
        <a:lstStyle/>
        <a:p>
          <a:r>
            <a:rPr lang="en-US" b="1"/>
            <a:t>Speaking Up vs. Staying Silent</a:t>
          </a:r>
          <a:endParaRPr lang="en-US"/>
        </a:p>
      </dgm:t>
    </dgm:pt>
    <dgm:pt modelId="{09F0DDF7-BDCA-42ED-BD9F-7E47E7D7FBC2}" type="parTrans" cxnId="{43207B9B-EE92-472F-814B-1579689B173B}">
      <dgm:prSet/>
      <dgm:spPr/>
      <dgm:t>
        <a:bodyPr/>
        <a:lstStyle/>
        <a:p>
          <a:endParaRPr lang="en-US"/>
        </a:p>
      </dgm:t>
    </dgm:pt>
    <dgm:pt modelId="{FED0317F-7BDC-4FBE-9336-513AFEF7FEC2}" type="sibTrans" cxnId="{43207B9B-EE92-472F-814B-1579689B173B}">
      <dgm:prSet/>
      <dgm:spPr/>
      <dgm:t>
        <a:bodyPr/>
        <a:lstStyle/>
        <a:p>
          <a:endParaRPr lang="en-US"/>
        </a:p>
      </dgm:t>
    </dgm:pt>
    <dgm:pt modelId="{503BB6BD-8595-4A50-8C00-DA3272D42E02}">
      <dgm:prSet/>
      <dgm:spPr/>
      <dgm:t>
        <a:bodyPr/>
        <a:lstStyle/>
        <a:p>
          <a:pPr algn="just"/>
          <a:r>
            <a:rPr lang="en-US" dirty="0"/>
            <a:t>Engineers, particularly </a:t>
          </a:r>
          <a:r>
            <a:rPr lang="en-US" b="0" dirty="0"/>
            <a:t>Roger Boisjoly</a:t>
          </a:r>
          <a:r>
            <a:rPr lang="en-US" dirty="0"/>
            <a:t>, voiced strong concerns about the O-rings.</a:t>
          </a:r>
        </a:p>
      </dgm:t>
    </dgm:pt>
    <dgm:pt modelId="{A9D01C83-F96E-4E3B-83FE-757EBF39087A}" type="parTrans" cxnId="{1DDC8869-7ED6-4960-9F12-B50E9583B5D3}">
      <dgm:prSet/>
      <dgm:spPr/>
      <dgm:t>
        <a:bodyPr/>
        <a:lstStyle/>
        <a:p>
          <a:endParaRPr lang="en-US"/>
        </a:p>
      </dgm:t>
    </dgm:pt>
    <dgm:pt modelId="{CC45B8E2-B7E9-4FE9-8E8F-7F1C6FCAC0DC}" type="sibTrans" cxnId="{1DDC8869-7ED6-4960-9F12-B50E9583B5D3}">
      <dgm:prSet/>
      <dgm:spPr/>
      <dgm:t>
        <a:bodyPr/>
        <a:lstStyle/>
        <a:p>
          <a:endParaRPr lang="en-US"/>
        </a:p>
      </dgm:t>
    </dgm:pt>
    <dgm:pt modelId="{A99B25F3-E94F-4553-9614-F4587B29EDE9}">
      <dgm:prSet/>
      <dgm:spPr/>
      <dgm:t>
        <a:bodyPr/>
        <a:lstStyle/>
        <a:p>
          <a:pPr algn="just"/>
          <a:r>
            <a:rPr lang="en-US" dirty="0"/>
            <a:t>However, when their warnings were dismissed, they </a:t>
          </a:r>
          <a:r>
            <a:rPr lang="en-US" b="0" dirty="0"/>
            <a:t>did not escalate the issue further </a:t>
          </a:r>
          <a:r>
            <a:rPr lang="en-US" dirty="0"/>
            <a:t>to stop the launch.</a:t>
          </a:r>
        </a:p>
      </dgm:t>
    </dgm:pt>
    <dgm:pt modelId="{C38A13A1-CC14-4E12-946B-D7A008888BAB}" type="parTrans" cxnId="{82BA2A51-6CDD-4D59-86C2-D0B15DC3C7BD}">
      <dgm:prSet/>
      <dgm:spPr/>
      <dgm:t>
        <a:bodyPr/>
        <a:lstStyle/>
        <a:p>
          <a:endParaRPr lang="en-US"/>
        </a:p>
      </dgm:t>
    </dgm:pt>
    <dgm:pt modelId="{1D62384C-2299-460F-A0AD-E6FDEFDCD514}" type="sibTrans" cxnId="{82BA2A51-6CDD-4D59-86C2-D0B15DC3C7BD}">
      <dgm:prSet/>
      <dgm:spPr/>
      <dgm:t>
        <a:bodyPr/>
        <a:lstStyle/>
        <a:p>
          <a:endParaRPr lang="en-US"/>
        </a:p>
      </dgm:t>
    </dgm:pt>
    <dgm:pt modelId="{BF7A8D9B-ACD3-4B91-ABDB-1D0424AE4F2B}">
      <dgm:prSet/>
      <dgm:spPr/>
      <dgm:t>
        <a:bodyPr/>
        <a:lstStyle/>
        <a:p>
          <a:pPr algn="just"/>
          <a:r>
            <a:rPr lang="en-US" dirty="0"/>
            <a:t>They were placed in a situation where </a:t>
          </a:r>
          <a:r>
            <a:rPr lang="en-US" b="0" dirty="0"/>
            <a:t>raising objections could risk their careers </a:t>
          </a:r>
          <a:r>
            <a:rPr lang="en-US" dirty="0"/>
            <a:t>but staying silent risked lives.</a:t>
          </a:r>
        </a:p>
      </dgm:t>
    </dgm:pt>
    <dgm:pt modelId="{831D2E43-FBAE-4246-9686-295BD2FCE92D}" type="parTrans" cxnId="{65780972-41DF-4D42-AADC-437D04D1E37C}">
      <dgm:prSet/>
      <dgm:spPr/>
      <dgm:t>
        <a:bodyPr/>
        <a:lstStyle/>
        <a:p>
          <a:endParaRPr lang="en-US"/>
        </a:p>
      </dgm:t>
    </dgm:pt>
    <dgm:pt modelId="{E2BD0BD1-0B8C-4E05-9B36-6F516096F6CC}" type="sibTrans" cxnId="{65780972-41DF-4D42-AADC-437D04D1E37C}">
      <dgm:prSet/>
      <dgm:spPr/>
      <dgm:t>
        <a:bodyPr/>
        <a:lstStyle/>
        <a:p>
          <a:endParaRPr lang="en-US"/>
        </a:p>
      </dgm:t>
    </dgm:pt>
    <dgm:pt modelId="{E8CF792C-FBF5-403B-8EE5-D390A7E60946}">
      <dgm:prSet/>
      <dgm:spPr/>
      <dgm:t>
        <a:bodyPr/>
        <a:lstStyle/>
        <a:p>
          <a:pPr algn="just"/>
          <a:r>
            <a:rPr lang="en-US" dirty="0"/>
            <a:t>The ethical question: : </a:t>
          </a:r>
          <a:r>
            <a:rPr lang="en-US" b="1" dirty="0"/>
            <a:t>Should an engineer risk their job to prevent a disaster, or stay silent when overruled by management? </a:t>
          </a:r>
        </a:p>
      </dgm:t>
    </dgm:pt>
    <dgm:pt modelId="{F0E760E0-607D-4D57-A984-E77AE0890759}" type="parTrans" cxnId="{232F6AAD-DEF0-45F5-992D-0B7A4BCB898F}">
      <dgm:prSet/>
      <dgm:spPr/>
      <dgm:t>
        <a:bodyPr/>
        <a:lstStyle/>
        <a:p>
          <a:endParaRPr lang="en-US"/>
        </a:p>
      </dgm:t>
    </dgm:pt>
    <dgm:pt modelId="{F6AC6ECE-3771-4689-A1A6-8C93739CA53D}" type="sibTrans" cxnId="{232F6AAD-DEF0-45F5-992D-0B7A4BCB898F}">
      <dgm:prSet/>
      <dgm:spPr/>
      <dgm:t>
        <a:bodyPr/>
        <a:lstStyle/>
        <a:p>
          <a:endParaRPr lang="en-US"/>
        </a:p>
      </dgm:t>
    </dgm:pt>
    <dgm:pt modelId="{662FE9EA-824C-44AE-8D71-966242A54540}" type="pres">
      <dgm:prSet presAssocID="{AE2050CE-04B0-4BE6-95F3-1C23ED1E53C5}" presName="vert0" presStyleCnt="0">
        <dgm:presLayoutVars>
          <dgm:dir/>
          <dgm:animOne val="branch"/>
          <dgm:animLvl val="lvl"/>
        </dgm:presLayoutVars>
      </dgm:prSet>
      <dgm:spPr/>
    </dgm:pt>
    <dgm:pt modelId="{F872569D-FCA4-4D42-B484-57B3326BC206}" type="pres">
      <dgm:prSet presAssocID="{06CE961D-9126-465A-A527-F20729CD7DFA}" presName="thickLine" presStyleLbl="alignNode1" presStyleIdx="0" presStyleCnt="5"/>
      <dgm:spPr/>
    </dgm:pt>
    <dgm:pt modelId="{0B17FE01-C517-469F-B9F0-8EBE426BCE7D}" type="pres">
      <dgm:prSet presAssocID="{06CE961D-9126-465A-A527-F20729CD7DFA}" presName="horz1" presStyleCnt="0"/>
      <dgm:spPr/>
    </dgm:pt>
    <dgm:pt modelId="{9D3197DA-380D-4671-8D2B-FFD8518C323E}" type="pres">
      <dgm:prSet presAssocID="{06CE961D-9126-465A-A527-F20729CD7DFA}" presName="tx1" presStyleLbl="revTx" presStyleIdx="0" presStyleCnt="5"/>
      <dgm:spPr/>
    </dgm:pt>
    <dgm:pt modelId="{2C4CE61F-1B6C-481E-A78A-363B86EDC65B}" type="pres">
      <dgm:prSet presAssocID="{06CE961D-9126-465A-A527-F20729CD7DFA}" presName="vert1" presStyleCnt="0"/>
      <dgm:spPr/>
    </dgm:pt>
    <dgm:pt modelId="{3FBB9A4E-B60C-43D2-9E58-F15E39DD7D73}" type="pres">
      <dgm:prSet presAssocID="{503BB6BD-8595-4A50-8C00-DA3272D42E02}" presName="thickLine" presStyleLbl="alignNode1" presStyleIdx="1" presStyleCnt="5"/>
      <dgm:spPr/>
    </dgm:pt>
    <dgm:pt modelId="{E69D5176-214F-46D4-A22F-FFA8F5A04B14}" type="pres">
      <dgm:prSet presAssocID="{503BB6BD-8595-4A50-8C00-DA3272D42E02}" presName="horz1" presStyleCnt="0"/>
      <dgm:spPr/>
    </dgm:pt>
    <dgm:pt modelId="{B932BC13-4E72-4E1D-83ED-5E533CE8E1CE}" type="pres">
      <dgm:prSet presAssocID="{503BB6BD-8595-4A50-8C00-DA3272D42E02}" presName="tx1" presStyleLbl="revTx" presStyleIdx="1" presStyleCnt="5"/>
      <dgm:spPr/>
    </dgm:pt>
    <dgm:pt modelId="{A99C5696-FE4E-491F-A513-B05853BB8A27}" type="pres">
      <dgm:prSet presAssocID="{503BB6BD-8595-4A50-8C00-DA3272D42E02}" presName="vert1" presStyleCnt="0"/>
      <dgm:spPr/>
    </dgm:pt>
    <dgm:pt modelId="{9A15D2DD-0B81-4C39-8E6A-9B5D196BD805}" type="pres">
      <dgm:prSet presAssocID="{A99B25F3-E94F-4553-9614-F4587B29EDE9}" presName="thickLine" presStyleLbl="alignNode1" presStyleIdx="2" presStyleCnt="5"/>
      <dgm:spPr/>
    </dgm:pt>
    <dgm:pt modelId="{8D5A43D1-3FAA-49E0-8841-22A6E46490C8}" type="pres">
      <dgm:prSet presAssocID="{A99B25F3-E94F-4553-9614-F4587B29EDE9}" presName="horz1" presStyleCnt="0"/>
      <dgm:spPr/>
    </dgm:pt>
    <dgm:pt modelId="{E18568E2-2E2B-40F7-9F0C-81FFA5B338C2}" type="pres">
      <dgm:prSet presAssocID="{A99B25F3-E94F-4553-9614-F4587B29EDE9}" presName="tx1" presStyleLbl="revTx" presStyleIdx="2" presStyleCnt="5"/>
      <dgm:spPr/>
    </dgm:pt>
    <dgm:pt modelId="{1BC14370-185F-4658-AFA0-689CBDD392FD}" type="pres">
      <dgm:prSet presAssocID="{A99B25F3-E94F-4553-9614-F4587B29EDE9}" presName="vert1" presStyleCnt="0"/>
      <dgm:spPr/>
    </dgm:pt>
    <dgm:pt modelId="{A1CB8B4E-4DA9-407C-A68E-BD98C2413473}" type="pres">
      <dgm:prSet presAssocID="{BF7A8D9B-ACD3-4B91-ABDB-1D0424AE4F2B}" presName="thickLine" presStyleLbl="alignNode1" presStyleIdx="3" presStyleCnt="5"/>
      <dgm:spPr/>
    </dgm:pt>
    <dgm:pt modelId="{EE46AA1B-D89E-4BE3-97E1-02EACFD4E67B}" type="pres">
      <dgm:prSet presAssocID="{BF7A8D9B-ACD3-4B91-ABDB-1D0424AE4F2B}" presName="horz1" presStyleCnt="0"/>
      <dgm:spPr/>
    </dgm:pt>
    <dgm:pt modelId="{6BC15698-8DC4-4C8A-9AE6-34A7B34DA902}" type="pres">
      <dgm:prSet presAssocID="{BF7A8D9B-ACD3-4B91-ABDB-1D0424AE4F2B}" presName="tx1" presStyleLbl="revTx" presStyleIdx="3" presStyleCnt="5"/>
      <dgm:spPr/>
    </dgm:pt>
    <dgm:pt modelId="{DDA19A0F-96BE-4725-83CB-088BDD620275}" type="pres">
      <dgm:prSet presAssocID="{BF7A8D9B-ACD3-4B91-ABDB-1D0424AE4F2B}" presName="vert1" presStyleCnt="0"/>
      <dgm:spPr/>
    </dgm:pt>
    <dgm:pt modelId="{1048CD87-D36B-42DC-875A-798F6CCBF78F}" type="pres">
      <dgm:prSet presAssocID="{E8CF792C-FBF5-403B-8EE5-D390A7E60946}" presName="thickLine" presStyleLbl="alignNode1" presStyleIdx="4" presStyleCnt="5"/>
      <dgm:spPr/>
    </dgm:pt>
    <dgm:pt modelId="{4920174F-E92B-4F61-B4C1-3528AFE3AABC}" type="pres">
      <dgm:prSet presAssocID="{E8CF792C-FBF5-403B-8EE5-D390A7E60946}" presName="horz1" presStyleCnt="0"/>
      <dgm:spPr/>
    </dgm:pt>
    <dgm:pt modelId="{EC0334C3-C905-4C4A-8CF2-5607801A7495}" type="pres">
      <dgm:prSet presAssocID="{E8CF792C-FBF5-403B-8EE5-D390A7E60946}" presName="tx1" presStyleLbl="revTx" presStyleIdx="4" presStyleCnt="5"/>
      <dgm:spPr/>
    </dgm:pt>
    <dgm:pt modelId="{13EE0279-9DC0-4D49-9225-3620A3C6F6ED}" type="pres">
      <dgm:prSet presAssocID="{E8CF792C-FBF5-403B-8EE5-D390A7E60946}" presName="vert1" presStyleCnt="0"/>
      <dgm:spPr/>
    </dgm:pt>
  </dgm:ptLst>
  <dgm:cxnLst>
    <dgm:cxn modelId="{1DDC8869-7ED6-4960-9F12-B50E9583B5D3}" srcId="{AE2050CE-04B0-4BE6-95F3-1C23ED1E53C5}" destId="{503BB6BD-8595-4A50-8C00-DA3272D42E02}" srcOrd="1" destOrd="0" parTransId="{A9D01C83-F96E-4E3B-83FE-757EBF39087A}" sibTransId="{CC45B8E2-B7E9-4FE9-8E8F-7F1C6FCAC0DC}"/>
    <dgm:cxn modelId="{D7C1BE4B-2DB6-47CD-8E67-D3E0C0F037EA}" type="presOf" srcId="{A99B25F3-E94F-4553-9614-F4587B29EDE9}" destId="{E18568E2-2E2B-40F7-9F0C-81FFA5B338C2}" srcOrd="0" destOrd="0" presId="urn:microsoft.com/office/officeart/2008/layout/LinedList"/>
    <dgm:cxn modelId="{82BA2A51-6CDD-4D59-86C2-D0B15DC3C7BD}" srcId="{AE2050CE-04B0-4BE6-95F3-1C23ED1E53C5}" destId="{A99B25F3-E94F-4553-9614-F4587B29EDE9}" srcOrd="2" destOrd="0" parTransId="{C38A13A1-CC14-4E12-946B-D7A008888BAB}" sibTransId="{1D62384C-2299-460F-A0AD-E6FDEFDCD514}"/>
    <dgm:cxn modelId="{65780972-41DF-4D42-AADC-437D04D1E37C}" srcId="{AE2050CE-04B0-4BE6-95F3-1C23ED1E53C5}" destId="{BF7A8D9B-ACD3-4B91-ABDB-1D0424AE4F2B}" srcOrd="3" destOrd="0" parTransId="{831D2E43-FBAE-4246-9686-295BD2FCE92D}" sibTransId="{E2BD0BD1-0B8C-4E05-9B36-6F516096F6CC}"/>
    <dgm:cxn modelId="{FD1AFD55-948D-41AF-9369-F33A38D068B9}" type="presOf" srcId="{E8CF792C-FBF5-403B-8EE5-D390A7E60946}" destId="{EC0334C3-C905-4C4A-8CF2-5607801A7495}" srcOrd="0" destOrd="0" presId="urn:microsoft.com/office/officeart/2008/layout/LinedList"/>
    <dgm:cxn modelId="{43207B9B-EE92-472F-814B-1579689B173B}" srcId="{AE2050CE-04B0-4BE6-95F3-1C23ED1E53C5}" destId="{06CE961D-9126-465A-A527-F20729CD7DFA}" srcOrd="0" destOrd="0" parTransId="{09F0DDF7-BDCA-42ED-BD9F-7E47E7D7FBC2}" sibTransId="{FED0317F-7BDC-4FBE-9336-513AFEF7FEC2}"/>
    <dgm:cxn modelId="{B23FB89C-D205-4659-8DA8-B6825345B055}" type="presOf" srcId="{503BB6BD-8595-4A50-8C00-DA3272D42E02}" destId="{B932BC13-4E72-4E1D-83ED-5E533CE8E1CE}" srcOrd="0" destOrd="0" presId="urn:microsoft.com/office/officeart/2008/layout/LinedList"/>
    <dgm:cxn modelId="{232F6AAD-DEF0-45F5-992D-0B7A4BCB898F}" srcId="{AE2050CE-04B0-4BE6-95F3-1C23ED1E53C5}" destId="{E8CF792C-FBF5-403B-8EE5-D390A7E60946}" srcOrd="4" destOrd="0" parTransId="{F0E760E0-607D-4D57-A984-E77AE0890759}" sibTransId="{F6AC6ECE-3771-4689-A1A6-8C93739CA53D}"/>
    <dgm:cxn modelId="{B5B7D0BB-D8EE-4E0F-97DC-3BD27257908E}" type="presOf" srcId="{06CE961D-9126-465A-A527-F20729CD7DFA}" destId="{9D3197DA-380D-4671-8D2B-FFD8518C323E}" srcOrd="0" destOrd="0" presId="urn:microsoft.com/office/officeart/2008/layout/LinedList"/>
    <dgm:cxn modelId="{8C3C05E4-1D42-49AC-803A-0A917506DAD7}" type="presOf" srcId="{AE2050CE-04B0-4BE6-95F3-1C23ED1E53C5}" destId="{662FE9EA-824C-44AE-8D71-966242A54540}" srcOrd="0" destOrd="0" presId="urn:microsoft.com/office/officeart/2008/layout/LinedList"/>
    <dgm:cxn modelId="{E093F2FA-B202-4F42-9C3F-86A074DF6BBF}" type="presOf" srcId="{BF7A8D9B-ACD3-4B91-ABDB-1D0424AE4F2B}" destId="{6BC15698-8DC4-4C8A-9AE6-34A7B34DA902}" srcOrd="0" destOrd="0" presId="urn:microsoft.com/office/officeart/2008/layout/LinedList"/>
    <dgm:cxn modelId="{7ED8A200-CEDF-42A1-8A6A-7D9B8F6FB5E3}" type="presParOf" srcId="{662FE9EA-824C-44AE-8D71-966242A54540}" destId="{F872569D-FCA4-4D42-B484-57B3326BC206}" srcOrd="0" destOrd="0" presId="urn:microsoft.com/office/officeart/2008/layout/LinedList"/>
    <dgm:cxn modelId="{C566CBDD-527E-4773-BA62-6A18A0B10228}" type="presParOf" srcId="{662FE9EA-824C-44AE-8D71-966242A54540}" destId="{0B17FE01-C517-469F-B9F0-8EBE426BCE7D}" srcOrd="1" destOrd="0" presId="urn:microsoft.com/office/officeart/2008/layout/LinedList"/>
    <dgm:cxn modelId="{37CB6515-9683-4AA6-8E9F-BA3973D88618}" type="presParOf" srcId="{0B17FE01-C517-469F-B9F0-8EBE426BCE7D}" destId="{9D3197DA-380D-4671-8D2B-FFD8518C323E}" srcOrd="0" destOrd="0" presId="urn:microsoft.com/office/officeart/2008/layout/LinedList"/>
    <dgm:cxn modelId="{4BE841AD-9FB4-4BFE-9473-E66970C0DABA}" type="presParOf" srcId="{0B17FE01-C517-469F-B9F0-8EBE426BCE7D}" destId="{2C4CE61F-1B6C-481E-A78A-363B86EDC65B}" srcOrd="1" destOrd="0" presId="urn:microsoft.com/office/officeart/2008/layout/LinedList"/>
    <dgm:cxn modelId="{5E571B41-FEC0-454B-9CA6-3FEA042B9EDE}" type="presParOf" srcId="{662FE9EA-824C-44AE-8D71-966242A54540}" destId="{3FBB9A4E-B60C-43D2-9E58-F15E39DD7D73}" srcOrd="2" destOrd="0" presId="urn:microsoft.com/office/officeart/2008/layout/LinedList"/>
    <dgm:cxn modelId="{FA515B3A-3505-456A-B762-E3320583CFF7}" type="presParOf" srcId="{662FE9EA-824C-44AE-8D71-966242A54540}" destId="{E69D5176-214F-46D4-A22F-FFA8F5A04B14}" srcOrd="3" destOrd="0" presId="urn:microsoft.com/office/officeart/2008/layout/LinedList"/>
    <dgm:cxn modelId="{F55E3582-C92F-4AB7-9DA3-C96FCD905D5B}" type="presParOf" srcId="{E69D5176-214F-46D4-A22F-FFA8F5A04B14}" destId="{B932BC13-4E72-4E1D-83ED-5E533CE8E1CE}" srcOrd="0" destOrd="0" presId="urn:microsoft.com/office/officeart/2008/layout/LinedList"/>
    <dgm:cxn modelId="{541E7A68-9F18-4F51-97D8-2FFB4D7E0565}" type="presParOf" srcId="{E69D5176-214F-46D4-A22F-FFA8F5A04B14}" destId="{A99C5696-FE4E-491F-A513-B05853BB8A27}" srcOrd="1" destOrd="0" presId="urn:microsoft.com/office/officeart/2008/layout/LinedList"/>
    <dgm:cxn modelId="{4F7F925A-738C-4547-91C3-6FA8A51F70D4}" type="presParOf" srcId="{662FE9EA-824C-44AE-8D71-966242A54540}" destId="{9A15D2DD-0B81-4C39-8E6A-9B5D196BD805}" srcOrd="4" destOrd="0" presId="urn:microsoft.com/office/officeart/2008/layout/LinedList"/>
    <dgm:cxn modelId="{D865B695-5865-4C39-AE18-985BAC105AFD}" type="presParOf" srcId="{662FE9EA-824C-44AE-8D71-966242A54540}" destId="{8D5A43D1-3FAA-49E0-8841-22A6E46490C8}" srcOrd="5" destOrd="0" presId="urn:microsoft.com/office/officeart/2008/layout/LinedList"/>
    <dgm:cxn modelId="{2C972898-D6B9-4D2D-A90B-DB95CD6F54E4}" type="presParOf" srcId="{8D5A43D1-3FAA-49E0-8841-22A6E46490C8}" destId="{E18568E2-2E2B-40F7-9F0C-81FFA5B338C2}" srcOrd="0" destOrd="0" presId="urn:microsoft.com/office/officeart/2008/layout/LinedList"/>
    <dgm:cxn modelId="{844D2CA5-5091-4D52-B657-0DD390E7C70C}" type="presParOf" srcId="{8D5A43D1-3FAA-49E0-8841-22A6E46490C8}" destId="{1BC14370-185F-4658-AFA0-689CBDD392FD}" srcOrd="1" destOrd="0" presId="urn:microsoft.com/office/officeart/2008/layout/LinedList"/>
    <dgm:cxn modelId="{D80A0B37-60DF-4109-84F9-1F99BE6332BD}" type="presParOf" srcId="{662FE9EA-824C-44AE-8D71-966242A54540}" destId="{A1CB8B4E-4DA9-407C-A68E-BD98C2413473}" srcOrd="6" destOrd="0" presId="urn:microsoft.com/office/officeart/2008/layout/LinedList"/>
    <dgm:cxn modelId="{CD09260B-CA48-469A-A4DD-184F10114C82}" type="presParOf" srcId="{662FE9EA-824C-44AE-8D71-966242A54540}" destId="{EE46AA1B-D89E-4BE3-97E1-02EACFD4E67B}" srcOrd="7" destOrd="0" presId="urn:microsoft.com/office/officeart/2008/layout/LinedList"/>
    <dgm:cxn modelId="{859E2BC9-28F2-4C1F-A0A8-250CC549439C}" type="presParOf" srcId="{EE46AA1B-D89E-4BE3-97E1-02EACFD4E67B}" destId="{6BC15698-8DC4-4C8A-9AE6-34A7B34DA902}" srcOrd="0" destOrd="0" presId="urn:microsoft.com/office/officeart/2008/layout/LinedList"/>
    <dgm:cxn modelId="{E8910441-B7AF-4633-8F9C-1FDFA4D81562}" type="presParOf" srcId="{EE46AA1B-D89E-4BE3-97E1-02EACFD4E67B}" destId="{DDA19A0F-96BE-4725-83CB-088BDD620275}" srcOrd="1" destOrd="0" presId="urn:microsoft.com/office/officeart/2008/layout/LinedList"/>
    <dgm:cxn modelId="{4804C79C-764C-4FEC-A998-D38E4A037431}" type="presParOf" srcId="{662FE9EA-824C-44AE-8D71-966242A54540}" destId="{1048CD87-D36B-42DC-875A-798F6CCBF78F}" srcOrd="8" destOrd="0" presId="urn:microsoft.com/office/officeart/2008/layout/LinedList"/>
    <dgm:cxn modelId="{F8565C8C-C32A-4A99-B082-377C15663AB8}" type="presParOf" srcId="{662FE9EA-824C-44AE-8D71-966242A54540}" destId="{4920174F-E92B-4F61-B4C1-3528AFE3AABC}" srcOrd="9" destOrd="0" presId="urn:microsoft.com/office/officeart/2008/layout/LinedList"/>
    <dgm:cxn modelId="{37B14AE7-2E67-43D6-B668-711A457CD08B}" type="presParOf" srcId="{4920174F-E92B-4F61-B4C1-3528AFE3AABC}" destId="{EC0334C3-C905-4C4A-8CF2-5607801A7495}" srcOrd="0" destOrd="0" presId="urn:microsoft.com/office/officeart/2008/layout/LinedList"/>
    <dgm:cxn modelId="{5D7DF048-45FC-4BE4-AF51-791C4A1FBF74}" type="presParOf" srcId="{4920174F-E92B-4F61-B4C1-3528AFE3AABC}" destId="{13EE0279-9DC0-4D49-9225-3620A3C6F6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B2299-15E7-498B-A491-14748C05557E}">
      <dsp:nvSpPr>
        <dsp:cNvPr id="0" name=""/>
        <dsp:cNvSpPr/>
      </dsp:nvSpPr>
      <dsp:spPr>
        <a:xfrm>
          <a:off x="2968" y="161802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CASE STUDY</a:t>
          </a:r>
        </a:p>
      </dsp:txBody>
      <dsp:txXfrm>
        <a:off x="2968" y="161802"/>
        <a:ext cx="2354764" cy="1412858"/>
      </dsp:txXfrm>
    </dsp:sp>
    <dsp:sp modelId="{730E168C-6E44-4BB3-A8AF-85CF47D71007}">
      <dsp:nvSpPr>
        <dsp:cNvPr id="0" name=""/>
        <dsp:cNvSpPr/>
      </dsp:nvSpPr>
      <dsp:spPr>
        <a:xfrm>
          <a:off x="2593209" y="161802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Institution of Engineers, Bangladesh (IEB) Code of Ethics</a:t>
          </a:r>
        </a:p>
      </dsp:txBody>
      <dsp:txXfrm>
        <a:off x="2593209" y="161802"/>
        <a:ext cx="2354764" cy="1412858"/>
      </dsp:txXfrm>
    </dsp:sp>
    <dsp:sp modelId="{5A0F2F79-87C3-40E3-A6F9-4C673AB98CB4}">
      <dsp:nvSpPr>
        <dsp:cNvPr id="0" name=""/>
        <dsp:cNvSpPr/>
      </dsp:nvSpPr>
      <dsp:spPr>
        <a:xfrm>
          <a:off x="5183450" y="161802"/>
          <a:ext cx="2354764" cy="1412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IEB ethics that were violated</a:t>
          </a:r>
        </a:p>
      </dsp:txBody>
      <dsp:txXfrm>
        <a:off x="5183450" y="161802"/>
        <a:ext cx="2354764" cy="1412858"/>
      </dsp:txXfrm>
    </dsp:sp>
    <dsp:sp modelId="{88BFCF27-D9B7-499F-A42A-85A5B7893957}">
      <dsp:nvSpPr>
        <dsp:cNvPr id="0" name=""/>
        <dsp:cNvSpPr/>
      </dsp:nvSpPr>
      <dsp:spPr>
        <a:xfrm>
          <a:off x="7773692" y="161802"/>
          <a:ext cx="2354764" cy="1412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Ethical dilemmas</a:t>
          </a:r>
        </a:p>
      </dsp:txBody>
      <dsp:txXfrm>
        <a:off x="7773692" y="161802"/>
        <a:ext cx="2354764" cy="1412858"/>
      </dsp:txXfrm>
    </dsp:sp>
    <dsp:sp modelId="{A439954D-3919-45D8-A5C0-85766BC39ED0}">
      <dsp:nvSpPr>
        <dsp:cNvPr id="0" name=""/>
        <dsp:cNvSpPr/>
      </dsp:nvSpPr>
      <dsp:spPr>
        <a:xfrm>
          <a:off x="1298088" y="1810137"/>
          <a:ext cx="2354764" cy="1412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Four Step Ethical Dilemma Analysis</a:t>
          </a:r>
        </a:p>
      </dsp:txBody>
      <dsp:txXfrm>
        <a:off x="1298088" y="1810137"/>
        <a:ext cx="2354764" cy="1412858"/>
      </dsp:txXfrm>
    </dsp:sp>
    <dsp:sp modelId="{620B8009-76ED-4D79-9B77-F5CBAD3A8EC8}">
      <dsp:nvSpPr>
        <dsp:cNvPr id="0" name=""/>
        <dsp:cNvSpPr/>
      </dsp:nvSpPr>
      <dsp:spPr>
        <a:xfrm>
          <a:off x="3888330" y="1810137"/>
          <a:ext cx="2354764" cy="1412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3888330" y="1810137"/>
        <a:ext cx="2354764" cy="1412858"/>
      </dsp:txXfrm>
    </dsp:sp>
    <dsp:sp modelId="{5971DFEC-D62B-4C6B-AEDF-EC3CA3FDE883}">
      <dsp:nvSpPr>
        <dsp:cNvPr id="0" name=""/>
        <dsp:cNvSpPr/>
      </dsp:nvSpPr>
      <dsp:spPr>
        <a:xfrm>
          <a:off x="6478571" y="1810137"/>
          <a:ext cx="2354764" cy="1412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Reference</a:t>
          </a:r>
        </a:p>
      </dsp:txBody>
      <dsp:txXfrm>
        <a:off x="6478571" y="1810137"/>
        <a:ext cx="2354764" cy="1412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BDBBC-67C5-4065-8B4F-AB3EDB280466}">
      <dsp:nvSpPr>
        <dsp:cNvPr id="0" name=""/>
        <dsp:cNvSpPr/>
      </dsp:nvSpPr>
      <dsp:spPr>
        <a:xfrm>
          <a:off x="0" y="631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878CB-9CAF-46C4-B1B6-F393B40A5534}">
      <dsp:nvSpPr>
        <dsp:cNvPr id="0" name=""/>
        <dsp:cNvSpPr/>
      </dsp:nvSpPr>
      <dsp:spPr>
        <a:xfrm>
          <a:off x="0" y="631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Safety vs. Schedule Pressure</a:t>
          </a:r>
          <a:endParaRPr lang="en-US" sz="2000" kern="1200"/>
        </a:p>
      </dsp:txBody>
      <dsp:txXfrm>
        <a:off x="0" y="631"/>
        <a:ext cx="5741533" cy="1033944"/>
      </dsp:txXfrm>
    </dsp:sp>
    <dsp:sp modelId="{D8AB5793-21E8-4677-951F-9181784F1BF9}">
      <dsp:nvSpPr>
        <dsp:cNvPr id="0" name=""/>
        <dsp:cNvSpPr/>
      </dsp:nvSpPr>
      <dsp:spPr>
        <a:xfrm>
          <a:off x="0" y="1034575"/>
          <a:ext cx="5741533" cy="0"/>
        </a:xfrm>
        <a:prstGeom prst="line">
          <a:avLst/>
        </a:prstGeom>
        <a:solidFill>
          <a:schemeClr val="accent5">
            <a:hueOff val="-501234"/>
            <a:satOff val="276"/>
            <a:lumOff val="1324"/>
            <a:alphaOff val="0"/>
          </a:schemeClr>
        </a:solidFill>
        <a:ln w="19050" cap="rnd" cmpd="sng" algn="ctr">
          <a:solidFill>
            <a:schemeClr val="accent5">
              <a:hueOff val="-501234"/>
              <a:satOff val="276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1705D-0DAD-4DD7-AACA-32F63937F98A}">
      <dsp:nvSpPr>
        <dsp:cNvPr id="0" name=""/>
        <dsp:cNvSpPr/>
      </dsp:nvSpPr>
      <dsp:spPr>
        <a:xfrm>
          <a:off x="0" y="1034575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Engineers at Morton Thiokol recognized a </a:t>
          </a:r>
          <a:r>
            <a:rPr lang="en-US" sz="2000" b="0" kern="1200" dirty="0"/>
            <a:t>serious risk </a:t>
          </a:r>
          <a:r>
            <a:rPr lang="en-US" sz="2000" kern="1200" dirty="0"/>
            <a:t>with the O-rings due to the cold weather.</a:t>
          </a:r>
        </a:p>
      </dsp:txBody>
      <dsp:txXfrm>
        <a:off x="0" y="1034575"/>
        <a:ext cx="5741533" cy="1033944"/>
      </dsp:txXfrm>
    </dsp:sp>
    <dsp:sp modelId="{C7DD2844-CAFE-4A1B-B2F2-4F0E7F87BA22}">
      <dsp:nvSpPr>
        <dsp:cNvPr id="0" name=""/>
        <dsp:cNvSpPr/>
      </dsp:nvSpPr>
      <dsp:spPr>
        <a:xfrm>
          <a:off x="0" y="2068519"/>
          <a:ext cx="5741533" cy="0"/>
        </a:xfrm>
        <a:prstGeom prst="line">
          <a:avLst/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accent5">
              <a:hueOff val="-1002469"/>
              <a:satOff val="551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F5C9-4E89-4FB6-AB8E-5610A7AF3604}">
      <dsp:nvSpPr>
        <dsp:cNvPr id="0" name=""/>
        <dsp:cNvSpPr/>
      </dsp:nvSpPr>
      <dsp:spPr>
        <a:xfrm>
          <a:off x="0" y="2068519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Despite this, </a:t>
          </a:r>
          <a:r>
            <a:rPr lang="en-US" sz="2000" b="0" kern="1200" dirty="0"/>
            <a:t>NASA was under immense pressure </a:t>
          </a:r>
          <a:r>
            <a:rPr lang="en-US" sz="2000" kern="1200" dirty="0"/>
            <a:t>to maintain its launch schedule due to political, media, and funding reasons.</a:t>
          </a:r>
        </a:p>
      </dsp:txBody>
      <dsp:txXfrm>
        <a:off x="0" y="2068519"/>
        <a:ext cx="5741533" cy="1033944"/>
      </dsp:txXfrm>
    </dsp:sp>
    <dsp:sp modelId="{97BF97BC-D9DE-4DF4-9432-3DF809144E37}">
      <dsp:nvSpPr>
        <dsp:cNvPr id="0" name=""/>
        <dsp:cNvSpPr/>
      </dsp:nvSpPr>
      <dsp:spPr>
        <a:xfrm>
          <a:off x="0" y="3102463"/>
          <a:ext cx="5741533" cy="0"/>
        </a:xfrm>
        <a:prstGeom prst="line">
          <a:avLst/>
        </a:prstGeom>
        <a:solidFill>
          <a:schemeClr val="accent5">
            <a:hueOff val="-1503703"/>
            <a:satOff val="827"/>
            <a:lumOff val="3971"/>
            <a:alphaOff val="0"/>
          </a:schemeClr>
        </a:solidFill>
        <a:ln w="19050" cap="rnd" cmpd="sng" algn="ctr">
          <a:solidFill>
            <a:schemeClr val="accent5">
              <a:hueOff val="-1503703"/>
              <a:satOff val="827"/>
              <a:lumOff val="39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285C1-6623-418E-A5A0-F13284D50A52}">
      <dsp:nvSpPr>
        <dsp:cNvPr id="0" name=""/>
        <dsp:cNvSpPr/>
      </dsp:nvSpPr>
      <dsp:spPr>
        <a:xfrm>
          <a:off x="0" y="3102463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Managers were faced with the decision to </a:t>
          </a:r>
          <a:r>
            <a:rPr lang="en-US" sz="2000" b="0" kern="1200" dirty="0"/>
            <a:t>delay the launch to ensure safety </a:t>
          </a:r>
          <a:r>
            <a:rPr lang="en-US" sz="2000" kern="1200" dirty="0"/>
            <a:t>or proceed to avoid organizational consequences.</a:t>
          </a:r>
        </a:p>
      </dsp:txBody>
      <dsp:txXfrm>
        <a:off x="0" y="3102463"/>
        <a:ext cx="5741533" cy="1033944"/>
      </dsp:txXfrm>
    </dsp:sp>
    <dsp:sp modelId="{10212DB8-2388-4127-9AC8-C82C918F530F}">
      <dsp:nvSpPr>
        <dsp:cNvPr id="0" name=""/>
        <dsp:cNvSpPr/>
      </dsp:nvSpPr>
      <dsp:spPr>
        <a:xfrm>
          <a:off x="0" y="4136407"/>
          <a:ext cx="5741533" cy="0"/>
        </a:xfrm>
        <a:prstGeom prst="line">
          <a:avLst/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1F661-1DF9-4DD7-A756-F05DE3D5B97B}">
      <dsp:nvSpPr>
        <dsp:cNvPr id="0" name=""/>
        <dsp:cNvSpPr/>
      </dsp:nvSpPr>
      <dsp:spPr>
        <a:xfrm>
          <a:off x="0" y="4136407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ethical question: </a:t>
          </a:r>
          <a:r>
            <a:rPr lang="en-US" sz="2000" b="1" kern="1200" dirty="0"/>
            <a:t>Should safety always override deadlines, even under intense external pressure?</a:t>
          </a:r>
          <a:endParaRPr lang="en-US" sz="2000" kern="1200" dirty="0"/>
        </a:p>
      </dsp:txBody>
      <dsp:txXfrm>
        <a:off x="0" y="4136407"/>
        <a:ext cx="5741533" cy="10339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5F147-6FDD-40A6-BFB0-74388160BECD}">
      <dsp:nvSpPr>
        <dsp:cNvPr id="0" name=""/>
        <dsp:cNvSpPr/>
      </dsp:nvSpPr>
      <dsp:spPr>
        <a:xfrm>
          <a:off x="0" y="631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E504D-CF6D-4BE5-962B-B40C4B16F63D}">
      <dsp:nvSpPr>
        <dsp:cNvPr id="0" name=""/>
        <dsp:cNvSpPr/>
      </dsp:nvSpPr>
      <dsp:spPr>
        <a:xfrm>
          <a:off x="0" y="631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Professional Integrity vs. Corporate Loyalty</a:t>
          </a:r>
          <a:endParaRPr lang="en-US" sz="2000" kern="1200"/>
        </a:p>
      </dsp:txBody>
      <dsp:txXfrm>
        <a:off x="0" y="631"/>
        <a:ext cx="5741533" cy="1033944"/>
      </dsp:txXfrm>
    </dsp:sp>
    <dsp:sp modelId="{82B563C4-BD41-497D-BC06-8BFA7CE1D751}">
      <dsp:nvSpPr>
        <dsp:cNvPr id="0" name=""/>
        <dsp:cNvSpPr/>
      </dsp:nvSpPr>
      <dsp:spPr>
        <a:xfrm>
          <a:off x="0" y="1034575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890C9-DFB0-4518-A232-605FBA542069}">
      <dsp:nvSpPr>
        <dsp:cNvPr id="0" name=""/>
        <dsp:cNvSpPr/>
      </dsp:nvSpPr>
      <dsp:spPr>
        <a:xfrm>
          <a:off x="0" y="1034575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Morton Thiokol managers initially supported delaying the launch based on technical advice.</a:t>
          </a:r>
        </a:p>
      </dsp:txBody>
      <dsp:txXfrm>
        <a:off x="0" y="1034575"/>
        <a:ext cx="5741533" cy="1033944"/>
      </dsp:txXfrm>
    </dsp:sp>
    <dsp:sp modelId="{96998A60-5C85-4BB3-8FC5-1CF56A8A2B7E}">
      <dsp:nvSpPr>
        <dsp:cNvPr id="0" name=""/>
        <dsp:cNvSpPr/>
      </dsp:nvSpPr>
      <dsp:spPr>
        <a:xfrm>
          <a:off x="0" y="2068519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E2E71-20F4-486B-90FA-027CD0BAD84B}">
      <dsp:nvSpPr>
        <dsp:cNvPr id="0" name=""/>
        <dsp:cNvSpPr/>
      </dsp:nvSpPr>
      <dsp:spPr>
        <a:xfrm>
          <a:off x="0" y="2068519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 pressure from NASA, they </a:t>
          </a:r>
          <a:r>
            <a:rPr lang="en-US" sz="2000" b="0" kern="1200" dirty="0"/>
            <a:t>reversed their decision</a:t>
          </a:r>
          <a:r>
            <a:rPr lang="en-US" sz="2000" kern="1200" dirty="0"/>
            <a:t>, prioritizing their client relationship over engineering integrity.</a:t>
          </a:r>
        </a:p>
      </dsp:txBody>
      <dsp:txXfrm>
        <a:off x="0" y="2068519"/>
        <a:ext cx="5741533" cy="1033944"/>
      </dsp:txXfrm>
    </dsp:sp>
    <dsp:sp modelId="{8378AB88-CC5B-4FC7-92EC-1C315338D943}">
      <dsp:nvSpPr>
        <dsp:cNvPr id="0" name=""/>
        <dsp:cNvSpPr/>
      </dsp:nvSpPr>
      <dsp:spPr>
        <a:xfrm>
          <a:off x="0" y="3102463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99D44-DF2E-4A63-A096-51A2C2498EA8}">
      <dsp:nvSpPr>
        <dsp:cNvPr id="0" name=""/>
        <dsp:cNvSpPr/>
      </dsp:nvSpPr>
      <dsp:spPr>
        <a:xfrm>
          <a:off x="0" y="3102463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created a conflict between </a:t>
          </a:r>
          <a:r>
            <a:rPr lang="en-US" sz="2000" b="0" kern="1200" dirty="0"/>
            <a:t>doing what was ethically right</a:t>
          </a:r>
          <a:r>
            <a:rPr lang="en-US" sz="2000" kern="1200" dirty="0"/>
            <a:t> and </a:t>
          </a:r>
          <a:r>
            <a:rPr lang="en-US" sz="2000" b="0" kern="1200" dirty="0"/>
            <a:t>pleasing a powerful client</a:t>
          </a:r>
          <a:r>
            <a:rPr lang="en-US" sz="2000" kern="1200" dirty="0"/>
            <a:t>.</a:t>
          </a:r>
        </a:p>
      </dsp:txBody>
      <dsp:txXfrm>
        <a:off x="0" y="3102463"/>
        <a:ext cx="5741533" cy="1033944"/>
      </dsp:txXfrm>
    </dsp:sp>
    <dsp:sp modelId="{E860422C-8625-46CA-93C2-8F662BE8678C}">
      <dsp:nvSpPr>
        <dsp:cNvPr id="0" name=""/>
        <dsp:cNvSpPr/>
      </dsp:nvSpPr>
      <dsp:spPr>
        <a:xfrm>
          <a:off x="0" y="4136407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07915-CFC0-4A80-BE12-9360F7C7F08E}">
      <dsp:nvSpPr>
        <dsp:cNvPr id="0" name=""/>
        <dsp:cNvSpPr/>
      </dsp:nvSpPr>
      <dsp:spPr>
        <a:xfrm>
          <a:off x="0" y="4136407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ethical question: </a:t>
          </a:r>
          <a:r>
            <a:rPr lang="en-US" sz="2000" b="1" kern="1200" dirty="0"/>
            <a:t>Should engineers and companies compromise on ethics to protect business relationships?</a:t>
          </a:r>
          <a:endParaRPr lang="en-US" sz="2000" kern="1200" dirty="0"/>
        </a:p>
      </dsp:txBody>
      <dsp:txXfrm>
        <a:off x="0" y="4136407"/>
        <a:ext cx="5741533" cy="1033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2569D-FCA4-4D42-B484-57B3326BC206}">
      <dsp:nvSpPr>
        <dsp:cNvPr id="0" name=""/>
        <dsp:cNvSpPr/>
      </dsp:nvSpPr>
      <dsp:spPr>
        <a:xfrm>
          <a:off x="0" y="631"/>
          <a:ext cx="574153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97DA-380D-4671-8D2B-FFD8518C323E}">
      <dsp:nvSpPr>
        <dsp:cNvPr id="0" name=""/>
        <dsp:cNvSpPr/>
      </dsp:nvSpPr>
      <dsp:spPr>
        <a:xfrm>
          <a:off x="0" y="631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Speaking Up vs. Staying Silent</a:t>
          </a:r>
          <a:endParaRPr lang="en-US" sz="2000" kern="1200"/>
        </a:p>
      </dsp:txBody>
      <dsp:txXfrm>
        <a:off x="0" y="631"/>
        <a:ext cx="5741533" cy="1033944"/>
      </dsp:txXfrm>
    </dsp:sp>
    <dsp:sp modelId="{3FBB9A4E-B60C-43D2-9E58-F15E39DD7D73}">
      <dsp:nvSpPr>
        <dsp:cNvPr id="0" name=""/>
        <dsp:cNvSpPr/>
      </dsp:nvSpPr>
      <dsp:spPr>
        <a:xfrm>
          <a:off x="0" y="1034575"/>
          <a:ext cx="574153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2BC13-4E72-4E1D-83ED-5E533CE8E1CE}">
      <dsp:nvSpPr>
        <dsp:cNvPr id="0" name=""/>
        <dsp:cNvSpPr/>
      </dsp:nvSpPr>
      <dsp:spPr>
        <a:xfrm>
          <a:off x="0" y="1034575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Engineers, particularly </a:t>
          </a:r>
          <a:r>
            <a:rPr lang="en-US" sz="2000" b="0" kern="1200" dirty="0"/>
            <a:t>Roger Boisjoly</a:t>
          </a:r>
          <a:r>
            <a:rPr lang="en-US" sz="2000" kern="1200" dirty="0"/>
            <a:t>, voiced strong concerns about the O-rings.</a:t>
          </a:r>
        </a:p>
      </dsp:txBody>
      <dsp:txXfrm>
        <a:off x="0" y="1034575"/>
        <a:ext cx="5741533" cy="1033944"/>
      </dsp:txXfrm>
    </dsp:sp>
    <dsp:sp modelId="{9A15D2DD-0B81-4C39-8E6A-9B5D196BD805}">
      <dsp:nvSpPr>
        <dsp:cNvPr id="0" name=""/>
        <dsp:cNvSpPr/>
      </dsp:nvSpPr>
      <dsp:spPr>
        <a:xfrm>
          <a:off x="0" y="2068519"/>
          <a:ext cx="57415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568E2-2E2B-40F7-9F0C-81FFA5B338C2}">
      <dsp:nvSpPr>
        <dsp:cNvPr id="0" name=""/>
        <dsp:cNvSpPr/>
      </dsp:nvSpPr>
      <dsp:spPr>
        <a:xfrm>
          <a:off x="0" y="2068519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However, when their warnings were dismissed, they </a:t>
          </a:r>
          <a:r>
            <a:rPr lang="en-US" sz="2000" b="0" kern="1200" dirty="0"/>
            <a:t>did not escalate the issue further </a:t>
          </a:r>
          <a:r>
            <a:rPr lang="en-US" sz="2000" kern="1200" dirty="0"/>
            <a:t>to stop the launch.</a:t>
          </a:r>
        </a:p>
      </dsp:txBody>
      <dsp:txXfrm>
        <a:off x="0" y="2068519"/>
        <a:ext cx="5741533" cy="1033944"/>
      </dsp:txXfrm>
    </dsp:sp>
    <dsp:sp modelId="{A1CB8B4E-4DA9-407C-A68E-BD98C2413473}">
      <dsp:nvSpPr>
        <dsp:cNvPr id="0" name=""/>
        <dsp:cNvSpPr/>
      </dsp:nvSpPr>
      <dsp:spPr>
        <a:xfrm>
          <a:off x="0" y="3102463"/>
          <a:ext cx="574153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15698-8DC4-4C8A-9AE6-34A7B34DA902}">
      <dsp:nvSpPr>
        <dsp:cNvPr id="0" name=""/>
        <dsp:cNvSpPr/>
      </dsp:nvSpPr>
      <dsp:spPr>
        <a:xfrm>
          <a:off x="0" y="3102463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were placed in a situation where </a:t>
          </a:r>
          <a:r>
            <a:rPr lang="en-US" sz="2000" b="0" kern="1200" dirty="0"/>
            <a:t>raising objections could risk their careers </a:t>
          </a:r>
          <a:r>
            <a:rPr lang="en-US" sz="2000" kern="1200" dirty="0"/>
            <a:t>but staying silent risked lives.</a:t>
          </a:r>
        </a:p>
      </dsp:txBody>
      <dsp:txXfrm>
        <a:off x="0" y="3102463"/>
        <a:ext cx="5741533" cy="1033944"/>
      </dsp:txXfrm>
    </dsp:sp>
    <dsp:sp modelId="{1048CD87-D36B-42DC-875A-798F6CCBF78F}">
      <dsp:nvSpPr>
        <dsp:cNvPr id="0" name=""/>
        <dsp:cNvSpPr/>
      </dsp:nvSpPr>
      <dsp:spPr>
        <a:xfrm>
          <a:off x="0" y="4136407"/>
          <a:ext cx="574153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334C3-C905-4C4A-8CF2-5607801A7495}">
      <dsp:nvSpPr>
        <dsp:cNvPr id="0" name=""/>
        <dsp:cNvSpPr/>
      </dsp:nvSpPr>
      <dsp:spPr>
        <a:xfrm>
          <a:off x="0" y="4136407"/>
          <a:ext cx="5741533" cy="1033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ethical question: : </a:t>
          </a:r>
          <a:r>
            <a:rPr lang="en-US" sz="2000" b="1" kern="1200" dirty="0"/>
            <a:t>Should an engineer risk their job to prevent a disaster, or stay silent when overruled by management? </a:t>
          </a:r>
        </a:p>
      </dsp:txBody>
      <dsp:txXfrm>
        <a:off x="0" y="4136407"/>
        <a:ext cx="5741533" cy="1033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istory.com/articles/challenger-disaster" TargetMode="External"/><Relationship Id="rId5" Type="http://schemas.openxmlformats.org/officeDocument/2006/relationships/hyperlink" Target="https://www.britannica.com/event/Challenger-disaster" TargetMode="External"/><Relationship Id="rId4" Type="http://schemas.openxmlformats.org/officeDocument/2006/relationships/hyperlink" Target="https://www.nasa.gov/history/the-crew-of-the-space-shuttle-challenger-sts-51l-missi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FC747B4-AE61-0FB7-7484-F297028D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4" y="910216"/>
            <a:ext cx="10925175" cy="83713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American International University Bangladesh (AIub)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62153E-9DA4-AD7D-5705-402CD02A75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59095" y="63670"/>
            <a:ext cx="1140460" cy="1140460"/>
          </a:xfrm>
          <a:prstGeom prst="rect">
            <a:avLst/>
          </a:pr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68FA2EA8-2B89-3FDB-8621-E76E7B33B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82324"/>
            <a:ext cx="12058650" cy="5175676"/>
          </a:xfrm>
        </p:spPr>
        <p:txBody>
          <a:bodyPr/>
          <a:lstStyle/>
          <a:p>
            <a:pPr lvl="1"/>
            <a:r>
              <a:rPr lang="en-US" dirty="0"/>
              <a:t>Faculty Of Science and Technology</a:t>
            </a:r>
          </a:p>
          <a:p>
            <a:pPr lvl="1"/>
            <a:r>
              <a:rPr lang="en-US" dirty="0"/>
              <a:t>ENGINEERING ETHICS</a:t>
            </a:r>
          </a:p>
          <a:p>
            <a:pPr lvl="1"/>
            <a:r>
              <a:rPr lang="en-US" dirty="0"/>
              <a:t>Section : C</a:t>
            </a:r>
          </a:p>
          <a:p>
            <a:pPr lvl="1"/>
            <a:r>
              <a:rPr lang="en-US" dirty="0"/>
              <a:t>Group : 2 (The Moral Metrics)</a:t>
            </a:r>
          </a:p>
          <a:p>
            <a:pPr lvl="1"/>
            <a:r>
              <a:rPr lang="en-US" dirty="0"/>
              <a:t>Spring 2024-25</a:t>
            </a:r>
          </a:p>
          <a:p>
            <a:pPr lvl="1"/>
            <a:r>
              <a:rPr lang="en-US" dirty="0"/>
              <a:t>Supervised By:</a:t>
            </a:r>
          </a:p>
          <a:p>
            <a:pPr lvl="1"/>
            <a:r>
              <a:rPr lang="en-US" dirty="0"/>
              <a:t>BISHWAJIT BANIK PATHIK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4BBD054-4F22-D6BB-DD83-541FCA2C2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65132"/>
              </p:ext>
            </p:extLst>
          </p:nvPr>
        </p:nvGraphicFramePr>
        <p:xfrm>
          <a:off x="2185994" y="445041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310967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77082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50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MD ABDUL AZIZ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22-47013-1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70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AZAZ MOHAMMAD KAIF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22-48795-3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1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BEDANTA 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22-47152-1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BIDHAN SAHA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22-47153-1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7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MOHAMMAD RAFSAN YEASIR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22-46065-1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281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21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FD532-2D0D-2F94-CBD8-EF2BFEDB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sz="3300" dirty="0"/>
              <a:t>Ethical Dilemma Analysis: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E57AE-6E1A-8A16-C309-E11411A7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Moral Clarity: </a:t>
            </a:r>
          </a:p>
          <a:p>
            <a:pPr marL="0" indent="0" algn="just">
              <a:buNone/>
            </a:pPr>
            <a:r>
              <a:rPr lang="en-US" dirty="0"/>
              <a:t>     What is the ethical dilemma?</a:t>
            </a:r>
          </a:p>
          <a:p>
            <a:pPr marL="0" indent="0" algn="just">
              <a:buNone/>
            </a:pPr>
            <a:r>
              <a:rPr lang="en-US" dirty="0"/>
              <a:t>Engineers at Morton Thiokol discovered that the O-rings were likely to fail at low temperatures, posing a severe risk to the shuttle and its crew. NASA was eager to proceed with the launch due to political and public pressures.</a:t>
            </a:r>
          </a:p>
          <a:p>
            <a:pPr marL="0" indent="0" algn="just">
              <a:buNone/>
            </a:pPr>
            <a:r>
              <a:rPr lang="en-US" dirty="0"/>
              <a:t>The dilemma : Should the engineers and managers delay the launch to ensure safety, or proceed to meet NASA’s expectations and avoid conflict?</a:t>
            </a:r>
          </a:p>
        </p:txBody>
      </p:sp>
    </p:spTree>
    <p:extLst>
      <p:ext uri="{BB962C8B-B14F-4D97-AF65-F5344CB8AC3E}">
        <p14:creationId xmlns:p14="http://schemas.microsoft.com/office/powerpoint/2010/main" val="1661749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B5A5D-C4C5-E5EA-122B-9CB74561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sz="3300" dirty="0"/>
              <a:t>Ethical Dilemma Analysis: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E82DA-2349-C0AE-4EF7-17CA17CC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2. Know the Facts: What are the relevant details?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O-rings had previously shown signs of failure in cold weather.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temperature on the morning of the launch was well below recommended limits.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Engineers initially recommended a delay, but Thiokol management reversed the decision under NASA pressure.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shuttle launched on January 28, 1986, and exploded 73 seconds into flight, killing all seven astronauts.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9506A1-D75A-C377-EA14-AA2DC928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Ethical Dilemma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C783-DCE9-ACF8-B1D0-695F3B3A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 Consider the Options: What actions could be taken?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Option 1:</a:t>
            </a:r>
            <a:r>
              <a:rPr lang="en-US" dirty="0"/>
              <a:t> Stand firm on delaying the launch based on safety data, even at the cost of friction with NASA or losing the contract.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Option 2:</a:t>
            </a:r>
            <a:r>
              <a:rPr lang="en-US" dirty="0"/>
              <a:t> Escalate the issue to higher NASA officials or external oversight bodies.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Option 3:</a:t>
            </a:r>
            <a:r>
              <a:rPr lang="en-US" dirty="0"/>
              <a:t> Proceed with the launch as pressured, while documenting the disagreement and hoping for the best (which is what happened).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Option 4:</a:t>
            </a:r>
            <a:r>
              <a:rPr lang="en-US" dirty="0"/>
              <a:t> Go public or involve a third-party safety review to delay the launch.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25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76EB0-B3C4-A889-7067-D4115233F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r>
              <a:rPr lang="en-US" dirty="0"/>
              <a:t>Ethical Dilemma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58CC5-050E-0A6F-CF30-336637FCA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4. Make a Reasonable Decision: What is the most ethical course of action?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The ethical and professional decision would have been to delay the launch until safety was assured.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If management failed to act responsibly, engineers had a duty to increase concerns, even if it risked their jobs.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Prioritizing human life and ethical responsibility over schedule and organizational loyalty should have guided all decisions.</a:t>
            </a:r>
          </a:p>
          <a:p>
            <a:pPr marL="0" indent="0" algn="just">
              <a:buNone/>
            </a:pPr>
            <a:r>
              <a:rPr lang="en-US" b="1" dirty="0"/>
              <a:t>Final Judgment:</a:t>
            </a:r>
            <a:r>
              <a:rPr lang="en-US" dirty="0"/>
              <a:t> The Challenger disaster could have been avoided if ethical decision-making had been followed. Engineers must always act to protect public safety, even under intense pressure.</a:t>
            </a:r>
          </a:p>
        </p:txBody>
      </p:sp>
    </p:spTree>
    <p:extLst>
      <p:ext uri="{BB962C8B-B14F-4D97-AF65-F5344CB8AC3E}">
        <p14:creationId xmlns:p14="http://schemas.microsoft.com/office/powerpoint/2010/main" val="4164660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6E5FE-C1F0-3D5B-E3C6-6799A3A0A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8291-948B-6BC5-7206-ECE6EC24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97278"/>
            <a:ext cx="7203341" cy="6858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dirty="0"/>
              <a:t>The Challenger disaster occurred on January 28, 1986, when the shuttle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exploded shortly after launch, killing seven astronauts. The cause was O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ring failure due to cold weather, a risk that engineers had warned about.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The fault lies with NASA</a:t>
            </a:r>
            <a:r>
              <a:rPr lang="en-US" b="1" dirty="0"/>
              <a:t> and </a:t>
            </a:r>
            <a:r>
              <a:rPr lang="en-US" dirty="0"/>
              <a:t>Morton Thiokol management, who ignored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safety concerns under schedule pressure.</a:t>
            </a:r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Ethical principles broken include: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Public safety</a:t>
            </a:r>
            <a:endParaRPr lang="en-US" dirty="0"/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Professional integrity</a:t>
            </a:r>
            <a:endParaRPr lang="en-US" dirty="0"/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Accountability</a:t>
            </a:r>
            <a:endParaRPr lang="en-US" dirty="0"/>
          </a:p>
          <a:p>
            <a:pPr algn="just">
              <a:lnSpc>
                <a:spcPct val="90000"/>
              </a:lnSpc>
              <a:buNone/>
            </a:pPr>
            <a:r>
              <a:rPr lang="en-US" dirty="0"/>
              <a:t>Key ethical dilemmas:</a:t>
            </a:r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Safety vs. Schedule</a:t>
            </a:r>
            <a:endParaRPr lang="en-US" dirty="0"/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Speaking Up vs. Staying Silent</a:t>
            </a:r>
            <a:endParaRPr lang="en-US" dirty="0"/>
          </a:p>
          <a:p>
            <a:pPr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Integrity vs. Loyalty</a:t>
            </a: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endParaRPr lang="en-US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dirty="0"/>
              <a:t>To prevent the tragedy, the launch should have been delayed, and engineers' concerns taken seriously. This case highlights the need to always prioritize ethics and safety over deadlines or pressure.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91057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E89D-B954-1AB6-CAAC-2FD2CD62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5" name="Picture 4" descr="A road with a pin point on it&#10;&#10;AI-generated content may be incorrect.">
            <a:extLst>
              <a:ext uri="{FF2B5EF4-FFF2-40B4-BE49-F238E27FC236}">
                <a16:creationId xmlns:a16="http://schemas.microsoft.com/office/drawing/2014/main" id="{ECB87C08-4312-5875-1D51-380F6BA372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99" r="10286" b="-2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9FD29-253E-E4AE-1162-3E912962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>
                <a:hlinkClick r:id="rId4"/>
              </a:rPr>
              <a:t>https://www.nasa.gov/history/the-crew-of-the-space-shuttle-challenger-sts-51l-mission/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linkClick r:id="rId5"/>
              </a:rPr>
              <a:t>https://www.britannica.com/event/Challenger-disaster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hlinkClick r:id="rId6"/>
              </a:rPr>
              <a:t>https://www.history.com/articles/challenger-disaster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ECC69-3B74-A41C-05FD-6291A3A94D57}"/>
              </a:ext>
            </a:extLst>
          </p:cNvPr>
          <p:cNvSpPr txBox="1"/>
          <p:nvPr/>
        </p:nvSpPr>
        <p:spPr>
          <a:xfrm>
            <a:off x="0" y="6549248"/>
            <a:ext cx="2821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Microsoft Power Point Stock Images</a:t>
            </a:r>
          </a:p>
        </p:txBody>
      </p:sp>
    </p:spTree>
    <p:extLst>
      <p:ext uri="{BB962C8B-B14F-4D97-AF65-F5344CB8AC3E}">
        <p14:creationId xmlns:p14="http://schemas.microsoft.com/office/powerpoint/2010/main" val="370770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3EB5-A131-33E9-6B6D-AA7893A9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46EE06-4E33-3C0F-B5D8-7D1E3F0193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78985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098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cket launch">
            <a:extLst>
              <a:ext uri="{FF2B5EF4-FFF2-40B4-BE49-F238E27FC236}">
                <a16:creationId xmlns:a16="http://schemas.microsoft.com/office/drawing/2014/main" id="{95336805-5EBC-E2CB-C062-72D8DCE088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5730"/>
          <a:stretch/>
        </p:blipFill>
        <p:spPr>
          <a:xfrm>
            <a:off x="-31085" y="-78648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BBE36-E1BE-4A1C-4B98-1085582E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B006F-7203-D13B-2461-211DF1A01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January 28, 1986, NASA’s space shuttle Challenger broke apart 73 seconds after launch, killing all seven crew members, including a civilian teacher . The disaster was caused by the failure of an O-ring seal in the right solid rocket booster due to unusually cold weather . Engineers from Morton Thiokol, the contractor for the booster, had warned NASA that the O-rings could fail in such cold temperatures. They initially recommended delaying the launch, but under pressure from NASA to stay on schedule, managers overruled the engineers and approved the launch . A subsequent investigation by the Rogers Commission found that the tragedy resulted not just from technical failure, but from poor decision-making, ignored safety warnings, and ethical lapses. The case remains a powerful example of the consequences of prioritizing deadlines over safety and the need for engineers to uphold their ethical responsibility to protect lives.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6CD24-EC37-D029-F8BD-76041CB6CE14}"/>
              </a:ext>
            </a:extLst>
          </p:cNvPr>
          <p:cNvSpPr txBox="1"/>
          <p:nvPr/>
        </p:nvSpPr>
        <p:spPr>
          <a:xfrm>
            <a:off x="9358701" y="6546651"/>
            <a:ext cx="2802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Microsoft Power Point Stock Images</a:t>
            </a:r>
          </a:p>
        </p:txBody>
      </p:sp>
    </p:spTree>
    <p:extLst>
      <p:ext uri="{BB962C8B-B14F-4D97-AF65-F5344CB8AC3E}">
        <p14:creationId xmlns:p14="http://schemas.microsoft.com/office/powerpoint/2010/main" val="41303929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77D06C-87F4-EAC4-F44A-39058CDF4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7" y="97537"/>
            <a:ext cx="11439143" cy="725424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Institution of Engineers, Bangladesh (IEB) Code of Ethics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7B2B09-4C82-6770-325A-E5CD0C9D5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024128"/>
            <a:ext cx="5724144" cy="583387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b="1" dirty="0"/>
              <a:t>What is IEB Ethics?</a:t>
            </a:r>
          </a:p>
          <a:p>
            <a:pPr>
              <a:buNone/>
            </a:pPr>
            <a:r>
              <a:rPr lang="en-US" sz="2000" dirty="0"/>
              <a:t>IEB Ethics is a guideline for professional conduct that ensures</a:t>
            </a:r>
          </a:p>
          <a:p>
            <a:pPr>
              <a:buNone/>
            </a:pPr>
            <a:r>
              <a:rPr lang="en-US" sz="2000" dirty="0"/>
              <a:t>engineers: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 honestly and responsibly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Prioritize public safety, health, and welfare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Maintain integrity and fairness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Avoid conflict of interest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Respect confidentiality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Practice only within their area of competence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5FCD9-A1A7-0330-A766-32AB01ED1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6383" y="1024128"/>
            <a:ext cx="6275617" cy="5833872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Why is IEB Ethics Necessary?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Public Safety</a:t>
            </a:r>
            <a:br>
              <a:rPr lang="en-US" dirty="0"/>
            </a:br>
            <a:r>
              <a:rPr lang="en-US" dirty="0"/>
              <a:t>Engineers design structures, machines, and systems that affect lives. Ethics ensure they prioritize safety over personal or commercial interests.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Professional Integrity</a:t>
            </a:r>
            <a:br>
              <a:rPr lang="en-US" dirty="0"/>
            </a:br>
            <a:r>
              <a:rPr lang="en-US" dirty="0"/>
              <a:t>Ethics build trust between engineers and society. It ensures engineers don't compromise quality or cut corners.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Accountability</a:t>
            </a:r>
            <a:br>
              <a:rPr lang="en-US" dirty="0"/>
            </a:br>
            <a:r>
              <a:rPr lang="en-US" dirty="0"/>
              <a:t>A code of ethics provides a </a:t>
            </a:r>
            <a:r>
              <a:rPr lang="en-US" b="1" dirty="0"/>
              <a:t>standard</a:t>
            </a:r>
            <a:r>
              <a:rPr lang="en-US" dirty="0"/>
              <a:t> to judge professional misconduct and hold individuals accountable.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Environmental and Social Responsibility</a:t>
            </a:r>
            <a:br>
              <a:rPr lang="en-US" dirty="0"/>
            </a:br>
            <a:r>
              <a:rPr lang="en-US" dirty="0"/>
              <a:t>Engineers often work on large-scale projects that affect the environment and communities. Ethics guide them to be socially and environmentally conscious.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Reputation of the Profession</a:t>
            </a:r>
            <a:br>
              <a:rPr lang="en-US" dirty="0"/>
            </a:br>
            <a:r>
              <a:rPr lang="en-US" dirty="0"/>
              <a:t>When engineers follow ethical guidelines, it upholds the reputation and credibility of the engineering profession in the country.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Legal and Regulatory Compliance</a:t>
            </a:r>
            <a:br>
              <a:rPr lang="en-US" dirty="0"/>
            </a:br>
            <a:r>
              <a:rPr lang="en-US" dirty="0"/>
              <a:t>Ethics often align with national laws and regulations, helping engineers avoid legal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710A5B-CC9B-AE49-7DDB-AFE65B46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00"/>
            <a:ext cx="9798050" cy="956731"/>
          </a:xfrm>
        </p:spPr>
        <p:txBody>
          <a:bodyPr/>
          <a:lstStyle/>
          <a:p>
            <a:r>
              <a:rPr lang="en-US"/>
              <a:t>Key Ieb ethics that were violated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6DB6F08-E305-76A2-968B-C3528A955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4" y="994832"/>
            <a:ext cx="12030075" cy="5825068"/>
          </a:xfrm>
        </p:spPr>
        <p:txBody>
          <a:bodyPr>
            <a:normAutofit/>
          </a:bodyPr>
          <a:lstStyle/>
          <a:p>
            <a:pPr marL="800100" lvl="1" indent="-342900" algn="just">
              <a:buAutoNum type="arabicPeriod"/>
            </a:pPr>
            <a:r>
              <a:rPr lang="en-US" sz="1800" dirty="0"/>
              <a:t>Responsibility to the Public</a:t>
            </a:r>
          </a:p>
          <a:p>
            <a:pPr lvl="1" algn="just"/>
            <a:r>
              <a:rPr lang="en-US" sz="1800" i="1" dirty="0"/>
              <a:t>"Engineers shall hold paramount the safety, health, and welfare of the public.“</a:t>
            </a:r>
          </a:p>
          <a:p>
            <a:pPr lvl="1" algn="just"/>
            <a:r>
              <a:rPr lang="en-US" sz="1800" b="1" dirty="0"/>
              <a:t>Violated</a:t>
            </a:r>
            <a:r>
              <a:rPr lang="en-US" sz="1800" dirty="0"/>
              <a:t>: The engineers and managers allowed the launch to proceed despite knowing there was a serious safety risk with the O-rings in cold weather. The public and the astronauts were not adequately protected.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2. </a:t>
            </a:r>
            <a:r>
              <a:rPr lang="en-US" sz="1800" b="1" dirty="0"/>
              <a:t>Honesty and Integrity</a:t>
            </a:r>
          </a:p>
          <a:p>
            <a:pPr lvl="1" algn="just"/>
            <a:r>
              <a:rPr lang="en-US" sz="1800" i="1" dirty="0"/>
              <a:t>"Engineers shall be honest and impartial, and shall serve with fidelity the public, their employers, and clients.“</a:t>
            </a:r>
          </a:p>
          <a:p>
            <a:pPr lvl="1" algn="just"/>
            <a:r>
              <a:rPr lang="en-US" sz="1800" b="1" dirty="0"/>
              <a:t>Violated</a:t>
            </a:r>
            <a:r>
              <a:rPr lang="en-US" sz="1800" dirty="0"/>
              <a:t>: Some managers at Morton Thiokol reversed their engineers' decision under pressure, and critical concerns were not communicated clearly or forcefully enough to NASA leadership.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3. Professional Judgment</a:t>
            </a:r>
          </a:p>
          <a:p>
            <a:pPr lvl="1" algn="just"/>
            <a:r>
              <a:rPr lang="en-US" sz="1800" i="1" dirty="0"/>
              <a:t>"Engineers shall perform services only in areas of their competence and shall issue public statements only in an objective and truthful manner.“</a:t>
            </a:r>
          </a:p>
          <a:p>
            <a:pPr lvl="1" algn="just"/>
            <a:r>
              <a:rPr lang="en-US" sz="1800" dirty="0"/>
              <a:t> </a:t>
            </a:r>
            <a:r>
              <a:rPr lang="en-US" sz="1800" b="1" dirty="0"/>
              <a:t>Violated</a:t>
            </a:r>
            <a:r>
              <a:rPr lang="en-US" sz="1800" dirty="0"/>
              <a:t>: NASA’s decision-makers were not fully informed about the seriousness of the engineers’ concerns. The technical risks were downplayed during the final decision-making process.</a:t>
            </a:r>
          </a:p>
        </p:txBody>
      </p:sp>
    </p:spTree>
    <p:extLst>
      <p:ext uri="{BB962C8B-B14F-4D97-AF65-F5344CB8AC3E}">
        <p14:creationId xmlns:p14="http://schemas.microsoft.com/office/powerpoint/2010/main" val="4929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07FD-A831-A6BC-6D99-8D9C7299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256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dirty="0"/>
              <a:t>Key Ieb ethics that were violated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C6FE-D7E6-6D64-455A-22551C372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9" y="1755649"/>
            <a:ext cx="10707498" cy="4035552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b="1" dirty="0"/>
              <a:t>Duty to Report Danger</a:t>
            </a:r>
          </a:p>
          <a:p>
            <a:pPr marL="0" indent="0">
              <a:buNone/>
            </a:pPr>
            <a:r>
              <a:rPr lang="en-US" i="1" dirty="0"/>
              <a:t>"Engineers shall advise their superiors when they believe a project will not be successful.“</a:t>
            </a:r>
          </a:p>
          <a:p>
            <a:pPr marL="0" indent="0" algn="just">
              <a:buNone/>
            </a:pPr>
            <a:r>
              <a:rPr lang="en-US" b="1" dirty="0"/>
              <a:t>Violated</a:t>
            </a:r>
            <a:r>
              <a:rPr lang="en-US" dirty="0"/>
              <a:t>: Although some engineers did warn of danger, the final decision did not reflect those warnings. There was no strong escalation or whistleblowing, even though lives were at stake.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Loyalty to the Profession</a:t>
            </a:r>
          </a:p>
          <a:p>
            <a:pPr marL="0" indent="0">
              <a:buNone/>
            </a:pPr>
            <a:r>
              <a:rPr lang="en-US" i="1" dirty="0"/>
              <a:t>"Engineers shall uphold the honor and dignity of the profession.“</a:t>
            </a:r>
          </a:p>
          <a:p>
            <a:pPr marL="0" indent="0">
              <a:buNone/>
            </a:pPr>
            <a:r>
              <a:rPr lang="en-US" b="1" dirty="0"/>
              <a:t>Violated</a:t>
            </a:r>
            <a:r>
              <a:rPr lang="en-US" dirty="0"/>
              <a:t>: Allowing management and political pressure to override technical facts compromised engineering integrity and brought negative attention to the profession.</a:t>
            </a:r>
          </a:p>
        </p:txBody>
      </p:sp>
    </p:spTree>
    <p:extLst>
      <p:ext uri="{BB962C8B-B14F-4D97-AF65-F5344CB8AC3E}">
        <p14:creationId xmlns:p14="http://schemas.microsoft.com/office/powerpoint/2010/main" val="331232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E248D4-509B-C3A0-7E70-739F7F18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Ethical dilemmas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0C3BD8-A872-31C1-E9B2-C5D9231C0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6953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4599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D03253-EBB4-9B1C-9B5C-0862B4E9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Ethical dilemmas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740E1-0CDB-3442-5EC2-281A9C623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98691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2963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125E1-317E-EA71-3F9D-E2685F10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ETHICAL DIlemmas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16ABE1-9760-CFCB-C84A-830CC07F2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571345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9478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148</TotalTime>
  <Words>1504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American International University Bangladesh (AIub)</vt:lpstr>
      <vt:lpstr>TABLE OF CONTENT</vt:lpstr>
      <vt:lpstr>CASe study</vt:lpstr>
      <vt:lpstr>Institution of Engineers, Bangladesh (IEB) Code of Ethics</vt:lpstr>
      <vt:lpstr>Key Ieb ethics that were violated</vt:lpstr>
      <vt:lpstr>Key Ieb ethics that were violated</vt:lpstr>
      <vt:lpstr>Ethical dilemmas</vt:lpstr>
      <vt:lpstr>Ethical dilemmas</vt:lpstr>
      <vt:lpstr>ETHICAL DIlemmas</vt:lpstr>
      <vt:lpstr>Ethical Dilemma Analysis: </vt:lpstr>
      <vt:lpstr>Ethical Dilemma Analysis: </vt:lpstr>
      <vt:lpstr>Ethical Dilemma Analysis:</vt:lpstr>
      <vt:lpstr>Ethical Dilemma Analysis: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ABDUL AZIZ</dc:creator>
  <cp:lastModifiedBy>MD ABDUL AZIZ</cp:lastModifiedBy>
  <cp:revision>47</cp:revision>
  <dcterms:created xsi:type="dcterms:W3CDTF">2025-04-14T09:12:17Z</dcterms:created>
  <dcterms:modified xsi:type="dcterms:W3CDTF">2025-04-14T20:11:00Z</dcterms:modified>
</cp:coreProperties>
</file>