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6" r:id="rId13"/>
    <p:sldId id="265" r:id="rId14"/>
  </p:sldIdLst>
  <p:sldSz cx="18288000" cy="10287000"/>
  <p:notesSz cx="6858000" cy="9144000"/>
  <p:embeddedFontLst>
    <p:embeddedFont>
      <p:font typeface="HK Modular" panose="020B0604020202020204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RQND Pro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573A0-BEC4-4185-AADD-F3D06577FEAE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F8E0-6CE3-48E8-BAB2-66ABFB015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0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AF8E0-6CE3-48E8-BAB2-66ABFB0159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15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94353" y="6745775"/>
            <a:ext cx="20076706" cy="4517259"/>
          </a:xfrm>
          <a:custGeom>
            <a:avLst/>
            <a:gdLst/>
            <a:ahLst/>
            <a:cxnLst/>
            <a:rect l="l" t="t" r="r" b="b"/>
            <a:pathLst>
              <a:path w="20076706" h="4517259">
                <a:moveTo>
                  <a:pt x="0" y="0"/>
                </a:moveTo>
                <a:lnTo>
                  <a:pt x="20076706" y="0"/>
                </a:lnTo>
                <a:lnTo>
                  <a:pt x="20076706" y="4517259"/>
                </a:lnTo>
                <a:lnTo>
                  <a:pt x="0" y="4517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3940201" y="-7697568"/>
            <a:ext cx="10626331" cy="19778728"/>
            <a:chOff x="0" y="0"/>
            <a:chExt cx="2798705" cy="52092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9870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56800" y="1028700"/>
            <a:ext cx="5637276" cy="8229600"/>
          </a:xfrm>
          <a:custGeom>
            <a:avLst/>
            <a:gdLst/>
            <a:ahLst/>
            <a:cxnLst/>
            <a:rect l="l" t="t" r="r" b="b"/>
            <a:pathLst>
              <a:path w="5637276" h="8229600">
                <a:moveTo>
                  <a:pt x="0" y="0"/>
                </a:moveTo>
                <a:lnTo>
                  <a:pt x="5637276" y="0"/>
                </a:lnTo>
                <a:lnTo>
                  <a:pt x="563727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401765" y="2463983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0"/>
                </a:lnTo>
                <a:lnTo>
                  <a:pt x="0" y="4888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669932" y="-1017864"/>
            <a:ext cx="4077393" cy="4114800"/>
          </a:xfrm>
          <a:custGeom>
            <a:avLst/>
            <a:gdLst/>
            <a:ahLst/>
            <a:cxnLst/>
            <a:rect l="l" t="t" r="r" b="b"/>
            <a:pathLst>
              <a:path w="4077393" h="4114800">
                <a:moveTo>
                  <a:pt x="0" y="0"/>
                </a:moveTo>
                <a:lnTo>
                  <a:pt x="4077392" y="0"/>
                </a:lnTo>
                <a:lnTo>
                  <a:pt x="40773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975625" y="4643687"/>
            <a:ext cx="999626" cy="999626"/>
          </a:xfrm>
          <a:custGeom>
            <a:avLst/>
            <a:gdLst/>
            <a:ahLst/>
            <a:cxnLst/>
            <a:rect l="l" t="t" r="r" b="b"/>
            <a:pathLst>
              <a:path w="999626" h="999626">
                <a:moveTo>
                  <a:pt x="0" y="0"/>
                </a:moveTo>
                <a:lnTo>
                  <a:pt x="999626" y="0"/>
                </a:lnTo>
                <a:lnTo>
                  <a:pt x="999626" y="999626"/>
                </a:lnTo>
                <a:lnTo>
                  <a:pt x="0" y="9996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8304904" y="2805466"/>
            <a:ext cx="9830696" cy="1694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786"/>
              </a:lnSpc>
              <a:spcBef>
                <a:spcPct val="0"/>
              </a:spcBef>
            </a:pPr>
            <a:r>
              <a:rPr lang="en-US" sz="10561" dirty="0">
                <a:solidFill>
                  <a:srgbClr val="E487C9"/>
                </a:solidFill>
                <a:latin typeface="HK Modular"/>
                <a:ea typeface="HK Modular"/>
                <a:cs typeface="HK Modular"/>
                <a:sym typeface="HK Modular"/>
              </a:rPr>
              <a:t>TRUSTNET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04904" y="4367462"/>
            <a:ext cx="8708680" cy="1803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786"/>
              </a:lnSpc>
              <a:spcBef>
                <a:spcPct val="0"/>
              </a:spcBef>
            </a:pPr>
            <a:r>
              <a:rPr lang="en-US" sz="10561">
                <a:solidFill>
                  <a:srgbClr val="FFDAF4"/>
                </a:solidFill>
                <a:latin typeface="HK Modular"/>
                <a:ea typeface="HK Modular"/>
                <a:cs typeface="HK Modular"/>
                <a:sym typeface="HK Modular"/>
              </a:rPr>
              <a:t>COMPANY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93999" y="7276603"/>
            <a:ext cx="3300001" cy="688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2"/>
              </a:lnSpc>
              <a:spcBef>
                <a:spcPct val="0"/>
              </a:spcBef>
            </a:pPr>
            <a:r>
              <a:rPr lang="en-US" sz="4030">
                <a:solidFill>
                  <a:srgbClr val="D6CCED"/>
                </a:solidFill>
                <a:latin typeface="RQND Pro"/>
                <a:ea typeface="RQND Pro"/>
                <a:cs typeface="RQND Pro"/>
                <a:sym typeface="RQND Pro"/>
              </a:rPr>
              <a:t>SUBMITED TO: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04904" y="6287940"/>
            <a:ext cx="6954270" cy="457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Where Trust Meets Technology.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93320" y="8060062"/>
            <a:ext cx="10694680" cy="771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6AD3F3"/>
                </a:solidFill>
                <a:latin typeface="HK Modular"/>
                <a:ea typeface="HK Modular"/>
                <a:cs typeface="HK Modular"/>
                <a:sym typeface="HK Modular"/>
              </a:rPr>
              <a:t>BISHWAJIT BANIK PATHIK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3940201" y="-7697568"/>
            <a:ext cx="10626331" cy="19778728"/>
            <a:chOff x="0" y="0"/>
            <a:chExt cx="2798705" cy="52092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9870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52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27890" y="175018"/>
            <a:ext cx="5852022" cy="136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>
                <a:solidFill>
                  <a:srgbClr val="E487C9"/>
                </a:solidFill>
                <a:latin typeface="HK Modular"/>
                <a:ea typeface="HK Modular"/>
                <a:cs typeface="HK Modular"/>
                <a:sym typeface="HK Modular"/>
              </a:rPr>
              <a:t>CODE OF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97557" y="175018"/>
            <a:ext cx="6874243" cy="1366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>
                <a:solidFill>
                  <a:srgbClr val="FFDAF4"/>
                </a:solidFill>
                <a:latin typeface="HK Modular"/>
                <a:ea typeface="HK Modular"/>
                <a:cs typeface="HK Modular"/>
                <a:sym typeface="HK Modular"/>
              </a:rPr>
              <a:t>ETHICS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2539" y="2667054"/>
            <a:ext cx="16230600" cy="2793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  <a:r>
              <a:rPr lang="en-US" sz="3999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Employees shall refuse involvement in fraudulent financial activity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=&gt;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They shall not falsify expense reports, time sheets, procurement documents, or participate in any action intended to defraud the company or its partners.</a:t>
            </a:r>
          </a:p>
        </p:txBody>
      </p:sp>
      <p:sp>
        <p:nvSpPr>
          <p:cNvPr id="9" name="Freeform 9"/>
          <p:cNvSpPr/>
          <p:nvPr/>
        </p:nvSpPr>
        <p:spPr>
          <a:xfrm>
            <a:off x="15601368" y="-2107467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1"/>
                </a:lnTo>
                <a:lnTo>
                  <a:pt x="0" y="4888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286387" y="8764466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0"/>
                </a:lnTo>
                <a:lnTo>
                  <a:pt x="0" y="4888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832539" y="6093711"/>
            <a:ext cx="16230600" cy="2075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  <a:r>
              <a:rPr lang="en-US" sz="3999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Employees shall discourage favoritism and internal bias.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=&gt;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They shall act impartially in evaluations, promotions, or team decisions, ensuring fairness regardless of friendship, personal belief, or background.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4DAED-7134-273D-CEC6-5E52ACFC5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74DE64E-E51A-D522-F8FE-CAD5BDCE984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967482A-2C98-7106-5DC4-4E543DFA706B}"/>
              </a:ext>
            </a:extLst>
          </p:cNvPr>
          <p:cNvGrpSpPr/>
          <p:nvPr/>
        </p:nvGrpSpPr>
        <p:grpSpPr>
          <a:xfrm rot="-5400000">
            <a:off x="3830833" y="-7342809"/>
            <a:ext cx="10626331" cy="19778728"/>
            <a:chOff x="0" y="0"/>
            <a:chExt cx="2798705" cy="520921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3C23797-0FA9-AE63-5189-E2D9CD04A2AA}"/>
                </a:ext>
              </a:extLst>
            </p:cNvPr>
            <p:cNvSpPr/>
            <p:nvPr/>
          </p:nvSpPr>
          <p:spPr>
            <a:xfrm>
              <a:off x="0" y="0"/>
              <a:ext cx="279870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52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7B193F2-DFFF-5513-F6F6-688605F47172}"/>
                </a:ext>
              </a:extLst>
            </p:cNvPr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6D49662C-0AB0-9C1E-591B-FE8CF118141A}"/>
              </a:ext>
            </a:extLst>
          </p:cNvPr>
          <p:cNvSpPr txBox="1"/>
          <p:nvPr/>
        </p:nvSpPr>
        <p:spPr>
          <a:xfrm>
            <a:off x="533400" y="1059935"/>
            <a:ext cx="9296400" cy="1271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 dirty="0">
                <a:solidFill>
                  <a:srgbClr val="FFDAF4"/>
                </a:solidFill>
                <a:latin typeface="HK Modular"/>
                <a:ea typeface="HK Modular"/>
                <a:cs typeface="HK Modular"/>
                <a:sym typeface="HK Modular"/>
              </a:rPr>
              <a:t>CONCLUSION: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6C270FC-34ED-59E9-472A-483D7385938B}"/>
              </a:ext>
            </a:extLst>
          </p:cNvPr>
          <p:cNvSpPr txBox="1"/>
          <p:nvPr/>
        </p:nvSpPr>
        <p:spPr>
          <a:xfrm>
            <a:off x="522078" y="2602816"/>
            <a:ext cx="16541061" cy="5701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At Trustnet, ethics is not just a policy — it is the foundation of our workplace culture.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Our Code of Ethics reflects our commitment to integrity, professionalism, and mutual respect within the organization.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These guiding principles ensure that every employee contributes to a safe, inclusive, and responsible environment where innovation can thrive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By upholding these values, we strengthen our company, our teams, and the trust we are built upon.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0FF8253-E5B9-A7EA-F000-71C672F03D37}"/>
              </a:ext>
            </a:extLst>
          </p:cNvPr>
          <p:cNvSpPr/>
          <p:nvPr/>
        </p:nvSpPr>
        <p:spPr>
          <a:xfrm>
            <a:off x="15601368" y="-2107467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1"/>
                </a:lnTo>
                <a:lnTo>
                  <a:pt x="0" y="4888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6F3250A5-2E52-79A2-8471-1632B2BD9551}"/>
              </a:ext>
            </a:extLst>
          </p:cNvPr>
          <p:cNvSpPr/>
          <p:nvPr/>
        </p:nvSpPr>
        <p:spPr>
          <a:xfrm>
            <a:off x="15286387" y="8764466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0"/>
                </a:lnTo>
                <a:lnTo>
                  <a:pt x="0" y="4888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4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7A7DF-3E3B-9BD1-81A3-AAEEF7453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576C646-03E9-5E19-FBE3-1CB413D1681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7E67060-1805-7CAE-1E2C-738A833B0DC0}"/>
              </a:ext>
            </a:extLst>
          </p:cNvPr>
          <p:cNvGrpSpPr/>
          <p:nvPr/>
        </p:nvGrpSpPr>
        <p:grpSpPr>
          <a:xfrm rot="-5400000">
            <a:off x="3830833" y="-7342809"/>
            <a:ext cx="10626331" cy="19778728"/>
            <a:chOff x="0" y="0"/>
            <a:chExt cx="2798705" cy="520921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721588A-C490-90E1-A098-3BAA5117E638}"/>
                </a:ext>
              </a:extLst>
            </p:cNvPr>
            <p:cNvSpPr/>
            <p:nvPr/>
          </p:nvSpPr>
          <p:spPr>
            <a:xfrm>
              <a:off x="0" y="0"/>
              <a:ext cx="279870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52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8C11B5E-AAA5-12E9-FCF0-3F681410B35D}"/>
                </a:ext>
              </a:extLst>
            </p:cNvPr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F166DFED-532D-35D5-BFD7-ECA56B8E38C6}"/>
              </a:ext>
            </a:extLst>
          </p:cNvPr>
          <p:cNvSpPr txBox="1"/>
          <p:nvPr/>
        </p:nvSpPr>
        <p:spPr>
          <a:xfrm>
            <a:off x="533400" y="1059935"/>
            <a:ext cx="9296400" cy="1271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 dirty="0">
                <a:solidFill>
                  <a:srgbClr val="FFDAF4"/>
                </a:solidFill>
                <a:latin typeface="HK Modular"/>
                <a:ea typeface="HK Modular"/>
                <a:cs typeface="HK Modular"/>
                <a:sym typeface="HK Modular"/>
              </a:rPr>
              <a:t>References: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067DEA6-B001-DFFF-EABA-982FC1229883}"/>
              </a:ext>
            </a:extLst>
          </p:cNvPr>
          <p:cNvSpPr txBox="1"/>
          <p:nvPr/>
        </p:nvSpPr>
        <p:spPr>
          <a:xfrm>
            <a:off x="522078" y="2602816"/>
            <a:ext cx="16541061" cy="2110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4000" b="1" dirty="0">
                <a:solidFill>
                  <a:schemeClr val="bg1"/>
                </a:solidFill>
              </a:rPr>
              <a:t>[1]</a:t>
            </a:r>
            <a:r>
              <a:rPr lang="en-US" sz="4000" dirty="0">
                <a:solidFill>
                  <a:schemeClr val="bg1"/>
                </a:solidFill>
              </a:rPr>
              <a:t> Microsoft Corporation, </a:t>
            </a:r>
            <a:r>
              <a:rPr lang="en-US" sz="4000" i="1" dirty="0">
                <a:solidFill>
                  <a:schemeClr val="bg1"/>
                </a:solidFill>
              </a:rPr>
              <a:t>Microsoft PowerPoint</a:t>
            </a:r>
            <a:r>
              <a:rPr lang="en-US" sz="4000" dirty="0">
                <a:solidFill>
                  <a:schemeClr val="bg1"/>
                </a:solidFill>
              </a:rPr>
              <a:t>, Version 2304, Microsoft, Redmond, WA, USA, 2023. [Software]</a:t>
            </a:r>
          </a:p>
          <a:p>
            <a:pPr algn="just">
              <a:lnSpc>
                <a:spcPts val="5599"/>
              </a:lnSpc>
            </a:pPr>
            <a:r>
              <a:rPr lang="en-US" sz="4000" dirty="0">
                <a:solidFill>
                  <a:schemeClr val="bg1"/>
                </a:solidFill>
              </a:rPr>
              <a:t>[2] https://www.canva.com/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951D0CF-EB89-15C7-D45E-DF4B58989961}"/>
              </a:ext>
            </a:extLst>
          </p:cNvPr>
          <p:cNvSpPr/>
          <p:nvPr/>
        </p:nvSpPr>
        <p:spPr>
          <a:xfrm>
            <a:off x="15601368" y="-2107467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1"/>
                </a:lnTo>
                <a:lnTo>
                  <a:pt x="0" y="4888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EFABCA9-7138-7F0C-5D84-AFA1C6103FB7}"/>
              </a:ext>
            </a:extLst>
          </p:cNvPr>
          <p:cNvSpPr/>
          <p:nvPr/>
        </p:nvSpPr>
        <p:spPr>
          <a:xfrm>
            <a:off x="15286387" y="8764466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0"/>
                </a:lnTo>
                <a:lnTo>
                  <a:pt x="0" y="4888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3940201" y="-7697568"/>
            <a:ext cx="10626331" cy="19778728"/>
            <a:chOff x="0" y="0"/>
            <a:chExt cx="2798705" cy="52092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9870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52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-874366" y="8434822"/>
            <a:ext cx="10731144" cy="4199330"/>
            <a:chOff x="0" y="0"/>
            <a:chExt cx="3083604" cy="120668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83604" cy="1206681"/>
            </a:xfrm>
            <a:custGeom>
              <a:avLst/>
              <a:gdLst/>
              <a:ahLst/>
              <a:cxnLst/>
              <a:rect l="l" t="t" r="r" b="b"/>
              <a:pathLst>
                <a:path w="3083604" h="1206681">
                  <a:moveTo>
                    <a:pt x="20922" y="0"/>
                  </a:moveTo>
                  <a:lnTo>
                    <a:pt x="3062682" y="0"/>
                  </a:lnTo>
                  <a:cubicBezTo>
                    <a:pt x="3068231" y="0"/>
                    <a:pt x="3073553" y="2204"/>
                    <a:pt x="3077476" y="6128"/>
                  </a:cubicBezTo>
                  <a:cubicBezTo>
                    <a:pt x="3081400" y="10051"/>
                    <a:pt x="3083604" y="15373"/>
                    <a:pt x="3083604" y="20922"/>
                  </a:cubicBezTo>
                  <a:lnTo>
                    <a:pt x="3083604" y="1185759"/>
                  </a:lnTo>
                  <a:cubicBezTo>
                    <a:pt x="3083604" y="1191308"/>
                    <a:pt x="3081400" y="1196630"/>
                    <a:pt x="3077476" y="1200553"/>
                  </a:cubicBezTo>
                  <a:cubicBezTo>
                    <a:pt x="3073553" y="1204477"/>
                    <a:pt x="3068231" y="1206681"/>
                    <a:pt x="3062682" y="1206681"/>
                  </a:cubicBezTo>
                  <a:lnTo>
                    <a:pt x="20922" y="1206681"/>
                  </a:lnTo>
                  <a:cubicBezTo>
                    <a:pt x="15373" y="1206681"/>
                    <a:pt x="10051" y="1204477"/>
                    <a:pt x="6128" y="1200553"/>
                  </a:cubicBezTo>
                  <a:cubicBezTo>
                    <a:pt x="2204" y="1196630"/>
                    <a:pt x="0" y="1191308"/>
                    <a:pt x="0" y="1185759"/>
                  </a:cubicBezTo>
                  <a:lnTo>
                    <a:pt x="0" y="20922"/>
                  </a:lnTo>
                  <a:cubicBezTo>
                    <a:pt x="0" y="15373"/>
                    <a:pt x="2204" y="10051"/>
                    <a:pt x="6128" y="6128"/>
                  </a:cubicBezTo>
                  <a:cubicBezTo>
                    <a:pt x="10051" y="2204"/>
                    <a:pt x="15373" y="0"/>
                    <a:pt x="2092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83604" cy="1244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39501" y="-2648321"/>
            <a:ext cx="10731144" cy="4199330"/>
            <a:chOff x="0" y="0"/>
            <a:chExt cx="3083604" cy="12066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83604" cy="1206681"/>
            </a:xfrm>
            <a:custGeom>
              <a:avLst/>
              <a:gdLst/>
              <a:ahLst/>
              <a:cxnLst/>
              <a:rect l="l" t="t" r="r" b="b"/>
              <a:pathLst>
                <a:path w="3083604" h="1206681">
                  <a:moveTo>
                    <a:pt x="20922" y="0"/>
                  </a:moveTo>
                  <a:lnTo>
                    <a:pt x="3062682" y="0"/>
                  </a:lnTo>
                  <a:cubicBezTo>
                    <a:pt x="3068231" y="0"/>
                    <a:pt x="3073553" y="2204"/>
                    <a:pt x="3077476" y="6128"/>
                  </a:cubicBezTo>
                  <a:cubicBezTo>
                    <a:pt x="3081400" y="10051"/>
                    <a:pt x="3083604" y="15373"/>
                    <a:pt x="3083604" y="20922"/>
                  </a:cubicBezTo>
                  <a:lnTo>
                    <a:pt x="3083604" y="1185759"/>
                  </a:lnTo>
                  <a:cubicBezTo>
                    <a:pt x="3083604" y="1191308"/>
                    <a:pt x="3081400" y="1196630"/>
                    <a:pt x="3077476" y="1200553"/>
                  </a:cubicBezTo>
                  <a:cubicBezTo>
                    <a:pt x="3073553" y="1204477"/>
                    <a:pt x="3068231" y="1206681"/>
                    <a:pt x="3062682" y="1206681"/>
                  </a:cubicBezTo>
                  <a:lnTo>
                    <a:pt x="20922" y="1206681"/>
                  </a:lnTo>
                  <a:cubicBezTo>
                    <a:pt x="15373" y="1206681"/>
                    <a:pt x="10051" y="1204477"/>
                    <a:pt x="6128" y="1200553"/>
                  </a:cubicBezTo>
                  <a:cubicBezTo>
                    <a:pt x="2204" y="1196630"/>
                    <a:pt x="0" y="1191308"/>
                    <a:pt x="0" y="1185759"/>
                  </a:cubicBezTo>
                  <a:lnTo>
                    <a:pt x="0" y="20922"/>
                  </a:lnTo>
                  <a:cubicBezTo>
                    <a:pt x="0" y="15373"/>
                    <a:pt x="2204" y="10051"/>
                    <a:pt x="6128" y="6128"/>
                  </a:cubicBezTo>
                  <a:cubicBezTo>
                    <a:pt x="10051" y="2204"/>
                    <a:pt x="15373" y="0"/>
                    <a:pt x="2092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083604" cy="1244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482826" y="3925598"/>
            <a:ext cx="10520257" cy="1217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73"/>
              </a:lnSpc>
              <a:spcBef>
                <a:spcPct val="0"/>
              </a:spcBef>
            </a:pPr>
            <a:r>
              <a:rPr lang="en-US" sz="7123">
                <a:solidFill>
                  <a:srgbClr val="E487C9"/>
                </a:solidFill>
                <a:latin typeface="HK Modular"/>
                <a:ea typeface="HK Modular"/>
                <a:cs typeface="HK Modular"/>
                <a:sym typeface="HK Modular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857F5-FBCB-4FC6-0859-6017B98CC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D60B944C-A7D3-ABBE-AB8F-4B85745CCDCF}"/>
              </a:ext>
            </a:extLst>
          </p:cNvPr>
          <p:cNvGrpSpPr/>
          <p:nvPr/>
        </p:nvGrpSpPr>
        <p:grpSpPr>
          <a:xfrm rot="-5400000">
            <a:off x="3853578" y="-7643042"/>
            <a:ext cx="10626331" cy="19778728"/>
            <a:chOff x="0" y="0"/>
            <a:chExt cx="2798705" cy="520921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9259756-E688-E147-9F57-F267E8408C20}"/>
                </a:ext>
              </a:extLst>
            </p:cNvPr>
            <p:cNvSpPr/>
            <p:nvPr/>
          </p:nvSpPr>
          <p:spPr>
            <a:xfrm>
              <a:off x="0" y="0"/>
              <a:ext cx="279870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A6414E2-371C-6446-9863-D24DDF63B0F8}"/>
                </a:ext>
              </a:extLst>
            </p:cNvPr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953E05E5-950A-5FFF-90A2-24D1610859B5}"/>
              </a:ext>
            </a:extLst>
          </p:cNvPr>
          <p:cNvSpPr/>
          <p:nvPr/>
        </p:nvSpPr>
        <p:spPr>
          <a:xfrm>
            <a:off x="2401765" y="2463983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0"/>
                </a:lnTo>
                <a:lnTo>
                  <a:pt x="0" y="4888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9A6782D-2FAC-DAFB-5222-2C5A732586CF}"/>
              </a:ext>
            </a:extLst>
          </p:cNvPr>
          <p:cNvSpPr/>
          <p:nvPr/>
        </p:nvSpPr>
        <p:spPr>
          <a:xfrm>
            <a:off x="15669932" y="-1017864"/>
            <a:ext cx="4077393" cy="4114800"/>
          </a:xfrm>
          <a:custGeom>
            <a:avLst/>
            <a:gdLst/>
            <a:ahLst/>
            <a:cxnLst/>
            <a:rect l="l" t="t" r="r" b="b"/>
            <a:pathLst>
              <a:path w="4077393" h="4114800">
                <a:moveTo>
                  <a:pt x="0" y="0"/>
                </a:moveTo>
                <a:lnTo>
                  <a:pt x="4077392" y="0"/>
                </a:lnTo>
                <a:lnTo>
                  <a:pt x="40773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66A16DB-0354-1F07-31BC-F86CE7FC7203}"/>
              </a:ext>
            </a:extLst>
          </p:cNvPr>
          <p:cNvSpPr/>
          <p:nvPr/>
        </p:nvSpPr>
        <p:spPr>
          <a:xfrm>
            <a:off x="3975625" y="4643687"/>
            <a:ext cx="999626" cy="999626"/>
          </a:xfrm>
          <a:custGeom>
            <a:avLst/>
            <a:gdLst/>
            <a:ahLst/>
            <a:cxnLst/>
            <a:rect l="l" t="t" r="r" b="b"/>
            <a:pathLst>
              <a:path w="999626" h="999626">
                <a:moveTo>
                  <a:pt x="0" y="0"/>
                </a:moveTo>
                <a:lnTo>
                  <a:pt x="999626" y="0"/>
                </a:lnTo>
                <a:lnTo>
                  <a:pt x="999626" y="999626"/>
                </a:lnTo>
                <a:lnTo>
                  <a:pt x="0" y="99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E9ABBC8-4AE2-23A1-AB7A-124EA7B71F3E}"/>
              </a:ext>
            </a:extLst>
          </p:cNvPr>
          <p:cNvSpPr txBox="1"/>
          <p:nvPr/>
        </p:nvSpPr>
        <p:spPr>
          <a:xfrm>
            <a:off x="1951343" y="38461"/>
            <a:ext cx="9830696" cy="1694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786"/>
              </a:lnSpc>
              <a:spcBef>
                <a:spcPct val="0"/>
              </a:spcBef>
            </a:pPr>
            <a:r>
              <a:rPr lang="en-US" sz="7200" dirty="0">
                <a:solidFill>
                  <a:srgbClr val="E487C9"/>
                </a:solidFill>
                <a:latin typeface="HK Modular"/>
                <a:ea typeface="HK Modular"/>
                <a:cs typeface="HK Modular"/>
                <a:sym typeface="HK Modular"/>
              </a:rPr>
              <a:t>TRUSTNET</a:t>
            </a:r>
            <a:r>
              <a:rPr lang="en-US" sz="10561" dirty="0">
                <a:solidFill>
                  <a:srgbClr val="E487C9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A66D557-EDCC-6AB3-E9CA-78778382385F}"/>
              </a:ext>
            </a:extLst>
          </p:cNvPr>
          <p:cNvSpPr txBox="1"/>
          <p:nvPr/>
        </p:nvSpPr>
        <p:spPr>
          <a:xfrm>
            <a:off x="9166745" y="-24848"/>
            <a:ext cx="8708680" cy="1608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786"/>
              </a:lnSpc>
              <a:spcBef>
                <a:spcPct val="0"/>
              </a:spcBef>
            </a:pPr>
            <a:r>
              <a:rPr lang="en-US" sz="7200" dirty="0">
                <a:solidFill>
                  <a:srgbClr val="FFDAF4"/>
                </a:solidFill>
                <a:latin typeface="HK Modular"/>
                <a:ea typeface="HK Modular"/>
                <a:cs typeface="HK Modular"/>
                <a:sym typeface="HK Modular"/>
              </a:rPr>
              <a:t>COMPANY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E125D5F-98AF-2A8B-93FB-DD8D08BF09D5}"/>
              </a:ext>
            </a:extLst>
          </p:cNvPr>
          <p:cNvSpPr txBox="1"/>
          <p:nvPr/>
        </p:nvSpPr>
        <p:spPr>
          <a:xfrm>
            <a:off x="7493999" y="7276603"/>
            <a:ext cx="3300001" cy="641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2"/>
              </a:lnSpc>
              <a:spcBef>
                <a:spcPct val="0"/>
              </a:spcBef>
            </a:pPr>
            <a:r>
              <a:rPr lang="en-US" sz="4030" dirty="0">
                <a:solidFill>
                  <a:srgbClr val="D6CCED"/>
                </a:solidFill>
                <a:latin typeface="RQND Pro"/>
                <a:ea typeface="RQND Pro"/>
                <a:cs typeface="RQND Pro"/>
                <a:sym typeface="RQND Pro"/>
              </a:rPr>
              <a:t>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E6D4BFF-AAC3-57FE-087D-6042A038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21670"/>
              </p:ext>
            </p:extLst>
          </p:nvPr>
        </p:nvGraphicFramePr>
        <p:xfrm>
          <a:off x="1219199" y="2337253"/>
          <a:ext cx="15849600" cy="714448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2388198164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603252967"/>
                    </a:ext>
                  </a:extLst>
                </a:gridCol>
              </a:tblGrid>
              <a:tr h="119074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NAME</a:t>
                      </a:r>
                      <a:endParaRPr lang="en-US" sz="3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ID</a:t>
                      </a:r>
                      <a:endParaRPr lang="en-US" sz="3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96348"/>
                  </a:ext>
                </a:extLst>
              </a:tr>
              <a:tr h="11907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MD ABDUL AZIZ</a:t>
                      </a:r>
                      <a:endParaRPr lang="en-US" sz="2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22-47013-1</a:t>
                      </a:r>
                      <a:endParaRPr lang="en-US" sz="2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145884"/>
                  </a:ext>
                </a:extLst>
              </a:tr>
              <a:tr h="11907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AZAZ MOHAMMAD KAIF</a:t>
                      </a:r>
                      <a:endParaRPr lang="en-US" sz="2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22-48795-3</a:t>
                      </a:r>
                      <a:endParaRPr lang="en-US" sz="2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5108"/>
                  </a:ext>
                </a:extLst>
              </a:tr>
              <a:tr h="11907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BIDHAN SAHA</a:t>
                      </a:r>
                      <a:endParaRPr lang="en-US" sz="2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22-47153-1</a:t>
                      </a:r>
                      <a:endParaRPr lang="en-US" sz="2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3024"/>
                  </a:ext>
                </a:extLst>
              </a:tr>
              <a:tr h="11907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BEDANTA SAHA</a:t>
                      </a:r>
                      <a:endParaRPr lang="en-US" sz="2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22-47152-1</a:t>
                      </a:r>
                      <a:endParaRPr lang="en-US" sz="2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37397"/>
                  </a:ext>
                </a:extLst>
              </a:tr>
              <a:tr h="119074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MOHAMMAD RAFSAN YEASIR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22-46065-1</a:t>
                      </a:r>
                      <a:endParaRPr lang="en-US" sz="2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42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06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9882-9182-4DA1-A9D6-0929B304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F0FCC6A-A291-AD9D-3722-9A43680081D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3E1474B-BD11-D57E-F7F1-94C23F1EA1D6}"/>
              </a:ext>
            </a:extLst>
          </p:cNvPr>
          <p:cNvGrpSpPr/>
          <p:nvPr/>
        </p:nvGrpSpPr>
        <p:grpSpPr>
          <a:xfrm rot="-5400000">
            <a:off x="2161629" y="-6775233"/>
            <a:ext cx="13964740" cy="19778728"/>
            <a:chOff x="0" y="0"/>
            <a:chExt cx="2798705" cy="520921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6E30287-59C1-B149-35B3-C648DF970F8B}"/>
                </a:ext>
              </a:extLst>
            </p:cNvPr>
            <p:cNvSpPr/>
            <p:nvPr/>
          </p:nvSpPr>
          <p:spPr>
            <a:xfrm>
              <a:off x="0" y="0"/>
              <a:ext cx="279870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52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0EC7B9F-657E-CE3F-6760-5BD2ABC83DC9}"/>
                </a:ext>
              </a:extLst>
            </p:cNvPr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56229B39-11FA-D91C-47AC-2A16B0440EF7}"/>
              </a:ext>
            </a:extLst>
          </p:cNvPr>
          <p:cNvSpPr/>
          <p:nvPr/>
        </p:nvSpPr>
        <p:spPr>
          <a:xfrm>
            <a:off x="-1274943" y="-238991"/>
            <a:ext cx="4400101" cy="3707856"/>
          </a:xfrm>
          <a:custGeom>
            <a:avLst/>
            <a:gdLst/>
            <a:ahLst/>
            <a:cxnLst/>
            <a:rect l="l" t="t" r="r" b="b"/>
            <a:pathLst>
              <a:path w="4400101" h="3707856">
                <a:moveTo>
                  <a:pt x="0" y="0"/>
                </a:moveTo>
                <a:lnTo>
                  <a:pt x="4400101" y="0"/>
                </a:lnTo>
                <a:lnTo>
                  <a:pt x="4400101" y="3707856"/>
                </a:lnTo>
                <a:lnTo>
                  <a:pt x="0" y="3707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9127CCF-AEF9-F11D-C06D-278A6142F560}"/>
              </a:ext>
            </a:extLst>
          </p:cNvPr>
          <p:cNvSpPr/>
          <p:nvPr/>
        </p:nvSpPr>
        <p:spPr>
          <a:xfrm>
            <a:off x="14742630" y="7991029"/>
            <a:ext cx="4400101" cy="3707856"/>
          </a:xfrm>
          <a:custGeom>
            <a:avLst/>
            <a:gdLst/>
            <a:ahLst/>
            <a:cxnLst/>
            <a:rect l="l" t="t" r="r" b="b"/>
            <a:pathLst>
              <a:path w="4400101" h="3707856">
                <a:moveTo>
                  <a:pt x="0" y="0"/>
                </a:moveTo>
                <a:lnTo>
                  <a:pt x="4400101" y="0"/>
                </a:lnTo>
                <a:lnTo>
                  <a:pt x="4400101" y="3707856"/>
                </a:lnTo>
                <a:lnTo>
                  <a:pt x="0" y="37078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3106B1A-42C9-8F56-9CF1-0D3F6600DBA5}"/>
              </a:ext>
            </a:extLst>
          </p:cNvPr>
          <p:cNvSpPr txBox="1"/>
          <p:nvPr/>
        </p:nvSpPr>
        <p:spPr>
          <a:xfrm>
            <a:off x="2871184" y="762837"/>
            <a:ext cx="13511815" cy="1271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 dirty="0">
                <a:solidFill>
                  <a:srgbClr val="E487C9"/>
                </a:solidFill>
                <a:latin typeface="HK Modular"/>
                <a:ea typeface="HK Modular"/>
                <a:cs typeface="HK Modular"/>
                <a:sym typeface="HK Modular"/>
              </a:rPr>
              <a:t>TABLE OF Content 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3E4F28E-3B76-F735-71FD-732F98724646}"/>
              </a:ext>
            </a:extLst>
          </p:cNvPr>
          <p:cNvSpPr txBox="1"/>
          <p:nvPr/>
        </p:nvSpPr>
        <p:spPr>
          <a:xfrm>
            <a:off x="745387" y="2253178"/>
            <a:ext cx="16797221" cy="8388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 algn="l">
              <a:lnSpc>
                <a:spcPts val="111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DAF4"/>
                </a:solidFill>
                <a:latin typeface="Poppins" panose="00000500000000000000" pitchFamily="2" charset="0"/>
                <a:ea typeface="HK Modular"/>
                <a:cs typeface="Poppins" panose="00000500000000000000" pitchFamily="2" charset="0"/>
                <a:sym typeface="HK Modular"/>
              </a:rPr>
              <a:t>ABOUT THE COMPANY</a:t>
            </a:r>
          </a:p>
          <a:p>
            <a:pPr marL="1143000" indent="-1143000" algn="l">
              <a:lnSpc>
                <a:spcPts val="111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DAF4"/>
                </a:solidFill>
                <a:latin typeface="Poppins" panose="00000500000000000000" pitchFamily="2" charset="0"/>
                <a:ea typeface="HK Modular"/>
                <a:cs typeface="Poppins" panose="00000500000000000000" pitchFamily="2" charset="0"/>
                <a:sym typeface="HK Modular"/>
              </a:rPr>
              <a:t>ORGANIZATIONAL STRUCTURE</a:t>
            </a:r>
          </a:p>
          <a:p>
            <a:pPr marL="1143000" indent="-1143000" algn="l">
              <a:lnSpc>
                <a:spcPts val="111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DAF4"/>
                </a:solidFill>
                <a:latin typeface="Poppins" panose="00000500000000000000" pitchFamily="2" charset="0"/>
                <a:ea typeface="HK Modular"/>
                <a:cs typeface="Poppins" panose="00000500000000000000" pitchFamily="2" charset="0"/>
                <a:sym typeface="HK Modular"/>
              </a:rPr>
              <a:t>CODE OF ETHICS OF THE COMPANY</a:t>
            </a:r>
          </a:p>
          <a:p>
            <a:pPr marL="1143000" indent="-1143000" algn="l">
              <a:lnSpc>
                <a:spcPts val="111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DAF4"/>
                </a:solidFill>
                <a:latin typeface="Poppins" panose="00000500000000000000" pitchFamily="2" charset="0"/>
                <a:ea typeface="HK Modular"/>
                <a:cs typeface="Poppins" panose="00000500000000000000" pitchFamily="2" charset="0"/>
                <a:sym typeface="HK Modular"/>
              </a:rPr>
              <a:t>CONCLUSION</a:t>
            </a:r>
          </a:p>
          <a:p>
            <a:pPr marL="1143000" indent="-1143000" algn="l">
              <a:lnSpc>
                <a:spcPts val="111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DAF4"/>
                </a:solidFill>
                <a:latin typeface="Poppins" panose="00000500000000000000" pitchFamily="2" charset="0"/>
                <a:ea typeface="HK Modular"/>
                <a:cs typeface="Poppins" panose="00000500000000000000" pitchFamily="2" charset="0"/>
                <a:sym typeface="HK Modular"/>
              </a:rPr>
              <a:t>REFERENCES</a:t>
            </a:r>
          </a:p>
          <a:p>
            <a:pPr algn="l">
              <a:lnSpc>
                <a:spcPts val="11109"/>
              </a:lnSpc>
              <a:spcBef>
                <a:spcPct val="0"/>
              </a:spcBef>
            </a:pPr>
            <a:endParaRPr lang="en-US" sz="7935" dirty="0">
              <a:solidFill>
                <a:srgbClr val="FFDAF4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</p:spTree>
    <p:extLst>
      <p:ext uri="{BB962C8B-B14F-4D97-AF65-F5344CB8AC3E}">
        <p14:creationId xmlns:p14="http://schemas.microsoft.com/office/powerpoint/2010/main" val="36295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3940201" y="-7697568"/>
            <a:ext cx="10626331" cy="19778728"/>
            <a:chOff x="0" y="0"/>
            <a:chExt cx="2798705" cy="52092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9870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52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532442" y="5382267"/>
            <a:ext cx="7315200" cy="2349450"/>
          </a:xfrm>
          <a:custGeom>
            <a:avLst/>
            <a:gdLst/>
            <a:ahLst/>
            <a:cxnLst/>
            <a:rect l="l" t="t" r="r" b="b"/>
            <a:pathLst>
              <a:path w="7315200" h="2349450">
                <a:moveTo>
                  <a:pt x="0" y="0"/>
                </a:moveTo>
                <a:lnTo>
                  <a:pt x="7315200" y="0"/>
                </a:lnTo>
                <a:lnTo>
                  <a:pt x="7315200" y="2349449"/>
                </a:lnTo>
                <a:lnTo>
                  <a:pt x="0" y="234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1274943" y="-238991"/>
            <a:ext cx="4400101" cy="3707856"/>
          </a:xfrm>
          <a:custGeom>
            <a:avLst/>
            <a:gdLst/>
            <a:ahLst/>
            <a:cxnLst/>
            <a:rect l="l" t="t" r="r" b="b"/>
            <a:pathLst>
              <a:path w="4400101" h="3707856">
                <a:moveTo>
                  <a:pt x="0" y="0"/>
                </a:moveTo>
                <a:lnTo>
                  <a:pt x="4400101" y="0"/>
                </a:lnTo>
                <a:lnTo>
                  <a:pt x="4400101" y="3707856"/>
                </a:lnTo>
                <a:lnTo>
                  <a:pt x="0" y="37078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742630" y="7991029"/>
            <a:ext cx="4400101" cy="3707856"/>
          </a:xfrm>
          <a:custGeom>
            <a:avLst/>
            <a:gdLst/>
            <a:ahLst/>
            <a:cxnLst/>
            <a:rect l="l" t="t" r="r" b="b"/>
            <a:pathLst>
              <a:path w="4400101" h="3707856">
                <a:moveTo>
                  <a:pt x="0" y="0"/>
                </a:moveTo>
                <a:lnTo>
                  <a:pt x="4400101" y="0"/>
                </a:lnTo>
                <a:lnTo>
                  <a:pt x="4400101" y="3707856"/>
                </a:lnTo>
                <a:lnTo>
                  <a:pt x="0" y="37078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28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4632899" y="5662207"/>
            <a:ext cx="857542" cy="584687"/>
          </a:xfrm>
          <a:custGeom>
            <a:avLst/>
            <a:gdLst/>
            <a:ahLst/>
            <a:cxnLst/>
            <a:rect l="l" t="t" r="r" b="b"/>
            <a:pathLst>
              <a:path w="857542" h="584687">
                <a:moveTo>
                  <a:pt x="857542" y="0"/>
                </a:moveTo>
                <a:lnTo>
                  <a:pt x="0" y="0"/>
                </a:lnTo>
                <a:lnTo>
                  <a:pt x="0" y="584688"/>
                </a:lnTo>
                <a:lnTo>
                  <a:pt x="857542" y="584688"/>
                </a:lnTo>
                <a:lnTo>
                  <a:pt x="85754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360044" y="3987930"/>
            <a:ext cx="4545710" cy="136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>
                <a:solidFill>
                  <a:srgbClr val="E487C9"/>
                </a:solidFill>
                <a:latin typeface="HK Modular"/>
                <a:ea typeface="HK Modular"/>
                <a:cs typeface="HK Modular"/>
                <a:sym typeface="HK Modular"/>
              </a:rPr>
              <a:t>ABOUT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60044" y="5190185"/>
            <a:ext cx="2272855" cy="1366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>
                <a:solidFill>
                  <a:srgbClr val="FFDAF4"/>
                </a:solidFill>
                <a:latin typeface="HK Modular"/>
                <a:ea typeface="HK Modular"/>
                <a:cs typeface="HK Modular"/>
                <a:sym typeface="HK Modular"/>
              </a:rPr>
              <a:t>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15941" y="1974806"/>
            <a:ext cx="10930068" cy="7649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sz="3600" b="1" u="sng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Company Overview : </a:t>
            </a:r>
          </a:p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Trustnet is a privacy-first web browser company focused on ethical, secure, and high-performance internet experiences. Developed by a team of engineers, privacy advocates, and technology experts, Trustnet empowers users with speed, safety, and transparency in every click.</a:t>
            </a:r>
          </a:p>
          <a:p>
            <a:pPr algn="just">
              <a:lnSpc>
                <a:spcPts val="504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sz="3600" b="1" u="sng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Vision :</a:t>
            </a:r>
          </a:p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redefine the global standard for internet browsing—where trust, freedom, and user control are at the heart of every online interaction.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521675">
            <a:off x="-2335725" y="6960043"/>
            <a:ext cx="10032200" cy="3229319"/>
          </a:xfrm>
          <a:custGeom>
            <a:avLst/>
            <a:gdLst/>
            <a:ahLst/>
            <a:cxnLst/>
            <a:rect l="l" t="t" r="r" b="b"/>
            <a:pathLst>
              <a:path w="10032200" h="3229319">
                <a:moveTo>
                  <a:pt x="0" y="0"/>
                </a:moveTo>
                <a:lnTo>
                  <a:pt x="10032200" y="0"/>
                </a:lnTo>
                <a:lnTo>
                  <a:pt x="10032200" y="3229319"/>
                </a:lnTo>
                <a:lnTo>
                  <a:pt x="0" y="32293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2521675">
            <a:off x="11607926" y="-33934"/>
            <a:ext cx="10032200" cy="2386596"/>
          </a:xfrm>
          <a:custGeom>
            <a:avLst/>
            <a:gdLst/>
            <a:ahLst/>
            <a:cxnLst/>
            <a:rect l="l" t="t" r="r" b="b"/>
            <a:pathLst>
              <a:path w="10032200" h="3229319">
                <a:moveTo>
                  <a:pt x="0" y="0"/>
                </a:moveTo>
                <a:lnTo>
                  <a:pt x="10032200" y="0"/>
                </a:lnTo>
                <a:lnTo>
                  <a:pt x="10032200" y="3229319"/>
                </a:lnTo>
                <a:lnTo>
                  <a:pt x="0" y="32293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71517" y="2517328"/>
            <a:ext cx="3624536" cy="3624536"/>
          </a:xfrm>
          <a:custGeom>
            <a:avLst/>
            <a:gdLst/>
            <a:ahLst/>
            <a:cxnLst/>
            <a:rect l="l" t="t" r="r" b="b"/>
            <a:pathLst>
              <a:path w="3624536" h="3624536">
                <a:moveTo>
                  <a:pt x="0" y="0"/>
                </a:moveTo>
                <a:lnTo>
                  <a:pt x="3624536" y="0"/>
                </a:lnTo>
                <a:lnTo>
                  <a:pt x="3624536" y="3624536"/>
                </a:lnTo>
                <a:lnTo>
                  <a:pt x="0" y="36245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475374" y="189792"/>
            <a:ext cx="13337252" cy="655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0"/>
              </a:lnSpc>
              <a:spcBef>
                <a:spcPct val="0"/>
              </a:spcBef>
            </a:pPr>
            <a:r>
              <a:rPr lang="en-US" sz="3835">
                <a:solidFill>
                  <a:srgbClr val="E487C9"/>
                </a:solidFill>
                <a:latin typeface="HK Modular"/>
                <a:ea typeface="HK Modular"/>
                <a:cs typeface="HK Modular"/>
                <a:sym typeface="HK Modular"/>
              </a:rPr>
              <a:t>THE ORGANIZATIONAL STRUCTURE FOR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22433" y="866775"/>
            <a:ext cx="7668055" cy="1271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 dirty="0">
                <a:solidFill>
                  <a:srgbClr val="FFDAF4"/>
                </a:solidFill>
                <a:latin typeface="HK Modular"/>
                <a:ea typeface="HK Modular"/>
                <a:cs typeface="HK Modular"/>
                <a:sym typeface="HK Modular"/>
              </a:rPr>
              <a:t>TRUSTNET</a:t>
            </a:r>
          </a:p>
        </p:txBody>
      </p:sp>
      <p:sp>
        <p:nvSpPr>
          <p:cNvPr id="9" name="Freeform 9"/>
          <p:cNvSpPr/>
          <p:nvPr/>
        </p:nvSpPr>
        <p:spPr>
          <a:xfrm>
            <a:off x="5022433" y="2411219"/>
            <a:ext cx="3624536" cy="3624536"/>
          </a:xfrm>
          <a:custGeom>
            <a:avLst/>
            <a:gdLst/>
            <a:ahLst/>
            <a:cxnLst/>
            <a:rect l="l" t="t" r="r" b="b"/>
            <a:pathLst>
              <a:path w="3624536" h="3624536">
                <a:moveTo>
                  <a:pt x="0" y="0"/>
                </a:moveTo>
                <a:lnTo>
                  <a:pt x="3624536" y="0"/>
                </a:lnTo>
                <a:lnTo>
                  <a:pt x="3624536" y="3624536"/>
                </a:lnTo>
                <a:lnTo>
                  <a:pt x="0" y="36245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>
            <a:off x="4079167" y="3744908"/>
            <a:ext cx="857542" cy="584687"/>
          </a:xfrm>
          <a:custGeom>
            <a:avLst/>
            <a:gdLst/>
            <a:ahLst/>
            <a:cxnLst/>
            <a:rect l="l" t="t" r="r" b="b"/>
            <a:pathLst>
              <a:path w="857542" h="584687">
                <a:moveTo>
                  <a:pt x="857541" y="0"/>
                </a:moveTo>
                <a:lnTo>
                  <a:pt x="0" y="0"/>
                </a:lnTo>
                <a:lnTo>
                  <a:pt x="0" y="584688"/>
                </a:lnTo>
                <a:lnTo>
                  <a:pt x="857541" y="584688"/>
                </a:lnTo>
                <a:lnTo>
                  <a:pt x="85754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49706" y="3687758"/>
            <a:ext cx="2513626" cy="1491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9"/>
              </a:lnSpc>
              <a:spcBef>
                <a:spcPct val="0"/>
              </a:spcBef>
            </a:pPr>
            <a:r>
              <a:rPr lang="en-US" sz="16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Chief Executive Officer (CEO) Sets company vision, leads strategy, and builds partnerships.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8435" y="3054069"/>
            <a:ext cx="2016166" cy="43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6"/>
              </a:lnSpc>
              <a:spcBef>
                <a:spcPct val="0"/>
              </a:spcBef>
            </a:pPr>
            <a:r>
              <a:rPr lang="en-US" sz="2604">
                <a:solidFill>
                  <a:srgbClr val="F294FF"/>
                </a:solidFill>
                <a:latin typeface="HK Modular"/>
                <a:ea typeface="HK Modular"/>
                <a:cs typeface="HK Modular"/>
                <a:sym typeface="HK Modular"/>
              </a:rPr>
              <a:t>CEO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51062" y="3623339"/>
            <a:ext cx="2815907" cy="178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9"/>
              </a:lnSpc>
              <a:spcBef>
                <a:spcPct val="0"/>
              </a:spcBef>
            </a:pPr>
            <a:r>
              <a:rPr lang="en-US" sz="16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Chief Technology Officer (CTO) Oversees the entire tech direction, architecture, and engineering team.</a:t>
            </a:r>
          </a:p>
          <a:p>
            <a:pPr algn="ctr">
              <a:lnSpc>
                <a:spcPts val="2339"/>
              </a:lnSpc>
              <a:spcBef>
                <a:spcPct val="0"/>
              </a:spcBef>
            </a:pPr>
            <a:endParaRPr lang="en-US" sz="167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07429" y="2989650"/>
            <a:ext cx="2503175" cy="43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6"/>
              </a:lnSpc>
              <a:spcBef>
                <a:spcPct val="0"/>
              </a:spcBef>
            </a:pPr>
            <a:r>
              <a:rPr lang="en-US" sz="2604">
                <a:solidFill>
                  <a:srgbClr val="F294FF"/>
                </a:solidFill>
                <a:latin typeface="HK Modular"/>
                <a:ea typeface="HK Modular"/>
                <a:cs typeface="HK Modular"/>
                <a:sym typeface="HK Modular"/>
              </a:rPr>
              <a:t>CTO</a:t>
            </a:r>
          </a:p>
        </p:txBody>
      </p:sp>
      <p:sp>
        <p:nvSpPr>
          <p:cNvPr id="16" name="Freeform 16"/>
          <p:cNvSpPr/>
          <p:nvPr/>
        </p:nvSpPr>
        <p:spPr>
          <a:xfrm flipH="1">
            <a:off x="8732694" y="3774818"/>
            <a:ext cx="857542" cy="584687"/>
          </a:xfrm>
          <a:custGeom>
            <a:avLst/>
            <a:gdLst/>
            <a:ahLst/>
            <a:cxnLst/>
            <a:rect l="l" t="t" r="r" b="b"/>
            <a:pathLst>
              <a:path w="857542" h="584687">
                <a:moveTo>
                  <a:pt x="857542" y="0"/>
                </a:moveTo>
                <a:lnTo>
                  <a:pt x="0" y="0"/>
                </a:lnTo>
                <a:lnTo>
                  <a:pt x="0" y="584687"/>
                </a:lnTo>
                <a:lnTo>
                  <a:pt x="857542" y="584687"/>
                </a:lnTo>
                <a:lnTo>
                  <a:pt x="85754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2521675">
            <a:off x="-2373825" y="11074026"/>
            <a:ext cx="10032200" cy="3229319"/>
          </a:xfrm>
          <a:custGeom>
            <a:avLst/>
            <a:gdLst/>
            <a:ahLst/>
            <a:cxnLst/>
            <a:rect l="l" t="t" r="r" b="b"/>
            <a:pathLst>
              <a:path w="10032200" h="3229319">
                <a:moveTo>
                  <a:pt x="0" y="0"/>
                </a:moveTo>
                <a:lnTo>
                  <a:pt x="10032200" y="0"/>
                </a:lnTo>
                <a:lnTo>
                  <a:pt x="10032200" y="3229319"/>
                </a:lnTo>
                <a:lnTo>
                  <a:pt x="0" y="32293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2521675">
            <a:off x="-3687671" y="10858231"/>
            <a:ext cx="10032200" cy="3229319"/>
          </a:xfrm>
          <a:custGeom>
            <a:avLst/>
            <a:gdLst/>
            <a:ahLst/>
            <a:cxnLst/>
            <a:rect l="l" t="t" r="r" b="b"/>
            <a:pathLst>
              <a:path w="10032200" h="3229319">
                <a:moveTo>
                  <a:pt x="0" y="0"/>
                </a:moveTo>
                <a:lnTo>
                  <a:pt x="10032200" y="0"/>
                </a:lnTo>
                <a:lnTo>
                  <a:pt x="10032200" y="3229319"/>
                </a:lnTo>
                <a:lnTo>
                  <a:pt x="0" y="32293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333417" y="6631311"/>
            <a:ext cx="3624536" cy="3624536"/>
          </a:xfrm>
          <a:custGeom>
            <a:avLst/>
            <a:gdLst/>
            <a:ahLst/>
            <a:cxnLst/>
            <a:rect l="l" t="t" r="r" b="b"/>
            <a:pathLst>
              <a:path w="3624536" h="3624536">
                <a:moveTo>
                  <a:pt x="0" y="0"/>
                </a:moveTo>
                <a:lnTo>
                  <a:pt x="3624536" y="0"/>
                </a:lnTo>
                <a:lnTo>
                  <a:pt x="3624536" y="3624536"/>
                </a:lnTo>
                <a:lnTo>
                  <a:pt x="0" y="36245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4984333" y="6525202"/>
            <a:ext cx="3624536" cy="3624536"/>
          </a:xfrm>
          <a:custGeom>
            <a:avLst/>
            <a:gdLst/>
            <a:ahLst/>
            <a:cxnLst/>
            <a:rect l="l" t="t" r="r" b="b"/>
            <a:pathLst>
              <a:path w="3624536" h="3624536">
                <a:moveTo>
                  <a:pt x="0" y="0"/>
                </a:moveTo>
                <a:lnTo>
                  <a:pt x="3624536" y="0"/>
                </a:lnTo>
                <a:lnTo>
                  <a:pt x="3624536" y="3624536"/>
                </a:lnTo>
                <a:lnTo>
                  <a:pt x="0" y="36245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rot="-10800000" flipH="1">
            <a:off x="4041067" y="7858892"/>
            <a:ext cx="857542" cy="584687"/>
          </a:xfrm>
          <a:custGeom>
            <a:avLst/>
            <a:gdLst/>
            <a:ahLst/>
            <a:cxnLst/>
            <a:rect l="l" t="t" r="r" b="b"/>
            <a:pathLst>
              <a:path w="857542" h="584687">
                <a:moveTo>
                  <a:pt x="857541" y="0"/>
                </a:moveTo>
                <a:lnTo>
                  <a:pt x="0" y="0"/>
                </a:lnTo>
                <a:lnTo>
                  <a:pt x="0" y="584687"/>
                </a:lnTo>
                <a:lnTo>
                  <a:pt x="857541" y="584687"/>
                </a:lnTo>
                <a:lnTo>
                  <a:pt x="85754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011606" y="7801742"/>
            <a:ext cx="2513626" cy="1491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9"/>
              </a:lnSpc>
              <a:spcBef>
                <a:spcPct val="0"/>
              </a:spcBef>
            </a:pPr>
            <a:r>
              <a:rPr lang="en-US" sz="16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Junior Software Engineer  Supports coding, testing, and implementation under senior guidance.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92353" y="6913962"/>
            <a:ext cx="2628331" cy="897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6"/>
              </a:lnSpc>
              <a:spcBef>
                <a:spcPct val="0"/>
              </a:spcBef>
            </a:pPr>
            <a:r>
              <a:rPr lang="en-US" sz="2604">
                <a:solidFill>
                  <a:srgbClr val="F294FF"/>
                </a:solidFill>
                <a:latin typeface="HK Modular"/>
                <a:ea typeface="HK Modular"/>
                <a:cs typeface="HK Modular"/>
                <a:sym typeface="HK Modular"/>
              </a:rPr>
              <a:t>JUNIOR ENGINEER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512962" y="7737322"/>
            <a:ext cx="2815907" cy="1491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9"/>
              </a:lnSpc>
            </a:pPr>
            <a:r>
              <a:rPr lang="en-US" sz="167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Senior Software Engineer</a:t>
            </a:r>
          </a:p>
          <a:p>
            <a:pPr algn="ctr">
              <a:lnSpc>
                <a:spcPts val="2339"/>
              </a:lnSpc>
              <a:spcBef>
                <a:spcPct val="0"/>
              </a:spcBef>
            </a:pPr>
            <a:r>
              <a:rPr lang="en-US" sz="167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Leads complex development tasks, system architecture, and mentors junior engineers.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648296" y="6788230"/>
            <a:ext cx="2621441" cy="897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6"/>
              </a:lnSpc>
              <a:spcBef>
                <a:spcPct val="0"/>
              </a:spcBef>
            </a:pPr>
            <a:r>
              <a:rPr lang="en-US" sz="2604">
                <a:solidFill>
                  <a:srgbClr val="F294FF"/>
                </a:solidFill>
                <a:latin typeface="HK Modular"/>
                <a:ea typeface="HK Modular"/>
                <a:cs typeface="HK Modular"/>
                <a:sym typeface="HK Modular"/>
              </a:rPr>
              <a:t>SENIOR ENGINEER</a:t>
            </a:r>
          </a:p>
        </p:txBody>
      </p:sp>
      <p:sp>
        <p:nvSpPr>
          <p:cNvPr id="26" name="Freeform 26"/>
          <p:cNvSpPr/>
          <p:nvPr/>
        </p:nvSpPr>
        <p:spPr>
          <a:xfrm>
            <a:off x="9637861" y="6555111"/>
            <a:ext cx="3624536" cy="3624536"/>
          </a:xfrm>
          <a:custGeom>
            <a:avLst/>
            <a:gdLst/>
            <a:ahLst/>
            <a:cxnLst/>
            <a:rect l="l" t="t" r="r" b="b"/>
            <a:pathLst>
              <a:path w="3624536" h="3624536">
                <a:moveTo>
                  <a:pt x="0" y="0"/>
                </a:moveTo>
                <a:lnTo>
                  <a:pt x="3624536" y="0"/>
                </a:lnTo>
                <a:lnTo>
                  <a:pt x="3624536" y="3624536"/>
                </a:lnTo>
                <a:lnTo>
                  <a:pt x="0" y="36245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-10800000" flipH="1">
            <a:off x="8694594" y="7888801"/>
            <a:ext cx="857542" cy="584687"/>
          </a:xfrm>
          <a:custGeom>
            <a:avLst/>
            <a:gdLst/>
            <a:ahLst/>
            <a:cxnLst/>
            <a:rect l="l" t="t" r="r" b="b"/>
            <a:pathLst>
              <a:path w="857542" h="584687">
                <a:moveTo>
                  <a:pt x="857542" y="0"/>
                </a:moveTo>
                <a:lnTo>
                  <a:pt x="0" y="0"/>
                </a:lnTo>
                <a:lnTo>
                  <a:pt x="0" y="584687"/>
                </a:lnTo>
                <a:lnTo>
                  <a:pt x="857542" y="584687"/>
                </a:lnTo>
                <a:lnTo>
                  <a:pt x="85754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10166490" y="7767231"/>
            <a:ext cx="2815907" cy="1195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9"/>
              </a:lnSpc>
              <a:spcBef>
                <a:spcPct val="0"/>
              </a:spcBef>
            </a:pPr>
            <a:r>
              <a:rPr lang="en-US" sz="16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Head of Product Leads user experience, feature roadmap, and product design.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322856" y="6896588"/>
            <a:ext cx="2503175" cy="897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6"/>
              </a:lnSpc>
              <a:spcBef>
                <a:spcPct val="0"/>
              </a:spcBef>
            </a:pPr>
            <a:r>
              <a:rPr lang="en-US" sz="2604">
                <a:solidFill>
                  <a:srgbClr val="F294FF"/>
                </a:solidFill>
                <a:latin typeface="HK Modular"/>
                <a:ea typeface="HK Modular"/>
                <a:cs typeface="HK Modular"/>
                <a:sym typeface="HK Modular"/>
              </a:rPr>
              <a:t>HEAD OF PRODUCT</a:t>
            </a:r>
          </a:p>
        </p:txBody>
      </p:sp>
      <p:sp>
        <p:nvSpPr>
          <p:cNvPr id="30" name="Freeform 30"/>
          <p:cNvSpPr/>
          <p:nvPr/>
        </p:nvSpPr>
        <p:spPr>
          <a:xfrm>
            <a:off x="14425339" y="4819043"/>
            <a:ext cx="3624536" cy="3624536"/>
          </a:xfrm>
          <a:custGeom>
            <a:avLst/>
            <a:gdLst/>
            <a:ahLst/>
            <a:cxnLst/>
            <a:rect l="l" t="t" r="r" b="b"/>
            <a:pathLst>
              <a:path w="3624536" h="3624536">
                <a:moveTo>
                  <a:pt x="0" y="0"/>
                </a:moveTo>
                <a:lnTo>
                  <a:pt x="3624536" y="0"/>
                </a:lnTo>
                <a:lnTo>
                  <a:pt x="3624536" y="3624536"/>
                </a:lnTo>
                <a:lnTo>
                  <a:pt x="0" y="36245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-10800000" flipH="1">
            <a:off x="13415397" y="7898326"/>
            <a:ext cx="857542" cy="584687"/>
          </a:xfrm>
          <a:custGeom>
            <a:avLst/>
            <a:gdLst/>
            <a:ahLst/>
            <a:cxnLst/>
            <a:rect l="l" t="t" r="r" b="b"/>
            <a:pathLst>
              <a:path w="857542" h="584687">
                <a:moveTo>
                  <a:pt x="857542" y="0"/>
                </a:moveTo>
                <a:lnTo>
                  <a:pt x="0" y="0"/>
                </a:lnTo>
                <a:lnTo>
                  <a:pt x="0" y="584687"/>
                </a:lnTo>
                <a:lnTo>
                  <a:pt x="857542" y="584687"/>
                </a:lnTo>
                <a:lnTo>
                  <a:pt x="85754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TextBox 32"/>
          <p:cNvSpPr txBox="1"/>
          <p:nvPr/>
        </p:nvSpPr>
        <p:spPr>
          <a:xfrm>
            <a:off x="14953968" y="6031163"/>
            <a:ext cx="2815907" cy="1195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9"/>
              </a:lnSpc>
              <a:spcBef>
                <a:spcPct val="0"/>
              </a:spcBef>
            </a:pPr>
            <a:r>
              <a:rPr lang="en-US" sz="16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Marketing &amp; Community Manager Handles user engagement, branding, and support.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110334" y="5397474"/>
            <a:ext cx="2503175" cy="43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6"/>
              </a:lnSpc>
              <a:spcBef>
                <a:spcPct val="0"/>
              </a:spcBef>
            </a:pPr>
            <a:r>
              <a:rPr lang="en-US" sz="2604">
                <a:solidFill>
                  <a:srgbClr val="F294FF"/>
                </a:solidFill>
                <a:latin typeface="HK Modular"/>
                <a:ea typeface="HK Modular"/>
                <a:cs typeface="HK Modular"/>
                <a:sym typeface="HK Modular"/>
              </a:rPr>
              <a:t>MCM</a:t>
            </a:r>
          </a:p>
        </p:txBody>
      </p:sp>
      <p:sp>
        <p:nvSpPr>
          <p:cNvPr id="34" name="Freeform 34"/>
          <p:cNvSpPr/>
          <p:nvPr/>
        </p:nvSpPr>
        <p:spPr>
          <a:xfrm rot="2100262" flipH="1">
            <a:off x="13675824" y="4092197"/>
            <a:ext cx="947829" cy="646247"/>
          </a:xfrm>
          <a:custGeom>
            <a:avLst/>
            <a:gdLst/>
            <a:ahLst/>
            <a:cxnLst/>
            <a:rect l="l" t="t" r="r" b="b"/>
            <a:pathLst>
              <a:path w="947829" h="646247">
                <a:moveTo>
                  <a:pt x="947829" y="0"/>
                </a:moveTo>
                <a:lnTo>
                  <a:pt x="0" y="0"/>
                </a:lnTo>
                <a:lnTo>
                  <a:pt x="0" y="646247"/>
                </a:lnTo>
                <a:lnTo>
                  <a:pt x="947829" y="646247"/>
                </a:lnTo>
                <a:lnTo>
                  <a:pt x="947829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9589709" y="2603053"/>
            <a:ext cx="3624536" cy="3624536"/>
          </a:xfrm>
          <a:custGeom>
            <a:avLst/>
            <a:gdLst/>
            <a:ahLst/>
            <a:cxnLst/>
            <a:rect l="l" t="t" r="r" b="b"/>
            <a:pathLst>
              <a:path w="3624536" h="3624536">
                <a:moveTo>
                  <a:pt x="0" y="0"/>
                </a:moveTo>
                <a:lnTo>
                  <a:pt x="3624536" y="0"/>
                </a:lnTo>
                <a:lnTo>
                  <a:pt x="3624536" y="3624536"/>
                </a:lnTo>
                <a:lnTo>
                  <a:pt x="0" y="36245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TextBox 36"/>
          <p:cNvSpPr txBox="1"/>
          <p:nvPr/>
        </p:nvSpPr>
        <p:spPr>
          <a:xfrm>
            <a:off x="10118338" y="3815173"/>
            <a:ext cx="2815907" cy="1195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9"/>
              </a:lnSpc>
              <a:spcBef>
                <a:spcPct val="0"/>
              </a:spcBef>
            </a:pPr>
            <a:r>
              <a:rPr lang="en-US" sz="16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Privacy &amp; Security Lead Focuses on ethical data practices, user safety, and compliance.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236604" y="2912945"/>
            <a:ext cx="2503175" cy="897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6"/>
              </a:lnSpc>
              <a:spcBef>
                <a:spcPct val="0"/>
              </a:spcBef>
            </a:pPr>
            <a:r>
              <a:rPr lang="en-US" sz="2604">
                <a:solidFill>
                  <a:srgbClr val="F294FF"/>
                </a:solidFill>
                <a:latin typeface="HK Modular"/>
                <a:ea typeface="HK Modular"/>
                <a:cs typeface="HK Modular"/>
                <a:sym typeface="HK Modular"/>
              </a:rPr>
              <a:t>SECURITY LEAD</a:t>
            </a:r>
          </a:p>
        </p:txBody>
      </p:sp>
      <p:grpSp>
        <p:nvGrpSpPr>
          <p:cNvPr id="38" name="Group 38"/>
          <p:cNvGrpSpPr/>
          <p:nvPr/>
        </p:nvGrpSpPr>
        <p:grpSpPr>
          <a:xfrm rot="-5400000">
            <a:off x="3889583" y="-7000372"/>
            <a:ext cx="11550945" cy="20293889"/>
            <a:chOff x="0" y="-38100"/>
            <a:chExt cx="2798705" cy="5247312"/>
          </a:xfrm>
        </p:grpSpPr>
        <p:sp>
          <p:nvSpPr>
            <p:cNvPr id="39" name="Freeform 39"/>
            <p:cNvSpPr/>
            <p:nvPr/>
          </p:nvSpPr>
          <p:spPr>
            <a:xfrm>
              <a:off x="1998550" y="0"/>
              <a:ext cx="80015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52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3823420" y="-8006287"/>
            <a:ext cx="10643387" cy="19923389"/>
            <a:chOff x="-4492" y="-38100"/>
            <a:chExt cx="2803197" cy="5247312"/>
          </a:xfrm>
        </p:grpSpPr>
        <p:sp>
          <p:nvSpPr>
            <p:cNvPr id="4" name="Freeform 4"/>
            <p:cNvSpPr/>
            <p:nvPr/>
          </p:nvSpPr>
          <p:spPr>
            <a:xfrm>
              <a:off x="-4492" y="0"/>
              <a:ext cx="279870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52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27890" y="175018"/>
            <a:ext cx="5852022" cy="136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>
                <a:solidFill>
                  <a:srgbClr val="E487C9"/>
                </a:solidFill>
                <a:latin typeface="HK Modular"/>
                <a:ea typeface="HK Modular"/>
                <a:cs typeface="HK Modular"/>
                <a:sym typeface="HK Modular"/>
              </a:rPr>
              <a:t>CODE OF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97557" y="175018"/>
            <a:ext cx="6874243" cy="1366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>
                <a:solidFill>
                  <a:srgbClr val="FFDAF4"/>
                </a:solidFill>
                <a:latin typeface="HK Modular"/>
                <a:ea typeface="HK Modular"/>
                <a:cs typeface="HK Modular"/>
                <a:sym typeface="HK Modular"/>
              </a:rPr>
              <a:t>ETHICS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127720"/>
            <a:ext cx="18170307" cy="6427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spcBef>
                <a:spcPct val="0"/>
              </a:spcBef>
              <a:buAutoNum type="arabicPeriod"/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Employees shall act with integrity and avoid causing harm through technology</a:t>
            </a: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431799" lvl="1" algn="just">
              <a:lnSpc>
                <a:spcPts val="5599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=&gt;They shall use their knowledge and skills responsibly, ensuring their actions do not lead to harm, exploitation, or injustice in digital or operational environments.</a:t>
            </a:r>
          </a:p>
          <a:p>
            <a:pPr marL="431799" lvl="1" algn="just">
              <a:lnSpc>
                <a:spcPts val="55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Employees shall encourage a safe and respectful working environment</a:t>
            </a:r>
          </a:p>
          <a:p>
            <a:pPr marL="431799" lvl="1" algn="just">
              <a:lnSpc>
                <a:spcPts val="5599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=&gt;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They shall uphold a culture of mutual respect, ensure psychological and physical safety, and avoid any form of harassment, abuse, or discrimination in the workplace.</a:t>
            </a:r>
          </a:p>
          <a:p>
            <a:pPr marL="431799" lvl="1" algn="just">
              <a:lnSpc>
                <a:spcPts val="5599"/>
              </a:lnSpc>
              <a:spcBef>
                <a:spcPct val="0"/>
              </a:spcBef>
            </a:pP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31799" lvl="1" algn="just"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5601368" y="-2107467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1"/>
                </a:lnTo>
                <a:lnTo>
                  <a:pt x="0" y="4888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286387" y="8764466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0"/>
                </a:lnTo>
                <a:lnTo>
                  <a:pt x="0" y="4888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395598" y="7277101"/>
            <a:ext cx="17379110" cy="2075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sz="3999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Employees shall respect privacy and protect confidential information</a:t>
            </a:r>
            <a:r>
              <a:rPr lang="en-US" sz="3999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US" sz="3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=&gt;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They shall not misuse, disclose, or exploit sensitive information entrusted to them, upholding honesty, trust, and ethical responsibility at all times.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3830834" y="-8631080"/>
            <a:ext cx="10626331" cy="19949785"/>
            <a:chOff x="0" y="-38100"/>
            <a:chExt cx="2798705" cy="5254264"/>
          </a:xfrm>
        </p:grpSpPr>
        <p:sp>
          <p:nvSpPr>
            <p:cNvPr id="4" name="Freeform 4"/>
            <p:cNvSpPr/>
            <p:nvPr/>
          </p:nvSpPr>
          <p:spPr>
            <a:xfrm>
              <a:off x="0" y="6952"/>
              <a:ext cx="279870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52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27890" y="175018"/>
            <a:ext cx="5852022" cy="136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>
                <a:solidFill>
                  <a:srgbClr val="E487C9"/>
                </a:solidFill>
                <a:latin typeface="HK Modular"/>
                <a:ea typeface="HK Modular"/>
                <a:cs typeface="HK Modular"/>
                <a:sym typeface="HK Modular"/>
              </a:rPr>
              <a:t>CODE OF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97557" y="175018"/>
            <a:ext cx="6874243" cy="1366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>
                <a:solidFill>
                  <a:srgbClr val="FFDAF4"/>
                </a:solidFill>
                <a:latin typeface="HK Modular"/>
                <a:ea typeface="HK Modular"/>
                <a:cs typeface="HK Modular"/>
                <a:sym typeface="HK Modular"/>
              </a:rPr>
              <a:t>ETHICS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2539" y="2184622"/>
            <a:ext cx="17252883" cy="2075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3999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Employees shall avoid political involvement within the workplace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=&gt;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They shall not engage in political propaganda, debates, or activities during work hours or within the company premises, ensuring a neutral and focused professional environment.</a:t>
            </a:r>
          </a:p>
        </p:txBody>
      </p:sp>
      <p:sp>
        <p:nvSpPr>
          <p:cNvPr id="9" name="Freeform 9"/>
          <p:cNvSpPr/>
          <p:nvPr/>
        </p:nvSpPr>
        <p:spPr>
          <a:xfrm>
            <a:off x="15601368" y="-2107467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1"/>
                </a:lnTo>
                <a:lnTo>
                  <a:pt x="0" y="4888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286387" y="8764466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0"/>
                </a:lnTo>
                <a:lnTo>
                  <a:pt x="0" y="4888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801831" y="5010726"/>
            <a:ext cx="16230600" cy="7145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n-US" sz="3999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Employees shall uphold a high standard of technical competence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=&gt;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They shall strive for continuous professional development, remain updated with relevant technologies, and apply sound engineering principles in all work assigned to them.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en-US" sz="3999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Employees shall collaborate with honesty and sincerity.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=&gt;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They shall work cooperatively with colleagues, managers, and teams, avoiding misrepresentation of facts, suppression of information, or distortion of contributions.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3940201" y="-7697568"/>
            <a:ext cx="10626331" cy="19778728"/>
            <a:chOff x="0" y="0"/>
            <a:chExt cx="2798705" cy="52092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9870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52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27890" y="175018"/>
            <a:ext cx="5852022" cy="136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>
                <a:solidFill>
                  <a:srgbClr val="E487C9"/>
                </a:solidFill>
                <a:latin typeface="HK Modular"/>
                <a:ea typeface="HK Modular"/>
                <a:cs typeface="HK Modular"/>
                <a:sym typeface="HK Modular"/>
              </a:rPr>
              <a:t>CODE OF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97557" y="175018"/>
            <a:ext cx="6874243" cy="1366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>
                <a:solidFill>
                  <a:srgbClr val="FFDAF4"/>
                </a:solidFill>
                <a:latin typeface="HK Modular"/>
                <a:ea typeface="HK Modular"/>
                <a:cs typeface="HK Modular"/>
                <a:sym typeface="HK Modular"/>
              </a:rPr>
              <a:t>ETHICS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2539" y="2172829"/>
            <a:ext cx="16230600" cy="3554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lang="en-US" sz="39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Employees shall promote workplace ethics and report violations.</a:t>
            </a:r>
          </a:p>
          <a:p>
            <a:pPr algn="just">
              <a:lnSpc>
                <a:spcPts val="5599"/>
              </a:lnSpc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=&gt;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They shall actively discourage unethical behavior, and report any observed misconduct, corruption, or malpractice through proper channels without fear of retaliation.</a:t>
            </a:r>
          </a:p>
          <a:p>
            <a:pPr algn="just">
              <a:lnSpc>
                <a:spcPts val="5599"/>
              </a:lnSpc>
            </a:pPr>
            <a:endParaRPr lang="en-US" sz="39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5601368" y="-2107467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1"/>
                </a:lnTo>
                <a:lnTo>
                  <a:pt x="0" y="4888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286387" y="8764466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0"/>
                </a:lnTo>
                <a:lnTo>
                  <a:pt x="0" y="4888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832539" y="5566793"/>
            <a:ext cx="16230600" cy="2793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r>
              <a:rPr lang="en-US" sz="3999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Employees shall maintain discipline and punctuality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=&gt;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They shall adhere to working hours, meet deadlines responsibly, and respect organizational hierarchy and procedures.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3940201" y="-7697568"/>
            <a:ext cx="10626331" cy="19778728"/>
            <a:chOff x="0" y="0"/>
            <a:chExt cx="2798705" cy="52092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98705" cy="5209212"/>
            </a:xfrm>
            <a:custGeom>
              <a:avLst/>
              <a:gdLst/>
              <a:ahLst/>
              <a:cxnLst/>
              <a:rect l="l" t="t" r="r" b="b"/>
              <a:pathLst>
                <a:path w="2798705" h="5209212">
                  <a:moveTo>
                    <a:pt x="0" y="0"/>
                  </a:moveTo>
                  <a:lnTo>
                    <a:pt x="2798705" y="0"/>
                  </a:lnTo>
                  <a:lnTo>
                    <a:pt x="2798705" y="5209212"/>
                  </a:lnTo>
                  <a:lnTo>
                    <a:pt x="0" y="520921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D630CF">
                    <a:alpha val="52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98705" cy="5247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27890" y="175018"/>
            <a:ext cx="5852022" cy="136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>
                <a:solidFill>
                  <a:srgbClr val="E487C9"/>
                </a:solidFill>
                <a:latin typeface="HK Modular"/>
                <a:ea typeface="HK Modular"/>
                <a:cs typeface="HK Modular"/>
                <a:sym typeface="HK Modular"/>
              </a:rPr>
              <a:t>CODE OF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97557" y="175018"/>
            <a:ext cx="6874243" cy="1366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9"/>
              </a:lnSpc>
              <a:spcBef>
                <a:spcPct val="0"/>
              </a:spcBef>
            </a:pPr>
            <a:r>
              <a:rPr lang="en-US" sz="7935">
                <a:solidFill>
                  <a:srgbClr val="FFDAF4"/>
                </a:solidFill>
                <a:latin typeface="HK Modular"/>
                <a:ea typeface="HK Modular"/>
                <a:cs typeface="HK Modular"/>
                <a:sym typeface="HK Modular"/>
              </a:rPr>
              <a:t>ETHICS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5800" y="2414002"/>
            <a:ext cx="16230600" cy="2822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  <a:r>
              <a:rPr lang="en-US" sz="3999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Employees shall maintain professional integrity in all duties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=&gt;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They shall carry out their responsibilities with honesty, accountability, and dedication to the company’s mission, refraining from any act that may bring disrepute to the organization.</a:t>
            </a:r>
          </a:p>
        </p:txBody>
      </p:sp>
      <p:sp>
        <p:nvSpPr>
          <p:cNvPr id="9" name="Freeform 9"/>
          <p:cNvSpPr/>
          <p:nvPr/>
        </p:nvSpPr>
        <p:spPr>
          <a:xfrm>
            <a:off x="15601368" y="-2107467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1"/>
                </a:lnTo>
                <a:lnTo>
                  <a:pt x="0" y="4888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286387" y="8764466"/>
            <a:ext cx="3945826" cy="4888820"/>
          </a:xfrm>
          <a:custGeom>
            <a:avLst/>
            <a:gdLst/>
            <a:ahLst/>
            <a:cxnLst/>
            <a:rect l="l" t="t" r="r" b="b"/>
            <a:pathLst>
              <a:path w="3945826" h="4888820">
                <a:moveTo>
                  <a:pt x="0" y="0"/>
                </a:moveTo>
                <a:lnTo>
                  <a:pt x="3945826" y="0"/>
                </a:lnTo>
                <a:lnTo>
                  <a:pt x="3945826" y="4888820"/>
                </a:lnTo>
                <a:lnTo>
                  <a:pt x="0" y="4888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27890" y="6607195"/>
            <a:ext cx="16230600" cy="2075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r>
              <a:rPr lang="en-US" sz="3999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Employees shall ensure fair and merit-based recognition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=&gt;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They shall give due credit to the contributions of others and shall neither claim credit for unearned work nor suppress the recognition of colleagues.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847</Words>
  <Application>Microsoft Office PowerPoint</Application>
  <PresentationFormat>Custom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RQND Pro</vt:lpstr>
      <vt:lpstr>Poppins</vt:lpstr>
      <vt:lpstr>Arial</vt:lpstr>
      <vt:lpstr>HK Modular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Futuristic Modern Tech Company Presentation</dc:title>
  <dc:creator>TAWSIF</dc:creator>
  <cp:lastModifiedBy>MD ABDUL AZIZ</cp:lastModifiedBy>
  <cp:revision>57</cp:revision>
  <dcterms:created xsi:type="dcterms:W3CDTF">2006-08-16T00:00:00Z</dcterms:created>
  <dcterms:modified xsi:type="dcterms:W3CDTF">2025-05-28T18:53:42Z</dcterms:modified>
  <dc:identifier>DAGovrWH1uU</dc:identifier>
</cp:coreProperties>
</file>