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6" r:id="rId3"/>
    <p:sldId id="276" r:id="rId4"/>
    <p:sldId id="277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83" r:id="rId18"/>
    <p:sldId id="282" r:id="rId19"/>
    <p:sldId id="279" r:id="rId20"/>
    <p:sldId id="280" r:id="rId21"/>
    <p:sldId id="281" r:id="rId22"/>
    <p:sldId id="290" r:id="rId23"/>
    <p:sldId id="291" r:id="rId24"/>
    <p:sldId id="292" r:id="rId25"/>
    <p:sldId id="293" r:id="rId26"/>
    <p:sldId id="284" r:id="rId27"/>
    <p:sldId id="285" r:id="rId28"/>
    <p:sldId id="294" r:id="rId29"/>
    <p:sldId id="287" r:id="rId30"/>
    <p:sldId id="289" r:id="rId31"/>
    <p:sldId id="29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877" y="-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53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D590-8D33-425B-8148-6037B1153A3F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15445-950E-45BF-B999-946F5E1CF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4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C9B7-C504-4DB1-9229-B596C7C5EABB}" type="datetimeFigureOut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8475-F213-4516-9940-E6EA7B3B831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7F-CFFF-42F0-824A-B846B3948DD4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D68-A978-448E-AF34-6B8B43D0FC82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B23D-2F3E-4173-8A91-04BE0C32DAD1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3F24-2872-43E6-B963-CEA5D51F01D3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1E2-D812-45E5-B863-A4401818669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6AF3-FF54-4191-B822-53F4D9CA7A3C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C6C6-5314-462F-95A8-BED8CA10AB65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236-7CBB-409E-9740-D52A3B92887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6927-5CA2-4D45-8A2D-AFA22980FDCF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2FF-A575-4CFC-A160-5716B6CA685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8DB-CFC5-44AA-BBF1-F25DF2503EEA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D98D-5CE8-4029-AB4D-BEB0F6D844E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907" y="2014692"/>
            <a:ext cx="9598212" cy="3230434"/>
          </a:xfrm>
        </p:spPr>
        <p:txBody>
          <a:bodyPr>
            <a:normAutofit/>
          </a:bodyPr>
          <a:lstStyle/>
          <a:p>
            <a:r>
              <a:rPr lang="ru-RU" sz="6600" dirty="0"/>
              <a:t>Зимняя школа. Часть 2.</a:t>
            </a:r>
            <a:br>
              <a:rPr lang="ru-RU" sz="6600" dirty="0"/>
            </a:br>
            <a:endParaRPr lang="ru-RU" sz="66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7" y="427746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646" y="296276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vertic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1160" y="199760"/>
            <a:ext cx="2295525" cy="136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7312" y="2250831"/>
            <a:ext cx="4906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 появившемся окне выбираем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подключенную плату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порт через который присоединена плата.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18" y="1877218"/>
            <a:ext cx="4797486" cy="230279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10</a:t>
            </a:fld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185138" y="2804746"/>
            <a:ext cx="4510454" cy="56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185138" y="3512861"/>
            <a:ext cx="4510454" cy="707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695592" y="2576146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95592" y="3150347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841" y="1576810"/>
            <a:ext cx="2936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 smtClean="0">
                <a:latin typeface="Times New Roman" panose="02020603050405020304" pitchFamily="18" charset="0"/>
              </a:rPr>
              <a:t>Дале</a:t>
            </a:r>
            <a:r>
              <a:rPr lang="ru-RU" sz="2000" b="0" i="0" u="none" strike="noStrike" dirty="0" smtClean="0">
                <a:latin typeface="Times New Roman" panose="02020603050405020304" pitchFamily="18" charset="0"/>
              </a:rPr>
              <a:t> необходимо выбрать цель с которой будет работать </a:t>
            </a:r>
            <a:r>
              <a:rPr lang="en-US" sz="2000" b="0" i="0" u="none" strike="noStrike" dirty="0" smtClean="0">
                <a:latin typeface="Times New Roman" panose="02020603050405020304" pitchFamily="18" charset="0"/>
              </a:rPr>
              <a:t>IDE</a:t>
            </a: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</a:rPr>
              <a:t>Для компиляции проекта и загрузки прошивки в устройство нажмите на кнопку</a:t>
            </a:r>
            <a:r>
              <a:rPr lang="en-US" sz="2000" dirty="0" smtClean="0">
                <a:latin typeface="Times New Roman" panose="02020603050405020304" pitchFamily="18" charset="0"/>
              </a:rPr>
              <a:t> Start Debugging (F5) </a:t>
            </a:r>
            <a:r>
              <a:rPr lang="ru-RU" sz="2000" dirty="0" smtClean="0"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latin typeface="Times New Roman" panose="02020603050405020304" pitchFamily="18" charset="0"/>
              </a:rPr>
              <a:t> Start Without Debugging (</a:t>
            </a:r>
            <a:r>
              <a:rPr lang="en-US" sz="2000" dirty="0" err="1" smtClean="0">
                <a:latin typeface="Times New Roman" panose="02020603050405020304" pitchFamily="18" charset="0"/>
              </a:rPr>
              <a:t>Ctrl+Alt</a:t>
            </a:r>
            <a:r>
              <a:rPr lang="en-US" sz="2000" dirty="0" smtClean="0">
                <a:latin typeface="Times New Roman" panose="02020603050405020304" pitchFamily="18" charset="0"/>
              </a:rPr>
              <a:t>+ F5)</a:t>
            </a:r>
            <a:endParaRPr lang="ru-RU" sz="24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68" y="1090247"/>
            <a:ext cx="8717088" cy="471267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11</a:t>
            </a:fld>
            <a:endParaRPr lang="ru-RU"/>
          </a:p>
        </p:txBody>
      </p:sp>
      <p:cxnSp>
        <p:nvCxnSpPr>
          <p:cNvPr id="5" name="Прямая со стрелкой 4"/>
          <p:cNvCxnSpPr>
            <a:endCxn id="8" idx="1"/>
          </p:cNvCxnSpPr>
          <p:nvPr/>
        </p:nvCxnSpPr>
        <p:spPr>
          <a:xfrm flipV="1">
            <a:off x="2903759" y="1380393"/>
            <a:ext cx="4024579" cy="75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928338" y="1274885"/>
            <a:ext cx="439616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11" idx="2"/>
          </p:cNvCxnSpPr>
          <p:nvPr/>
        </p:nvCxnSpPr>
        <p:spPr>
          <a:xfrm flipV="1">
            <a:off x="2903759" y="1503485"/>
            <a:ext cx="4712578" cy="2277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499838" y="1274885"/>
            <a:ext cx="23299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7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0931" y="932268"/>
            <a:ext cx="8941777" cy="4923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4300" y="1846385"/>
            <a:ext cx="3059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>
                <a:latin typeface="Times New Roman" panose="02020603050405020304" pitchFamily="18" charset="0"/>
              </a:rPr>
              <a:t>В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 появившемся окне во вкладке </a:t>
            </a:r>
            <a:r>
              <a:rPr lang="en-US" sz="2800" b="0" i="0" u="none" strike="noStrike" dirty="0" smtClean="0">
                <a:latin typeface="Times New Roman" panose="02020603050405020304" pitchFamily="18" charset="0"/>
              </a:rPr>
              <a:t>Tools 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указываем: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aseline="0" dirty="0" smtClean="0">
                <a:latin typeface="Times New Roman" panose="02020603050405020304" pitchFamily="18" charset="0"/>
              </a:rPr>
              <a:t>Используемую</a:t>
            </a:r>
            <a:r>
              <a:rPr lang="ru-RU" sz="2800" dirty="0" smtClean="0">
                <a:latin typeface="Times New Roman" panose="02020603050405020304" pitchFamily="18" charset="0"/>
              </a:rPr>
              <a:t> плату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Интерфейс</a:t>
            </a:r>
            <a:endParaRPr lang="ru-RU" sz="28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80692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838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945423" y="2136531"/>
            <a:ext cx="896815" cy="1257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80542" y="2136531"/>
            <a:ext cx="2104292" cy="2176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3910" y="2664069"/>
            <a:ext cx="9598212" cy="844062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Отладка проекта</a:t>
            </a:r>
            <a:endParaRPr lang="ru-RU" sz="80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7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582" y="1159914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</a:rPr>
              <a:t>Точки остановки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020" y="2067336"/>
            <a:ext cx="5781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008" y="1123347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2. Ручная отладка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460" y="1854678"/>
            <a:ext cx="7306574" cy="38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8755" y="2479707"/>
            <a:ext cx="3801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     При нажатии на горячие клавиши можно вручную контролировать отладку проекта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4023" y="309400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242649" y="3594340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42649" y="3792747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42649" y="4258574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882332" y="2268747"/>
            <a:ext cx="2116347" cy="16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34022" y="2395269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31148" y="2590801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9774" y="290997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29750" y="1071925"/>
            <a:ext cx="975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3. </a:t>
            </a:r>
            <a:r>
              <a:rPr lang="en-US" sz="3200" dirty="0" smtClean="0">
                <a:latin typeface="Times New Roman" panose="02020603050405020304" pitchFamily="18" charset="0"/>
              </a:rPr>
              <a:t>I/O</a:t>
            </a:r>
            <a:r>
              <a:rPr lang="ru-RU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Files</a:t>
            </a:r>
            <a:r>
              <a:rPr lang="ru-RU" sz="3200" dirty="0" smtClean="0">
                <a:latin typeface="Times New Roman" panose="02020603050405020304" pitchFamily="18" charset="0"/>
              </a:rPr>
              <a:t>   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7117" y="955375"/>
            <a:ext cx="6027342" cy="50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44" y="2180990"/>
            <a:ext cx="5771072" cy="3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26612" y="2898475"/>
            <a:ext cx="1647646" cy="14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3" y="1498577"/>
            <a:ext cx="6441962" cy="51711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Порты </a:t>
            </a:r>
            <a:r>
              <a:rPr lang="ru-RU" sz="3600" dirty="0" smtClean="0"/>
              <a:t>ввода</a:t>
            </a:r>
            <a:r>
              <a:rPr lang="en-US" sz="3600" dirty="0" smtClean="0"/>
              <a:t>/</a:t>
            </a:r>
            <a:r>
              <a:rPr lang="ru-RU" sz="3600" dirty="0" smtClean="0"/>
              <a:t>вывода</a:t>
            </a:r>
            <a:r>
              <a:rPr lang="en-US" sz="3600" dirty="0" smtClean="0"/>
              <a:t> </a:t>
            </a:r>
            <a:r>
              <a:rPr lang="ru-RU" sz="3600" dirty="0"/>
              <a:t>общего назначения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2926" y="1728561"/>
            <a:ext cx="501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DDRX – </a:t>
            </a:r>
            <a:r>
              <a:rPr lang="ru-RU" dirty="0" smtClean="0"/>
              <a:t>Регистр управления</a:t>
            </a:r>
            <a:endParaRPr lang="en-US" dirty="0" smtClean="0"/>
          </a:p>
          <a:p>
            <a:r>
              <a:rPr lang="en-US" dirty="0" smtClean="0"/>
              <a:t>PORTX</a:t>
            </a:r>
            <a:r>
              <a:rPr lang="ru-RU" dirty="0" smtClean="0"/>
              <a:t> – Регистр выходных данных</a:t>
            </a:r>
            <a:endParaRPr lang="en-US" dirty="0" smtClean="0"/>
          </a:p>
          <a:p>
            <a:r>
              <a:rPr lang="en-US" dirty="0" smtClean="0"/>
              <a:t>PINX</a:t>
            </a:r>
            <a:r>
              <a:rPr lang="ru-RU" dirty="0" smtClean="0"/>
              <a:t> - Регистр входных данных </a:t>
            </a:r>
            <a:r>
              <a:rPr lang="ru-RU" dirty="0" err="1" smtClean="0"/>
              <a:t>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04583" y="3257052"/>
            <a:ext cx="533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регистре</a:t>
            </a:r>
            <a:r>
              <a:rPr lang="en-US" dirty="0" smtClean="0"/>
              <a:t> DDRX </a:t>
            </a:r>
            <a:r>
              <a:rPr lang="ru-RU" dirty="0" smtClean="0"/>
              <a:t>бит </a:t>
            </a:r>
            <a:r>
              <a:rPr lang="en-US" dirty="0" smtClean="0"/>
              <a:t>“X”</a:t>
            </a:r>
            <a:r>
              <a:rPr lang="ru-RU" dirty="0" smtClean="0"/>
              <a:t> установленный в 1 конфигурирует закреплённый за этим битом </a:t>
            </a:r>
            <a:r>
              <a:rPr lang="en-US" dirty="0" smtClean="0"/>
              <a:t>pin “X”</a:t>
            </a:r>
            <a:r>
              <a:rPr lang="ru-RU" dirty="0" smtClean="0"/>
              <a:t> на вывод данных, </a:t>
            </a:r>
            <a:r>
              <a:rPr lang="ru-RU" dirty="0"/>
              <a:t>бит установленный в </a:t>
            </a:r>
            <a:r>
              <a:rPr lang="ru-RU" dirty="0" smtClean="0"/>
              <a:t>0 </a:t>
            </a:r>
            <a:r>
              <a:rPr lang="ru-RU" dirty="0"/>
              <a:t>конфигурирует </a:t>
            </a:r>
            <a:r>
              <a:rPr lang="en-US" dirty="0" smtClean="0"/>
              <a:t>pin </a:t>
            </a:r>
            <a:r>
              <a:rPr lang="en-US" dirty="0"/>
              <a:t>“X”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чтение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7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809" y="1918334"/>
            <a:ext cx="6394451" cy="377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810000" y="0"/>
            <a:ext cx="4815840" cy="207264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Таймер/счётчик</a:t>
            </a:r>
            <a:r>
              <a:rPr lang="ru-RU" dirty="0"/>
              <a:t> — это </a:t>
            </a:r>
            <a:r>
              <a:rPr lang="ru-RU" dirty="0" smtClean="0"/>
              <a:t>модули </a:t>
            </a:r>
            <a:r>
              <a:rPr lang="ru-RU" dirty="0"/>
              <a:t>в микроконтроллере, которые, как видно из названия, постоянно что-то считают</a:t>
            </a:r>
            <a:r>
              <a:rPr lang="ru-RU" dirty="0" smtClean="0"/>
              <a:t>. Таймер/счётчик может осуществлять подсчёт тактовой опорного генератор частоты микроконтроллера или внешнего генератора импульсов. </a:t>
            </a:r>
          </a:p>
          <a:p>
            <a:pPr marL="0" indent="625475" algn="just">
              <a:buNone/>
            </a:pPr>
            <a:r>
              <a:rPr lang="en-US" dirty="0" smtClean="0"/>
              <a:t>ATmega32A  </a:t>
            </a:r>
            <a:r>
              <a:rPr lang="ru-RU" dirty="0" smtClean="0"/>
              <a:t>оснащен тремя таймерами</a:t>
            </a:r>
            <a:r>
              <a:rPr lang="en-US" dirty="0" smtClean="0"/>
              <a:t>/</a:t>
            </a:r>
            <a:r>
              <a:rPr lang="ru-RU" dirty="0" smtClean="0"/>
              <a:t>счетчиками общего назначения:  два 8-ми битных</a:t>
            </a:r>
            <a:r>
              <a:rPr lang="en-US" dirty="0" smtClean="0"/>
              <a:t> (Timer</a:t>
            </a:r>
            <a:r>
              <a:rPr lang="ru-RU" dirty="0" smtClean="0"/>
              <a:t> 0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2 </a:t>
            </a:r>
            <a:r>
              <a:rPr lang="en-US" dirty="0" smtClean="0"/>
              <a:t>)</a:t>
            </a:r>
            <a:r>
              <a:rPr lang="ru-RU" dirty="0" smtClean="0"/>
              <a:t>и один 16-ти битный (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1).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-150828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Лабораторный стенд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02" y="992172"/>
            <a:ext cx="6081466" cy="5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901" y="970239"/>
            <a:ext cx="7822099" cy="52953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11863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68708"/>
              </p:ext>
            </p:extLst>
          </p:nvPr>
        </p:nvGraphicFramePr>
        <p:xfrm>
          <a:off x="631825" y="1724025"/>
          <a:ext cx="11099801" cy="294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3888">
                  <a:extLst>
                    <a:ext uri="{9D8B030D-6E8A-4147-A177-3AD203B41FA5}">
                      <a16:colId xmlns:a16="http://schemas.microsoft.com/office/drawing/2014/main" val="3984028094"/>
                    </a:ext>
                  </a:extLst>
                </a:gridCol>
                <a:gridCol w="7935913">
                  <a:extLst>
                    <a:ext uri="{9D8B030D-6E8A-4147-A177-3AD203B41FA5}">
                      <a16:colId xmlns:a16="http://schemas.microsoft.com/office/drawing/2014/main" val="4084981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Данный режим</a:t>
                      </a:r>
                      <a:r>
                        <a:rPr lang="ru-RU" baseline="0" dirty="0" smtClean="0"/>
                        <a:t> позволяет осуществлять аппаратную генерацию выходного сигнала формы меандр на выводе </a:t>
                      </a:r>
                      <a:r>
                        <a:rPr lang="en-US" baseline="0" dirty="0" smtClean="0"/>
                        <a:t>O</a:t>
                      </a:r>
                      <a:r>
                        <a:rPr lang="ru-RU" baseline="0" dirty="0" smtClean="0"/>
                        <a:t>С</a:t>
                      </a:r>
                      <a:r>
                        <a:rPr lang="en-US" baseline="0" dirty="0" smtClean="0"/>
                        <a:t>n</a:t>
                      </a:r>
                      <a:r>
                        <a:rPr lang="ru-RU" baseline="0" dirty="0" smtClean="0"/>
                        <a:t>. Также с помощью обработчиков прерываний можно реализовать программно-аппаратную работу всех остальных режимов работы таймера.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PWM, Phase Correct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генерировать ШИМ</a:t>
                      </a:r>
                      <a:r>
                        <a:rPr lang="ru-RU" baseline="0" dirty="0" smtClean="0"/>
                        <a:t> сигнал с удвоенное ширеной импульса а также осуществлять фазовую коррекцию выходного сигнала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частотно модулированного сигнала(ЧИМ)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PWM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</a:t>
                      </a:r>
                      <a:r>
                        <a:rPr lang="ru-RU" baseline="0" dirty="0" err="1" smtClean="0"/>
                        <a:t>шмротно</a:t>
                      </a:r>
                      <a:r>
                        <a:rPr lang="ru-RU" baseline="0" dirty="0" smtClean="0"/>
                        <a:t> модулированного сигнала(ШИМ)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2631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2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92879"/>
            <a:ext cx="7686675" cy="4800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03140" y="1731579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Correct PWM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78024" y="2641175"/>
            <a:ext cx="7915275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6425" y="1731579"/>
            <a:ext cx="216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CTC </a:t>
            </a:r>
            <a:r>
              <a:rPr lang="en-US" dirty="0" smtClean="0"/>
              <a:t>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33963" y="1731579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PWM Mode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387" y="2116657"/>
            <a:ext cx="7591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34077" y="268952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ОПИСАНИЕ ЛИБ + ПРИМЕРЫ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9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11580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142030"/>
            <a:ext cx="11099800" cy="5579446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dirty="0" err="1" smtClean="0"/>
              <a:t>ATmega</a:t>
            </a:r>
            <a:r>
              <a:rPr lang="en-US" dirty="0" smtClean="0"/>
              <a:t>32f</a:t>
            </a:r>
            <a:r>
              <a:rPr lang="ru-RU" dirty="0" smtClean="0"/>
              <a:t> </a:t>
            </a:r>
            <a:r>
              <a:rPr lang="ru-RU" dirty="0"/>
              <a:t>содержит 10-разр. ADC последовательного приближения. ADC связан с 8-канальным аналоговым мультиплексором, 8 однополярных (недифференциальных) входов которого </a:t>
            </a:r>
            <a:r>
              <a:rPr lang="ru-RU" dirty="0" smtClean="0"/>
              <a:t>связаны </a:t>
            </a:r>
            <a:r>
              <a:rPr lang="ru-RU" dirty="0"/>
              <a:t>с ножками порта A. 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Время преобразования 13 - 260 </a:t>
            </a:r>
            <a:r>
              <a:rPr lang="ru-RU" dirty="0" err="1" smtClean="0"/>
              <a:t>мкс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Диапазон входного напряжения ADC </a:t>
            </a:r>
            <a:r>
              <a:rPr lang="ru-RU" dirty="0" smtClean="0"/>
              <a:t>0…VCC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Интегральная нелинейность 0.5 мл. </a:t>
            </a:r>
            <a:r>
              <a:rPr lang="ru-RU" dirty="0" err="1"/>
              <a:t>разр</a:t>
            </a:r>
            <a:r>
              <a:rPr lang="ru-RU" dirty="0"/>
              <a:t>.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Абсолютная погрешность ±2 мл. </a:t>
            </a:r>
            <a:r>
              <a:rPr lang="ru-RU" dirty="0" err="1"/>
              <a:t>разр</a:t>
            </a:r>
            <a:r>
              <a:rPr lang="ru-RU" dirty="0" smtClean="0"/>
              <a:t>.</a:t>
            </a:r>
            <a:endParaRPr lang="en-US" dirty="0"/>
          </a:p>
          <a:p>
            <a:pPr marL="0" indent="625475" algn="just">
              <a:buNone/>
            </a:pPr>
            <a:r>
              <a:rPr lang="ru-RU" dirty="0"/>
              <a:t>Частота преобразования до 15 тыс. </a:t>
            </a:r>
            <a:r>
              <a:rPr lang="ru-RU" dirty="0" err="1"/>
              <a:t>преобр</a:t>
            </a:r>
            <a:r>
              <a:rPr lang="ru-RU" dirty="0"/>
              <a:t>. в сек. при максимальном разрешении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17" y="553702"/>
            <a:ext cx="8576290" cy="62810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-2495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1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34077" y="268952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ОПИСАНИЕ ЛИБ + ПРИМЕРЫ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50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602904"/>
            <a:ext cx="109728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Жидкокристаллический </a:t>
            </a:r>
            <a:r>
              <a:rPr lang="ru-RU" sz="4000" dirty="0" smtClean="0"/>
              <a:t>индикатор</a:t>
            </a:r>
            <a:r>
              <a:rPr lang="en-US" sz="4000" dirty="0" smtClean="0"/>
              <a:t> (</a:t>
            </a:r>
            <a:r>
              <a:rPr lang="ru-RU" sz="4000" dirty="0" smtClean="0"/>
              <a:t>ЖКИ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3608451"/>
            <a:ext cx="5486400" cy="19842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2050" y="1656487"/>
            <a:ext cx="1059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5475" algn="just"/>
            <a:r>
              <a:rPr lang="ru-RU" dirty="0"/>
              <a:t>На стенде </a:t>
            </a:r>
            <a:r>
              <a:rPr lang="ru-RU" dirty="0" smtClean="0"/>
              <a:t>усыновлён ЖКИ </a:t>
            </a:r>
            <a:r>
              <a:rPr lang="en-US" dirty="0" smtClean="0"/>
              <a:t>p</a:t>
            </a:r>
            <a:r>
              <a:rPr lang="ru-RU" dirty="0" smtClean="0"/>
              <a:t>1602 с контроллером </a:t>
            </a:r>
            <a:r>
              <a:rPr lang="en-US" dirty="0" smtClean="0"/>
              <a:t>HD44780</a:t>
            </a:r>
            <a:r>
              <a:rPr lang="ru-RU" dirty="0" smtClean="0"/>
              <a:t>. Данный контроллер подключён по 4-разрядной шине данных</a:t>
            </a:r>
            <a:r>
              <a:rPr lang="en-US" dirty="0" smtClean="0"/>
              <a:t> </a:t>
            </a:r>
            <a:r>
              <a:rPr lang="ru-RU" dirty="0" smtClean="0"/>
              <a:t>и имеет разрешение 16х2. ЖКИ является символьным и способен отображать символы заложенные в памяти  контроллера </a:t>
            </a:r>
            <a:r>
              <a:rPr lang="en-US" dirty="0" smtClean="0"/>
              <a:t>HD44780</a:t>
            </a:r>
            <a:r>
              <a:rPr lang="ru-RU" dirty="0" smtClean="0"/>
              <a:t> полный перечень символов можно найти в </a:t>
            </a:r>
            <a:r>
              <a:rPr lang="en-US" dirty="0" smtClean="0"/>
              <a:t>datasheet-</a:t>
            </a:r>
            <a:r>
              <a:rPr lang="ru-RU" dirty="0" smtClean="0"/>
              <a:t>е модели ЖКИ. Символы обычно представлены в виде  таблице </a:t>
            </a:r>
            <a:r>
              <a:rPr lang="en-US" dirty="0" smtClean="0"/>
              <a:t>ASKII</a:t>
            </a:r>
            <a:r>
              <a:rPr lang="ru-RU" dirty="0" smtClean="0"/>
              <a:t>. Также помимо фиксированной таблице символов есть возможность гарнировать пользовательские символ в размере 8 штук.</a:t>
            </a:r>
          </a:p>
        </p:txBody>
      </p:sp>
    </p:spTree>
    <p:extLst>
      <p:ext uri="{BB962C8B-B14F-4D97-AF65-F5344CB8AC3E}">
        <p14:creationId xmlns:p14="http://schemas.microsoft.com/office/powerpoint/2010/main" val="3638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02" y="1599184"/>
            <a:ext cx="11049698" cy="45269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Битовые операции </a:t>
            </a:r>
            <a:r>
              <a:rPr lang="ru-RU" dirty="0"/>
              <a:t>(англ. </a:t>
            </a:r>
            <a:r>
              <a:rPr lang="ru-RU" i="1" dirty="0" err="1"/>
              <a:t>bitwise</a:t>
            </a:r>
            <a:r>
              <a:rPr lang="ru-RU" i="1" dirty="0"/>
              <a:t> </a:t>
            </a:r>
            <a:r>
              <a:rPr lang="ru-RU" i="1" dirty="0" err="1"/>
              <a:t>operations</a:t>
            </a:r>
            <a:r>
              <a:rPr lang="ru-RU" dirty="0"/>
              <a:t>) — операции, производимые над цепочками битов. Выделяют два типа побитовых операций: логические операции и побитовые сдвиги.</a:t>
            </a:r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683641"/>
              </p:ext>
            </p:extLst>
          </p:nvPr>
        </p:nvGraphicFramePr>
        <p:xfrm>
          <a:off x="3713526" y="3570140"/>
          <a:ext cx="4386044" cy="224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388">
                  <a:extLst>
                    <a:ext uri="{9D8B030D-6E8A-4147-A177-3AD203B41FA5}">
                      <a16:colId xmlns:a16="http://schemas.microsoft.com/office/drawing/2014/main" val="3630381652"/>
                    </a:ext>
                  </a:extLst>
                </a:gridCol>
                <a:gridCol w="2899656">
                  <a:extLst>
                    <a:ext uri="{9D8B030D-6E8A-4147-A177-3AD203B41FA5}">
                      <a16:colId xmlns:a16="http://schemas.microsoft.com/office/drawing/2014/main" val="1971631268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4714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&amp;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83210204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|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25555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^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Исключающее 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03572379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~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Дополнение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361563000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&gt;&gt;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вправо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3253341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&lt;&lt;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влево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89961258"/>
                  </a:ext>
                </a:extLst>
              </a:tr>
            </a:tbl>
          </a:graphicData>
        </a:graphic>
      </p:graphicFrame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639" y="-15082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Pinout LCD p1602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76782" y="6356351"/>
            <a:ext cx="2844800" cy="365125"/>
          </a:xfrm>
        </p:spPr>
        <p:txBody>
          <a:bodyPr/>
          <a:lstStyle/>
          <a:p>
            <a:fld id="{B18FE503-A4D1-4EBB-BF0E-71566B133E7C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02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7093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3497" y="6174805"/>
            <a:ext cx="3324222" cy="516941"/>
          </a:xfrm>
          <a:prstGeom prst="rect">
            <a:avLst/>
          </a:prstGeom>
          <a:noFill/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1598186" y="980405"/>
          <a:ext cx="956511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1">
                  <a:extLst>
                    <a:ext uri="{9D8B030D-6E8A-4147-A177-3AD203B41FA5}">
                      <a16:colId xmlns:a16="http://schemas.microsoft.com/office/drawing/2014/main" val="4070253487"/>
                    </a:ext>
                  </a:extLst>
                </a:gridCol>
                <a:gridCol w="1306926">
                  <a:extLst>
                    <a:ext uri="{9D8B030D-6E8A-4147-A177-3AD203B41FA5}">
                      <a16:colId xmlns:a16="http://schemas.microsoft.com/office/drawing/2014/main" val="668837118"/>
                    </a:ext>
                  </a:extLst>
                </a:gridCol>
                <a:gridCol w="1281135">
                  <a:extLst>
                    <a:ext uri="{9D8B030D-6E8A-4147-A177-3AD203B41FA5}">
                      <a16:colId xmlns:a16="http://schemas.microsoft.com/office/drawing/2014/main" val="1119433150"/>
                    </a:ext>
                  </a:extLst>
                </a:gridCol>
                <a:gridCol w="2512029">
                  <a:extLst>
                    <a:ext uri="{9D8B030D-6E8A-4147-A177-3AD203B41FA5}">
                      <a16:colId xmlns:a16="http://schemas.microsoft.com/office/drawing/2014/main" val="2886831876"/>
                    </a:ext>
                  </a:extLst>
                </a:gridCol>
                <a:gridCol w="3885272">
                  <a:extLst>
                    <a:ext uri="{9D8B030D-6E8A-4147-A177-3AD203B41FA5}">
                      <a16:colId xmlns:a16="http://schemas.microsoft.com/office/drawing/2014/main" val="3664294141"/>
                    </a:ext>
                  </a:extLst>
                </a:gridCol>
              </a:tblGrid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Уровни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7660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Питание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2587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+5V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4869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Контрастность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2612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–</a:t>
                      </a:r>
                      <a:r>
                        <a:rPr lang="ru-RU" sz="1400" dirty="0" smtClean="0"/>
                        <a:t> Выбор</a:t>
                      </a:r>
                      <a:r>
                        <a:rPr lang="en-US" sz="1400" dirty="0" smtClean="0"/>
                        <a:t> DR</a:t>
                      </a:r>
                      <a:r>
                        <a:rPr lang="ru-RU" sz="1400" baseline="0" dirty="0" smtClean="0"/>
                        <a:t> регистра, </a:t>
                      </a:r>
                      <a:r>
                        <a:rPr lang="en-US" sz="1400" baseline="0" dirty="0" smtClean="0"/>
                        <a:t>L</a:t>
                      </a:r>
                      <a:r>
                        <a:rPr lang="ru-RU" sz="1400" baseline="0" dirty="0" smtClean="0"/>
                        <a:t> – </a:t>
                      </a:r>
                      <a:r>
                        <a:rPr lang="ru-RU" sz="1400" dirty="0" smtClean="0"/>
                        <a:t>Выбор</a:t>
                      </a:r>
                      <a:r>
                        <a:rPr lang="en-US" sz="1400" dirty="0" smtClean="0"/>
                        <a:t> IR</a:t>
                      </a:r>
                      <a:r>
                        <a:rPr lang="ru-RU" sz="1400" baseline="0" dirty="0" smtClean="0"/>
                        <a:t> регистра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2788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R/W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L</a:t>
                      </a:r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–</a:t>
                      </a:r>
                      <a:r>
                        <a:rPr lang="ru-RU" sz="1400" dirty="0" smtClean="0"/>
                        <a:t> Запись,</a:t>
                      </a:r>
                      <a:r>
                        <a:rPr lang="ru-RU" sz="1400" baseline="0" dirty="0" smtClean="0"/>
                        <a:t>  </a:t>
                      </a:r>
                      <a:r>
                        <a:rPr lang="en-US" sz="1400" baseline="0" dirty="0" smtClean="0"/>
                        <a:t>H </a:t>
                      </a:r>
                      <a:r>
                        <a:rPr lang="ru-RU" sz="1400" baseline="0" dirty="0" smtClean="0"/>
                        <a:t>– Чтение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92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Стробирование 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513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Младшая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</a:t>
                      </a:r>
                      <a:endParaRPr lang="ru-RU" sz="1400" dirty="0" smtClean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9283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992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796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376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Старшая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4 – битная шина данных</a:t>
                      </a:r>
                    </a:p>
                    <a:p>
                      <a:pPr algn="ctr"/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807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183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4235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5404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Анод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+5</a:t>
                      </a:r>
                      <a:r>
                        <a:rPr lang="en-US" sz="1400" baseline="0" dirty="0" smtClean="0"/>
                        <a:t>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849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Катод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6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LCD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34077" y="268952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ОПИСАНИЕ ЛИБ + ПРИМЕРЫ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777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92418" y="2176869"/>
            <a:ext cx="1999376" cy="151884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111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&amp;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4016930" y="2176870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|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8265954" y="2191391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</a:t>
            </a:r>
            <a:r>
              <a:rPr lang="en-US" sz="2400" dirty="0" smtClean="0"/>
              <a:t>1111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~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1111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141442" y="2180026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^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6" name="Объект 3"/>
          <p:cNvSpPr txBox="1">
            <a:spLocks/>
          </p:cNvSpPr>
          <p:nvPr/>
        </p:nvSpPr>
        <p:spPr>
          <a:xfrm>
            <a:off x="3994150" y="4385582"/>
            <a:ext cx="202215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3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&gt;&gt;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141442" y="4385583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4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&lt;&lt;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1056" y="1605326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</a:t>
            </a:r>
            <a:r>
              <a:rPr lang="ru-RU" dirty="0"/>
              <a:t>операции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02726" y="3890065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Побитовые </a:t>
            </a:r>
            <a:r>
              <a:rPr lang="ru-RU" dirty="0"/>
              <a:t>сдвиги</a:t>
            </a:r>
          </a:p>
        </p:txBody>
      </p:sp>
    </p:spTree>
    <p:extLst>
      <p:ext uri="{BB962C8B-B14F-4D97-AF65-F5344CB8AC3E}">
        <p14:creationId xmlns:p14="http://schemas.microsoft.com/office/powerpoint/2010/main" val="1138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658" y="1610931"/>
            <a:ext cx="9598212" cy="3230434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Создание первого проекта</a:t>
            </a:r>
            <a:endParaRPr lang="ru-RU" sz="8000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96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9787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6191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070970"/>
            <a:ext cx="9147655" cy="499309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36531" y="6172200"/>
            <a:ext cx="849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Для создания проекта  нажмите на кнопку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New Project</a:t>
            </a:r>
            <a:endParaRPr lang="ru-RU" sz="3200" b="0" i="0" u="none" strike="noStrike" baseline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6506" y="2312891"/>
            <a:ext cx="642525" cy="1274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074146" y="1848669"/>
            <a:ext cx="606669" cy="4879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6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7732" y="1824403"/>
            <a:ext cx="4870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Далее выберем тип проекта</a:t>
            </a:r>
          </a:p>
          <a:p>
            <a:endParaRPr lang="ru-RU" sz="2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</a:rPr>
              <a:t>Укажем название проекта</a:t>
            </a:r>
            <a:r>
              <a:rPr lang="ru-RU" sz="2800" dirty="0">
                <a:latin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</a:rPr>
              <a:t>и его расположение.</a:t>
            </a:r>
          </a:p>
          <a:p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Создаем проект на лабораторных стендах только в данной директории!</a:t>
            </a:r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4" y="1090247"/>
            <a:ext cx="6678778" cy="461087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7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45623" y="2022233"/>
            <a:ext cx="2242039" cy="35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87662" y="1784838"/>
            <a:ext cx="32883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534508" y="3754315"/>
            <a:ext cx="2435469" cy="1090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01762" y="4875156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01762" y="5046785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811979" y="5153891"/>
            <a:ext cx="1413164" cy="1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92370" y="2461846"/>
            <a:ext cx="4598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Выберем из списка используемый микроконтроллер </a:t>
            </a:r>
            <a:r>
              <a:rPr lang="en-US" sz="2800" dirty="0" smtClean="0">
                <a:latin typeface="Times New Roman" panose="02020603050405020304" pitchFamily="18" charset="0"/>
              </a:rPr>
              <a:t>ATmega32A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1308950"/>
            <a:ext cx="6274624" cy="434145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40015" y="2351959"/>
            <a:ext cx="1354017" cy="1127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90747" y="2224455"/>
            <a:ext cx="4035668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4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3094" y="1274885"/>
            <a:ext cx="2936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После создания проекта необходимо выбрать подключенную отладочную плату. Для этого заходим в </a:t>
            </a:r>
            <a:r>
              <a:rPr lang="en-US" sz="2800" dirty="0" smtClean="0">
                <a:latin typeface="Times New Roman" panose="02020603050405020304" pitchFamily="18" charset="0"/>
              </a:rPr>
              <a:t>Tools &gt;&gt; Add target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9" y="1076424"/>
            <a:ext cx="8568959" cy="468052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2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718</Words>
  <Application>Microsoft Office PowerPoint</Application>
  <PresentationFormat>Широкоэкранный</PresentationFormat>
  <Paragraphs>206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Тема Office</vt:lpstr>
      <vt:lpstr>Зимняя школа. Часть 2. </vt:lpstr>
      <vt:lpstr>Лабораторный стенд</vt:lpstr>
      <vt:lpstr>Битовые операции</vt:lpstr>
      <vt:lpstr>Битовые операции</vt:lpstr>
      <vt:lpstr>Создание первого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проекта</vt:lpstr>
      <vt:lpstr>Презентация PowerPoint</vt:lpstr>
      <vt:lpstr>Презентация PowerPoint</vt:lpstr>
      <vt:lpstr>Презентация PowerPoint</vt:lpstr>
      <vt:lpstr>Порты ввода/вывода общего назначения</vt:lpstr>
      <vt:lpstr>Пример</vt:lpstr>
      <vt:lpstr>Таймеры/счетчики</vt:lpstr>
      <vt:lpstr>Таймеры/счетчики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Таймеры/счетчики</vt:lpstr>
      <vt:lpstr>ADC</vt:lpstr>
      <vt:lpstr>ADC</vt:lpstr>
      <vt:lpstr>ADC</vt:lpstr>
      <vt:lpstr>Жидкокристаллический индикатор (ЖКИ)</vt:lpstr>
      <vt:lpstr>Pinout LCD p1602</vt:lpstr>
      <vt:lpstr>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Вводное занятие в курс МПС</dc:title>
  <dc:creator>Users</dc:creator>
  <cp:lastModifiedBy>Алексей Яблонский</cp:lastModifiedBy>
  <cp:revision>73</cp:revision>
  <dcterms:created xsi:type="dcterms:W3CDTF">2018-09-03T05:36:13Z</dcterms:created>
  <dcterms:modified xsi:type="dcterms:W3CDTF">2019-12-14T06:21:05Z</dcterms:modified>
</cp:coreProperties>
</file>