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6" r:id="rId3"/>
    <p:sldId id="276" r:id="rId4"/>
    <p:sldId id="277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83" r:id="rId18"/>
    <p:sldId id="282" r:id="rId19"/>
    <p:sldId id="279" r:id="rId20"/>
    <p:sldId id="280" r:id="rId21"/>
    <p:sldId id="281" r:id="rId22"/>
    <p:sldId id="290" r:id="rId23"/>
    <p:sldId id="291" r:id="rId24"/>
    <p:sldId id="292" r:id="rId25"/>
    <p:sldId id="284" r:id="rId26"/>
    <p:sldId id="285" r:id="rId27"/>
    <p:sldId id="287" r:id="rId28"/>
    <p:sldId id="289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41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853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7D590-8D33-425B-8148-6037B1153A3F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15445-950E-45BF-B999-946F5E1CF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349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AC9B7-C504-4DB1-9229-B596C7C5EABB}" type="datetimeFigureOut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D8475-F213-4516-9940-E6EA7B3B831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363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4B7F-CFFF-42F0-824A-B846B3948DD4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FD68-A978-448E-AF34-6B8B43D0FC82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B23D-2F3E-4173-8A91-04BE0C32DAD1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3F24-2872-43E6-B963-CEA5D51F01D3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1E2-D812-45E5-B863-A44018186697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6AF3-FF54-4191-B822-53F4D9CA7A3C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C6C6-5314-462F-95A8-BED8CA10AB65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B236-7CBB-409E-9740-D52A3B92887E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6927-5CA2-4D45-8A2D-AFA22980FDCF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2FF-A575-4CFC-A160-5716B6CA6857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08DB-CFC5-44AA-BBF1-F25DF2503EEA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D98D-5CE8-4029-AB4D-BEB0F6D844EE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FE503-A4D1-4EBB-BF0E-71566B133E7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0907" y="2014692"/>
            <a:ext cx="9598212" cy="3230434"/>
          </a:xfrm>
        </p:spPr>
        <p:txBody>
          <a:bodyPr>
            <a:normAutofit/>
          </a:bodyPr>
          <a:lstStyle/>
          <a:p>
            <a:r>
              <a:rPr lang="ru-RU" sz="6600" dirty="0"/>
              <a:t>Зимняя школа. Часть 2.</a:t>
            </a:r>
            <a:br>
              <a:rPr lang="ru-RU" sz="6600" dirty="0"/>
            </a:br>
            <a:endParaRPr lang="ru-RU" sz="6600" dirty="0"/>
          </a:p>
        </p:txBody>
      </p:sp>
      <p:pic>
        <p:nvPicPr>
          <p:cNvPr id="3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27" y="427746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9646" y="296276"/>
            <a:ext cx="2614907" cy="841345"/>
          </a:xfrm>
          <a:prstGeom prst="rect">
            <a:avLst/>
          </a:prstGeom>
          <a:noFill/>
        </p:spPr>
      </p:pic>
      <p:pic>
        <p:nvPicPr>
          <p:cNvPr id="5" name="Picture 2" descr="C:\AASir\Mamba-new\Apple\Application\SibFU_logo_vertic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1160" y="199760"/>
            <a:ext cx="2295525" cy="1365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31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37312" y="2250831"/>
            <a:ext cx="49061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</a:rPr>
              <a:t>В появившемся окне выбираем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</a:rPr>
              <a:t>подключенную плату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</a:rPr>
              <a:t>порт через который присоединена плата.</a:t>
            </a: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18" y="1877218"/>
            <a:ext cx="4797486" cy="2302793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10</a:t>
            </a:fld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4185138" y="2804746"/>
            <a:ext cx="4510454" cy="5694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4185138" y="3512861"/>
            <a:ext cx="4510454" cy="7074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8695592" y="2576146"/>
            <a:ext cx="1318846" cy="452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695592" y="3150347"/>
            <a:ext cx="1318846" cy="452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1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89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841" y="1576810"/>
            <a:ext cx="293662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 smtClean="0">
                <a:latin typeface="Times New Roman" panose="02020603050405020304" pitchFamily="18" charset="0"/>
              </a:rPr>
              <a:t>Дале</a:t>
            </a:r>
            <a:r>
              <a:rPr lang="ru-RU" sz="2000" b="0" i="0" u="none" strike="noStrike" dirty="0" smtClean="0">
                <a:latin typeface="Times New Roman" panose="02020603050405020304" pitchFamily="18" charset="0"/>
              </a:rPr>
              <a:t> необходимо выбрать цель с которой будет работать </a:t>
            </a:r>
            <a:r>
              <a:rPr lang="en-US" sz="2000" b="0" i="0" u="none" strike="noStrike" dirty="0" smtClean="0">
                <a:latin typeface="Times New Roman" panose="02020603050405020304" pitchFamily="18" charset="0"/>
              </a:rPr>
              <a:t>IDE</a:t>
            </a:r>
            <a:endParaRPr lang="en-US" sz="20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</a:rPr>
              <a:t>Для компиляции проекта и загрузки прошивки в устройство нажмите на кнопку</a:t>
            </a:r>
            <a:r>
              <a:rPr lang="en-US" sz="2000" dirty="0" smtClean="0">
                <a:latin typeface="Times New Roman" panose="02020603050405020304" pitchFamily="18" charset="0"/>
              </a:rPr>
              <a:t> Start Debugging (F5) </a:t>
            </a:r>
            <a:r>
              <a:rPr lang="ru-RU" sz="2000" dirty="0" smtClean="0">
                <a:latin typeface="Times New Roman" panose="02020603050405020304" pitchFamily="18" charset="0"/>
              </a:rPr>
              <a:t>или</a:t>
            </a:r>
            <a:r>
              <a:rPr lang="en-US" sz="2000" dirty="0" smtClean="0">
                <a:latin typeface="Times New Roman" panose="02020603050405020304" pitchFamily="18" charset="0"/>
              </a:rPr>
              <a:t> Start Without Debugging (</a:t>
            </a:r>
            <a:r>
              <a:rPr lang="en-US" sz="2000" dirty="0" err="1" smtClean="0">
                <a:latin typeface="Times New Roman" panose="02020603050405020304" pitchFamily="18" charset="0"/>
              </a:rPr>
              <a:t>Ctrl+Alt</a:t>
            </a:r>
            <a:r>
              <a:rPr lang="en-US" sz="2000" dirty="0" smtClean="0">
                <a:latin typeface="Times New Roman" panose="02020603050405020304" pitchFamily="18" charset="0"/>
              </a:rPr>
              <a:t>+ F5)</a:t>
            </a:r>
            <a:endParaRPr lang="ru-RU" sz="24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68" y="1090247"/>
            <a:ext cx="8717088" cy="4712676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11</a:t>
            </a:fld>
            <a:endParaRPr lang="ru-RU"/>
          </a:p>
        </p:txBody>
      </p:sp>
      <p:cxnSp>
        <p:nvCxnSpPr>
          <p:cNvPr id="5" name="Прямая со стрелкой 4"/>
          <p:cNvCxnSpPr>
            <a:endCxn id="8" idx="1"/>
          </p:cNvCxnSpPr>
          <p:nvPr/>
        </p:nvCxnSpPr>
        <p:spPr>
          <a:xfrm flipV="1">
            <a:off x="2903759" y="1380393"/>
            <a:ext cx="4024579" cy="7568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928338" y="1274885"/>
            <a:ext cx="439616" cy="211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endCxn id="11" idx="2"/>
          </p:cNvCxnSpPr>
          <p:nvPr/>
        </p:nvCxnSpPr>
        <p:spPr>
          <a:xfrm flipV="1">
            <a:off x="2903759" y="1503485"/>
            <a:ext cx="4712578" cy="22779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7499838" y="1274885"/>
            <a:ext cx="232997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70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0931" y="932268"/>
            <a:ext cx="8941777" cy="492312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4300" y="1846385"/>
            <a:ext cx="30597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0" i="0" u="none" strike="noStrike" baseline="0" dirty="0" smtClean="0">
                <a:latin typeface="Times New Roman" panose="02020603050405020304" pitchFamily="18" charset="0"/>
              </a:rPr>
              <a:t>В</a:t>
            </a:r>
            <a:r>
              <a:rPr lang="ru-RU" sz="2800" b="0" i="0" u="none" strike="noStrike" dirty="0" smtClean="0">
                <a:latin typeface="Times New Roman" panose="02020603050405020304" pitchFamily="18" charset="0"/>
              </a:rPr>
              <a:t> появившемся окне во вкладке </a:t>
            </a:r>
            <a:r>
              <a:rPr lang="en-US" sz="2800" b="0" i="0" u="none" strike="noStrike" dirty="0" smtClean="0">
                <a:latin typeface="Times New Roman" panose="02020603050405020304" pitchFamily="18" charset="0"/>
              </a:rPr>
              <a:t>Tools </a:t>
            </a:r>
            <a:r>
              <a:rPr lang="ru-RU" sz="2800" b="0" i="0" u="none" strike="noStrike" dirty="0" smtClean="0">
                <a:latin typeface="Times New Roman" panose="02020603050405020304" pitchFamily="18" charset="0"/>
              </a:rPr>
              <a:t>указываем: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aseline="0" dirty="0" smtClean="0">
                <a:latin typeface="Times New Roman" panose="02020603050405020304" pitchFamily="18" charset="0"/>
              </a:rPr>
              <a:t>Используемую</a:t>
            </a:r>
            <a:r>
              <a:rPr lang="ru-RU" sz="2800" dirty="0" smtClean="0">
                <a:latin typeface="Times New Roman" panose="02020603050405020304" pitchFamily="18" charset="0"/>
              </a:rPr>
              <a:t> плату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</a:rPr>
              <a:t>Интерфейс</a:t>
            </a:r>
            <a:endParaRPr lang="ru-RU" sz="2800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80692" y="1846385"/>
            <a:ext cx="465993" cy="219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451838" y="1846385"/>
            <a:ext cx="465993" cy="219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2945423" y="2136531"/>
            <a:ext cx="896815" cy="1257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2580542" y="2136531"/>
            <a:ext cx="2104292" cy="21760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10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83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33910" y="2664069"/>
            <a:ext cx="9598212" cy="844062"/>
          </a:xfrm>
        </p:spPr>
        <p:txBody>
          <a:bodyPr>
            <a:noAutofit/>
          </a:bodyPr>
          <a:lstStyle/>
          <a:p>
            <a:pPr algn="ctr"/>
            <a:r>
              <a:rPr lang="ru-RU" sz="8000" dirty="0" smtClean="0"/>
              <a:t>Отладка проекта</a:t>
            </a:r>
            <a:endParaRPr lang="ru-RU" sz="8000" dirty="0"/>
          </a:p>
        </p:txBody>
      </p:sp>
      <p:pic>
        <p:nvPicPr>
          <p:cNvPr id="3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5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57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118582" y="1159914"/>
            <a:ext cx="97599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</a:rPr>
              <a:t>Точки остановки</a:t>
            </a:r>
          </a:p>
          <a:p>
            <a:pPr marL="514350" indent="-514350">
              <a:buFont typeface="+mj-lt"/>
              <a:buAutoNum type="arabicPeriod"/>
            </a:pP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020" y="2067336"/>
            <a:ext cx="57816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5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8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25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118008" y="1123347"/>
            <a:ext cx="97599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ru-RU" sz="3200" dirty="0" smtClean="0">
                <a:latin typeface="Times New Roman" panose="02020603050405020304" pitchFamily="18" charset="0"/>
              </a:rPr>
              <a:t>2. Ручная отладка</a:t>
            </a:r>
          </a:p>
          <a:p>
            <a:pPr marL="514350" indent="-514350">
              <a:buFont typeface="+mj-lt"/>
              <a:buAutoNum type="arabicPeriod"/>
            </a:pP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0460" y="1854678"/>
            <a:ext cx="7306574" cy="386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38755" y="2479707"/>
            <a:ext cx="38019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ru-RU" sz="3200" dirty="0" smtClean="0">
                <a:latin typeface="Times New Roman" panose="02020603050405020304" pitchFamily="18" charset="0"/>
              </a:rPr>
              <a:t>     При нажатии на горячие клавиши можно вручную контролировать отладку проекта</a:t>
            </a:r>
          </a:p>
          <a:p>
            <a:pPr marL="514350" indent="-514350">
              <a:buFont typeface="+mj-lt"/>
              <a:buAutoNum type="arabicPeriod"/>
            </a:pP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234023" y="3094008"/>
            <a:ext cx="2518913" cy="189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242649" y="3594340"/>
            <a:ext cx="2518913" cy="189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242649" y="3792747"/>
            <a:ext cx="2518913" cy="189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242649" y="4258574"/>
            <a:ext cx="2518913" cy="189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882332" y="2268747"/>
            <a:ext cx="2116347" cy="1696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234022" y="2395269"/>
            <a:ext cx="2582173" cy="19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231148" y="2590801"/>
            <a:ext cx="2582173" cy="19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239774" y="2909978"/>
            <a:ext cx="2518913" cy="189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8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9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25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129750" y="1071925"/>
            <a:ext cx="97599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ru-RU" sz="3200" dirty="0" smtClean="0">
                <a:latin typeface="Times New Roman" panose="02020603050405020304" pitchFamily="18" charset="0"/>
              </a:rPr>
              <a:t>3. </a:t>
            </a:r>
            <a:r>
              <a:rPr lang="en-US" sz="3200" dirty="0" smtClean="0">
                <a:latin typeface="Times New Roman" panose="02020603050405020304" pitchFamily="18" charset="0"/>
              </a:rPr>
              <a:t>I/O</a:t>
            </a:r>
            <a:r>
              <a:rPr lang="ru-RU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</a:rPr>
              <a:t>Files</a:t>
            </a:r>
            <a:r>
              <a:rPr lang="ru-RU" sz="3200" dirty="0" smtClean="0">
                <a:latin typeface="Times New Roman" panose="02020603050405020304" pitchFamily="18" charset="0"/>
              </a:rPr>
              <a:t>   </a:t>
            </a: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7117" y="955375"/>
            <a:ext cx="6027342" cy="509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144" y="2180990"/>
            <a:ext cx="5771072" cy="37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3726612" y="2898475"/>
            <a:ext cx="1647646" cy="146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Obraz 6" descr="pie_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0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25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3" y="1498577"/>
            <a:ext cx="6441962" cy="517112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965" y="66892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Порты </a:t>
            </a:r>
            <a:r>
              <a:rPr lang="ru-RU" sz="3600" dirty="0" smtClean="0"/>
              <a:t>ввода</a:t>
            </a:r>
            <a:r>
              <a:rPr lang="en-US" sz="3600" dirty="0" smtClean="0"/>
              <a:t>/</a:t>
            </a:r>
            <a:r>
              <a:rPr lang="ru-RU" sz="3600" dirty="0" smtClean="0"/>
              <a:t>вывода</a:t>
            </a:r>
            <a:r>
              <a:rPr lang="en-US" sz="3600" dirty="0" smtClean="0"/>
              <a:t> </a:t>
            </a:r>
            <a:r>
              <a:rPr lang="ru-RU" sz="3600" dirty="0"/>
              <a:t>общего назначения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732926" y="1728561"/>
            <a:ext cx="5017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DDRX – </a:t>
            </a:r>
            <a:r>
              <a:rPr lang="ru-RU" dirty="0" smtClean="0"/>
              <a:t>Регистр управления</a:t>
            </a:r>
            <a:endParaRPr lang="en-US" dirty="0" smtClean="0"/>
          </a:p>
          <a:p>
            <a:r>
              <a:rPr lang="en-US" dirty="0" smtClean="0"/>
              <a:t>PORTX</a:t>
            </a:r>
            <a:r>
              <a:rPr lang="ru-RU" dirty="0" smtClean="0"/>
              <a:t> – Регистр выходных данных</a:t>
            </a:r>
            <a:endParaRPr lang="en-US" dirty="0" smtClean="0"/>
          </a:p>
          <a:p>
            <a:r>
              <a:rPr lang="en-US" dirty="0" smtClean="0"/>
              <a:t>PINX</a:t>
            </a:r>
            <a:r>
              <a:rPr lang="ru-RU" dirty="0" smtClean="0"/>
              <a:t> - Регистр входных данных </a:t>
            </a:r>
            <a:r>
              <a:rPr lang="ru-RU" dirty="0" err="1" smtClean="0"/>
              <a:t>данных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04583" y="3257052"/>
            <a:ext cx="533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регистре</a:t>
            </a:r>
            <a:r>
              <a:rPr lang="en-US" dirty="0" smtClean="0"/>
              <a:t> DDRX </a:t>
            </a:r>
            <a:r>
              <a:rPr lang="ru-RU" dirty="0" smtClean="0"/>
              <a:t>бит </a:t>
            </a:r>
            <a:r>
              <a:rPr lang="en-US" dirty="0" smtClean="0"/>
              <a:t>“X”</a:t>
            </a:r>
            <a:r>
              <a:rPr lang="ru-RU" dirty="0" smtClean="0"/>
              <a:t> установленный в 1 конфигурирует закреплённый за этим битом </a:t>
            </a:r>
            <a:r>
              <a:rPr lang="en-US" dirty="0" smtClean="0"/>
              <a:t>pin “X”</a:t>
            </a:r>
            <a:r>
              <a:rPr lang="ru-RU" dirty="0" smtClean="0"/>
              <a:t> на вывод данных, </a:t>
            </a:r>
            <a:r>
              <a:rPr lang="ru-RU" dirty="0"/>
              <a:t>бит установленный в </a:t>
            </a:r>
            <a:r>
              <a:rPr lang="ru-RU" dirty="0" smtClean="0"/>
              <a:t>0 </a:t>
            </a:r>
            <a:r>
              <a:rPr lang="ru-RU" dirty="0"/>
              <a:t>конфигурирует </a:t>
            </a:r>
            <a:r>
              <a:rPr lang="en-US" dirty="0" smtClean="0"/>
              <a:t>pin </a:t>
            </a:r>
            <a:r>
              <a:rPr lang="en-US" dirty="0"/>
              <a:t>“X”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smtClean="0"/>
              <a:t>чтение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5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5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7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2809" y="1918334"/>
            <a:ext cx="6394451" cy="377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810000" y="0"/>
            <a:ext cx="4815840" cy="207264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2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965" y="66892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1992" y="1724102"/>
            <a:ext cx="11099800" cy="3985404"/>
          </a:xfrm>
        </p:spPr>
        <p:txBody>
          <a:bodyPr>
            <a:noAutofit/>
          </a:bodyPr>
          <a:lstStyle/>
          <a:p>
            <a:pPr marL="0" indent="625475" algn="just">
              <a:buNone/>
            </a:pPr>
            <a:r>
              <a:rPr lang="ru-RU" b="1" dirty="0" smtClean="0"/>
              <a:t>Таймер/счётчик</a:t>
            </a:r>
            <a:r>
              <a:rPr lang="ru-RU" dirty="0"/>
              <a:t> — это </a:t>
            </a:r>
            <a:r>
              <a:rPr lang="ru-RU" dirty="0" smtClean="0"/>
              <a:t>модули </a:t>
            </a:r>
            <a:r>
              <a:rPr lang="ru-RU" dirty="0"/>
              <a:t>в микроконтроллере, которые, как видно из названия, постоянно что-то считают</a:t>
            </a:r>
            <a:r>
              <a:rPr lang="ru-RU" dirty="0" smtClean="0"/>
              <a:t>. Таймер/счётчик может осуществлять подсчёт тактовой опорного генератор частоты микроконтроллера или внешнего генератора импульсов. </a:t>
            </a:r>
          </a:p>
          <a:p>
            <a:pPr marL="0" indent="625475" algn="just">
              <a:buNone/>
            </a:pPr>
            <a:r>
              <a:rPr lang="en-US" dirty="0" smtClean="0"/>
              <a:t>ATmega32A  </a:t>
            </a:r>
            <a:r>
              <a:rPr lang="ru-RU" dirty="0" smtClean="0"/>
              <a:t>оснащен тремя таймерами</a:t>
            </a:r>
            <a:r>
              <a:rPr lang="en-US" dirty="0" smtClean="0"/>
              <a:t>/</a:t>
            </a:r>
            <a:r>
              <a:rPr lang="ru-RU" dirty="0" smtClean="0"/>
              <a:t>счетчиками общего назначения:  два 8-ми битных</a:t>
            </a:r>
            <a:r>
              <a:rPr lang="en-US" dirty="0" smtClean="0"/>
              <a:t> (Timer</a:t>
            </a:r>
            <a:r>
              <a:rPr lang="ru-RU" dirty="0" smtClean="0"/>
              <a:t> 0 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en-US" dirty="0"/>
              <a:t>Timer</a:t>
            </a:r>
            <a:r>
              <a:rPr lang="ru-RU" dirty="0"/>
              <a:t> </a:t>
            </a:r>
            <a:r>
              <a:rPr lang="ru-RU" dirty="0" smtClean="0"/>
              <a:t>2 </a:t>
            </a:r>
            <a:r>
              <a:rPr lang="en-US" dirty="0" smtClean="0"/>
              <a:t>)</a:t>
            </a:r>
            <a:r>
              <a:rPr lang="ru-RU" dirty="0" smtClean="0"/>
              <a:t>и один 16-ти битный (</a:t>
            </a:r>
            <a:r>
              <a:rPr lang="en-US" dirty="0"/>
              <a:t>Timer</a:t>
            </a:r>
            <a:r>
              <a:rPr lang="ru-RU" dirty="0"/>
              <a:t> </a:t>
            </a:r>
            <a:r>
              <a:rPr lang="ru-RU" dirty="0" smtClean="0"/>
              <a:t>1).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66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457" y="-150828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Лабораторный стенд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802" y="992172"/>
            <a:ext cx="6081466" cy="505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901" y="970239"/>
            <a:ext cx="7822099" cy="52953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457" y="11863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32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965" y="66892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 режимы работы</a:t>
            </a:r>
            <a:endParaRPr lang="ru-RU" sz="4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068708"/>
              </p:ext>
            </p:extLst>
          </p:nvPr>
        </p:nvGraphicFramePr>
        <p:xfrm>
          <a:off x="631825" y="1724025"/>
          <a:ext cx="11099801" cy="2941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63888">
                  <a:extLst>
                    <a:ext uri="{9D8B030D-6E8A-4147-A177-3AD203B41FA5}">
                      <a16:colId xmlns:a16="http://schemas.microsoft.com/office/drawing/2014/main" val="3984028094"/>
                    </a:ext>
                  </a:extLst>
                </a:gridCol>
                <a:gridCol w="7935913">
                  <a:extLst>
                    <a:ext uri="{9D8B030D-6E8A-4147-A177-3AD203B41FA5}">
                      <a16:colId xmlns:a16="http://schemas.microsoft.com/office/drawing/2014/main" val="4084981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Режим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16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Данный режим</a:t>
                      </a:r>
                      <a:r>
                        <a:rPr lang="ru-RU" baseline="0" dirty="0" smtClean="0"/>
                        <a:t> позволяет осуществлять аппаратную генерацию выходного сигнала формы меандр на выводе </a:t>
                      </a:r>
                      <a:r>
                        <a:rPr lang="en-US" baseline="0" dirty="0" smtClean="0"/>
                        <a:t>O</a:t>
                      </a:r>
                      <a:r>
                        <a:rPr lang="ru-RU" baseline="0" dirty="0" smtClean="0"/>
                        <a:t>С</a:t>
                      </a:r>
                      <a:r>
                        <a:rPr lang="en-US" baseline="0" dirty="0" smtClean="0"/>
                        <a:t>n</a:t>
                      </a:r>
                      <a:r>
                        <a:rPr lang="ru-RU" baseline="0" dirty="0" smtClean="0"/>
                        <a:t>. Также с помощью обработчиков прерываний можно реализовать программно-аппаратную работу всех остальных режимов работы таймера.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PWM, Phase Correct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Позволяет генерировать ШИМ</a:t>
                      </a:r>
                      <a:r>
                        <a:rPr lang="ru-RU" baseline="0" dirty="0" smtClean="0"/>
                        <a:t> сигнал с удвоенное ширеной импульса а также осуществлять фазовую коррекцию выходного сигнала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8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Обеспечивает</a:t>
                      </a:r>
                      <a:r>
                        <a:rPr lang="ru-RU" baseline="0" dirty="0" smtClean="0"/>
                        <a:t> генерацию частотно модулированного сигнала(ЧИМ)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 PWM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Обеспечивает</a:t>
                      </a:r>
                      <a:r>
                        <a:rPr lang="ru-RU" baseline="0" dirty="0" smtClean="0"/>
                        <a:t> генерацию </a:t>
                      </a:r>
                      <a:r>
                        <a:rPr lang="ru-RU" baseline="0" dirty="0" err="1" smtClean="0"/>
                        <a:t>шмротно</a:t>
                      </a:r>
                      <a:r>
                        <a:rPr lang="ru-RU" baseline="0" dirty="0" smtClean="0"/>
                        <a:t> модулированного сигнала(ШИМ)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02631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62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792879"/>
            <a:ext cx="7686675" cy="48006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962" y="64987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 режимы работы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103140" y="1731579"/>
            <a:ext cx="305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Correct PWM Mode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962" y="64987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 режимы работы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978024" y="2641175"/>
            <a:ext cx="7915275" cy="3009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6425" y="1731579"/>
            <a:ext cx="216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CTC </a:t>
            </a:r>
            <a:r>
              <a:rPr lang="en-US" dirty="0" smtClean="0"/>
              <a:t>Mode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962" y="64987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 режимы работы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33963" y="1731579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 PWM Mode</a:t>
            </a:r>
            <a:endParaRPr lang="ru-RU" dirty="0"/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8387" y="2116657"/>
            <a:ext cx="75914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5737" y="115803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ADC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2600" y="1142030"/>
            <a:ext cx="11099800" cy="5579446"/>
          </a:xfrm>
        </p:spPr>
        <p:txBody>
          <a:bodyPr>
            <a:noAutofit/>
          </a:bodyPr>
          <a:lstStyle/>
          <a:p>
            <a:pPr marL="0" indent="625475" algn="just">
              <a:buNone/>
            </a:pPr>
            <a:r>
              <a:rPr lang="ru-RU" dirty="0" err="1" smtClean="0"/>
              <a:t>ATmega</a:t>
            </a:r>
            <a:r>
              <a:rPr lang="en-US" dirty="0" smtClean="0"/>
              <a:t>32f</a:t>
            </a:r>
            <a:r>
              <a:rPr lang="ru-RU" dirty="0" smtClean="0"/>
              <a:t> </a:t>
            </a:r>
            <a:r>
              <a:rPr lang="ru-RU" dirty="0"/>
              <a:t>содержит 10-разр. ADC последовательного приближения. ADC связан с 8-канальным аналоговым мультиплексором, 8 однополярных (недифференциальных) входов которого </a:t>
            </a:r>
            <a:r>
              <a:rPr lang="ru-RU" dirty="0" smtClean="0"/>
              <a:t>связаны </a:t>
            </a:r>
            <a:r>
              <a:rPr lang="ru-RU" dirty="0"/>
              <a:t>с ножками порта A. </a:t>
            </a:r>
            <a:endParaRPr lang="en-US" dirty="0" smtClean="0"/>
          </a:p>
          <a:p>
            <a:pPr marL="0" indent="625475" algn="just">
              <a:buNone/>
            </a:pPr>
            <a:r>
              <a:rPr lang="ru-RU" dirty="0"/>
              <a:t>Время преобразования 13 - 260 </a:t>
            </a:r>
            <a:r>
              <a:rPr lang="ru-RU" dirty="0" err="1" smtClean="0"/>
              <a:t>мкс</a:t>
            </a:r>
            <a:endParaRPr lang="en-US" dirty="0" smtClean="0"/>
          </a:p>
          <a:p>
            <a:pPr marL="0" indent="625475" algn="just">
              <a:buNone/>
            </a:pPr>
            <a:r>
              <a:rPr lang="ru-RU" dirty="0"/>
              <a:t>Диапазон входного напряжения ADC </a:t>
            </a:r>
            <a:r>
              <a:rPr lang="ru-RU" dirty="0" smtClean="0"/>
              <a:t>0…VCC</a:t>
            </a:r>
            <a:endParaRPr lang="en-US" dirty="0" smtClean="0"/>
          </a:p>
          <a:p>
            <a:pPr marL="0" indent="625475" algn="just">
              <a:buNone/>
            </a:pPr>
            <a:r>
              <a:rPr lang="ru-RU" dirty="0"/>
              <a:t>Интегральная нелинейность 0.5 мл. </a:t>
            </a:r>
            <a:r>
              <a:rPr lang="ru-RU" dirty="0" err="1"/>
              <a:t>разр</a:t>
            </a:r>
            <a:r>
              <a:rPr lang="ru-RU" dirty="0"/>
              <a:t>.</a:t>
            </a:r>
            <a:endParaRPr lang="en-US" dirty="0" smtClean="0"/>
          </a:p>
          <a:p>
            <a:pPr marL="0" indent="625475" algn="just">
              <a:buNone/>
            </a:pPr>
            <a:r>
              <a:rPr lang="ru-RU" dirty="0"/>
              <a:t>Абсолютная погрешность ±2 мл. </a:t>
            </a:r>
            <a:r>
              <a:rPr lang="ru-RU" dirty="0" err="1"/>
              <a:t>разр</a:t>
            </a:r>
            <a:r>
              <a:rPr lang="ru-RU" dirty="0" smtClean="0"/>
              <a:t>.</a:t>
            </a:r>
            <a:endParaRPr lang="en-US" dirty="0"/>
          </a:p>
          <a:p>
            <a:pPr marL="0" indent="625475" algn="just">
              <a:buNone/>
            </a:pPr>
            <a:r>
              <a:rPr lang="ru-RU" dirty="0"/>
              <a:t>Частота преобразования до 15 тыс. </a:t>
            </a:r>
            <a:r>
              <a:rPr lang="ru-RU" dirty="0" err="1"/>
              <a:t>преобр</a:t>
            </a:r>
            <a:r>
              <a:rPr lang="ru-RU" dirty="0"/>
              <a:t>. в сек. при максимальном разрешении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41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17" y="553702"/>
            <a:ext cx="8576290" cy="628105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5737" y="-249584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ADC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26</a:t>
            </a:fld>
            <a:endParaRPr lang="ru-RU" dirty="0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71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457" y="602904"/>
            <a:ext cx="10972800" cy="1143000"/>
          </a:xfrm>
        </p:spPr>
        <p:txBody>
          <a:bodyPr>
            <a:normAutofit/>
          </a:bodyPr>
          <a:lstStyle/>
          <a:p>
            <a:r>
              <a:rPr lang="ru-RU" sz="4000" dirty="0"/>
              <a:t>Жидкокристаллический </a:t>
            </a:r>
            <a:r>
              <a:rPr lang="ru-RU" sz="4000" dirty="0" smtClean="0"/>
              <a:t>индикатор</a:t>
            </a:r>
            <a:r>
              <a:rPr lang="en-US" sz="4000" dirty="0" smtClean="0"/>
              <a:t> (</a:t>
            </a:r>
            <a:r>
              <a:rPr lang="ru-RU" sz="4000" dirty="0" smtClean="0"/>
              <a:t>ЖКИ</a:t>
            </a:r>
            <a:r>
              <a:rPr lang="en-US" sz="4000" dirty="0" smtClean="0"/>
              <a:t>)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27</a:t>
            </a:fld>
            <a:endParaRPr lang="ru-RU" dirty="0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246" y="3608451"/>
            <a:ext cx="5486400" cy="198424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62050" y="1656487"/>
            <a:ext cx="1059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5475" algn="just"/>
            <a:r>
              <a:rPr lang="ru-RU" dirty="0"/>
              <a:t>На стенде </a:t>
            </a:r>
            <a:r>
              <a:rPr lang="ru-RU" dirty="0" smtClean="0"/>
              <a:t>усыновлён ЖКИ </a:t>
            </a:r>
            <a:r>
              <a:rPr lang="en-US" dirty="0" smtClean="0"/>
              <a:t>p</a:t>
            </a:r>
            <a:r>
              <a:rPr lang="ru-RU" dirty="0" smtClean="0"/>
              <a:t>1602 с контроллером </a:t>
            </a:r>
            <a:r>
              <a:rPr lang="en-US" dirty="0" smtClean="0"/>
              <a:t>HD44780</a:t>
            </a:r>
            <a:r>
              <a:rPr lang="ru-RU" dirty="0" smtClean="0"/>
              <a:t>. Данный контроллер подключён по 4-разрядной шине данных</a:t>
            </a:r>
            <a:r>
              <a:rPr lang="en-US" dirty="0" smtClean="0"/>
              <a:t> </a:t>
            </a:r>
            <a:r>
              <a:rPr lang="ru-RU" dirty="0" smtClean="0"/>
              <a:t>и имеет разрешение 16х2. ЖКИ является символьным и способен отображать символы заложенные в памяти  контроллера </a:t>
            </a:r>
            <a:r>
              <a:rPr lang="en-US" dirty="0" smtClean="0"/>
              <a:t>HD44780</a:t>
            </a:r>
            <a:r>
              <a:rPr lang="ru-RU" dirty="0" smtClean="0"/>
              <a:t> полный перечень символов можно найти в </a:t>
            </a:r>
            <a:r>
              <a:rPr lang="en-US" dirty="0" smtClean="0"/>
              <a:t>datasheet-</a:t>
            </a:r>
            <a:r>
              <a:rPr lang="ru-RU" dirty="0" smtClean="0"/>
              <a:t>е модели ЖКИ. Символы обычно представлены в виде  таблице </a:t>
            </a:r>
            <a:r>
              <a:rPr lang="en-US" dirty="0" smtClean="0"/>
              <a:t>ASKII</a:t>
            </a:r>
            <a:r>
              <a:rPr lang="ru-RU" dirty="0" smtClean="0"/>
              <a:t>. Также помимо фиксированной таблице символов есть возможность гарнировать пользовательские символ в размере 8 штук.</a:t>
            </a:r>
          </a:p>
        </p:txBody>
      </p:sp>
    </p:spTree>
    <p:extLst>
      <p:ext uri="{BB962C8B-B14F-4D97-AF65-F5344CB8AC3E}">
        <p14:creationId xmlns:p14="http://schemas.microsoft.com/office/powerpoint/2010/main" val="36385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639" y="-150828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Pinout LCD p1602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76782" y="6356351"/>
            <a:ext cx="2844800" cy="365125"/>
          </a:xfrm>
        </p:spPr>
        <p:txBody>
          <a:bodyPr/>
          <a:lstStyle/>
          <a:p>
            <a:fld id="{B18FE503-A4D1-4EBB-BF0E-71566B133E7C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902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77093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3497" y="6174805"/>
            <a:ext cx="3324222" cy="516941"/>
          </a:xfrm>
          <a:prstGeom prst="rect">
            <a:avLst/>
          </a:prstGeom>
          <a:noFill/>
        </p:spPr>
      </p:pic>
      <p:graphicFrame>
        <p:nvGraphicFramePr>
          <p:cNvPr id="14" name="Таблица 13"/>
          <p:cNvGraphicFramePr>
            <a:graphicFrameLocks noGrp="1"/>
          </p:cNvGraphicFramePr>
          <p:nvPr>
            <p:extLst/>
          </p:nvPr>
        </p:nvGraphicFramePr>
        <p:xfrm>
          <a:off x="1598186" y="980405"/>
          <a:ext cx="956511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1">
                  <a:extLst>
                    <a:ext uri="{9D8B030D-6E8A-4147-A177-3AD203B41FA5}">
                      <a16:colId xmlns:a16="http://schemas.microsoft.com/office/drawing/2014/main" val="4070253487"/>
                    </a:ext>
                  </a:extLst>
                </a:gridCol>
                <a:gridCol w="1306926">
                  <a:extLst>
                    <a:ext uri="{9D8B030D-6E8A-4147-A177-3AD203B41FA5}">
                      <a16:colId xmlns:a16="http://schemas.microsoft.com/office/drawing/2014/main" val="668837118"/>
                    </a:ext>
                  </a:extLst>
                </a:gridCol>
                <a:gridCol w="1281135">
                  <a:extLst>
                    <a:ext uri="{9D8B030D-6E8A-4147-A177-3AD203B41FA5}">
                      <a16:colId xmlns:a16="http://schemas.microsoft.com/office/drawing/2014/main" val="1119433150"/>
                    </a:ext>
                  </a:extLst>
                </a:gridCol>
                <a:gridCol w="2512029">
                  <a:extLst>
                    <a:ext uri="{9D8B030D-6E8A-4147-A177-3AD203B41FA5}">
                      <a16:colId xmlns:a16="http://schemas.microsoft.com/office/drawing/2014/main" val="2886831876"/>
                    </a:ext>
                  </a:extLst>
                </a:gridCol>
                <a:gridCol w="3885272">
                  <a:extLst>
                    <a:ext uri="{9D8B030D-6E8A-4147-A177-3AD203B41FA5}">
                      <a16:colId xmlns:a16="http://schemas.microsoft.com/office/drawing/2014/main" val="3664294141"/>
                    </a:ext>
                  </a:extLst>
                </a:gridCol>
              </a:tblGrid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№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Уровни</a:t>
                      </a:r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276604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0V</a:t>
                      </a:r>
                      <a:endParaRPr lang="ru-RU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ru-RU" sz="1400" dirty="0" smtClean="0"/>
                    </a:p>
                    <a:p>
                      <a:pPr algn="ctr"/>
                      <a:r>
                        <a:rPr lang="ru-RU" sz="1400" dirty="0" smtClean="0"/>
                        <a:t>Питание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52587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Vdd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+5V</a:t>
                      </a:r>
                      <a:endParaRPr lang="ru-RU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48699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Контрастность</a:t>
                      </a:r>
                      <a:r>
                        <a:rPr lang="ru-RU" sz="1400" baseline="0" dirty="0" smtClean="0"/>
                        <a:t> </a:t>
                      </a:r>
                      <a:endParaRPr lang="ru-RU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726120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 –</a:t>
                      </a:r>
                      <a:r>
                        <a:rPr lang="ru-RU" sz="1400" dirty="0" smtClean="0"/>
                        <a:t> Выбор</a:t>
                      </a:r>
                      <a:r>
                        <a:rPr lang="en-US" sz="1400" dirty="0" smtClean="0"/>
                        <a:t> DR</a:t>
                      </a:r>
                      <a:r>
                        <a:rPr lang="ru-RU" sz="1400" baseline="0" dirty="0" smtClean="0"/>
                        <a:t> регистра, </a:t>
                      </a:r>
                      <a:r>
                        <a:rPr lang="en-US" sz="1400" baseline="0" dirty="0" smtClean="0"/>
                        <a:t>L</a:t>
                      </a:r>
                      <a:r>
                        <a:rPr lang="ru-RU" sz="1400" baseline="0" dirty="0" smtClean="0"/>
                        <a:t> – </a:t>
                      </a:r>
                      <a:r>
                        <a:rPr lang="ru-RU" sz="1400" dirty="0" smtClean="0"/>
                        <a:t>Выбор</a:t>
                      </a:r>
                      <a:r>
                        <a:rPr lang="en-US" sz="1400" dirty="0" smtClean="0"/>
                        <a:t> IR</a:t>
                      </a:r>
                      <a:r>
                        <a:rPr lang="ru-RU" sz="1400" baseline="0" dirty="0" smtClean="0"/>
                        <a:t> регистра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42788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R/W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L</a:t>
                      </a:r>
                      <a:r>
                        <a:rPr lang="ru-RU" sz="1400" dirty="0" smtClean="0"/>
                        <a:t> </a:t>
                      </a:r>
                      <a:r>
                        <a:rPr lang="en-US" sz="1400" dirty="0" smtClean="0"/>
                        <a:t>–</a:t>
                      </a:r>
                      <a:r>
                        <a:rPr lang="ru-RU" sz="1400" dirty="0" smtClean="0"/>
                        <a:t> Запись,</a:t>
                      </a:r>
                      <a:r>
                        <a:rPr lang="ru-RU" sz="1400" baseline="0" dirty="0" smtClean="0"/>
                        <a:t>  </a:t>
                      </a:r>
                      <a:r>
                        <a:rPr lang="en-US" sz="1400" baseline="0" dirty="0" smtClean="0"/>
                        <a:t>H </a:t>
                      </a:r>
                      <a:r>
                        <a:rPr lang="ru-RU" sz="1400" baseline="0" dirty="0" smtClean="0"/>
                        <a:t>– Чтение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89929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Стробирование 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3513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/>
                      <a:endParaRPr lang="ru-RU" sz="1400" dirty="0" smtClean="0"/>
                    </a:p>
                    <a:p>
                      <a:pPr algn="ctr"/>
                      <a:r>
                        <a:rPr lang="ru-RU" sz="1400" dirty="0" smtClean="0"/>
                        <a:t>Младшая </a:t>
                      </a:r>
                      <a:r>
                        <a:rPr lang="ru-RU" sz="1400" dirty="0" err="1" smtClean="0"/>
                        <a:t>тетрада</a:t>
                      </a:r>
                      <a:r>
                        <a:rPr lang="ru-RU" sz="1400" baseline="0" dirty="0" smtClean="0"/>
                        <a:t> 8-битной шины данных</a:t>
                      </a:r>
                      <a:endParaRPr lang="ru-RU" sz="1400" dirty="0" smtClean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92835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259924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07960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23376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/>
                      <a:endParaRPr lang="ru-RU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Старшая </a:t>
                      </a:r>
                      <a:r>
                        <a:rPr lang="ru-RU" sz="1400" dirty="0" err="1" smtClean="0"/>
                        <a:t>тетрада</a:t>
                      </a:r>
                      <a:r>
                        <a:rPr lang="ru-RU" sz="1400" baseline="0" dirty="0" smtClean="0"/>
                        <a:t> 8-битной шины данных/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4 – битная шина данных</a:t>
                      </a:r>
                    </a:p>
                    <a:p>
                      <a:pPr algn="ctr"/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80782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218382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042352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H/L</a:t>
                      </a:r>
                      <a:endParaRPr lang="ru-RU" sz="1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54045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BLA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Анод </a:t>
                      </a:r>
                      <a:r>
                        <a:rPr lang="en-US" sz="1400" dirty="0" smtClean="0"/>
                        <a:t>LED </a:t>
                      </a:r>
                      <a:r>
                        <a:rPr lang="ru-RU" sz="1400" dirty="0" smtClean="0"/>
                        <a:t>подсветки</a:t>
                      </a:r>
                      <a:r>
                        <a:rPr lang="ru-RU" sz="1400" baseline="0" dirty="0" smtClean="0"/>
                        <a:t> +5</a:t>
                      </a:r>
                      <a:r>
                        <a:rPr lang="en-US" sz="1400" baseline="0" dirty="0" smtClean="0"/>
                        <a:t>V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08495"/>
                  </a:ext>
                </a:extLst>
              </a:tr>
              <a:tr h="29668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Катод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dirty="0" smtClean="0"/>
                        <a:t>LED </a:t>
                      </a:r>
                      <a:r>
                        <a:rPr lang="ru-RU" sz="1400" dirty="0" smtClean="0"/>
                        <a:t>подсветки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baseline="0" dirty="0" smtClean="0"/>
                        <a:t>0V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960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0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7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0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2702" y="1599184"/>
            <a:ext cx="11049698" cy="452698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Битовые операции </a:t>
            </a:r>
            <a:r>
              <a:rPr lang="ru-RU" dirty="0"/>
              <a:t>(англ. </a:t>
            </a:r>
            <a:r>
              <a:rPr lang="ru-RU" i="1" dirty="0" err="1"/>
              <a:t>bitwise</a:t>
            </a:r>
            <a:r>
              <a:rPr lang="ru-RU" i="1" dirty="0"/>
              <a:t> </a:t>
            </a:r>
            <a:r>
              <a:rPr lang="ru-RU" i="1" dirty="0" err="1"/>
              <a:t>operations</a:t>
            </a:r>
            <a:r>
              <a:rPr lang="ru-RU" dirty="0"/>
              <a:t>) — операции, производимые над цепочками битов. Выделяют два типа побитовых операций: логические операции и побитовые сдвиги.</a:t>
            </a:r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683641"/>
              </p:ext>
            </p:extLst>
          </p:nvPr>
        </p:nvGraphicFramePr>
        <p:xfrm>
          <a:off x="3713526" y="3570140"/>
          <a:ext cx="4386044" cy="2240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6388">
                  <a:extLst>
                    <a:ext uri="{9D8B030D-6E8A-4147-A177-3AD203B41FA5}">
                      <a16:colId xmlns:a16="http://schemas.microsoft.com/office/drawing/2014/main" val="3630381652"/>
                    </a:ext>
                  </a:extLst>
                </a:gridCol>
                <a:gridCol w="2899656">
                  <a:extLst>
                    <a:ext uri="{9D8B030D-6E8A-4147-A177-3AD203B41FA5}">
                      <a16:colId xmlns:a16="http://schemas.microsoft.com/office/drawing/2014/main" val="1971631268"/>
                    </a:ext>
                  </a:extLst>
                </a:gridCol>
              </a:tblGrid>
              <a:tr h="3352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Оператор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647143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&amp;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И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832102046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|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ИЛИ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6255554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^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Исключающее ИЛИ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035723796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~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Дополнение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3361563000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&gt;&gt;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Сдвиг вправо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132533412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&lt;&lt;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Сдвиг влево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689961258"/>
                  </a:ext>
                </a:extLst>
              </a:tr>
            </a:tbl>
          </a:graphicData>
        </a:graphic>
      </p:graphicFrame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dirty="0" smtClean="0"/>
              <a:t>Битовые операции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7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0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dirty="0" smtClean="0"/>
              <a:t>Битовые операции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892418" y="2176869"/>
            <a:ext cx="1999376" cy="151884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000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ru-RU" sz="2400" dirty="0" smtClean="0"/>
              <a:t>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111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/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11</a:t>
            </a:r>
            <a:endParaRPr lang="ru-R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 </a:t>
            </a:r>
            <a:r>
              <a:rPr lang="en-US" sz="1800" dirty="0" smtClean="0"/>
              <a:t>&amp;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000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ru-RU" sz="2400" dirty="0" smtClean="0"/>
              <a:t>0</a:t>
            </a:r>
            <a:r>
              <a:rPr lang="ru-RU" sz="2400" dirty="0" smtClean="0">
                <a:solidFill>
                  <a:srgbClr val="FF0000"/>
                </a:solidFill>
              </a:rPr>
              <a:t>0</a:t>
            </a:r>
            <a:r>
              <a:rPr lang="ru-RU" sz="2400" dirty="0" smtClean="0"/>
              <a:t>00</a:t>
            </a:r>
            <a:endParaRPr lang="ru-RU" sz="2400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4016930" y="2176870"/>
            <a:ext cx="1999376" cy="151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0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ru-RU" sz="2400" dirty="0" smtClean="0"/>
              <a:t>00</a:t>
            </a:r>
            <a:r>
              <a:rPr lang="ru-RU" sz="2400" dirty="0" smtClean="0">
                <a:solidFill>
                  <a:srgbClr val="FF0000"/>
                </a:solidFill>
              </a:rPr>
              <a:t>0</a:t>
            </a:r>
            <a:r>
              <a:rPr lang="ru-RU" sz="2400" dirty="0" smtClean="0"/>
              <a:t>00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</a:t>
            </a:r>
            <a:r>
              <a:rPr lang="ru-RU" sz="2400" dirty="0" smtClean="0">
                <a:solidFill>
                  <a:srgbClr val="00B050"/>
                </a:solidFill>
              </a:rPr>
              <a:t>0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ru-RU" sz="2400" dirty="0" smtClean="0"/>
              <a:t>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smtClean="0"/>
              <a:t> </a:t>
            </a:r>
            <a:r>
              <a:rPr lang="en-US" sz="1800" dirty="0" smtClean="0"/>
              <a:t>| 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ru-RU" sz="2400" dirty="0" smtClean="0"/>
              <a:t>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</a:t>
            </a:r>
            <a:endParaRPr lang="ru-RU" sz="2400" dirty="0"/>
          </a:p>
        </p:txBody>
      </p:sp>
      <p:sp>
        <p:nvSpPr>
          <p:cNvPr id="14" name="Объект 3"/>
          <p:cNvSpPr txBox="1">
            <a:spLocks/>
          </p:cNvSpPr>
          <p:nvPr/>
        </p:nvSpPr>
        <p:spPr>
          <a:xfrm>
            <a:off x="8265954" y="2191391"/>
            <a:ext cx="1999376" cy="151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0000</a:t>
            </a:r>
            <a:r>
              <a:rPr lang="en-US" sz="2400" dirty="0" smtClean="0"/>
              <a:t>1111</a:t>
            </a:r>
            <a:endParaRPr lang="ru-RU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/>
              <a:t>~ 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1111</a:t>
            </a:r>
            <a:r>
              <a:rPr lang="ru-RU" sz="2400" dirty="0" smtClean="0"/>
              <a:t>0000</a:t>
            </a:r>
            <a:endParaRPr lang="ru-RU" sz="2400" dirty="0"/>
          </a:p>
        </p:txBody>
      </p:sp>
      <p:sp>
        <p:nvSpPr>
          <p:cNvPr id="15" name="Объект 3"/>
          <p:cNvSpPr txBox="1">
            <a:spLocks/>
          </p:cNvSpPr>
          <p:nvPr/>
        </p:nvSpPr>
        <p:spPr>
          <a:xfrm>
            <a:off x="6141442" y="2180026"/>
            <a:ext cx="1999376" cy="151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11</a:t>
            </a:r>
            <a:r>
              <a:rPr lang="ru-RU" sz="2400" dirty="0" smtClean="0"/>
              <a:t>0</a:t>
            </a:r>
            <a:r>
              <a:rPr lang="en-US" sz="2400" dirty="0" smtClean="0"/>
              <a:t>1</a:t>
            </a:r>
            <a:r>
              <a:rPr lang="ru-RU" sz="2400" dirty="0" smtClean="0"/>
              <a:t>0</a:t>
            </a:r>
            <a:r>
              <a:rPr lang="ru-RU" sz="2400" dirty="0" smtClean="0">
                <a:solidFill>
                  <a:srgbClr val="FF0000"/>
                </a:solidFill>
              </a:rPr>
              <a:t>0</a:t>
            </a:r>
            <a:r>
              <a:rPr lang="ru-RU" sz="2400" dirty="0" smtClean="0"/>
              <a:t>0</a:t>
            </a:r>
            <a:r>
              <a:rPr lang="en-US" sz="2400" dirty="0" smtClean="0"/>
              <a:t>1</a:t>
            </a:r>
            <a:endParaRPr lang="ru-RU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11</a:t>
            </a:r>
            <a:r>
              <a:rPr lang="ru-RU" sz="2400" dirty="0" smtClean="0"/>
              <a:t>0</a:t>
            </a:r>
            <a:r>
              <a:rPr lang="en-US" sz="2400" dirty="0" smtClean="0"/>
              <a:t>1</a:t>
            </a:r>
            <a:r>
              <a:rPr lang="ru-RU" sz="2400" dirty="0" smtClean="0"/>
              <a:t>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</a:t>
            </a:r>
            <a:r>
              <a:rPr lang="en-US" sz="2400" dirty="0" smtClean="0"/>
              <a:t>1</a:t>
            </a:r>
            <a:endParaRPr lang="ru-RU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smtClean="0"/>
              <a:t> </a:t>
            </a:r>
            <a:r>
              <a:rPr lang="en-US" sz="1800" dirty="0" smtClean="0"/>
              <a:t>^ 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00000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</a:t>
            </a:r>
            <a:endParaRPr lang="ru-RU" sz="2400" dirty="0"/>
          </a:p>
        </p:txBody>
      </p:sp>
      <p:sp>
        <p:nvSpPr>
          <p:cNvPr id="16" name="Объект 3"/>
          <p:cNvSpPr txBox="1">
            <a:spLocks/>
          </p:cNvSpPr>
          <p:nvPr/>
        </p:nvSpPr>
        <p:spPr>
          <a:xfrm>
            <a:off x="3994150" y="4385582"/>
            <a:ext cx="2022156" cy="151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</a:t>
            </a:r>
            <a:r>
              <a:rPr lang="ru-RU" sz="2400" dirty="0" smtClean="0"/>
              <a:t>0000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000</a:t>
            </a:r>
            <a:endParaRPr lang="en-US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                3</a:t>
            </a:r>
            <a:endParaRPr lang="ru-RU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/>
              <a:t>&gt;&gt;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</a:t>
            </a:r>
            <a:r>
              <a:rPr lang="ru-RU" sz="2400" dirty="0" smtClean="0"/>
              <a:t>0000000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7" name="Объект 3"/>
          <p:cNvSpPr txBox="1">
            <a:spLocks/>
          </p:cNvSpPr>
          <p:nvPr/>
        </p:nvSpPr>
        <p:spPr>
          <a:xfrm>
            <a:off x="6141442" y="4385583"/>
            <a:ext cx="1999376" cy="151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</a:t>
            </a:r>
            <a:r>
              <a:rPr lang="ru-RU" sz="2400" dirty="0" smtClean="0"/>
              <a:t>0000000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                4</a:t>
            </a:r>
            <a:endParaRPr lang="ru-RU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smtClean="0"/>
              <a:t> </a:t>
            </a:r>
            <a:r>
              <a:rPr lang="en-US" sz="1800" dirty="0" smtClean="0"/>
              <a:t>&lt;&lt;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</a:t>
            </a:r>
            <a:r>
              <a:rPr lang="ru-RU" sz="2400" dirty="0" smtClean="0"/>
              <a:t>000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0000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81056" y="1605326"/>
            <a:ext cx="379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Логические </a:t>
            </a:r>
            <a:r>
              <a:rPr lang="ru-RU" dirty="0"/>
              <a:t>операции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902726" y="3890065"/>
            <a:ext cx="2007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Побитовые </a:t>
            </a:r>
            <a:r>
              <a:rPr lang="ru-RU" dirty="0"/>
              <a:t>сдвиги</a:t>
            </a:r>
          </a:p>
        </p:txBody>
      </p:sp>
    </p:spTree>
    <p:extLst>
      <p:ext uri="{BB962C8B-B14F-4D97-AF65-F5344CB8AC3E}">
        <p14:creationId xmlns:p14="http://schemas.microsoft.com/office/powerpoint/2010/main" val="1138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4658" y="1610931"/>
            <a:ext cx="9598212" cy="3230434"/>
          </a:xfrm>
        </p:spPr>
        <p:txBody>
          <a:bodyPr>
            <a:normAutofit/>
          </a:bodyPr>
          <a:lstStyle/>
          <a:p>
            <a:pPr algn="ctr"/>
            <a:r>
              <a:rPr lang="ru-RU" sz="8000" dirty="0" smtClean="0"/>
              <a:t>Создание первого проекта</a:t>
            </a:r>
            <a:endParaRPr lang="ru-RU" sz="8000" dirty="0"/>
          </a:p>
        </p:txBody>
      </p:sp>
      <p:pic>
        <p:nvPicPr>
          <p:cNvPr id="9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596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9787" y="0"/>
            <a:ext cx="2614907" cy="841345"/>
          </a:xfrm>
          <a:prstGeom prst="rect">
            <a:avLst/>
          </a:prstGeom>
          <a:noFill/>
        </p:spPr>
      </p:pic>
      <p:pic>
        <p:nvPicPr>
          <p:cNvPr id="11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6191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82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9" y="1070970"/>
            <a:ext cx="9147655" cy="4993096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36531" y="6172200"/>
            <a:ext cx="8493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Для создания проекта  нажмите на кнопку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New Project</a:t>
            </a:r>
            <a:endParaRPr lang="ru-RU" sz="3200" b="0" i="0" u="none" strike="noStrike" baseline="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06506" y="2312891"/>
            <a:ext cx="642525" cy="12748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074146" y="1848669"/>
            <a:ext cx="606669" cy="48797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7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8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36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7732" y="1824403"/>
            <a:ext cx="48709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</a:rPr>
              <a:t>Далее выберем тип проекта</a:t>
            </a:r>
          </a:p>
          <a:p>
            <a:endParaRPr lang="ru-RU" sz="2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</a:rPr>
              <a:t>Укажем название проекта</a:t>
            </a:r>
            <a:r>
              <a:rPr lang="ru-RU" sz="2800" dirty="0">
                <a:latin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</a:rPr>
              <a:t>и его расположение.</a:t>
            </a:r>
          </a:p>
          <a:p>
            <a:endParaRPr lang="ru-RU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Создаем проект на лабораторных стендах только в данной директории!</a:t>
            </a:r>
            <a:endParaRPr lang="ru-RU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endParaRPr lang="ru-RU" sz="2800" dirty="0" smtClean="0">
              <a:latin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734" y="1090247"/>
            <a:ext cx="6678778" cy="4610872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7</a:t>
            </a:fld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4545623" y="2022233"/>
            <a:ext cx="2242039" cy="351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787662" y="1784838"/>
            <a:ext cx="3288323" cy="307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534508" y="3754315"/>
            <a:ext cx="2435469" cy="10902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301762" y="4875156"/>
            <a:ext cx="4651130" cy="171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01762" y="5046785"/>
            <a:ext cx="4651130" cy="171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811979" y="5153891"/>
            <a:ext cx="1413164" cy="118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8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9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3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92370" y="2461846"/>
            <a:ext cx="45983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</a:rPr>
              <a:t>Выберем из списка используемый микроконтроллер </a:t>
            </a:r>
            <a:r>
              <a:rPr lang="en-US" sz="2800" dirty="0" smtClean="0">
                <a:latin typeface="Times New Roman" panose="02020603050405020304" pitchFamily="18" charset="0"/>
              </a:rPr>
              <a:t>ATmega32A</a:t>
            </a: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47" y="1308950"/>
            <a:ext cx="6274624" cy="4341451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8</a:t>
            </a:fld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640015" y="2351959"/>
            <a:ext cx="1354017" cy="11277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5090747" y="2224455"/>
            <a:ext cx="4035668" cy="175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4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30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23094" y="1274885"/>
            <a:ext cx="29366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</a:rPr>
              <a:t>После создания проекта необходимо выбрать подключенную отладочную плату. Для этого заходим в </a:t>
            </a:r>
            <a:r>
              <a:rPr lang="en-US" sz="2800" dirty="0" smtClean="0">
                <a:latin typeface="Times New Roman" panose="02020603050405020304" pitchFamily="18" charset="0"/>
              </a:rPr>
              <a:t>Tools &gt;&gt; Add target</a:t>
            </a: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69" y="1076424"/>
            <a:ext cx="8568959" cy="4680525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10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1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2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85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Words>698</Words>
  <Application>Microsoft Office PowerPoint</Application>
  <PresentationFormat>Широкоэкранный</PresentationFormat>
  <Paragraphs>197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Тема Office</vt:lpstr>
      <vt:lpstr>Зимняя школа. Часть 2. </vt:lpstr>
      <vt:lpstr>Лабораторный стенд</vt:lpstr>
      <vt:lpstr>Битовые операции</vt:lpstr>
      <vt:lpstr>Битовые операции</vt:lpstr>
      <vt:lpstr>Создание первого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Отладка проекта</vt:lpstr>
      <vt:lpstr>Презентация PowerPoint</vt:lpstr>
      <vt:lpstr>Презентация PowerPoint</vt:lpstr>
      <vt:lpstr>Презентация PowerPoint</vt:lpstr>
      <vt:lpstr>Порты ввода/вывода общего назначения</vt:lpstr>
      <vt:lpstr>Пример</vt:lpstr>
      <vt:lpstr>Таймеры/счетчики</vt:lpstr>
      <vt:lpstr>Таймеры/счетчики</vt:lpstr>
      <vt:lpstr>Таймеры/счетчики режимы работы</vt:lpstr>
      <vt:lpstr>Таймеры/счетчики режимы работы</vt:lpstr>
      <vt:lpstr>Таймеры/счетчики режимы работы</vt:lpstr>
      <vt:lpstr>Таймеры/счетчики режимы работы</vt:lpstr>
      <vt:lpstr>ADC</vt:lpstr>
      <vt:lpstr>ADC</vt:lpstr>
      <vt:lpstr>Жидкокристаллический индикатор (ЖКИ)</vt:lpstr>
      <vt:lpstr>Pinout LCD p1602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Вводное занятие в курс МПС</dc:title>
  <dc:creator>Users</dc:creator>
  <cp:lastModifiedBy>Алексей Яблонский</cp:lastModifiedBy>
  <cp:revision>75</cp:revision>
  <dcterms:created xsi:type="dcterms:W3CDTF">2018-09-03T05:36:13Z</dcterms:created>
  <dcterms:modified xsi:type="dcterms:W3CDTF">2019-12-14T09:37:44Z</dcterms:modified>
</cp:coreProperties>
</file>