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73"/>
  </p:notesMasterIdLst>
  <p:handoutMasterIdLst>
    <p:handoutMasterId r:id="rId74"/>
  </p:handoutMasterIdLst>
  <p:sldIdLst>
    <p:sldId id="256" r:id="rId3"/>
    <p:sldId id="257" r:id="rId4"/>
    <p:sldId id="258" r:id="rId5"/>
    <p:sldId id="277" r:id="rId6"/>
    <p:sldId id="259" r:id="rId7"/>
    <p:sldId id="260" r:id="rId8"/>
    <p:sldId id="276" r:id="rId9"/>
    <p:sldId id="303" r:id="rId10"/>
    <p:sldId id="275" r:id="rId11"/>
    <p:sldId id="274" r:id="rId12"/>
    <p:sldId id="273" r:id="rId13"/>
    <p:sldId id="272" r:id="rId14"/>
    <p:sldId id="271" r:id="rId15"/>
    <p:sldId id="269" r:id="rId16"/>
    <p:sldId id="268" r:id="rId17"/>
    <p:sldId id="267" r:id="rId18"/>
    <p:sldId id="266" r:id="rId19"/>
    <p:sldId id="265" r:id="rId20"/>
    <p:sldId id="264" r:id="rId21"/>
    <p:sldId id="263" r:id="rId22"/>
    <p:sldId id="306" r:id="rId23"/>
    <p:sldId id="298" r:id="rId24"/>
    <p:sldId id="286" r:id="rId25"/>
    <p:sldId id="280" r:id="rId26"/>
    <p:sldId id="300" r:id="rId27"/>
    <p:sldId id="301" r:id="rId28"/>
    <p:sldId id="284" r:id="rId29"/>
    <p:sldId id="285" r:id="rId30"/>
    <p:sldId id="294" r:id="rId31"/>
    <p:sldId id="295" r:id="rId32"/>
    <p:sldId id="307" r:id="rId33"/>
    <p:sldId id="308" r:id="rId34"/>
    <p:sldId id="287" r:id="rId35"/>
    <p:sldId id="281" r:id="rId36"/>
    <p:sldId id="309" r:id="rId37"/>
    <p:sldId id="311" r:id="rId38"/>
    <p:sldId id="312" r:id="rId39"/>
    <p:sldId id="313" r:id="rId40"/>
    <p:sldId id="314" r:id="rId41"/>
    <p:sldId id="315" r:id="rId42"/>
    <p:sldId id="320" r:id="rId43"/>
    <p:sldId id="316" r:id="rId44"/>
    <p:sldId id="317" r:id="rId45"/>
    <p:sldId id="318" r:id="rId46"/>
    <p:sldId id="319" r:id="rId47"/>
    <p:sldId id="321" r:id="rId48"/>
    <p:sldId id="322" r:id="rId49"/>
    <p:sldId id="330" r:id="rId50"/>
    <p:sldId id="326" r:id="rId51"/>
    <p:sldId id="325" r:id="rId52"/>
    <p:sldId id="328" r:id="rId53"/>
    <p:sldId id="331" r:id="rId54"/>
    <p:sldId id="332" r:id="rId55"/>
    <p:sldId id="329" r:id="rId56"/>
    <p:sldId id="333" r:id="rId57"/>
    <p:sldId id="334" r:id="rId58"/>
    <p:sldId id="335" r:id="rId59"/>
    <p:sldId id="336" r:id="rId60"/>
    <p:sldId id="337" r:id="rId61"/>
    <p:sldId id="338" r:id="rId62"/>
    <p:sldId id="340" r:id="rId63"/>
    <p:sldId id="341" r:id="rId64"/>
    <p:sldId id="342" r:id="rId65"/>
    <p:sldId id="343" r:id="rId66"/>
    <p:sldId id="344" r:id="rId67"/>
    <p:sldId id="345" r:id="rId68"/>
    <p:sldId id="346" r:id="rId69"/>
    <p:sldId id="347" r:id="rId70"/>
    <p:sldId id="348" r:id="rId71"/>
    <p:sldId id="349" r:id="rId72"/>
  </p:sldIdLst>
  <p:sldSz cx="9144000" cy="6858000" type="letter"/>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0" autoAdjust="0"/>
    <p:restoredTop sz="99806" autoAdjust="0"/>
  </p:normalViewPr>
  <p:slideViewPr>
    <p:cSldViewPr snapToGrid="0" snapToObjects="1">
      <p:cViewPr>
        <p:scale>
          <a:sx n="90" d="100"/>
          <a:sy n="90" d="100"/>
        </p:scale>
        <p:origin x="684" y="-36"/>
      </p:cViewPr>
      <p:guideLst>
        <p:guide orient="horz" pos="2160"/>
        <p:guide pos="2904"/>
      </p:guideLst>
    </p:cSldViewPr>
  </p:slideViewPr>
  <p:notesTextViewPr>
    <p:cViewPr>
      <p:scale>
        <a:sx n="100" d="100"/>
        <a:sy n="100" d="100"/>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8" rIns="93177" bIns="46588" rtlCol="0"/>
          <a:lstStyle>
            <a:lvl1pPr algn="l">
              <a:defRPr sz="1200"/>
            </a:lvl1pPr>
          </a:lstStyle>
          <a:p>
            <a:endParaRPr lang="en-US"/>
          </a:p>
        </p:txBody>
      </p:sp>
      <p:sp>
        <p:nvSpPr>
          <p:cNvPr id="3" name="Date Placeholder 2"/>
          <p:cNvSpPr>
            <a:spLocks noGrp="1"/>
          </p:cNvSpPr>
          <p:nvPr>
            <p:ph type="dt" sz="quarter" idx="1"/>
          </p:nvPr>
        </p:nvSpPr>
        <p:spPr>
          <a:xfrm>
            <a:off x="3970937" y="0"/>
            <a:ext cx="3037840" cy="464820"/>
          </a:xfrm>
          <a:prstGeom prst="rect">
            <a:avLst/>
          </a:prstGeom>
        </p:spPr>
        <p:txBody>
          <a:bodyPr vert="horz" lIns="93177" tIns="46588" rIns="93177" bIns="46588" rtlCol="0"/>
          <a:lstStyle>
            <a:lvl1pPr algn="r">
              <a:defRPr sz="1200"/>
            </a:lvl1pPr>
          </a:lstStyle>
          <a:p>
            <a:fld id="{490D3A88-EFD1-7E48-818A-A5C332525605}" type="datetime1">
              <a:rPr lang="en-US" smtClean="0"/>
              <a:t>5/15/2014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8" rIns="93177" bIns="46588" rtlCol="0" anchor="b"/>
          <a:lstStyle>
            <a:lvl1pPr algn="l">
              <a:defRPr sz="1200"/>
            </a:lvl1pPr>
          </a:lstStyle>
          <a:p>
            <a:endParaRPr lang="en-US"/>
          </a:p>
        </p:txBody>
      </p:sp>
      <p:sp>
        <p:nvSpPr>
          <p:cNvPr id="5" name="Slide Number Placeholder 4"/>
          <p:cNvSpPr>
            <a:spLocks noGrp="1"/>
          </p:cNvSpPr>
          <p:nvPr>
            <p:ph type="sldNum" sz="quarter" idx="3"/>
          </p:nvPr>
        </p:nvSpPr>
        <p:spPr>
          <a:xfrm>
            <a:off x="3970937" y="8829967"/>
            <a:ext cx="3037840" cy="464820"/>
          </a:xfrm>
          <a:prstGeom prst="rect">
            <a:avLst/>
          </a:prstGeom>
        </p:spPr>
        <p:txBody>
          <a:bodyPr vert="horz" lIns="93177" tIns="46588" rIns="93177" bIns="46588" rtlCol="0" anchor="b"/>
          <a:lstStyle>
            <a:lvl1pPr algn="r">
              <a:defRPr sz="1200"/>
            </a:lvl1pPr>
          </a:lstStyle>
          <a:p>
            <a:fld id="{2ADB27C8-C521-624D-8CA8-561231C5E783}" type="slidenum">
              <a:rPr lang="en-US" smtClean="0"/>
              <a:t>‹#›</a:t>
            </a:fld>
            <a:endParaRPr lang="en-US"/>
          </a:p>
        </p:txBody>
      </p:sp>
    </p:spTree>
    <p:extLst>
      <p:ext uri="{BB962C8B-B14F-4D97-AF65-F5344CB8AC3E}">
        <p14:creationId xmlns:p14="http://schemas.microsoft.com/office/powerpoint/2010/main" val="36081683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8" rIns="93177" bIns="46588" rtlCol="0"/>
          <a:lstStyle>
            <a:lvl1pPr algn="l">
              <a:defRPr sz="1200"/>
            </a:lvl1pPr>
          </a:lstStyle>
          <a:p>
            <a:endParaRPr lang="en-US"/>
          </a:p>
        </p:txBody>
      </p:sp>
      <p:sp>
        <p:nvSpPr>
          <p:cNvPr id="3" name="Date Placeholder 2"/>
          <p:cNvSpPr>
            <a:spLocks noGrp="1"/>
          </p:cNvSpPr>
          <p:nvPr>
            <p:ph type="dt" idx="1"/>
          </p:nvPr>
        </p:nvSpPr>
        <p:spPr>
          <a:xfrm>
            <a:off x="3970937" y="0"/>
            <a:ext cx="3037840" cy="464820"/>
          </a:xfrm>
          <a:prstGeom prst="rect">
            <a:avLst/>
          </a:prstGeom>
        </p:spPr>
        <p:txBody>
          <a:bodyPr vert="horz" lIns="93177" tIns="46588" rIns="93177" bIns="46588" rtlCol="0"/>
          <a:lstStyle>
            <a:lvl1pPr algn="r">
              <a:defRPr sz="1200"/>
            </a:lvl1pPr>
          </a:lstStyle>
          <a:p>
            <a:fld id="{93E1A331-BAF0-684F-BAD8-A44DB4D3A49F}" type="datetime1">
              <a:rPr lang="en-US" smtClean="0"/>
              <a:t>5/15/2014</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7" tIns="46588" rIns="93177" bIns="46588"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8" rIns="93177" bIns="4658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8" rIns="93177"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7" tIns="46588" rIns="93177" bIns="46588" rtlCol="0" anchor="b"/>
          <a:lstStyle>
            <a:lvl1pPr algn="r">
              <a:defRPr sz="1200"/>
            </a:lvl1pPr>
          </a:lstStyle>
          <a:p>
            <a:fld id="{67327D00-1C93-7F42-851A-CE1EF303231C}" type="slidenum">
              <a:rPr lang="en-US" smtClean="0"/>
              <a:t>‹#›</a:t>
            </a:fld>
            <a:endParaRPr lang="en-US"/>
          </a:p>
        </p:txBody>
      </p:sp>
    </p:spTree>
    <p:extLst>
      <p:ext uri="{BB962C8B-B14F-4D97-AF65-F5344CB8AC3E}">
        <p14:creationId xmlns:p14="http://schemas.microsoft.com/office/powerpoint/2010/main" val="14758521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327D00-1C93-7F42-851A-CE1EF303231C}" type="slidenum">
              <a:rPr lang="en-US" smtClean="0"/>
              <a:t>1</a:t>
            </a:fld>
            <a:endParaRPr lang="en-US"/>
          </a:p>
        </p:txBody>
      </p:sp>
    </p:spTree>
    <p:extLst>
      <p:ext uri="{BB962C8B-B14F-4D97-AF65-F5344CB8AC3E}">
        <p14:creationId xmlns:p14="http://schemas.microsoft.com/office/powerpoint/2010/main" val="259598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327D00-1C93-7F42-851A-CE1EF303231C}" type="slidenum">
              <a:rPr lang="en-US" smtClean="0"/>
              <a:t>12</a:t>
            </a:fld>
            <a:endParaRPr lang="en-US"/>
          </a:p>
        </p:txBody>
      </p:sp>
    </p:spTree>
    <p:extLst>
      <p:ext uri="{BB962C8B-B14F-4D97-AF65-F5344CB8AC3E}">
        <p14:creationId xmlns:p14="http://schemas.microsoft.com/office/powerpoint/2010/main" val="3301412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E23A1F-6501-AC43-B058-FACDC69FC4A7}"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341779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EA5EA-ACED-1E4A-84EF-A2CCBDFAC1CF}"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371008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0ADC6-F657-7648-8B55-C5374C124CD9}"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161437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25827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7882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87287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4339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8833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21990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51671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4781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D07E0-CD59-EB40-945F-3AF966FF4C58}"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1355111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63165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2280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5163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51BE0F-E5D7-AA44-BEB6-0B11E98A7F52}"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65947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293C76-18A8-3646-AD05-5BAF7A6B60FA}" type="datetime1">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244268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EB4B9F-BE59-F746-882E-3B8592AAACCF}" type="datetime1">
              <a:rPr lang="en-US" smtClean="0"/>
              <a:t>5/15/2014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32202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28FB69-F766-E242-A47B-D563FEF51DEE}" type="datetime1">
              <a:rPr lang="en-US" smtClean="0"/>
              <a:t>5/15/2014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1448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B3ACC-741F-C440-BAF2-34826C99EAA4}" type="datetime1">
              <a:rPr lang="en-US" smtClean="0"/>
              <a:t>5/15/2014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254898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3C75A-3506-7143-A1F8-B72CFAE012B4}" type="datetime1">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429165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13027-4267-D442-AE96-6E6835F1E522}" type="datetime1">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74A4E-8BD1-B540-9C01-824967522105}" type="slidenum">
              <a:rPr lang="en-US" smtClean="0"/>
              <a:t>‹#›</a:t>
            </a:fld>
            <a:endParaRPr lang="en-US"/>
          </a:p>
        </p:txBody>
      </p:sp>
    </p:spTree>
    <p:extLst>
      <p:ext uri="{BB962C8B-B14F-4D97-AF65-F5344CB8AC3E}">
        <p14:creationId xmlns:p14="http://schemas.microsoft.com/office/powerpoint/2010/main" val="305074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3B877-E90F-5E4F-A557-7AAD0B3CB5C1}" type="datetime1">
              <a:rPr lang="en-US" smtClean="0"/>
              <a:t>5/15/2014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74A4E-8BD1-B540-9C01-824967522105}" type="slidenum">
              <a:rPr lang="en-US" smtClean="0"/>
              <a:t>‹#›</a:t>
            </a:fld>
            <a:endParaRPr lang="en-US"/>
          </a:p>
        </p:txBody>
      </p:sp>
    </p:spTree>
    <p:extLst>
      <p:ext uri="{BB962C8B-B14F-4D97-AF65-F5344CB8AC3E}">
        <p14:creationId xmlns:p14="http://schemas.microsoft.com/office/powerpoint/2010/main" val="3936082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C40BF-40F7-4043-A898-D12B24C97164}" type="datetimeFigureOut">
              <a:rPr lang="en-US" smtClean="0">
                <a:solidFill>
                  <a:prstClr val="black">
                    <a:tint val="75000"/>
                  </a:prstClr>
                </a:solidFill>
              </a:rPr>
              <a:pPr/>
              <a:t>5/15/2014</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34317-704F-6443-A286-E71106A9C4E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88963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718" y="1579173"/>
            <a:ext cx="8116292" cy="2021278"/>
          </a:xfrm>
        </p:spPr>
        <p:txBody>
          <a:bodyPr>
            <a:normAutofit/>
          </a:bodyPr>
          <a:lstStyle/>
          <a:p>
            <a:pPr lvl="0"/>
            <a:r>
              <a:rPr lang="en-US" sz="1800" dirty="0" smtClean="0">
                <a:latin typeface="Georgia"/>
                <a:cs typeface="Georgia"/>
              </a:rPr>
              <a:t>Working and two-college/ four year college</a:t>
            </a:r>
            <a:r>
              <a:rPr lang="en-US" sz="1800" dirty="0">
                <a:latin typeface="Georgia"/>
                <a:cs typeface="Georgia"/>
              </a:rPr>
              <a:t/>
            </a:r>
            <a:br>
              <a:rPr lang="en-US" sz="1800" dirty="0">
                <a:latin typeface="Georgia"/>
                <a:cs typeface="Georgia"/>
              </a:rPr>
            </a:br>
            <a:endParaRPr lang="en-US" sz="1800" dirty="0">
              <a:latin typeface="Georgia"/>
              <a:cs typeface="Georgia"/>
            </a:endParaRPr>
          </a:p>
        </p:txBody>
      </p:sp>
      <p:sp>
        <p:nvSpPr>
          <p:cNvPr id="3" name="Subtitle 2"/>
          <p:cNvSpPr>
            <a:spLocks noGrp="1"/>
          </p:cNvSpPr>
          <p:nvPr>
            <p:ph type="subTitle" idx="1"/>
          </p:nvPr>
        </p:nvSpPr>
        <p:spPr>
          <a:xfrm>
            <a:off x="1371600" y="4762500"/>
            <a:ext cx="6400800" cy="1752600"/>
          </a:xfrm>
        </p:spPr>
        <p:txBody>
          <a:bodyPr>
            <a:normAutofit/>
          </a:bodyPr>
          <a:lstStyle/>
          <a:p>
            <a:r>
              <a:rPr lang="en-US" sz="1200" dirty="0" smtClean="0">
                <a:solidFill>
                  <a:schemeClr val="tx1"/>
                </a:solidFill>
                <a:latin typeface="Georgia"/>
                <a:cs typeface="Georgia"/>
              </a:rPr>
              <a:t>Enrique </a:t>
            </a:r>
            <a:r>
              <a:rPr lang="en-US" sz="1200" dirty="0" err="1" smtClean="0">
                <a:solidFill>
                  <a:schemeClr val="tx1"/>
                </a:solidFill>
                <a:latin typeface="Georgia"/>
                <a:cs typeface="Georgia"/>
              </a:rPr>
              <a:t>Aguayo</a:t>
            </a:r>
            <a:endParaRPr lang="en-US" sz="1200" dirty="0" smtClean="0">
              <a:solidFill>
                <a:schemeClr val="tx1"/>
              </a:solidFill>
              <a:latin typeface="Georgia"/>
              <a:cs typeface="Georgia"/>
            </a:endParaRPr>
          </a:p>
          <a:p>
            <a:r>
              <a:rPr lang="en-US" sz="1200" dirty="0" smtClean="0">
                <a:solidFill>
                  <a:schemeClr val="tx1"/>
                </a:solidFill>
                <a:latin typeface="Georgia"/>
                <a:cs typeface="Georgia"/>
              </a:rPr>
              <a:t>Alberto De La Ree</a:t>
            </a:r>
          </a:p>
          <a:p>
            <a:r>
              <a:rPr lang="en-US" sz="1200" dirty="0" smtClean="0">
                <a:solidFill>
                  <a:schemeClr val="tx1"/>
                </a:solidFill>
                <a:latin typeface="Georgia"/>
                <a:cs typeface="Georgia"/>
              </a:rPr>
              <a:t>Econ 453</a:t>
            </a:r>
          </a:p>
          <a:p>
            <a:r>
              <a:rPr lang="en-US" sz="1200" dirty="0" smtClean="0">
                <a:solidFill>
                  <a:schemeClr val="tx1"/>
                </a:solidFill>
                <a:latin typeface="Georgia"/>
                <a:cs typeface="Georgia"/>
              </a:rPr>
              <a:t>Spring 2014</a:t>
            </a:r>
          </a:p>
          <a:p>
            <a:r>
              <a:rPr lang="en-US" sz="1200" dirty="0" smtClean="0">
                <a:solidFill>
                  <a:schemeClr val="tx1"/>
                </a:solidFill>
                <a:latin typeface="Georgia"/>
                <a:cs typeface="Georgia"/>
              </a:rPr>
              <a:t>Final version: Thursday, May 15 2014</a:t>
            </a:r>
            <a:endParaRPr lang="en-US" sz="1200" dirty="0">
              <a:solidFill>
                <a:schemeClr val="tx1"/>
              </a:solidFill>
              <a:latin typeface="Georgia"/>
              <a:cs typeface="Georgia"/>
            </a:endParaRPr>
          </a:p>
        </p:txBody>
      </p:sp>
      <p:sp>
        <p:nvSpPr>
          <p:cNvPr id="4" name="TextBox 3"/>
          <p:cNvSpPr txBox="1"/>
          <p:nvPr/>
        </p:nvSpPr>
        <p:spPr>
          <a:xfrm>
            <a:off x="2588731" y="4167710"/>
            <a:ext cx="184666" cy="369332"/>
          </a:xfrm>
          <a:prstGeom prst="rect">
            <a:avLst/>
          </a:prstGeom>
          <a:noFill/>
        </p:spPr>
        <p:txBody>
          <a:bodyPr wrap="none" rtlCol="0">
            <a:spAutoFit/>
          </a:bodyPr>
          <a:lstStyle/>
          <a:p>
            <a:endParaRPr lang="en-US" dirty="0"/>
          </a:p>
        </p:txBody>
      </p:sp>
      <p:sp>
        <p:nvSpPr>
          <p:cNvPr id="5" name="Slide Number Placeholder 4"/>
          <p:cNvSpPr>
            <a:spLocks noGrp="1"/>
          </p:cNvSpPr>
          <p:nvPr>
            <p:ph type="sldNum" sz="quarter" idx="12"/>
          </p:nvPr>
        </p:nvSpPr>
        <p:spPr/>
        <p:txBody>
          <a:bodyPr/>
          <a:lstStyle/>
          <a:p>
            <a:fld id="{E3374A4E-8BD1-B540-9C01-824967522105}" type="slidenum">
              <a:rPr lang="en-US" smtClean="0"/>
              <a:t>1</a:t>
            </a:fld>
            <a:endParaRPr lang="en-US"/>
          </a:p>
        </p:txBody>
      </p:sp>
    </p:spTree>
    <p:extLst>
      <p:ext uri="{BB962C8B-B14F-4D97-AF65-F5344CB8AC3E}">
        <p14:creationId xmlns:p14="http://schemas.microsoft.com/office/powerpoint/2010/main" val="10346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a:cs typeface="Georgia"/>
              </a:rPr>
              <a:t>Descriptive Statistics</a:t>
            </a:r>
            <a:endParaRPr lang="en-US" sz="1800" dirty="0">
              <a:latin typeface="Georgia"/>
              <a:cs typeface="Georgia"/>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10</a:t>
            </a:fld>
            <a:endParaRPr lang="en-US"/>
          </a:p>
        </p:txBody>
      </p:sp>
      <p:sp>
        <p:nvSpPr>
          <p:cNvPr id="8" name="TextBox 7"/>
          <p:cNvSpPr txBox="1"/>
          <p:nvPr/>
        </p:nvSpPr>
        <p:spPr>
          <a:xfrm>
            <a:off x="618914" y="1785243"/>
            <a:ext cx="3724486" cy="2469907"/>
          </a:xfrm>
          <a:prstGeom prst="rect">
            <a:avLst/>
          </a:prstGeom>
          <a:noFill/>
        </p:spPr>
        <p:txBody>
          <a:bodyPr wrap="square" rtlCol="0">
            <a:spAutoFit/>
          </a:bodyPr>
          <a:lstStyle/>
          <a:p>
            <a:pPr>
              <a:spcBef>
                <a:spcPts val="300"/>
              </a:spcBef>
              <a:spcAft>
                <a:spcPts val="600"/>
              </a:spcAft>
            </a:pPr>
            <a:r>
              <a:rPr lang="en-US" sz="1200" b="1" dirty="0">
                <a:latin typeface="Georgia"/>
                <a:cs typeface="Georgia"/>
              </a:rPr>
              <a:t>Dependent Variable: </a:t>
            </a:r>
            <a:r>
              <a:rPr lang="en-US" sz="1200" dirty="0" smtClean="0">
                <a:latin typeface="Georgia"/>
                <a:cs typeface="Georgia"/>
              </a:rPr>
              <a:t>Private schooling </a:t>
            </a:r>
          </a:p>
          <a:p>
            <a:pPr marL="285750" indent="-285750">
              <a:spcBef>
                <a:spcPts val="300"/>
              </a:spcBef>
              <a:spcAft>
                <a:spcPts val="600"/>
              </a:spcAft>
              <a:buFont typeface="Arial"/>
              <a:buChar char="•"/>
            </a:pPr>
            <a:r>
              <a:rPr lang="en-US" sz="1200" dirty="0" smtClean="0">
                <a:latin typeface="Georgia"/>
                <a:cs typeface="Georgia"/>
              </a:rPr>
              <a:t>Respondents who participated in the survey were asked if they attended a private school. We ended up with 163,430 respondents.</a:t>
            </a:r>
          </a:p>
          <a:p>
            <a:pPr marL="285750" indent="-285750">
              <a:spcBef>
                <a:spcPts val="300"/>
              </a:spcBef>
              <a:spcAft>
                <a:spcPts val="600"/>
              </a:spcAft>
              <a:buFont typeface="Arial"/>
              <a:buChar char="•"/>
            </a:pPr>
            <a:r>
              <a:rPr lang="en-US" sz="1200" dirty="0" smtClean="0">
                <a:latin typeface="Georgia"/>
                <a:cs typeface="Georgia"/>
              </a:rPr>
              <a:t>A dummy variable was created using the variable </a:t>
            </a:r>
            <a:r>
              <a:rPr lang="en-US" sz="1200" dirty="0" smtClean="0">
                <a:solidFill>
                  <a:srgbClr val="FF0000"/>
                </a:solidFill>
                <a:latin typeface="Georgia"/>
                <a:cs typeface="Georgia"/>
              </a:rPr>
              <a:t>FOODSTMP</a:t>
            </a:r>
            <a:r>
              <a:rPr lang="en-US" sz="1200" dirty="0" smtClean="0">
                <a:latin typeface="Georgia"/>
                <a:cs typeface="Georgia"/>
              </a:rPr>
              <a:t> which had the values of 0 and 1 with 0=No Private Schooling and 1 = Private Schooling</a:t>
            </a:r>
            <a:endParaRPr lang="en-US" sz="1200" dirty="0">
              <a:latin typeface="Georgia"/>
              <a:cs typeface="Georgia"/>
            </a:endParaRPr>
          </a:p>
          <a:p>
            <a:pPr marL="285750" indent="-165100">
              <a:spcBef>
                <a:spcPts val="300"/>
              </a:spcBef>
              <a:spcAft>
                <a:spcPts val="600"/>
              </a:spcAft>
              <a:buFont typeface="Arial"/>
              <a:buChar char="•"/>
            </a:pPr>
            <a:r>
              <a:rPr lang="en-US" sz="1200" dirty="0" smtClean="0">
                <a:latin typeface="Georgia"/>
                <a:cs typeface="Georgia"/>
              </a:rPr>
              <a:t>It was determined that 75% of the modeled data set respondents do not attend a private institution</a:t>
            </a:r>
          </a:p>
        </p:txBody>
      </p:sp>
      <p:pic>
        <p:nvPicPr>
          <p:cNvPr id="204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66" t="35973" r="-331" b="32264"/>
          <a:stretch/>
        </p:blipFill>
        <p:spPr bwMode="auto">
          <a:xfrm>
            <a:off x="899885" y="4622755"/>
            <a:ext cx="7344229" cy="1814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3618942684"/>
              </p:ext>
            </p:extLst>
          </p:nvPr>
        </p:nvGraphicFramePr>
        <p:xfrm>
          <a:off x="4690744" y="2151530"/>
          <a:ext cx="3386455" cy="1191933"/>
        </p:xfrm>
        <a:graphic>
          <a:graphicData uri="http://schemas.openxmlformats.org/drawingml/2006/table">
            <a:tbl>
              <a:tblPr/>
              <a:tblGrid>
                <a:gridCol w="1648085"/>
                <a:gridCol w="1068883"/>
                <a:gridCol w="669487"/>
              </a:tblGrid>
              <a:tr h="476772">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38387">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No Private Schooling</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123297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75.44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387">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Schooling</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40133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387">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0949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64" y="293782"/>
            <a:ext cx="7470059" cy="1143000"/>
          </a:xfrm>
        </p:spPr>
        <p:txBody>
          <a:bodyPr/>
          <a:lstStyle/>
          <a:p>
            <a:r>
              <a:rPr lang="en-US" sz="1800" dirty="0" smtClean="0">
                <a:latin typeface="Georgia" panose="02040502050405020303" pitchFamily="18" charset="0"/>
              </a:rPr>
              <a:t>Descriptive Statistics </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11</a:t>
            </a:fld>
            <a:endParaRPr lang="en-US"/>
          </a:p>
        </p:txBody>
      </p:sp>
      <p:sp>
        <p:nvSpPr>
          <p:cNvPr id="3" name="TextBox 2"/>
          <p:cNvSpPr txBox="1"/>
          <p:nvPr/>
        </p:nvSpPr>
        <p:spPr>
          <a:xfrm>
            <a:off x="595424" y="1481894"/>
            <a:ext cx="3423123" cy="1826141"/>
          </a:xfrm>
          <a:prstGeom prst="rect">
            <a:avLst/>
          </a:prstGeom>
          <a:noFill/>
        </p:spPr>
        <p:txBody>
          <a:bodyPr wrap="square" rtlCol="0">
            <a:spAutoFit/>
          </a:bodyPr>
          <a:lstStyle/>
          <a:p>
            <a:pPr marL="120650">
              <a:spcBef>
                <a:spcPts val="300"/>
              </a:spcBef>
              <a:spcAft>
                <a:spcPts val="700"/>
              </a:spcAft>
            </a:pPr>
            <a:r>
              <a:rPr lang="en-US" sz="1200" b="1" dirty="0" smtClean="0">
                <a:latin typeface="Georgia"/>
                <a:cs typeface="Georgia"/>
              </a:rPr>
              <a:t>Independent </a:t>
            </a:r>
            <a:r>
              <a:rPr lang="en-US" sz="1200" b="1" dirty="0">
                <a:latin typeface="Georgia"/>
                <a:cs typeface="Georgia"/>
              </a:rPr>
              <a:t>Variable:</a:t>
            </a:r>
            <a:r>
              <a:rPr lang="en-US" sz="1200" dirty="0">
                <a:latin typeface="Georgia"/>
                <a:cs typeface="Georgia"/>
              </a:rPr>
              <a:t> </a:t>
            </a:r>
            <a:r>
              <a:rPr lang="en-US" sz="1200" dirty="0" smtClean="0">
                <a:latin typeface="Georgia"/>
                <a:cs typeface="Georgia"/>
              </a:rPr>
              <a:t>Age</a:t>
            </a:r>
            <a:endParaRPr lang="en-US" sz="1200"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The mean age of our data set was 23 years old.  We more older coming back to school, the average has slightly increased.</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As you can see, the minimum age is 18 meaning that our data set is credible since that is age of the majority of high school graduates </a:t>
            </a:r>
            <a:endParaRPr lang="en-US" sz="1200" dirty="0">
              <a:latin typeface="Georgia" panose="02040502050405020303" pitchFamily="18" charset="0"/>
            </a:endParaRPr>
          </a:p>
        </p:txBody>
      </p:sp>
      <p:pic>
        <p:nvPicPr>
          <p:cNvPr id="307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331" t="21742" r="462" b="15493"/>
          <a:stretch/>
        </p:blipFill>
        <p:spPr bwMode="auto">
          <a:xfrm>
            <a:off x="1202525" y="3382363"/>
            <a:ext cx="6759335" cy="333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3466685237"/>
              </p:ext>
            </p:extLst>
          </p:nvPr>
        </p:nvGraphicFramePr>
        <p:xfrm>
          <a:off x="4283105" y="2330824"/>
          <a:ext cx="3678756" cy="663726"/>
        </p:xfrm>
        <a:graphic>
          <a:graphicData uri="http://schemas.openxmlformats.org/drawingml/2006/table">
            <a:tbl>
              <a:tblPr/>
              <a:tblGrid>
                <a:gridCol w="542339"/>
                <a:gridCol w="794269"/>
                <a:gridCol w="720214"/>
                <a:gridCol w="794269"/>
                <a:gridCol w="827665"/>
              </a:tblGrid>
              <a:tr h="228161">
                <a:tc gridSpan="5">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Analysis Variable : AGE 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161">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Mean</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Std Dev</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Minimum</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Maximum</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07404">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23.1957535</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4.5483393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18.0000000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35.0000000</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22969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latin typeface="Georgia"/>
                <a:cs typeface="Georgia"/>
              </a:rPr>
              <a:t>Descriptive Statistics </a:t>
            </a:r>
            <a:endParaRPr lang="en-US" sz="1800" dirty="0">
              <a:latin typeface="Georgia"/>
              <a:cs typeface="Georgia"/>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12</a:t>
            </a:fld>
            <a:endParaRPr lang="en-US"/>
          </a:p>
        </p:txBody>
      </p:sp>
      <p:sp>
        <p:nvSpPr>
          <p:cNvPr id="3" name="TextBox 2"/>
          <p:cNvSpPr txBox="1"/>
          <p:nvPr/>
        </p:nvSpPr>
        <p:spPr>
          <a:xfrm>
            <a:off x="981522" y="1486913"/>
            <a:ext cx="3264196" cy="1272143"/>
          </a:xfrm>
          <a:prstGeom prst="rect">
            <a:avLst/>
          </a:prstGeom>
          <a:noFill/>
        </p:spPr>
        <p:txBody>
          <a:bodyPr wrap="square" rtlCol="0">
            <a:spAutoFit/>
          </a:bodyPr>
          <a:lstStyle/>
          <a:p>
            <a:pPr marL="120650" lvl="0">
              <a:spcBef>
                <a:spcPts val="300"/>
              </a:spcBef>
              <a:spcAft>
                <a:spcPts val="700"/>
              </a:spcAft>
            </a:pPr>
            <a:r>
              <a:rPr lang="en-US" sz="1200" b="1" dirty="0">
                <a:solidFill>
                  <a:prstClr val="black"/>
                </a:solidFill>
                <a:latin typeface="Georgia" panose="02040502050405020303" pitchFamily="18" charset="0"/>
                <a:cs typeface="Georgia"/>
              </a:rPr>
              <a:t>Independent Variable: </a:t>
            </a:r>
            <a:r>
              <a:rPr lang="en-US" sz="1200" dirty="0" smtClean="0">
                <a:solidFill>
                  <a:prstClr val="black"/>
                </a:solidFill>
                <a:latin typeface="Georgia" panose="02040502050405020303" pitchFamily="18" charset="0"/>
                <a:cs typeface="Georgia"/>
              </a:rPr>
              <a:t>Gender</a:t>
            </a:r>
            <a:endParaRPr lang="en-US" sz="1200"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Our data set is composed of  about 45 percent males and 55 percent females.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There are no missing or unique variables in our data set with respect to gender</a:t>
            </a:r>
            <a:endParaRPr lang="en-US" sz="1200" dirty="0">
              <a:latin typeface="Georgia" panose="02040502050405020303" pitchFamily="18" charset="0"/>
            </a:endParaRPr>
          </a:p>
        </p:txBody>
      </p:sp>
      <p:pic>
        <p:nvPicPr>
          <p:cNvPr id="4097"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17016" t="3012" r="14819" b="3782"/>
          <a:stretch/>
        </p:blipFill>
        <p:spPr bwMode="auto">
          <a:xfrm>
            <a:off x="1412181" y="3148692"/>
            <a:ext cx="3004457" cy="320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769486748"/>
              </p:ext>
            </p:extLst>
          </p:nvPr>
        </p:nvGraphicFramePr>
        <p:xfrm>
          <a:off x="5029200" y="1776168"/>
          <a:ext cx="2693948" cy="1372524"/>
        </p:xfrm>
        <a:graphic>
          <a:graphicData uri="http://schemas.openxmlformats.org/drawingml/2006/table">
            <a:tbl>
              <a:tblPr/>
              <a:tblGrid>
                <a:gridCol w="738469"/>
                <a:gridCol w="1202378"/>
                <a:gridCol w="753101"/>
              </a:tblGrid>
              <a:tr h="549009">
                <a:tc>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Gender</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Observations</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7450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73106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44.73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50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Female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90324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55.27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50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03108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Descriptive Statistics</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13</a:t>
            </a:fld>
            <a:endParaRPr lang="en-US"/>
          </a:p>
        </p:txBody>
      </p:sp>
      <p:sp>
        <p:nvSpPr>
          <p:cNvPr id="6" name="TextBox 5"/>
          <p:cNvSpPr txBox="1"/>
          <p:nvPr/>
        </p:nvSpPr>
        <p:spPr>
          <a:xfrm>
            <a:off x="533436" y="1454136"/>
            <a:ext cx="3890646" cy="2082621"/>
          </a:xfrm>
          <a:prstGeom prst="rect">
            <a:avLst/>
          </a:prstGeom>
          <a:noFill/>
        </p:spPr>
        <p:txBody>
          <a:bodyPr wrap="square" rtlCol="0">
            <a:spAutoFit/>
          </a:bodyPr>
          <a:lstStyle/>
          <a:p>
            <a:pPr>
              <a:spcBef>
                <a:spcPts val="300"/>
              </a:spcBef>
              <a:spcAft>
                <a:spcPts val="700"/>
              </a:spcAft>
            </a:pPr>
            <a:r>
              <a:rPr lang="en-US" sz="1200" b="1" dirty="0">
                <a:latin typeface="Georgia"/>
                <a:cs typeface="Georgia"/>
              </a:rPr>
              <a:t>Independent Variable: </a:t>
            </a:r>
            <a:r>
              <a:rPr lang="en-US" sz="1200" dirty="0" smtClean="0">
                <a:latin typeface="Georgia" panose="02040502050405020303" pitchFamily="18" charset="0"/>
              </a:rPr>
              <a:t>Marriage Status </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Our data set is composed of 80 percent never married/single.  With couples with second highest being Married, spouse present  around 15 percent</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This would make sense since the data age range is between 18 and 35 students. </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This is a character, categorical </a:t>
            </a:r>
            <a:r>
              <a:rPr lang="en-US" sz="1200" dirty="0">
                <a:latin typeface="Georgia" panose="02040502050405020303" pitchFamily="18" charset="0"/>
              </a:rPr>
              <a:t>v</a:t>
            </a:r>
            <a:r>
              <a:rPr lang="en-US" sz="1200" dirty="0" smtClean="0">
                <a:latin typeface="Georgia" panose="02040502050405020303" pitchFamily="18" charset="0"/>
              </a:rPr>
              <a:t>ariable</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A dummy variable was represented by MARST</a:t>
            </a:r>
            <a:endParaRPr lang="en-US" sz="1200" dirty="0">
              <a:latin typeface="Georgia" panose="02040502050405020303" pitchFamily="18" charset="0"/>
            </a:endParaRPr>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886" r="4106" b="5621"/>
          <a:stretch/>
        </p:blipFill>
        <p:spPr bwMode="auto">
          <a:xfrm>
            <a:off x="1425388" y="3489199"/>
            <a:ext cx="3818966" cy="312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1810380667"/>
              </p:ext>
            </p:extLst>
          </p:nvPr>
        </p:nvGraphicFramePr>
        <p:xfrm>
          <a:off x="4714706" y="2124634"/>
          <a:ext cx="3407317" cy="1833100"/>
        </p:xfrm>
        <a:graphic>
          <a:graphicData uri="http://schemas.openxmlformats.org/drawingml/2006/table">
            <a:tbl>
              <a:tblPr/>
              <a:tblGrid>
                <a:gridCol w="1772036"/>
                <a:gridCol w="1005496"/>
                <a:gridCol w="629785"/>
              </a:tblGrid>
              <a:tr h="407354">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Marital Status</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0367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Married, spouse present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24488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14.98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67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Married, spouse absent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2273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67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Separated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0.82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67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Divorced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3850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67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Widowed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67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Never married/single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131333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80.36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67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53733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Descriptive Statistics </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14</a:t>
            </a:fld>
            <a:endParaRPr lang="en-US"/>
          </a:p>
        </p:txBody>
      </p:sp>
      <p:sp>
        <p:nvSpPr>
          <p:cNvPr id="3" name="TextBox 2"/>
          <p:cNvSpPr txBox="1"/>
          <p:nvPr/>
        </p:nvSpPr>
        <p:spPr>
          <a:xfrm>
            <a:off x="858001" y="1586203"/>
            <a:ext cx="3270245" cy="1767150"/>
          </a:xfrm>
          <a:prstGeom prst="rect">
            <a:avLst/>
          </a:prstGeom>
          <a:noFill/>
        </p:spPr>
        <p:txBody>
          <a:bodyPr wrap="square" rtlCol="0">
            <a:spAutoFit/>
          </a:bodyPr>
          <a:lstStyle/>
          <a:p>
            <a:pPr>
              <a:spcBef>
                <a:spcPts val="300"/>
              </a:spcBef>
              <a:spcAft>
                <a:spcPts val="700"/>
              </a:spcAft>
            </a:pPr>
            <a:r>
              <a:rPr lang="en-US" sz="1200" b="1" dirty="0">
                <a:latin typeface="Georgia"/>
                <a:cs typeface="Georgia"/>
              </a:rPr>
              <a:t>Independent Variable: </a:t>
            </a:r>
            <a:r>
              <a:rPr lang="en-US" sz="1200" dirty="0" smtClean="0">
                <a:latin typeface="Georgia" panose="02040502050405020303" pitchFamily="18" charset="0"/>
              </a:rPr>
              <a:t>Citizenship Status</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We </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N/A means that they are </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Not a Citizen is undocumented citizens of the United States</a:t>
            </a:r>
          </a:p>
          <a:p>
            <a:pPr marL="285750" indent="-285750">
              <a:buFont typeface="Arial" panose="020B0604020202020204" pitchFamily="34" charset="0"/>
              <a:buChar cha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56083104"/>
              </p:ext>
            </p:extLst>
          </p:nvPr>
        </p:nvGraphicFramePr>
        <p:xfrm>
          <a:off x="4226596" y="1882590"/>
          <a:ext cx="3962662" cy="1492343"/>
        </p:xfrm>
        <a:graphic>
          <a:graphicData uri="http://schemas.openxmlformats.org/drawingml/2006/table">
            <a:tbl>
              <a:tblPr/>
              <a:tblGrid>
                <a:gridCol w="2372558"/>
                <a:gridCol w="977718"/>
                <a:gridCol w="612386"/>
              </a:tblGrid>
              <a:tr h="426383">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Citizenship Status</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131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143477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87.79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31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Born abroad of American parents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2104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31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Naturalized citizen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6821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4.17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31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Not a citizen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11028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6.75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31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6145"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28858" b="24790"/>
          <a:stretch/>
        </p:blipFill>
        <p:spPr bwMode="auto">
          <a:xfrm>
            <a:off x="1089212" y="3907351"/>
            <a:ext cx="6965576" cy="25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477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24858" r="74152" b="69480"/>
          <a:stretch/>
        </p:blipFill>
        <p:spPr bwMode="auto">
          <a:xfrm>
            <a:off x="1259182" y="3587353"/>
            <a:ext cx="1854967" cy="27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Descriptive Statistics</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15</a:t>
            </a:fld>
            <a:endParaRPr lang="en-US"/>
          </a:p>
        </p:txBody>
      </p:sp>
      <p:sp>
        <p:nvSpPr>
          <p:cNvPr id="3" name="TextBox 2"/>
          <p:cNvSpPr txBox="1"/>
          <p:nvPr/>
        </p:nvSpPr>
        <p:spPr>
          <a:xfrm>
            <a:off x="862921" y="1540520"/>
            <a:ext cx="3865490" cy="1272143"/>
          </a:xfrm>
          <a:prstGeom prst="rect">
            <a:avLst/>
          </a:prstGeom>
          <a:noFill/>
        </p:spPr>
        <p:txBody>
          <a:bodyPr wrap="square" rtlCol="0">
            <a:spAutoFit/>
          </a:bodyPr>
          <a:lstStyle/>
          <a:p>
            <a:pPr>
              <a:spcBef>
                <a:spcPts val="300"/>
              </a:spcBef>
              <a:spcAft>
                <a:spcPts val="700"/>
              </a:spcAft>
            </a:pPr>
            <a:r>
              <a:rPr lang="en-US" sz="1200" b="1" dirty="0">
                <a:latin typeface="Georgia"/>
                <a:cs typeface="Georgia"/>
              </a:rPr>
              <a:t>Independent Variable</a:t>
            </a:r>
            <a:r>
              <a:rPr lang="en-US" sz="1200" b="1" dirty="0" smtClean="0">
                <a:latin typeface="Georgia"/>
                <a:cs typeface="Georgia"/>
              </a:rPr>
              <a:t>: </a:t>
            </a:r>
            <a:r>
              <a:rPr lang="en-US" sz="1200" dirty="0" smtClean="0">
                <a:latin typeface="Georgia"/>
                <a:cs typeface="Georgia"/>
              </a:rPr>
              <a:t>Hispanic Origin</a:t>
            </a:r>
            <a:endParaRPr lang="en-US" sz="1200" dirty="0" smtClean="0">
              <a:latin typeface="Georgia" panose="02040502050405020303" pitchFamily="18" charset="0"/>
            </a:endParaRP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The table and graph her shows  that over 86 %</a:t>
            </a:r>
            <a:r>
              <a:rPr lang="en-US" sz="1200" dirty="0">
                <a:latin typeface="Georgia" panose="02040502050405020303" pitchFamily="18" charset="0"/>
              </a:rPr>
              <a:t> </a:t>
            </a:r>
            <a:r>
              <a:rPr lang="en-US" sz="1200" dirty="0" smtClean="0">
                <a:latin typeface="Georgia" panose="02040502050405020303" pitchFamily="18" charset="0"/>
              </a:rPr>
              <a:t>of are not form Hispanic Origin</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The largest Hispanic Origin group is Mexican, with a representation of about 8 %</a:t>
            </a:r>
            <a:endParaRPr lang="en-US" sz="1200" dirty="0">
              <a:latin typeface="Georgia" panose="02040502050405020303"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69249113"/>
              </p:ext>
            </p:extLst>
          </p:nvPr>
        </p:nvGraphicFramePr>
        <p:xfrm>
          <a:off x="4979445" y="1707776"/>
          <a:ext cx="2698825" cy="1810639"/>
        </p:xfrm>
        <a:graphic>
          <a:graphicData uri="http://schemas.openxmlformats.org/drawingml/2006/table">
            <a:tbl>
              <a:tblPr/>
              <a:tblGrid>
                <a:gridCol w="1028964"/>
                <a:gridCol w="1026759"/>
                <a:gridCol w="643102"/>
              </a:tblGrid>
              <a:tr h="452659">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Hispanic Origin</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Not Hispanic</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141101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86.34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Mexican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13216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8.09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Puerto Rican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Cuban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911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5998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716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2854" t="29817" b="20318"/>
          <a:stretch/>
        </p:blipFill>
        <p:spPr bwMode="auto">
          <a:xfrm>
            <a:off x="1321062" y="3874988"/>
            <a:ext cx="6505582" cy="248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23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Descriptive Statistics </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16</a:t>
            </a:fld>
            <a:endParaRPr lang="en-US"/>
          </a:p>
        </p:txBody>
      </p:sp>
      <p:sp>
        <p:nvSpPr>
          <p:cNvPr id="3" name="TextBox 2"/>
          <p:cNvSpPr txBox="1"/>
          <p:nvPr/>
        </p:nvSpPr>
        <p:spPr>
          <a:xfrm>
            <a:off x="614148" y="1249768"/>
            <a:ext cx="3500651" cy="1954381"/>
          </a:xfrm>
          <a:prstGeom prst="rect">
            <a:avLst/>
          </a:prstGeom>
          <a:noFill/>
        </p:spPr>
        <p:txBody>
          <a:bodyPr wrap="square" rtlCol="0">
            <a:spAutoFit/>
          </a:bodyPr>
          <a:lstStyle/>
          <a:p>
            <a:pPr marL="120650">
              <a:spcBef>
                <a:spcPts val="300"/>
              </a:spcBef>
              <a:spcAft>
                <a:spcPts val="700"/>
              </a:spcAft>
            </a:pPr>
            <a:r>
              <a:rPr lang="en-US" sz="1200" b="1" dirty="0">
                <a:latin typeface="Georgia"/>
                <a:cs typeface="Georgia"/>
              </a:rPr>
              <a:t>Independent Variable: </a:t>
            </a:r>
            <a:r>
              <a:rPr lang="en-US" sz="1200" dirty="0" smtClean="0">
                <a:latin typeface="Georgia"/>
                <a:cs typeface="Georgia"/>
              </a:rPr>
              <a:t>Speak English</a:t>
            </a:r>
            <a:endParaRPr lang="en-US" sz="1200"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This is a categorical character variable with 5 unique values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Nearly 8 of every 10 respondents spoke only English</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About 17 % spoke English “very well”, which means English was possibly their second language.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13844467"/>
              </p:ext>
            </p:extLst>
          </p:nvPr>
        </p:nvGraphicFramePr>
        <p:xfrm>
          <a:off x="4650627" y="1670509"/>
          <a:ext cx="3350372" cy="1810639"/>
        </p:xfrm>
        <a:graphic>
          <a:graphicData uri="http://schemas.openxmlformats.org/drawingml/2006/table">
            <a:tbl>
              <a:tblPr/>
              <a:tblGrid>
                <a:gridCol w="1747836"/>
                <a:gridCol w="985362"/>
                <a:gridCol w="617174"/>
              </a:tblGrid>
              <a:tr h="452659">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Speak English</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Does not speak English</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speaks only English</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128668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78.73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speaks very well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27755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16.98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speaks well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5417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3.31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but not well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0.90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633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819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7287" t="2270" r="10911" b="6436"/>
          <a:stretch/>
        </p:blipFill>
        <p:spPr bwMode="auto">
          <a:xfrm>
            <a:off x="1237130" y="3516484"/>
            <a:ext cx="3603811" cy="314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6522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378"/>
            <a:ext cx="8229600" cy="1143000"/>
          </a:xfrm>
        </p:spPr>
        <p:txBody>
          <a:bodyPr>
            <a:normAutofit/>
          </a:bodyPr>
          <a:lstStyle/>
          <a:p>
            <a:r>
              <a:rPr lang="en-US" sz="1800" dirty="0" smtClean="0">
                <a:latin typeface="Georgia" panose="02040502050405020303" pitchFamily="18" charset="0"/>
              </a:rPr>
              <a:t>Descriptive Statistics </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17</a:t>
            </a:fld>
            <a:endParaRPr lang="en-US"/>
          </a:p>
        </p:txBody>
      </p:sp>
      <p:sp>
        <p:nvSpPr>
          <p:cNvPr id="3" name="TextBox 2"/>
          <p:cNvSpPr txBox="1"/>
          <p:nvPr/>
        </p:nvSpPr>
        <p:spPr>
          <a:xfrm>
            <a:off x="565484" y="1220810"/>
            <a:ext cx="3240034" cy="2395528"/>
          </a:xfrm>
          <a:prstGeom prst="rect">
            <a:avLst/>
          </a:prstGeom>
          <a:noFill/>
        </p:spPr>
        <p:txBody>
          <a:bodyPr wrap="square" rtlCol="0">
            <a:spAutoFit/>
          </a:bodyPr>
          <a:lstStyle/>
          <a:p>
            <a:pPr marL="111125">
              <a:spcBef>
                <a:spcPts val="300"/>
              </a:spcBef>
              <a:spcAft>
                <a:spcPts val="700"/>
              </a:spcAft>
            </a:pPr>
            <a:r>
              <a:rPr lang="en-US" sz="1200" b="1" dirty="0">
                <a:latin typeface="Georgia"/>
                <a:cs typeface="Georgia"/>
              </a:rPr>
              <a:t>Independent Variable</a:t>
            </a:r>
            <a:r>
              <a:rPr lang="en-US" sz="1200" b="1" dirty="0" smtClean="0">
                <a:latin typeface="Georgia"/>
                <a:cs typeface="Georgia"/>
              </a:rPr>
              <a:t>: </a:t>
            </a:r>
            <a:r>
              <a:rPr lang="en-US" sz="1200" dirty="0" smtClean="0">
                <a:latin typeface="Georgia"/>
                <a:cs typeface="Georgia"/>
              </a:rPr>
              <a:t>Race</a:t>
            </a:r>
            <a:r>
              <a:rPr lang="en-US" sz="1200" b="1" dirty="0" smtClean="0">
                <a:latin typeface="Georgia"/>
                <a:cs typeface="Georgia"/>
              </a:rPr>
              <a:t> </a:t>
            </a:r>
            <a:endParaRPr lang="en-US" sz="1200" dirty="0" smtClean="0">
              <a:latin typeface="Georgia" panose="02040502050405020303" pitchFamily="18" charset="0"/>
            </a:endParaRPr>
          </a:p>
          <a:p>
            <a:pPr marL="285750" indent="-174625">
              <a:spcBef>
                <a:spcPts val="300"/>
              </a:spcBef>
              <a:spcAft>
                <a:spcPts val="700"/>
              </a:spcAft>
              <a:buFont typeface="Arial" panose="020B0604020202020204" pitchFamily="34" charset="0"/>
              <a:buChar char="•"/>
            </a:pPr>
            <a:r>
              <a:rPr lang="en-US" sz="1200" dirty="0" smtClean="0">
                <a:latin typeface="Georgia" panose="02040502050405020303" pitchFamily="18" charset="0"/>
              </a:rPr>
              <a:t>By analyzing the race of the survey participants, we can identify that around 7 out of 10 participants are White</a:t>
            </a:r>
          </a:p>
          <a:p>
            <a:pPr marL="285750" indent="-174625">
              <a:spcBef>
                <a:spcPts val="300"/>
              </a:spcBef>
              <a:spcAft>
                <a:spcPts val="700"/>
              </a:spcAft>
              <a:buFont typeface="Arial" panose="020B0604020202020204" pitchFamily="34" charset="0"/>
              <a:buChar char="•"/>
            </a:pPr>
            <a:r>
              <a:rPr lang="en-US" sz="1200" dirty="0" smtClean="0">
                <a:latin typeface="Georgia" panose="02040502050405020303" pitchFamily="18" charset="0"/>
              </a:rPr>
              <a:t>White respondents include Hispanics</a:t>
            </a:r>
          </a:p>
          <a:p>
            <a:pPr marL="285750" indent="-174625">
              <a:spcBef>
                <a:spcPts val="300"/>
              </a:spcBef>
              <a:spcAft>
                <a:spcPts val="700"/>
              </a:spcAft>
              <a:buFont typeface="Arial" panose="020B0604020202020204" pitchFamily="34" charset="0"/>
              <a:buChar char="•"/>
            </a:pPr>
            <a:r>
              <a:rPr lang="en-US" sz="1200" dirty="0" smtClean="0">
                <a:latin typeface="Georgia" panose="02040502050405020303" pitchFamily="18" charset="0"/>
              </a:rPr>
              <a:t>About 11 percent are “black/negro”</a:t>
            </a:r>
          </a:p>
          <a:p>
            <a:pPr marL="285750" indent="-174625">
              <a:spcBef>
                <a:spcPts val="300"/>
              </a:spcBef>
              <a:spcAft>
                <a:spcPts val="700"/>
              </a:spcAft>
              <a:buFont typeface="Arial" panose="020B0604020202020204" pitchFamily="34" charset="0"/>
              <a:buChar char="•"/>
            </a:pPr>
            <a:r>
              <a:rPr lang="en-US" sz="1200" dirty="0" smtClean="0">
                <a:latin typeface="Georgia" panose="02040502050405020303" pitchFamily="18" charset="0"/>
              </a:rPr>
              <a:t>Total of 9 unique values for the character variable </a:t>
            </a:r>
          </a:p>
          <a:p>
            <a:pPr marL="285750" indent="-174625">
              <a:spcBef>
                <a:spcPts val="300"/>
              </a:spcBef>
              <a:spcAft>
                <a:spcPts val="700"/>
              </a:spcAft>
              <a:buFont typeface="Arial" panose="020B0604020202020204" pitchFamily="34" charset="0"/>
              <a:buChar char="•"/>
            </a:pPr>
            <a:endParaRPr lang="en-US" sz="1200" dirty="0" smtClean="0">
              <a:latin typeface="Georgia" panose="02040502050405020303" pitchFamily="18" charset="0"/>
            </a:endParaRPr>
          </a:p>
        </p:txBody>
      </p:sp>
      <p:pic>
        <p:nvPicPr>
          <p:cNvPr id="921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8858" b="4554"/>
          <a:stretch/>
        </p:blipFill>
        <p:spPr bwMode="auto">
          <a:xfrm>
            <a:off x="1381090" y="3966882"/>
            <a:ext cx="6381820" cy="275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762028172"/>
              </p:ext>
            </p:extLst>
          </p:nvPr>
        </p:nvGraphicFramePr>
        <p:xfrm>
          <a:off x="4453404" y="1237926"/>
          <a:ext cx="3951009" cy="2473462"/>
        </p:xfrm>
        <a:graphic>
          <a:graphicData uri="http://schemas.openxmlformats.org/drawingml/2006/table">
            <a:tbl>
              <a:tblPr/>
              <a:tblGrid>
                <a:gridCol w="2378909"/>
                <a:gridCol w="966648"/>
                <a:gridCol w="605452"/>
              </a:tblGrid>
              <a:tr h="412242">
                <a:tc>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Race</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White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118544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72.54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Black/Negro</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19262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11.79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American Indian or Alaska Native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1294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0.79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Chinese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3511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2.15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Japanese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431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0.26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Asian or Pacific Islander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8901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race, nec</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6045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3.70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Two major races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4968</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Three or more major races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474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0.29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2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70230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221"/>
            <a:ext cx="8229600" cy="948406"/>
          </a:xfrm>
        </p:spPr>
        <p:txBody>
          <a:bodyPr>
            <a:normAutofit/>
          </a:bodyPr>
          <a:lstStyle/>
          <a:p>
            <a:r>
              <a:rPr lang="en-US" sz="1800" dirty="0" smtClean="0">
                <a:latin typeface="Georgia" panose="02040502050405020303" pitchFamily="18" charset="0"/>
              </a:rPr>
              <a:t>Descriptive Statistics</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18</a:t>
            </a:fld>
            <a:endParaRPr lang="en-US"/>
          </a:p>
        </p:txBody>
      </p:sp>
      <p:sp>
        <p:nvSpPr>
          <p:cNvPr id="3" name="TextBox 2"/>
          <p:cNvSpPr txBox="1"/>
          <p:nvPr/>
        </p:nvSpPr>
        <p:spPr>
          <a:xfrm>
            <a:off x="583974" y="1092258"/>
            <a:ext cx="4256123" cy="1954381"/>
          </a:xfrm>
          <a:prstGeom prst="rect">
            <a:avLst/>
          </a:prstGeom>
          <a:noFill/>
        </p:spPr>
        <p:txBody>
          <a:bodyPr wrap="square" rtlCol="0">
            <a:spAutoFit/>
          </a:bodyPr>
          <a:lstStyle/>
          <a:p>
            <a:pPr>
              <a:spcBef>
                <a:spcPts val="300"/>
              </a:spcBef>
              <a:spcAft>
                <a:spcPts val="700"/>
              </a:spcAft>
            </a:pPr>
            <a:r>
              <a:rPr lang="en-US" sz="1200" b="1" dirty="0">
                <a:latin typeface="Georgia"/>
                <a:cs typeface="Georgia"/>
              </a:rPr>
              <a:t>Independent Variable</a:t>
            </a:r>
            <a:r>
              <a:rPr lang="en-US" sz="1200" b="1" dirty="0" smtClean="0">
                <a:latin typeface="Georgia"/>
                <a:cs typeface="Georgia"/>
              </a:rPr>
              <a:t>: </a:t>
            </a:r>
            <a:r>
              <a:rPr lang="en-US" sz="1200" dirty="0" smtClean="0">
                <a:latin typeface="Georgia"/>
                <a:cs typeface="Georgia"/>
              </a:rPr>
              <a:t>Relationship to Household Head</a:t>
            </a:r>
            <a:endParaRPr lang="en-US" sz="1200" dirty="0" smtClean="0">
              <a:latin typeface="Georgia" panose="02040502050405020303" pitchFamily="18" charset="0"/>
            </a:endParaRP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wanted to see if the relationship to Household Head of participants affect employment status or 2 year/4 year college they attended</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4 of every 10 respondents still live at home with their parents</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Nearly a quarter of the respondents live on their own, which makes them Head of their household</a:t>
            </a:r>
            <a:endParaRPr lang="en-US" sz="1200" dirty="0">
              <a:latin typeface="Georgia" panose="02040502050405020303" pitchFamily="18" charset="0"/>
            </a:endParaRPr>
          </a:p>
        </p:txBody>
      </p:sp>
      <p:pic>
        <p:nvPicPr>
          <p:cNvPr id="10241"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0781" t="2532" r="8153"/>
          <a:stretch/>
        </p:blipFill>
        <p:spPr bwMode="auto">
          <a:xfrm>
            <a:off x="816484" y="3106271"/>
            <a:ext cx="3930328" cy="369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7"/>
          <p:cNvGraphicFramePr>
            <a:graphicFrameLocks noGrp="1"/>
          </p:cNvGraphicFramePr>
          <p:nvPr>
            <p:ph idx="1"/>
            <p:extLst>
              <p:ext uri="{D42A27DB-BD31-4B8C-83A1-F6EECF244321}">
                <p14:modId xmlns:p14="http://schemas.microsoft.com/office/powerpoint/2010/main" val="2925839853"/>
              </p:ext>
            </p:extLst>
          </p:nvPr>
        </p:nvGraphicFramePr>
        <p:xfrm>
          <a:off x="5270649" y="1221304"/>
          <a:ext cx="2905760" cy="2690819"/>
        </p:xfrm>
        <a:graphic>
          <a:graphicData uri="http://schemas.openxmlformats.org/drawingml/2006/table">
            <a:tbl>
              <a:tblPr/>
              <a:tblGrid>
                <a:gridCol w="1463040"/>
                <a:gridCol w="887095"/>
                <a:gridCol w="555625"/>
              </a:tblGrid>
              <a:tr h="0">
                <a:tc>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Relationship to Household Head</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Head/Householder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39434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24.13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Spouse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11674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7.14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Child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65408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40.02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Child-in-law</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921</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Parent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Sibling</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2213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Sibling-in-Law</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0.15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Grandchild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2887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1.77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relatives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1839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Partner, friend, visitor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14939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9.14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non-relatives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23239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14.22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Institutional inmates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626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0.38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14280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Descriptive Statistics</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19</a:t>
            </a:fld>
            <a:endParaRPr lang="en-US"/>
          </a:p>
        </p:txBody>
      </p:sp>
      <p:sp>
        <p:nvSpPr>
          <p:cNvPr id="3" name="TextBox 2"/>
          <p:cNvSpPr txBox="1"/>
          <p:nvPr/>
        </p:nvSpPr>
        <p:spPr>
          <a:xfrm>
            <a:off x="827844" y="1414592"/>
            <a:ext cx="4044946" cy="1585049"/>
          </a:xfrm>
          <a:prstGeom prst="rect">
            <a:avLst/>
          </a:prstGeom>
          <a:noFill/>
        </p:spPr>
        <p:txBody>
          <a:bodyPr wrap="square" rtlCol="0">
            <a:spAutoFit/>
          </a:bodyPr>
          <a:lstStyle/>
          <a:p>
            <a:pPr>
              <a:spcBef>
                <a:spcPts val="300"/>
              </a:spcBef>
              <a:spcAft>
                <a:spcPts val="700"/>
              </a:spcAft>
            </a:pPr>
            <a:r>
              <a:rPr lang="en-US" sz="1200" b="1" dirty="0">
                <a:latin typeface="Georgia"/>
                <a:cs typeface="Georgia"/>
              </a:rPr>
              <a:t>Independent Variable: </a:t>
            </a:r>
            <a:r>
              <a:rPr lang="en-US" sz="1200" dirty="0" smtClean="0">
                <a:latin typeface="Georgia"/>
                <a:cs typeface="Georgia"/>
              </a:rPr>
              <a:t>Years in the US</a:t>
            </a:r>
            <a:endParaRPr lang="en-US" sz="1200" dirty="0" smtClean="0">
              <a:latin typeface="Georgia" panose="02040502050405020303" pitchFamily="18" charset="0"/>
            </a:endParaRPr>
          </a:p>
          <a:p>
            <a:pPr marL="285750" indent="-285750">
              <a:spcBef>
                <a:spcPts val="300"/>
              </a:spcBef>
              <a:spcAft>
                <a:spcPts val="700"/>
              </a:spcAft>
              <a:buFont typeface="Arial" panose="020B0604020202020204" pitchFamily="34" charset="0"/>
              <a:buChar char="•"/>
            </a:pPr>
            <a:r>
              <a:rPr lang="en-US" sz="1200" dirty="0">
                <a:latin typeface="Georgia" panose="02040502050405020303" pitchFamily="18" charset="0"/>
              </a:rPr>
              <a:t>N/A respondents are born in the United </a:t>
            </a:r>
            <a:r>
              <a:rPr lang="en-US" sz="1200" dirty="0" smtClean="0">
                <a:latin typeface="Georgia" panose="02040502050405020303" pitchFamily="18" charset="0"/>
              </a:rPr>
              <a:t>States</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Nearly 9 in 10 respondents were born in the United States</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Second largest group, that only compose 4 %, have been living in the United States for less then 5 years</a:t>
            </a:r>
            <a:endParaRPr lang="en-US" sz="1200" dirty="0">
              <a:latin typeface="Georgia" panose="02040502050405020303"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190698947"/>
              </p:ext>
            </p:extLst>
          </p:nvPr>
        </p:nvGraphicFramePr>
        <p:xfrm>
          <a:off x="5451548" y="1645280"/>
          <a:ext cx="2589791" cy="1900331"/>
        </p:xfrm>
        <a:graphic>
          <a:graphicData uri="http://schemas.openxmlformats.org/drawingml/2006/table">
            <a:tbl>
              <a:tblPr/>
              <a:tblGrid>
                <a:gridCol w="907685"/>
                <a:gridCol w="1034288"/>
                <a:gridCol w="647818"/>
              </a:tblGrid>
              <a:tr h="422295">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Years in the US</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1114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142886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87.43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114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0-5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6567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4.02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114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6-10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4318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2.64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114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11-15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3510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2.15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114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16-20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3418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2.09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114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21+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2731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114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1265"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20022" t="25115" b="15844"/>
          <a:stretch/>
        </p:blipFill>
        <p:spPr bwMode="auto">
          <a:xfrm>
            <a:off x="1700752" y="3831875"/>
            <a:ext cx="5742496" cy="30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824" r="69183" b="74640"/>
          <a:stretch/>
        </p:blipFill>
        <p:spPr bwMode="auto">
          <a:xfrm>
            <a:off x="1131934" y="3401548"/>
            <a:ext cx="2254343" cy="376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a:cs typeface="Georgia"/>
              </a:rPr>
              <a:t>Table of Contents</a:t>
            </a:r>
            <a:endParaRPr lang="en-US" sz="1800" dirty="0">
              <a:latin typeface="Georgia"/>
              <a:cs typeface="Georgia"/>
            </a:endParaRPr>
          </a:p>
        </p:txBody>
      </p:sp>
      <p:sp>
        <p:nvSpPr>
          <p:cNvPr id="3" name="Content Placeholder 2"/>
          <p:cNvSpPr>
            <a:spLocks noGrp="1"/>
          </p:cNvSpPr>
          <p:nvPr>
            <p:ph idx="1"/>
          </p:nvPr>
        </p:nvSpPr>
        <p:spPr>
          <a:xfrm>
            <a:off x="457200" y="1798096"/>
            <a:ext cx="8229600" cy="4976968"/>
          </a:xfrm>
        </p:spPr>
        <p:txBody>
          <a:bodyPr>
            <a:normAutofit fontScale="77500" lnSpcReduction="20000"/>
          </a:bodyPr>
          <a:lstStyle/>
          <a:p>
            <a:r>
              <a:rPr lang="en-US" sz="1700" b="1" dirty="0" smtClean="0">
                <a:latin typeface="Georgia" panose="02040502050405020303" pitchFamily="18" charset="0"/>
              </a:rPr>
              <a:t>Part I</a:t>
            </a:r>
          </a:p>
          <a:p>
            <a:pPr lvl="1"/>
            <a:r>
              <a:rPr lang="en-US" sz="1700" dirty="0" smtClean="0">
                <a:latin typeface="Georgia" panose="02040502050405020303" pitchFamily="18" charset="0"/>
              </a:rPr>
              <a:t>Motivation ……………………………………….……………………….………….………….………….……….. Page 3</a:t>
            </a:r>
          </a:p>
          <a:p>
            <a:pPr lvl="1"/>
            <a:r>
              <a:rPr lang="en-US" sz="1700" dirty="0" smtClean="0">
                <a:latin typeface="Georgia" panose="02040502050405020303" pitchFamily="18" charset="0"/>
              </a:rPr>
              <a:t>Research Question …………………………. ….………….………….………….……………………………... Page 4</a:t>
            </a:r>
          </a:p>
          <a:p>
            <a:pPr lvl="1"/>
            <a:r>
              <a:rPr lang="en-US" sz="1700" dirty="0" smtClean="0">
                <a:latin typeface="Georgia" panose="02040502050405020303" pitchFamily="18" charset="0"/>
              </a:rPr>
              <a:t>Previous Findings .………………………………………………………………………………………………… Page 5</a:t>
            </a:r>
          </a:p>
          <a:p>
            <a:pPr lvl="1"/>
            <a:r>
              <a:rPr lang="en-US" sz="1700" dirty="0" smtClean="0">
                <a:latin typeface="Georgia" panose="02040502050405020303" pitchFamily="18" charset="0"/>
              </a:rPr>
              <a:t>Data Source ..………………………………………………………………………………………………………… Page 6</a:t>
            </a:r>
          </a:p>
          <a:p>
            <a:pPr lvl="1"/>
            <a:r>
              <a:rPr lang="en-US" sz="1700" dirty="0" smtClean="0">
                <a:latin typeface="Georgia" panose="02040502050405020303" pitchFamily="18" charset="0"/>
              </a:rPr>
              <a:t>Modeling Dataset ………………………………………………………….………….………….………….……. Page ?</a:t>
            </a:r>
          </a:p>
          <a:p>
            <a:pPr lvl="1"/>
            <a:r>
              <a:rPr lang="en-US" sz="1700" dirty="0" smtClean="0">
                <a:latin typeface="Georgia" panose="02040502050405020303" pitchFamily="18" charset="0"/>
              </a:rPr>
              <a:t>Variables …………….………………………………………………………………………………………………… </a:t>
            </a:r>
            <a:r>
              <a:rPr lang="en-US" sz="1700" dirty="0">
                <a:latin typeface="Georgia" panose="02040502050405020303" pitchFamily="18" charset="0"/>
              </a:rPr>
              <a:t>Page 8</a:t>
            </a:r>
            <a:endParaRPr lang="en-US" sz="1700" dirty="0" smtClean="0">
              <a:latin typeface="Georgia" panose="02040502050405020303" pitchFamily="18" charset="0"/>
            </a:endParaRPr>
          </a:p>
          <a:p>
            <a:r>
              <a:rPr lang="en-US" sz="1700" b="1" dirty="0" smtClean="0">
                <a:latin typeface="Georgia" panose="02040502050405020303" pitchFamily="18" charset="0"/>
              </a:rPr>
              <a:t>Part II</a:t>
            </a:r>
          </a:p>
          <a:p>
            <a:pPr lvl="1"/>
            <a:r>
              <a:rPr lang="en-US" sz="1700" dirty="0" smtClean="0">
                <a:latin typeface="Georgia" panose="02040502050405020303" pitchFamily="18" charset="0"/>
              </a:rPr>
              <a:t>Descriptive Statistics……………………………….………….………….………….………………………….. Page 9-22</a:t>
            </a:r>
          </a:p>
          <a:p>
            <a:r>
              <a:rPr lang="en-US" sz="1700" b="1" dirty="0" smtClean="0">
                <a:latin typeface="Georgia" panose="02040502050405020303" pitchFamily="18" charset="0"/>
              </a:rPr>
              <a:t>Part III</a:t>
            </a:r>
          </a:p>
          <a:p>
            <a:pPr lvl="1"/>
            <a:r>
              <a:rPr lang="en-US" sz="1700" dirty="0" smtClean="0">
                <a:latin typeface="Georgia" panose="02040502050405020303" pitchFamily="18" charset="0"/>
              </a:rPr>
              <a:t>Conditional Statistics……………………………………………….………….………….………….………….. Page 23-46</a:t>
            </a:r>
          </a:p>
          <a:p>
            <a:r>
              <a:rPr lang="en-US" sz="1700" b="1" dirty="0" smtClean="0">
                <a:latin typeface="Georgia" panose="02040502050405020303" pitchFamily="18" charset="0"/>
              </a:rPr>
              <a:t>Part IV</a:t>
            </a:r>
          </a:p>
          <a:p>
            <a:pPr lvl="1"/>
            <a:r>
              <a:rPr lang="en-US" sz="1700" dirty="0" smtClean="0">
                <a:latin typeface="Georgia" panose="02040502050405020303" pitchFamily="18" charset="0"/>
              </a:rPr>
              <a:t>Missing Value Imputation………………………………….………….………….………….………….…….. Page</a:t>
            </a:r>
          </a:p>
          <a:p>
            <a:r>
              <a:rPr lang="en-US" sz="1700" b="1" dirty="0" smtClean="0">
                <a:latin typeface="Georgia" panose="02040502050405020303" pitchFamily="18" charset="0"/>
              </a:rPr>
              <a:t>Part V </a:t>
            </a:r>
          </a:p>
          <a:p>
            <a:pPr lvl="1"/>
            <a:r>
              <a:rPr lang="en-US" sz="1700" dirty="0" smtClean="0">
                <a:latin typeface="Georgia" panose="02040502050405020303" pitchFamily="18" charset="0"/>
              </a:rPr>
              <a:t>Logistical Regression Variable 1………………………….………….………….………….……………….. Page</a:t>
            </a:r>
          </a:p>
          <a:p>
            <a:pPr lvl="1"/>
            <a:r>
              <a:rPr lang="en-US" sz="1700" dirty="0" smtClean="0">
                <a:latin typeface="Georgia" panose="02040502050405020303" pitchFamily="18" charset="0"/>
              </a:rPr>
              <a:t>Logistical Regression Variable 2……………………………………………………………………………… Page</a:t>
            </a:r>
          </a:p>
          <a:p>
            <a:pPr lvl="1"/>
            <a:r>
              <a:rPr lang="en-US" sz="1700" dirty="0" smtClean="0">
                <a:latin typeface="Georgia" panose="02040502050405020303" pitchFamily="18" charset="0"/>
              </a:rPr>
              <a:t>Simulation and Conclusion…………………………………………………………………………………...… Page</a:t>
            </a:r>
          </a:p>
          <a:p>
            <a:pPr lvl="1"/>
            <a:endParaRPr lang="en-US" sz="1700" dirty="0" smtClean="0">
              <a:latin typeface="Georgia" panose="02040502050405020303" pitchFamily="18" charset="0"/>
            </a:endParaRPr>
          </a:p>
          <a:p>
            <a:pPr marL="342900" lvl="1" indent="-342900">
              <a:buFont typeface="Arial"/>
              <a:buChar char="•"/>
            </a:pPr>
            <a:r>
              <a:rPr lang="en-US" sz="1700" b="1" dirty="0" smtClean="0">
                <a:latin typeface="Georgia" panose="02040502050405020303" pitchFamily="18" charset="0"/>
              </a:rPr>
              <a:t>Appendix													       </a:t>
            </a:r>
            <a:r>
              <a:rPr lang="en-US" sz="1700" dirty="0" smtClean="0">
                <a:latin typeface="Georgia" panose="02040502050405020303" pitchFamily="18" charset="0"/>
              </a:rPr>
              <a:t>Page</a:t>
            </a:r>
          </a:p>
          <a:p>
            <a:pPr marL="342900" lvl="1" indent="-342900">
              <a:buFont typeface="Arial"/>
              <a:buChar char="•"/>
            </a:pPr>
            <a:endParaRPr lang="en-US" b="1"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E3374A4E-8BD1-B540-9C01-824967522105}" type="slidenum">
              <a:rPr lang="en-US" smtClean="0"/>
              <a:t>2</a:t>
            </a:fld>
            <a:endParaRPr lang="en-US"/>
          </a:p>
        </p:txBody>
      </p:sp>
    </p:spTree>
    <p:extLst>
      <p:ext uri="{BB962C8B-B14F-4D97-AF65-F5344CB8AC3E}">
        <p14:creationId xmlns:p14="http://schemas.microsoft.com/office/powerpoint/2010/main" val="3869870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Descriptive Statistics</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20</a:t>
            </a:fld>
            <a:endParaRPr lang="en-US"/>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 r="66793" b="90678"/>
          <a:stretch/>
        </p:blipFill>
        <p:spPr bwMode="auto">
          <a:xfrm>
            <a:off x="623326" y="2775181"/>
            <a:ext cx="2429155" cy="53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088903344"/>
              </p:ext>
            </p:extLst>
          </p:nvPr>
        </p:nvGraphicFramePr>
        <p:xfrm>
          <a:off x="5391150" y="1444537"/>
          <a:ext cx="3295650" cy="3240734"/>
        </p:xfrm>
        <a:graphic>
          <a:graphicData uri="http://schemas.openxmlformats.org/drawingml/2006/table">
            <a:tbl>
              <a:tblPr/>
              <a:tblGrid>
                <a:gridCol w="1487023"/>
                <a:gridCol w="1112083"/>
                <a:gridCol w="696544"/>
              </a:tblGrid>
              <a:tr h="694443">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Children in Household</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0 children present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140066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85.70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 child present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10901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7884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4.82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3257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1.99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4</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1006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0.62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5</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0.14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6</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8</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9+</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148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228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9420" t="9116"/>
          <a:stretch/>
        </p:blipFill>
        <p:spPr bwMode="auto">
          <a:xfrm>
            <a:off x="820270" y="3388223"/>
            <a:ext cx="4202105" cy="333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12694" y="1431085"/>
            <a:ext cx="4309682" cy="1769715"/>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cs typeface="Georgia"/>
              </a:rPr>
              <a:t>Independent Variable: </a:t>
            </a:r>
            <a:r>
              <a:rPr lang="en-US" sz="1200" dirty="0" smtClean="0">
                <a:latin typeface="Georgia" panose="02040502050405020303" pitchFamily="18" charset="0"/>
              </a:rPr>
              <a:t>Number of Children in Household</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In over 8 in 10 respondents have no children in their household</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About 1 out of every 20 respondents have a least one child present in their household</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Less the 1 in every 100 respondents have more then 4 children in their household</a:t>
            </a:r>
            <a:endParaRPr lang="en-US" sz="1200" dirty="0">
              <a:latin typeface="Georgia" panose="02040502050405020303" pitchFamily="18" charset="0"/>
            </a:endParaRPr>
          </a:p>
        </p:txBody>
      </p:sp>
    </p:spTree>
    <p:extLst>
      <p:ext uri="{BB962C8B-B14F-4D97-AF65-F5344CB8AC3E}">
        <p14:creationId xmlns:p14="http://schemas.microsoft.com/office/powerpoint/2010/main" val="985727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374A4E-8BD1-B540-9C01-824967522105}" type="slidenum">
              <a:rPr lang="en-US" smtClean="0">
                <a:solidFill>
                  <a:prstClr val="black">
                    <a:tint val="75000"/>
                  </a:prstClr>
                </a:solidFill>
              </a:rPr>
              <a:pPr/>
              <a:t>21</a:t>
            </a:fld>
            <a:endParaRPr lang="en-US">
              <a:solidFill>
                <a:prstClr val="black">
                  <a:tint val="75000"/>
                </a:prstClr>
              </a:solidFill>
            </a:endParaRPr>
          </a:p>
        </p:txBody>
      </p:sp>
      <p:sp>
        <p:nvSpPr>
          <p:cNvPr id="3" name="TextBox 2"/>
          <p:cNvSpPr txBox="1"/>
          <p:nvPr/>
        </p:nvSpPr>
        <p:spPr>
          <a:xfrm>
            <a:off x="932075" y="1429532"/>
            <a:ext cx="4169314" cy="2267287"/>
          </a:xfrm>
          <a:prstGeom prst="rect">
            <a:avLst/>
          </a:prstGeom>
          <a:noFill/>
        </p:spPr>
        <p:txBody>
          <a:bodyPr wrap="square" rtlCol="0">
            <a:spAutoFit/>
          </a:bodyPr>
          <a:lstStyle/>
          <a:p>
            <a:pPr>
              <a:spcBef>
                <a:spcPts val="300"/>
              </a:spcBef>
              <a:spcAft>
                <a:spcPts val="700"/>
              </a:spcAft>
            </a:pPr>
            <a:r>
              <a:rPr lang="en-US" sz="1200" b="1" dirty="0" smtClean="0">
                <a:solidFill>
                  <a:prstClr val="black"/>
                </a:solidFill>
                <a:latin typeface="Georgia" panose="02040502050405020303" pitchFamily="18" charset="0"/>
                <a:cs typeface="Georgia"/>
              </a:rPr>
              <a:t>Independent </a:t>
            </a:r>
            <a:r>
              <a:rPr lang="en-US" sz="1200" b="1" dirty="0">
                <a:solidFill>
                  <a:prstClr val="black"/>
                </a:solidFill>
                <a:latin typeface="Georgia" panose="02040502050405020303" pitchFamily="18" charset="0"/>
                <a:cs typeface="Georgia"/>
              </a:rPr>
              <a:t>Variable</a:t>
            </a:r>
            <a:r>
              <a:rPr lang="en-US" sz="1200" b="1" dirty="0" smtClean="0">
                <a:solidFill>
                  <a:prstClr val="black"/>
                </a:solidFill>
                <a:latin typeface="Georgia" panose="02040502050405020303" pitchFamily="18" charset="0"/>
                <a:cs typeface="Georgia"/>
              </a:rPr>
              <a:t>: </a:t>
            </a:r>
            <a:r>
              <a:rPr lang="en-US" sz="1200" dirty="0" smtClean="0">
                <a:solidFill>
                  <a:prstClr val="black"/>
                </a:solidFill>
                <a:latin typeface="Georgia" panose="02040502050405020303" pitchFamily="18" charset="0"/>
                <a:cs typeface="Georgia"/>
              </a:rPr>
              <a:t> Age</a:t>
            </a:r>
            <a:endParaRPr lang="en-US" sz="1200" dirty="0" smtClean="0">
              <a:solidFill>
                <a:prstClr val="black"/>
              </a:solidFill>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solidFill>
                  <a:prstClr val="black"/>
                </a:solidFill>
                <a:latin typeface="Georgia" panose="02040502050405020303" pitchFamily="18" charset="0"/>
              </a:rPr>
              <a:t>More than 6 in 10 respondents were between the ages of 18-23</a:t>
            </a:r>
          </a:p>
          <a:p>
            <a:pPr marL="285750" indent="-165100">
              <a:spcBef>
                <a:spcPts val="300"/>
              </a:spcBef>
              <a:spcAft>
                <a:spcPts val="700"/>
              </a:spcAft>
              <a:buFont typeface="Arial" panose="020B0604020202020204" pitchFamily="34" charset="0"/>
              <a:buChar char="•"/>
            </a:pPr>
            <a:r>
              <a:rPr lang="en-US" sz="1200" dirty="0" smtClean="0">
                <a:solidFill>
                  <a:prstClr val="black"/>
                </a:solidFill>
                <a:latin typeface="Georgia" panose="02040502050405020303" pitchFamily="18" charset="0"/>
              </a:rPr>
              <a:t>The age group that least participated in the work force are 18 year olds, at 34 %</a:t>
            </a:r>
          </a:p>
          <a:p>
            <a:pPr marL="285750" indent="-165100">
              <a:spcBef>
                <a:spcPts val="300"/>
              </a:spcBef>
              <a:spcAft>
                <a:spcPts val="700"/>
              </a:spcAft>
              <a:buFont typeface="Arial" panose="020B0604020202020204" pitchFamily="34" charset="0"/>
              <a:buChar char="•"/>
            </a:pPr>
            <a:r>
              <a:rPr lang="en-US" sz="1200" dirty="0" smtClean="0">
                <a:solidFill>
                  <a:prstClr val="black"/>
                </a:solidFill>
                <a:latin typeface="Georgia" panose="02040502050405020303" pitchFamily="18" charset="0"/>
              </a:rPr>
              <a:t>As age increase of our participants they contributions to the workforce also increase.</a:t>
            </a:r>
          </a:p>
          <a:p>
            <a:pPr marL="285750" indent="-165100">
              <a:spcBef>
                <a:spcPts val="300"/>
              </a:spcBef>
              <a:spcAft>
                <a:spcPts val="700"/>
              </a:spcAft>
              <a:buFont typeface="Arial" panose="020B0604020202020204" pitchFamily="34" charset="0"/>
              <a:buChar char="•"/>
            </a:pPr>
            <a:r>
              <a:rPr lang="en-US" sz="1200" dirty="0" smtClean="0">
                <a:solidFill>
                  <a:prstClr val="black"/>
                </a:solidFill>
                <a:latin typeface="Georgia" panose="02040502050405020303" pitchFamily="18" charset="0"/>
              </a:rPr>
              <a:t>In our graph, ages were group into increments of four years, with the exception of the first group</a:t>
            </a:r>
            <a:endParaRPr lang="en-US" sz="1200" dirty="0">
              <a:solidFill>
                <a:prstClr val="black"/>
              </a:solidFill>
              <a:latin typeface="Georgia" panose="02040502050405020303" pitchFamily="18" charset="0"/>
            </a:endParaRPr>
          </a:p>
        </p:txBody>
      </p:sp>
      <p:sp>
        <p:nvSpPr>
          <p:cNvPr id="7" name="Title 1"/>
          <p:cNvSpPr txBox="1">
            <a:spLocks/>
          </p:cNvSpPr>
          <p:nvPr/>
        </p:nvSpPr>
        <p:spPr>
          <a:xfrm>
            <a:off x="507737" y="36998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smtClean="0">
                <a:solidFill>
                  <a:prstClr val="black"/>
                </a:solidFill>
                <a:latin typeface="Georgia" panose="02040502050405020303" pitchFamily="18" charset="0"/>
              </a:rPr>
              <a:t>Conditional Statistics: </a:t>
            </a:r>
            <a:r>
              <a:rPr lang="en-US" sz="1800" dirty="0">
                <a:solidFill>
                  <a:prstClr val="black"/>
                </a:solidFill>
                <a:latin typeface="Georgia" panose="02040502050405020303" pitchFamily="18" charset="0"/>
              </a:rPr>
              <a:t>W</a:t>
            </a:r>
            <a:r>
              <a:rPr lang="en-US" sz="1800" dirty="0" smtClean="0">
                <a:solidFill>
                  <a:prstClr val="black"/>
                </a:solidFill>
                <a:latin typeface="Georgia" panose="02040502050405020303" pitchFamily="18" charset="0"/>
              </a:rPr>
              <a:t>orking</a:t>
            </a:r>
            <a:endParaRPr lang="en-US" sz="1800" dirty="0">
              <a:solidFill>
                <a:prstClr val="black"/>
              </a:solidFill>
              <a:latin typeface="Georgia" panose="020405020504050203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54958801"/>
              </p:ext>
            </p:extLst>
          </p:nvPr>
        </p:nvGraphicFramePr>
        <p:xfrm>
          <a:off x="5902322" y="1512982"/>
          <a:ext cx="2370455" cy="3946535"/>
        </p:xfrm>
        <a:graphic>
          <a:graphicData uri="http://schemas.openxmlformats.org/drawingml/2006/table">
            <a:tbl>
              <a:tblPr/>
              <a:tblGrid>
                <a:gridCol w="887095"/>
                <a:gridCol w="887095"/>
                <a:gridCol w="596265"/>
              </a:tblGrid>
              <a:tr h="0">
                <a:tc row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Age</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0">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18</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15406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19</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23497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21104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18088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14530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10537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8956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7590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26</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6608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5944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5414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29</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4936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4333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3852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3505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3356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34</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2934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35</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2840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331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22982" b="19829"/>
          <a:stretch/>
        </p:blipFill>
        <p:spPr bwMode="auto">
          <a:xfrm>
            <a:off x="728420" y="3300463"/>
            <a:ext cx="4850970" cy="331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7167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374A4E-8BD1-B540-9C01-824967522105}" type="slidenum">
              <a:rPr lang="en-US" smtClean="0"/>
              <a:t>22</a:t>
            </a:fld>
            <a:endParaRPr lang="en-US"/>
          </a:p>
        </p:txBody>
      </p:sp>
      <p:sp>
        <p:nvSpPr>
          <p:cNvPr id="3" name="TextBox 2"/>
          <p:cNvSpPr txBox="1"/>
          <p:nvPr/>
        </p:nvSpPr>
        <p:spPr>
          <a:xfrm>
            <a:off x="941696" y="1644354"/>
            <a:ext cx="2920441" cy="2139047"/>
          </a:xfrm>
          <a:prstGeom prst="rect">
            <a:avLst/>
          </a:prstGeom>
          <a:noFill/>
        </p:spPr>
        <p:txBody>
          <a:bodyPr wrap="square" rtlCol="0">
            <a:spAutoFit/>
          </a:bodyPr>
          <a:lstStyle/>
          <a:p>
            <a:pPr>
              <a:spcBef>
                <a:spcPts val="300"/>
              </a:spcBef>
              <a:spcAft>
                <a:spcPts val="700"/>
              </a:spcAft>
            </a:pPr>
            <a:r>
              <a:rPr lang="en-US" sz="1200" b="1" dirty="0" smtClean="0">
                <a:latin typeface="Georgia" panose="02040502050405020303" pitchFamily="18" charset="0"/>
                <a:cs typeface="Georgia"/>
              </a:rPr>
              <a:t>Independent </a:t>
            </a:r>
            <a:r>
              <a:rPr lang="en-US" sz="1200" b="1" dirty="0">
                <a:latin typeface="Georgia" panose="02040502050405020303" pitchFamily="18" charset="0"/>
                <a:cs typeface="Georgia"/>
              </a:rPr>
              <a:t>Variable</a:t>
            </a:r>
            <a:r>
              <a:rPr lang="en-US" sz="1200" b="1" dirty="0" smtClean="0">
                <a:latin typeface="Georgia" panose="02040502050405020303" pitchFamily="18" charset="0"/>
                <a:cs typeface="Georgia"/>
              </a:rPr>
              <a:t>: </a:t>
            </a:r>
            <a:r>
              <a:rPr lang="en-US" sz="1200" dirty="0" smtClean="0">
                <a:latin typeface="Georgia" panose="02040502050405020303" pitchFamily="18" charset="0"/>
                <a:cs typeface="Georgia"/>
              </a:rPr>
              <a:t> Gender</a:t>
            </a:r>
            <a:endParaRPr lang="en-US" sz="1200"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By studying this variable, we can find out which gender is more likely to work.</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According to our data set, females are more likely than males to participate in the work force.</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There is only a 4 % different in work participation between genders</a:t>
            </a:r>
            <a:endParaRPr lang="en-US" sz="1200" dirty="0">
              <a:latin typeface="Georgia" panose="02040502050405020303" pitchFamily="18" charset="0"/>
            </a:endParaRPr>
          </a:p>
        </p:txBody>
      </p:sp>
      <p:sp>
        <p:nvSpPr>
          <p:cNvPr id="7" name="Title 1"/>
          <p:cNvSpPr txBox="1">
            <a:spLocks/>
          </p:cNvSpPr>
          <p:nvPr/>
        </p:nvSpPr>
        <p:spPr>
          <a:xfrm>
            <a:off x="507737" y="36998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smtClean="0">
                <a:latin typeface="Georgia" panose="02040502050405020303" pitchFamily="18" charset="0"/>
              </a:rPr>
              <a:t>Conditional Statistics: Working</a:t>
            </a:r>
            <a:endParaRPr lang="en-US" sz="1800" dirty="0">
              <a:latin typeface="Georgia" panose="02040502050405020303"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15722767"/>
              </p:ext>
            </p:extLst>
          </p:nvPr>
        </p:nvGraphicFramePr>
        <p:xfrm>
          <a:off x="4852502" y="1778606"/>
          <a:ext cx="2370455" cy="1076327"/>
        </p:xfrm>
        <a:graphic>
          <a:graphicData uri="http://schemas.openxmlformats.org/drawingml/2006/table">
            <a:tbl>
              <a:tblPr/>
              <a:tblGrid>
                <a:gridCol w="887095"/>
                <a:gridCol w="887095"/>
                <a:gridCol w="596265"/>
              </a:tblGrid>
              <a:tr h="0">
                <a:tc row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Gender</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0">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73106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Female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90324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433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35450" b="31755"/>
          <a:stretch/>
        </p:blipFill>
        <p:spPr bwMode="auto">
          <a:xfrm>
            <a:off x="964937" y="3905573"/>
            <a:ext cx="7315200" cy="187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2047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Working</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23</a:t>
            </a:fld>
            <a:endParaRPr lang="en-US"/>
          </a:p>
        </p:txBody>
      </p:sp>
      <p:sp>
        <p:nvSpPr>
          <p:cNvPr id="3" name="TextBox 2"/>
          <p:cNvSpPr txBox="1"/>
          <p:nvPr/>
        </p:nvSpPr>
        <p:spPr>
          <a:xfrm>
            <a:off x="491318" y="1245163"/>
            <a:ext cx="4309282" cy="1954381"/>
          </a:xfrm>
          <a:prstGeom prst="rect">
            <a:avLst/>
          </a:prstGeom>
          <a:noFill/>
        </p:spPr>
        <p:txBody>
          <a:bodyPr wrap="square" rtlCol="0">
            <a:spAutoFit/>
          </a:bodyPr>
          <a:lstStyle/>
          <a:p>
            <a:pPr>
              <a:spcBef>
                <a:spcPts val="300"/>
              </a:spcBef>
              <a:spcAft>
                <a:spcPts val="700"/>
              </a:spcAft>
            </a:pPr>
            <a:r>
              <a:rPr lang="en-US" sz="1200" b="1" dirty="0" smtClean="0">
                <a:latin typeface="Georgia" panose="02040502050405020303" pitchFamily="18" charset="0"/>
              </a:rPr>
              <a:t>Independent Variable: </a:t>
            </a:r>
            <a:r>
              <a:rPr lang="en-US" sz="1200" dirty="0" smtClean="0">
                <a:latin typeface="Georgia" panose="02040502050405020303" pitchFamily="18" charset="0"/>
              </a:rPr>
              <a:t>Marital Status </a:t>
            </a:r>
            <a:endParaRPr lang="en-US" sz="1200" b="1" dirty="0" smtClean="0">
              <a:latin typeface="Georgia" panose="02040502050405020303" pitchFamily="18" charset="0"/>
            </a:endParaRP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7 out of 10 Married, spouse respondents form part of the work force, which makes since because married respondents most likely have more financial obligations</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Of the respondents who have Never Married/Single,  about 1 in 2 respondents are currently working</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Widows are the group who is less likely to participated in the work force, although not by much. </a:t>
            </a:r>
            <a:endParaRPr lang="en-US" sz="1200" dirty="0">
              <a:latin typeface="Georgia" panose="02040502050405020303"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72792284"/>
              </p:ext>
            </p:extLst>
          </p:nvPr>
        </p:nvGraphicFramePr>
        <p:xfrm>
          <a:off x="5294294" y="1429407"/>
          <a:ext cx="3046730" cy="1793879"/>
        </p:xfrm>
        <a:graphic>
          <a:graphicData uri="http://schemas.openxmlformats.org/drawingml/2006/table">
            <a:tbl>
              <a:tblPr/>
              <a:tblGrid>
                <a:gridCol w="1563370"/>
                <a:gridCol w="887095"/>
                <a:gridCol w="596265"/>
              </a:tblGrid>
              <a:tr h="0">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Marital Status</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0">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Married, spouse present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24488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Married, spouse absent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2273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Separated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Divorced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3850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Widowed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Never married/single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131333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5361"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701" t="21086" b="15221"/>
          <a:stretch/>
        </p:blipFill>
        <p:spPr bwMode="auto">
          <a:xfrm>
            <a:off x="1163888" y="3536949"/>
            <a:ext cx="6816223" cy="304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0127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Conditional Statistics: Working</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24</a:t>
            </a:fld>
            <a:endParaRPr lang="en-US"/>
          </a:p>
        </p:txBody>
      </p:sp>
      <p:sp>
        <p:nvSpPr>
          <p:cNvPr id="6" name="TextBox 5"/>
          <p:cNvSpPr txBox="1"/>
          <p:nvPr/>
        </p:nvSpPr>
        <p:spPr>
          <a:xfrm>
            <a:off x="324854" y="1794156"/>
            <a:ext cx="3982452" cy="1826141"/>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rPr>
              <a:t>Independent Variable</a:t>
            </a:r>
            <a:r>
              <a:rPr lang="en-US" sz="1200" b="1" dirty="0" smtClean="0">
                <a:latin typeface="Georgia" panose="02040502050405020303" pitchFamily="18" charset="0"/>
              </a:rPr>
              <a:t>: </a:t>
            </a:r>
            <a:r>
              <a:rPr lang="en-US" sz="1200" dirty="0" smtClean="0">
                <a:latin typeface="Georgia" panose="02040502050405020303" pitchFamily="18" charset="0"/>
              </a:rPr>
              <a:t>Citizenship status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Of the respondents  6 in 10 American born, born abroad of American parents and naturalized citizens  are currently working</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Between the 4 character variable groups, there is only a 10 % margin between the group who participates the most, American Citizens and Non-citizens</a:t>
            </a:r>
          </a:p>
        </p:txBody>
      </p:sp>
      <p:graphicFrame>
        <p:nvGraphicFramePr>
          <p:cNvPr id="8" name="Table 7"/>
          <p:cNvGraphicFramePr>
            <a:graphicFrameLocks noGrp="1"/>
          </p:cNvGraphicFramePr>
          <p:nvPr>
            <p:extLst>
              <p:ext uri="{D42A27DB-BD31-4B8C-83A1-F6EECF244321}">
                <p14:modId xmlns:p14="http://schemas.microsoft.com/office/powerpoint/2010/main" val="3744058487"/>
              </p:ext>
            </p:extLst>
          </p:nvPr>
        </p:nvGraphicFramePr>
        <p:xfrm>
          <a:off x="4571999" y="1803110"/>
          <a:ext cx="3799204" cy="1642672"/>
        </p:xfrm>
        <a:graphic>
          <a:graphicData uri="http://schemas.openxmlformats.org/drawingml/2006/table">
            <a:tbl>
              <a:tblPr/>
              <a:tblGrid>
                <a:gridCol w="2249267"/>
                <a:gridCol w="926910"/>
                <a:gridCol w="623027"/>
              </a:tblGrid>
              <a:tr h="205334">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Citizenship Status</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410668">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05334">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143477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334">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Born abroad of American parents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2104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334">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Naturalized citizen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6821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334">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Not a citizen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11028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5334">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6385"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46" t="28404" r="1" b="23082"/>
          <a:stretch/>
        </p:blipFill>
        <p:spPr bwMode="auto">
          <a:xfrm>
            <a:off x="919767" y="3721779"/>
            <a:ext cx="7304465" cy="277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694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Working</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25</a:t>
            </a:fld>
            <a:endParaRPr lang="en-US"/>
          </a:p>
        </p:txBody>
      </p:sp>
      <p:sp>
        <p:nvSpPr>
          <p:cNvPr id="3" name="TextBox 2"/>
          <p:cNvSpPr txBox="1"/>
          <p:nvPr/>
        </p:nvSpPr>
        <p:spPr>
          <a:xfrm>
            <a:off x="914399" y="1275864"/>
            <a:ext cx="3952069" cy="589905"/>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rPr>
              <a:t>Independent Variable: </a:t>
            </a:r>
            <a:r>
              <a:rPr lang="en-US" sz="1200" dirty="0" smtClean="0">
                <a:latin typeface="Georgia" panose="02040502050405020303" pitchFamily="18" charset="0"/>
              </a:rPr>
              <a:t>Race</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The highest </a:t>
            </a:r>
            <a:r>
              <a:rPr lang="en-US" sz="1200" dirty="0" err="1" smtClean="0">
                <a:latin typeface="Georgia" panose="02040502050405020303" pitchFamily="18" charset="0"/>
              </a:rPr>
              <a:t>participents</a:t>
            </a:r>
            <a:r>
              <a:rPr lang="en-US" sz="1200" dirty="0" smtClean="0">
                <a:latin typeface="Georgia" panose="02040502050405020303" pitchFamily="18"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3986299885"/>
              </p:ext>
            </p:extLst>
          </p:nvPr>
        </p:nvGraphicFramePr>
        <p:xfrm>
          <a:off x="5567495" y="1275864"/>
          <a:ext cx="3034061" cy="3433699"/>
        </p:xfrm>
        <a:graphic>
          <a:graphicData uri="http://schemas.openxmlformats.org/drawingml/2006/table">
            <a:tbl>
              <a:tblPr/>
              <a:tblGrid>
                <a:gridCol w="1806565"/>
                <a:gridCol w="734081"/>
                <a:gridCol w="493415"/>
              </a:tblGrid>
              <a:tr h="238292">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Race</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567794">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382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White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118544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22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Black/Negro</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19262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529">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American Indian or Alaska Native</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1294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2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Chinese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3511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292">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Japanese</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431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2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Asian or Pacific Islander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8901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2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race, nec</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6045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2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Two major races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4968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2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Three or more major races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474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29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740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9161" b="4380"/>
          <a:stretch/>
        </p:blipFill>
        <p:spPr bwMode="auto">
          <a:xfrm>
            <a:off x="457199" y="2851689"/>
            <a:ext cx="4858719" cy="347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303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a:t>
            </a:r>
            <a:r>
              <a:rPr lang="en-US" sz="1800" dirty="0" smtClean="0">
                <a:latin typeface="Georgia" panose="02040502050405020303" pitchFamily="18" charset="0"/>
              </a:rPr>
              <a:t>Statistics: Working</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26</a:t>
            </a:fld>
            <a:endParaRPr lang="en-US"/>
          </a:p>
        </p:txBody>
      </p:sp>
      <p:sp>
        <p:nvSpPr>
          <p:cNvPr id="3" name="TextBox 2"/>
          <p:cNvSpPr txBox="1"/>
          <p:nvPr/>
        </p:nvSpPr>
        <p:spPr>
          <a:xfrm>
            <a:off x="832512" y="1417638"/>
            <a:ext cx="4761464" cy="589905"/>
          </a:xfrm>
          <a:prstGeom prst="rect">
            <a:avLst/>
          </a:prstGeom>
          <a:noFill/>
        </p:spPr>
        <p:txBody>
          <a:bodyPr wrap="square" rtlCol="0">
            <a:spAutoFit/>
          </a:bodyPr>
          <a:lstStyle/>
          <a:p>
            <a:pPr>
              <a:spcBef>
                <a:spcPts val="300"/>
              </a:spcBef>
              <a:spcAft>
                <a:spcPts val="700"/>
              </a:spcAft>
            </a:pPr>
            <a:r>
              <a:rPr lang="en-US" sz="1200" b="1" dirty="0" smtClean="0">
                <a:latin typeface="Georgia" panose="02040502050405020303" pitchFamily="18" charset="0"/>
              </a:rPr>
              <a:t>Independent Variable: </a:t>
            </a:r>
            <a:r>
              <a:rPr lang="en-US" sz="1200" dirty="0" smtClean="0">
                <a:latin typeface="Georgia" panose="02040502050405020303" pitchFamily="18" charset="0"/>
              </a:rPr>
              <a:t>Number of Children in Household</a:t>
            </a:r>
            <a:endParaRPr lang="en-US" sz="1200" b="1"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We</a:t>
            </a:r>
          </a:p>
        </p:txBody>
      </p:sp>
      <p:graphicFrame>
        <p:nvGraphicFramePr>
          <p:cNvPr id="7" name="Table 6"/>
          <p:cNvGraphicFramePr>
            <a:graphicFrameLocks noGrp="1"/>
          </p:cNvGraphicFramePr>
          <p:nvPr>
            <p:extLst>
              <p:ext uri="{D42A27DB-BD31-4B8C-83A1-F6EECF244321}">
                <p14:modId xmlns:p14="http://schemas.microsoft.com/office/powerpoint/2010/main" val="121388743"/>
              </p:ext>
            </p:extLst>
          </p:nvPr>
        </p:nvGraphicFramePr>
        <p:xfrm>
          <a:off x="5593976" y="1417638"/>
          <a:ext cx="2669540" cy="2511431"/>
        </p:xfrm>
        <a:graphic>
          <a:graphicData uri="http://schemas.openxmlformats.org/drawingml/2006/table">
            <a:tbl>
              <a:tblPr/>
              <a:tblGrid>
                <a:gridCol w="1186180"/>
                <a:gridCol w="887095"/>
                <a:gridCol w="596265"/>
              </a:tblGrid>
              <a:tr h="0">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Children in Household</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0">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0 children present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140066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 child present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10901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7884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3257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4</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1006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5</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228</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6</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8</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9+</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843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8155" t="9159"/>
          <a:stretch/>
        </p:blipFill>
        <p:spPr bwMode="auto">
          <a:xfrm>
            <a:off x="832512" y="3290596"/>
            <a:ext cx="4235434" cy="356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7014" b="89756"/>
          <a:stretch/>
        </p:blipFill>
        <p:spPr bwMode="auto">
          <a:xfrm>
            <a:off x="457200" y="2700691"/>
            <a:ext cx="2412973" cy="5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871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Working</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27</a:t>
            </a:fld>
            <a:endParaRPr lang="en-US"/>
          </a:p>
        </p:txBody>
      </p:sp>
      <p:sp>
        <p:nvSpPr>
          <p:cNvPr id="3" name="TextBox 2"/>
          <p:cNvSpPr txBox="1"/>
          <p:nvPr/>
        </p:nvSpPr>
        <p:spPr>
          <a:xfrm>
            <a:off x="788158" y="1423335"/>
            <a:ext cx="3904866" cy="1456809"/>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rPr>
              <a:t>Independent Variable</a:t>
            </a:r>
            <a:r>
              <a:rPr lang="en-US" sz="1200" b="1" dirty="0" smtClean="0">
                <a:latin typeface="Georgia" panose="02040502050405020303" pitchFamily="18" charset="0"/>
              </a:rPr>
              <a:t>: </a:t>
            </a:r>
            <a:r>
              <a:rPr lang="en-US" sz="1200" dirty="0" smtClean="0">
                <a:latin typeface="Georgia" panose="02040502050405020303" pitchFamily="18" charset="0"/>
              </a:rPr>
              <a:t>Relation to Household Head</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 to see if perceived health status has any affect on Labor Force Participation.</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As you can see, the more confident you are in your health, the more likely you are to be participating in the labor force.</a:t>
            </a:r>
            <a:endParaRPr lang="en-US" sz="1200" dirty="0">
              <a:latin typeface="Georgia" panose="02040502050405020303"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10369834"/>
              </p:ext>
            </p:extLst>
          </p:nvPr>
        </p:nvGraphicFramePr>
        <p:xfrm>
          <a:off x="5411466" y="1323509"/>
          <a:ext cx="2946400" cy="2870207"/>
        </p:xfrm>
        <a:graphic>
          <a:graphicData uri="http://schemas.openxmlformats.org/drawingml/2006/table">
            <a:tbl>
              <a:tblPr/>
              <a:tblGrid>
                <a:gridCol w="1463040"/>
                <a:gridCol w="887095"/>
                <a:gridCol w="596265"/>
              </a:tblGrid>
              <a:tr h="0">
                <a:tc row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Relationship to Household Head</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0">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Head/Householder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39434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Spouse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11674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Child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65408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Child-in-law</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921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Parent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Sibling</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2213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Sibling-in-Law</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Grandchild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2887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relatives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1839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Partner, friend, visitor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14939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non-relatives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23239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Institutional inmates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626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945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61830" b="90414"/>
          <a:stretch/>
        </p:blipFill>
        <p:spPr bwMode="auto">
          <a:xfrm>
            <a:off x="645458" y="3324418"/>
            <a:ext cx="2603967" cy="51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78" t="8881"/>
          <a:stretch/>
        </p:blipFill>
        <p:spPr bwMode="auto">
          <a:xfrm>
            <a:off x="645458" y="3835614"/>
            <a:ext cx="4424083" cy="28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388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168" r="69918" b="73247"/>
          <a:stretch/>
        </p:blipFill>
        <p:spPr bwMode="auto">
          <a:xfrm>
            <a:off x="884747" y="3670908"/>
            <a:ext cx="2200555" cy="37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a:t>
            </a:r>
            <a:r>
              <a:rPr lang="en-US" sz="1800" dirty="0" smtClean="0">
                <a:latin typeface="Georgia" panose="02040502050405020303" pitchFamily="18" charset="0"/>
              </a:rPr>
              <a:t>Statistics: Working</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28</a:t>
            </a:fld>
            <a:endParaRPr lang="en-US"/>
          </a:p>
        </p:txBody>
      </p:sp>
      <p:sp>
        <p:nvSpPr>
          <p:cNvPr id="5" name="TextBox 4"/>
          <p:cNvSpPr txBox="1"/>
          <p:nvPr/>
        </p:nvSpPr>
        <p:spPr>
          <a:xfrm>
            <a:off x="658903" y="1458233"/>
            <a:ext cx="3321425" cy="1641475"/>
          </a:xfrm>
          <a:prstGeom prst="rect">
            <a:avLst/>
          </a:prstGeom>
          <a:noFill/>
        </p:spPr>
        <p:txBody>
          <a:bodyPr wrap="square" rtlCol="0">
            <a:spAutoFit/>
          </a:bodyPr>
          <a:lstStyle/>
          <a:p>
            <a:pPr marL="120650">
              <a:spcBef>
                <a:spcPts val="300"/>
              </a:spcBef>
              <a:spcAft>
                <a:spcPts val="700"/>
              </a:spcAft>
            </a:pPr>
            <a:r>
              <a:rPr lang="en-US" sz="1200" b="1" dirty="0">
                <a:latin typeface="Georgia"/>
                <a:cs typeface="Georgia"/>
              </a:rPr>
              <a:t>Independent Variable: </a:t>
            </a:r>
            <a:r>
              <a:rPr lang="en-US" sz="1200" dirty="0" smtClean="0">
                <a:latin typeface="Georgia" panose="02040502050405020303" pitchFamily="18" charset="0"/>
              </a:rPr>
              <a:t> Years in the US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 to see at what range peoples perceived health will allow someone to get food stamps.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According to our graph, the poorer your health, the more likely you are to be on food stamps</a:t>
            </a:r>
            <a:endParaRPr lang="en-US" sz="1200" dirty="0">
              <a:latin typeface="Georgia" panose="02040502050405020303"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60996123"/>
              </p:ext>
            </p:extLst>
          </p:nvPr>
        </p:nvGraphicFramePr>
        <p:xfrm>
          <a:off x="5217805" y="1516556"/>
          <a:ext cx="2825769" cy="2218628"/>
        </p:xfrm>
        <a:graphic>
          <a:graphicData uri="http://schemas.openxmlformats.org/drawingml/2006/table">
            <a:tbl>
              <a:tblPr/>
              <a:tblGrid>
                <a:gridCol w="1057487"/>
                <a:gridCol w="1057487"/>
                <a:gridCol w="710795"/>
              </a:tblGrid>
              <a:tr h="221863">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Years in the US</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443724">
                <a:tc vMerge="1">
                  <a:txBody>
                    <a:bodyPr/>
                    <a:lstStyle/>
                    <a:p>
                      <a:endParaRPr lang="en-US"/>
                    </a:p>
                  </a:txBody>
                  <a:tcPr/>
                </a:tc>
                <a:tc>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Observations</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2186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142886</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186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0-5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6567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186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6-10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4318</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186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11-15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3510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186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16-20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3418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186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21+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2731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186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20481"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20405" t="25342" b="17513"/>
          <a:stretch/>
        </p:blipFill>
        <p:spPr bwMode="auto">
          <a:xfrm>
            <a:off x="946243" y="4000933"/>
            <a:ext cx="7251514" cy="267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4231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Working</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29</a:t>
            </a:fld>
            <a:endParaRPr lang="en-US"/>
          </a:p>
        </p:txBody>
      </p:sp>
      <p:sp>
        <p:nvSpPr>
          <p:cNvPr id="3" name="TextBox 2"/>
          <p:cNvSpPr txBox="1"/>
          <p:nvPr/>
        </p:nvSpPr>
        <p:spPr>
          <a:xfrm>
            <a:off x="968991" y="1417638"/>
            <a:ext cx="3641109" cy="1641475"/>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cs typeface="Georgia"/>
              </a:rPr>
              <a:t>Independent Variable: </a:t>
            </a:r>
            <a:r>
              <a:rPr lang="en-US" sz="1200" dirty="0" smtClean="0">
                <a:latin typeface="Georgia" panose="02040502050405020303" pitchFamily="18" charset="0"/>
                <a:cs typeface="Georgia"/>
              </a:rPr>
              <a:t>Hispanic Origin</a:t>
            </a:r>
            <a:endParaRPr lang="en-US" sz="1200"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 to see if different races are more likely to participate in the labor force than other races.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As you can see from the graph, the likelihood of participating is pretty evenly distributed around .6 and .7</a:t>
            </a:r>
            <a:endParaRPr lang="en-US" sz="1200" dirty="0">
              <a:latin typeface="Georgia" panose="02040502050405020303"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42636200"/>
              </p:ext>
            </p:extLst>
          </p:nvPr>
        </p:nvGraphicFramePr>
        <p:xfrm>
          <a:off x="5254961" y="1653987"/>
          <a:ext cx="2880509" cy="2075146"/>
        </p:xfrm>
        <a:graphic>
          <a:graphicData uri="http://schemas.openxmlformats.org/drawingml/2006/table">
            <a:tbl>
              <a:tblPr/>
              <a:tblGrid>
                <a:gridCol w="1079420"/>
                <a:gridCol w="1077107"/>
                <a:gridCol w="723982"/>
              </a:tblGrid>
              <a:tr h="230572">
                <a:tc row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Hispanic Origin</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461142">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3057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Not Hispanic</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141101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057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Mexican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13216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057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Puerto Rican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057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Cuban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911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057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5998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057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21505"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66" t="25107" r="1" b="20805"/>
          <a:stretch/>
        </p:blipFill>
        <p:spPr bwMode="auto">
          <a:xfrm>
            <a:off x="912018" y="4531660"/>
            <a:ext cx="7319963" cy="309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6063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41" y="153615"/>
            <a:ext cx="8229600" cy="1143000"/>
          </a:xfrm>
        </p:spPr>
        <p:txBody>
          <a:bodyPr>
            <a:normAutofit/>
          </a:bodyPr>
          <a:lstStyle/>
          <a:p>
            <a:r>
              <a:rPr lang="en-US" sz="1800" dirty="0" smtClean="0">
                <a:latin typeface="Georgia"/>
                <a:cs typeface="Georgia"/>
              </a:rPr>
              <a:t>Motivation</a:t>
            </a:r>
            <a:endParaRPr lang="en-US" sz="1800" dirty="0">
              <a:latin typeface="Georgia"/>
              <a:cs typeface="Georgia"/>
            </a:endParaRPr>
          </a:p>
        </p:txBody>
      </p:sp>
      <p:sp>
        <p:nvSpPr>
          <p:cNvPr id="3" name="Content Placeholder 2"/>
          <p:cNvSpPr>
            <a:spLocks noGrp="1"/>
          </p:cNvSpPr>
          <p:nvPr>
            <p:ph idx="1"/>
          </p:nvPr>
        </p:nvSpPr>
        <p:spPr>
          <a:xfrm>
            <a:off x="874058" y="1600200"/>
            <a:ext cx="7422777" cy="4525963"/>
          </a:xfrm>
        </p:spPr>
        <p:txBody>
          <a:bodyPr>
            <a:normAutofit/>
          </a:bodyPr>
          <a:lstStyle/>
          <a:p>
            <a:pPr marL="0" indent="0">
              <a:buNone/>
            </a:pPr>
            <a:r>
              <a:rPr lang="en-US" sz="1200" dirty="0">
                <a:latin typeface="Georgia" panose="02040502050405020303" pitchFamily="18" charset="0"/>
              </a:rPr>
              <a:t>The motivation of this project is to find out what encourages the public to participate in labor force and </a:t>
            </a:r>
            <a:r>
              <a:rPr lang="en-US" sz="1200" dirty="0" smtClean="0">
                <a:latin typeface="Georgia" panose="02040502050405020303" pitchFamily="18" charset="0"/>
              </a:rPr>
              <a:t>the </a:t>
            </a:r>
            <a:r>
              <a:rPr lang="en-US" sz="1200" dirty="0">
                <a:latin typeface="Georgia" panose="02040502050405020303" pitchFamily="18" charset="0"/>
              </a:rPr>
              <a:t>impacts of the  introduction of a social welfare program such as food stamps. We are also looking what characteristics drive individuals to form part of the labor force. </a:t>
            </a:r>
            <a:endParaRPr lang="en-US" sz="1200" dirty="0" smtClean="0">
              <a:latin typeface="Georgia" panose="02040502050405020303" pitchFamily="18" charset="0"/>
            </a:endParaRPr>
          </a:p>
          <a:p>
            <a:pPr marL="0" indent="0">
              <a:buNone/>
            </a:pPr>
            <a:endParaRPr lang="en-US" sz="1200" dirty="0">
              <a:latin typeface="Georgia" panose="02040502050405020303" pitchFamily="18" charset="0"/>
            </a:endParaRPr>
          </a:p>
          <a:p>
            <a:pPr marL="0" indent="0">
              <a:buNone/>
            </a:pPr>
            <a:r>
              <a:rPr lang="en-US" sz="1200" dirty="0">
                <a:latin typeface="Georgia" panose="02040502050405020303" pitchFamily="18" charset="0"/>
              </a:rPr>
              <a:t>What are some of the reasons individuals are more self-driven then others to participate in the workforce. What are the influencing factors that impact the work effort of these individuals to form part of the labor force.</a:t>
            </a:r>
          </a:p>
          <a:p>
            <a:endParaRPr lang="en-US" dirty="0"/>
          </a:p>
        </p:txBody>
      </p:sp>
      <p:sp>
        <p:nvSpPr>
          <p:cNvPr id="4" name="Slide Number Placeholder 3"/>
          <p:cNvSpPr>
            <a:spLocks noGrp="1"/>
          </p:cNvSpPr>
          <p:nvPr>
            <p:ph type="sldNum" sz="quarter" idx="12"/>
          </p:nvPr>
        </p:nvSpPr>
        <p:spPr/>
        <p:txBody>
          <a:bodyPr/>
          <a:lstStyle/>
          <a:p>
            <a:fld id="{E3374A4E-8BD1-B540-9C01-824967522105}" type="slidenum">
              <a:rPr lang="en-US" smtClean="0"/>
              <a:t>3</a:t>
            </a:fld>
            <a:endParaRPr lang="en-US"/>
          </a:p>
        </p:txBody>
      </p:sp>
    </p:spTree>
    <p:extLst>
      <p:ext uri="{BB962C8B-B14F-4D97-AF65-F5344CB8AC3E}">
        <p14:creationId xmlns:p14="http://schemas.microsoft.com/office/powerpoint/2010/main" val="1704836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Working</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30</a:t>
            </a:fld>
            <a:endParaRPr lang="en-US"/>
          </a:p>
        </p:txBody>
      </p:sp>
      <p:sp>
        <p:nvSpPr>
          <p:cNvPr id="3" name="TextBox 2"/>
          <p:cNvSpPr txBox="1"/>
          <p:nvPr/>
        </p:nvSpPr>
        <p:spPr>
          <a:xfrm>
            <a:off x="720488" y="1565479"/>
            <a:ext cx="4026324" cy="1456809"/>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cs typeface="Georgia"/>
              </a:rPr>
              <a:t>Independent Variable: </a:t>
            </a:r>
            <a:r>
              <a:rPr lang="en-US" sz="1200" dirty="0" smtClean="0">
                <a:latin typeface="Georgia" panose="02040502050405020303" pitchFamily="18" charset="0"/>
                <a:cs typeface="Georgia"/>
              </a:rPr>
              <a:t>Speak English</a:t>
            </a:r>
            <a:endParaRPr lang="en-US" sz="1200"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 to see what type of races are likely to be on food stamps.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According to our graph and table, Black-Hawaiian/Pacific Islander are likely to be on food stamps.</a:t>
            </a:r>
            <a:endParaRPr lang="en-US" sz="1200" dirty="0">
              <a:latin typeface="Georgia" panose="02040502050405020303"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60055741"/>
              </p:ext>
            </p:extLst>
          </p:nvPr>
        </p:nvGraphicFramePr>
        <p:xfrm>
          <a:off x="5168190" y="1801905"/>
          <a:ext cx="3370692" cy="1981016"/>
        </p:xfrm>
        <a:graphic>
          <a:graphicData uri="http://schemas.openxmlformats.org/drawingml/2006/table">
            <a:tbl>
              <a:tblPr/>
              <a:tblGrid>
                <a:gridCol w="1735059"/>
                <a:gridCol w="978159"/>
                <a:gridCol w="657474"/>
              </a:tblGrid>
              <a:tr h="220113">
                <a:tc row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Speak English</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440225">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2011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Does not speak English</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011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speaks only English</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128668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011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speaks very well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27755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011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speaks well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5417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011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but not well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011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57%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2252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66" t="24402" r="1" b="17984"/>
          <a:stretch/>
        </p:blipFill>
        <p:spPr bwMode="auto">
          <a:xfrm>
            <a:off x="912018" y="3993776"/>
            <a:ext cx="7319963" cy="329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50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374A4E-8BD1-B540-9C01-824967522105}" type="slidenum">
              <a:rPr lang="en-US" smtClean="0">
                <a:solidFill>
                  <a:prstClr val="black">
                    <a:tint val="75000"/>
                  </a:prstClr>
                </a:solidFill>
              </a:rPr>
              <a:pPr/>
              <a:t>31</a:t>
            </a:fld>
            <a:endParaRPr lang="en-US">
              <a:solidFill>
                <a:prstClr val="black">
                  <a:tint val="75000"/>
                </a:prstClr>
              </a:solidFill>
            </a:endParaRPr>
          </a:p>
        </p:txBody>
      </p:sp>
      <p:sp>
        <p:nvSpPr>
          <p:cNvPr id="3" name="TextBox 2"/>
          <p:cNvSpPr txBox="1"/>
          <p:nvPr/>
        </p:nvSpPr>
        <p:spPr>
          <a:xfrm>
            <a:off x="941696" y="1644354"/>
            <a:ext cx="2797791" cy="902811"/>
          </a:xfrm>
          <a:prstGeom prst="rect">
            <a:avLst/>
          </a:prstGeom>
          <a:noFill/>
        </p:spPr>
        <p:txBody>
          <a:bodyPr wrap="square" rtlCol="0">
            <a:spAutoFit/>
          </a:bodyPr>
          <a:lstStyle/>
          <a:p>
            <a:pPr>
              <a:spcBef>
                <a:spcPts val="300"/>
              </a:spcBef>
              <a:spcAft>
                <a:spcPts val="700"/>
              </a:spcAft>
            </a:pPr>
            <a:r>
              <a:rPr lang="en-US" sz="1200" b="1" dirty="0" smtClean="0">
                <a:solidFill>
                  <a:prstClr val="black"/>
                </a:solidFill>
                <a:latin typeface="Georgia" panose="02040502050405020303" pitchFamily="18" charset="0"/>
                <a:cs typeface="Georgia"/>
              </a:rPr>
              <a:t>Independent </a:t>
            </a:r>
            <a:r>
              <a:rPr lang="en-US" sz="1200" b="1" dirty="0">
                <a:solidFill>
                  <a:prstClr val="black"/>
                </a:solidFill>
                <a:latin typeface="Georgia" panose="02040502050405020303" pitchFamily="18" charset="0"/>
                <a:cs typeface="Georgia"/>
              </a:rPr>
              <a:t>Variable</a:t>
            </a:r>
            <a:r>
              <a:rPr lang="en-US" sz="1200" b="1" dirty="0" smtClean="0">
                <a:solidFill>
                  <a:prstClr val="black"/>
                </a:solidFill>
                <a:latin typeface="Georgia" panose="02040502050405020303" pitchFamily="18" charset="0"/>
                <a:cs typeface="Georgia"/>
              </a:rPr>
              <a:t>: </a:t>
            </a:r>
            <a:r>
              <a:rPr lang="en-US" sz="1200" dirty="0" smtClean="0">
                <a:solidFill>
                  <a:prstClr val="black"/>
                </a:solidFill>
                <a:latin typeface="Georgia" panose="02040502050405020303" pitchFamily="18" charset="0"/>
                <a:cs typeface="Georgia"/>
              </a:rPr>
              <a:t>Age</a:t>
            </a:r>
            <a:endParaRPr lang="en-US" sz="1200" dirty="0" smtClean="0">
              <a:solidFill>
                <a:prstClr val="black"/>
              </a:solidFill>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solidFill>
                  <a:prstClr val="black"/>
                </a:solidFill>
                <a:latin typeface="Georgia" panose="02040502050405020303" pitchFamily="18" charset="0"/>
              </a:rPr>
              <a:t>Which </a:t>
            </a:r>
          </a:p>
          <a:p>
            <a:pPr marL="285750" indent="-165100">
              <a:spcBef>
                <a:spcPts val="300"/>
              </a:spcBef>
              <a:spcAft>
                <a:spcPts val="700"/>
              </a:spcAft>
              <a:buFont typeface="Arial" panose="020B0604020202020204" pitchFamily="34" charset="0"/>
              <a:buChar char="•"/>
            </a:pPr>
            <a:r>
              <a:rPr lang="en-US" sz="1200" dirty="0" smtClean="0">
                <a:solidFill>
                  <a:prstClr val="black"/>
                </a:solidFill>
                <a:latin typeface="Georgia" panose="02040502050405020303" pitchFamily="18" charset="0"/>
              </a:rPr>
              <a:t>According</a:t>
            </a:r>
            <a:endParaRPr lang="en-US" sz="1200" dirty="0">
              <a:solidFill>
                <a:prstClr val="black"/>
              </a:solidFill>
              <a:latin typeface="Georgia" panose="02040502050405020303" pitchFamily="18" charset="0"/>
            </a:endParaRPr>
          </a:p>
        </p:txBody>
      </p:sp>
      <p:sp>
        <p:nvSpPr>
          <p:cNvPr id="7" name="Title 1"/>
          <p:cNvSpPr txBox="1">
            <a:spLocks/>
          </p:cNvSpPr>
          <p:nvPr/>
        </p:nvSpPr>
        <p:spPr>
          <a:xfrm>
            <a:off x="507737" y="36998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smtClean="0">
                <a:solidFill>
                  <a:prstClr val="black"/>
                </a:solidFill>
                <a:latin typeface="Georgia" panose="02040502050405020303" pitchFamily="18" charset="0"/>
              </a:rPr>
              <a:t>Conditional Statistics: Private School</a:t>
            </a:r>
            <a:endParaRPr lang="en-US" sz="1800" dirty="0">
              <a:solidFill>
                <a:prstClr val="black"/>
              </a:solidFill>
              <a:latin typeface="Georgia" panose="02040502050405020303"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24050173"/>
              </p:ext>
            </p:extLst>
          </p:nvPr>
        </p:nvGraphicFramePr>
        <p:xfrm>
          <a:off x="6124835" y="1308178"/>
          <a:ext cx="2370455" cy="3946535"/>
        </p:xfrm>
        <a:graphic>
          <a:graphicData uri="http://schemas.openxmlformats.org/drawingml/2006/table">
            <a:tbl>
              <a:tblPr/>
              <a:tblGrid>
                <a:gridCol w="887095"/>
                <a:gridCol w="887095"/>
                <a:gridCol w="596265"/>
              </a:tblGrid>
              <a:tr h="0">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Age</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0">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18</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15406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19</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23497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21104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18088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14530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10537</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8956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7590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26%</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26</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6608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5944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5414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29</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4936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4333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3852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3505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3356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34</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2934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35</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2840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2457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24636" b="18924"/>
          <a:stretch/>
        </p:blipFill>
        <p:spPr bwMode="auto">
          <a:xfrm>
            <a:off x="579428" y="3684495"/>
            <a:ext cx="5190566" cy="267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92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374A4E-8BD1-B540-9C01-824967522105}" type="slidenum">
              <a:rPr lang="en-US" smtClean="0">
                <a:solidFill>
                  <a:prstClr val="black">
                    <a:tint val="75000"/>
                  </a:prstClr>
                </a:solidFill>
              </a:rPr>
              <a:pPr/>
              <a:t>32</a:t>
            </a:fld>
            <a:endParaRPr lang="en-US">
              <a:solidFill>
                <a:prstClr val="black">
                  <a:tint val="75000"/>
                </a:prstClr>
              </a:solidFill>
            </a:endParaRPr>
          </a:p>
        </p:txBody>
      </p:sp>
      <p:sp>
        <p:nvSpPr>
          <p:cNvPr id="3" name="TextBox 2"/>
          <p:cNvSpPr txBox="1"/>
          <p:nvPr/>
        </p:nvSpPr>
        <p:spPr>
          <a:xfrm>
            <a:off x="928249" y="1644354"/>
            <a:ext cx="2797791" cy="902811"/>
          </a:xfrm>
          <a:prstGeom prst="rect">
            <a:avLst/>
          </a:prstGeom>
          <a:noFill/>
        </p:spPr>
        <p:txBody>
          <a:bodyPr wrap="square" rtlCol="0">
            <a:spAutoFit/>
          </a:bodyPr>
          <a:lstStyle/>
          <a:p>
            <a:pPr>
              <a:spcBef>
                <a:spcPts val="300"/>
              </a:spcBef>
              <a:spcAft>
                <a:spcPts val="700"/>
              </a:spcAft>
            </a:pPr>
            <a:r>
              <a:rPr lang="en-US" sz="1200" b="1" dirty="0" smtClean="0">
                <a:solidFill>
                  <a:prstClr val="black"/>
                </a:solidFill>
                <a:latin typeface="Georgia" panose="02040502050405020303" pitchFamily="18" charset="0"/>
                <a:cs typeface="Georgia"/>
              </a:rPr>
              <a:t>Independent </a:t>
            </a:r>
            <a:r>
              <a:rPr lang="en-US" sz="1200" b="1" dirty="0">
                <a:solidFill>
                  <a:prstClr val="black"/>
                </a:solidFill>
                <a:latin typeface="Georgia" panose="02040502050405020303" pitchFamily="18" charset="0"/>
                <a:cs typeface="Georgia"/>
              </a:rPr>
              <a:t>Variable</a:t>
            </a:r>
            <a:r>
              <a:rPr lang="en-US" sz="1200" b="1" dirty="0" smtClean="0">
                <a:solidFill>
                  <a:prstClr val="black"/>
                </a:solidFill>
                <a:latin typeface="Georgia" panose="02040502050405020303" pitchFamily="18" charset="0"/>
                <a:cs typeface="Georgia"/>
              </a:rPr>
              <a:t>: </a:t>
            </a:r>
            <a:r>
              <a:rPr lang="en-US" sz="1200" dirty="0" smtClean="0">
                <a:solidFill>
                  <a:prstClr val="black"/>
                </a:solidFill>
                <a:latin typeface="Georgia" panose="02040502050405020303" pitchFamily="18" charset="0"/>
                <a:cs typeface="Georgia"/>
              </a:rPr>
              <a:t>Sex</a:t>
            </a:r>
            <a:endParaRPr lang="en-US" sz="1200" dirty="0" smtClean="0">
              <a:solidFill>
                <a:prstClr val="black"/>
              </a:solidFill>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solidFill>
                  <a:prstClr val="black"/>
                </a:solidFill>
                <a:latin typeface="Georgia" panose="02040502050405020303" pitchFamily="18" charset="0"/>
              </a:rPr>
              <a:t>Which </a:t>
            </a:r>
          </a:p>
          <a:p>
            <a:pPr marL="285750" indent="-165100">
              <a:spcBef>
                <a:spcPts val="300"/>
              </a:spcBef>
              <a:spcAft>
                <a:spcPts val="700"/>
              </a:spcAft>
              <a:buFont typeface="Arial" panose="020B0604020202020204" pitchFamily="34" charset="0"/>
              <a:buChar char="•"/>
            </a:pPr>
            <a:r>
              <a:rPr lang="en-US" sz="1200" dirty="0" smtClean="0">
                <a:solidFill>
                  <a:prstClr val="black"/>
                </a:solidFill>
                <a:latin typeface="Georgia" panose="02040502050405020303" pitchFamily="18" charset="0"/>
              </a:rPr>
              <a:t>According </a:t>
            </a:r>
            <a:endParaRPr lang="en-US" sz="1200" dirty="0">
              <a:solidFill>
                <a:prstClr val="black"/>
              </a:solidFill>
              <a:latin typeface="Georgia" panose="02040502050405020303" pitchFamily="18" charset="0"/>
            </a:endParaRPr>
          </a:p>
        </p:txBody>
      </p:sp>
      <p:sp>
        <p:nvSpPr>
          <p:cNvPr id="7" name="Title 1"/>
          <p:cNvSpPr txBox="1">
            <a:spLocks/>
          </p:cNvSpPr>
          <p:nvPr/>
        </p:nvSpPr>
        <p:spPr>
          <a:xfrm>
            <a:off x="507737" y="36998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smtClean="0">
                <a:solidFill>
                  <a:prstClr val="black"/>
                </a:solidFill>
                <a:latin typeface="Georgia" panose="02040502050405020303" pitchFamily="18" charset="0"/>
              </a:rPr>
              <a:t>Conditional Statistics: Private School</a:t>
            </a:r>
            <a:endParaRPr lang="en-US" sz="1800" dirty="0">
              <a:solidFill>
                <a:prstClr val="black"/>
              </a:solidFill>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65891995"/>
              </p:ext>
            </p:extLst>
          </p:nvPr>
        </p:nvGraphicFramePr>
        <p:xfrm>
          <a:off x="5067654" y="1879456"/>
          <a:ext cx="2758535" cy="1335418"/>
        </p:xfrm>
        <a:graphic>
          <a:graphicData uri="http://schemas.openxmlformats.org/drawingml/2006/table">
            <a:tbl>
              <a:tblPr/>
              <a:tblGrid>
                <a:gridCol w="1032326"/>
                <a:gridCol w="1032326"/>
                <a:gridCol w="693883"/>
              </a:tblGrid>
              <a:tr h="222570">
                <a:tc row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Sex</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445138">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2257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73106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257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Female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90324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257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2355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34749" r="-119" b="31623"/>
          <a:stretch/>
        </p:blipFill>
        <p:spPr bwMode="auto">
          <a:xfrm>
            <a:off x="941696" y="4182036"/>
            <a:ext cx="7323884" cy="192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6622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Private School</a:t>
            </a:r>
            <a:endParaRPr lang="en-US" sz="1800" dirty="0"/>
          </a:p>
        </p:txBody>
      </p:sp>
      <p:sp>
        <p:nvSpPr>
          <p:cNvPr id="4" name="Slide Number Placeholder 3"/>
          <p:cNvSpPr>
            <a:spLocks noGrp="1"/>
          </p:cNvSpPr>
          <p:nvPr>
            <p:ph type="sldNum" sz="quarter" idx="12"/>
          </p:nvPr>
        </p:nvSpPr>
        <p:spPr/>
        <p:txBody>
          <a:bodyPr/>
          <a:lstStyle/>
          <a:p>
            <a:fld id="{E3374A4E-8BD1-B540-9C01-824967522105}" type="slidenum">
              <a:rPr lang="en-US" smtClean="0"/>
              <a:t>33</a:t>
            </a:fld>
            <a:endParaRPr lang="en-US"/>
          </a:p>
        </p:txBody>
      </p:sp>
      <p:sp>
        <p:nvSpPr>
          <p:cNvPr id="7" name="TextBox 6"/>
          <p:cNvSpPr txBox="1"/>
          <p:nvPr/>
        </p:nvSpPr>
        <p:spPr>
          <a:xfrm>
            <a:off x="1228299" y="1533076"/>
            <a:ext cx="3115101" cy="1641475"/>
          </a:xfrm>
          <a:prstGeom prst="rect">
            <a:avLst/>
          </a:prstGeom>
          <a:noFill/>
        </p:spPr>
        <p:txBody>
          <a:bodyPr wrap="square" rtlCol="0">
            <a:spAutoFit/>
          </a:bodyPr>
          <a:lstStyle/>
          <a:p>
            <a:pPr>
              <a:spcBef>
                <a:spcPts val="300"/>
              </a:spcBef>
              <a:spcAft>
                <a:spcPts val="700"/>
              </a:spcAft>
            </a:pPr>
            <a:r>
              <a:rPr lang="en-US" sz="1200" b="1" dirty="0" smtClean="0">
                <a:latin typeface="Georgia" panose="02040502050405020303" pitchFamily="18" charset="0"/>
              </a:rPr>
              <a:t>Independent Variable: </a:t>
            </a:r>
            <a:r>
              <a:rPr lang="en-US" sz="1200" dirty="0" smtClean="0">
                <a:latin typeface="Georgia" panose="02040502050405020303" pitchFamily="18" charset="0"/>
              </a:rPr>
              <a:t>Marital Status</a:t>
            </a:r>
            <a:endParaRPr lang="en-US" sz="1200" b="1"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Food Stamp recipients are most likely to be separated from their spouses.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It could be that separated people lose the income from their spouse and are more likely to apply and receive food stamps.</a:t>
            </a:r>
            <a:endParaRPr lang="en-US" sz="1200" dirty="0">
              <a:latin typeface="Georgia" panose="02040502050405020303"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20843531"/>
              </p:ext>
            </p:extLst>
          </p:nvPr>
        </p:nvGraphicFramePr>
        <p:xfrm>
          <a:off x="5321188" y="1417638"/>
          <a:ext cx="3365612" cy="1954900"/>
        </p:xfrm>
        <a:graphic>
          <a:graphicData uri="http://schemas.openxmlformats.org/drawingml/2006/table">
            <a:tbl>
              <a:tblPr/>
              <a:tblGrid>
                <a:gridCol w="1726998"/>
                <a:gridCol w="979942"/>
                <a:gridCol w="658672"/>
              </a:tblGrid>
              <a:tr h="195490">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Marital Status</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390980">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19549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Married, spouse present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24488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549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Married, spouse absent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2273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549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Separated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549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Divorced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3850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549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Widowed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549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Never married/single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131333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549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25601"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20403" r="249" b="17043"/>
          <a:stretch/>
        </p:blipFill>
        <p:spPr bwMode="auto">
          <a:xfrm>
            <a:off x="1472452" y="3614233"/>
            <a:ext cx="6199095" cy="289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279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125"/>
            <a:ext cx="8229600" cy="1143000"/>
          </a:xfrm>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Private School</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34</a:t>
            </a:fld>
            <a:endParaRPr lang="en-US"/>
          </a:p>
        </p:txBody>
      </p:sp>
      <p:sp>
        <p:nvSpPr>
          <p:cNvPr id="5" name="TextBox 4"/>
          <p:cNvSpPr txBox="1"/>
          <p:nvPr/>
        </p:nvSpPr>
        <p:spPr>
          <a:xfrm>
            <a:off x="184076" y="1950884"/>
            <a:ext cx="184666" cy="369332"/>
          </a:xfrm>
          <a:prstGeom prst="rect">
            <a:avLst/>
          </a:prstGeom>
          <a:noFill/>
        </p:spPr>
        <p:txBody>
          <a:bodyPr wrap="none" rtlCol="0">
            <a:spAutoFit/>
          </a:bodyPr>
          <a:lstStyle/>
          <a:p>
            <a:endParaRPr lang="en-US" dirty="0"/>
          </a:p>
        </p:txBody>
      </p:sp>
      <p:sp>
        <p:nvSpPr>
          <p:cNvPr id="3" name="TextBox 2"/>
          <p:cNvSpPr txBox="1"/>
          <p:nvPr/>
        </p:nvSpPr>
        <p:spPr>
          <a:xfrm>
            <a:off x="805219" y="1552595"/>
            <a:ext cx="3228899" cy="1456809"/>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rPr>
              <a:t>Independent Variable: </a:t>
            </a:r>
            <a:r>
              <a:rPr lang="en-US" sz="1200" dirty="0">
                <a:latin typeface="Georgia" panose="02040502050405020303" pitchFamily="18" charset="0"/>
              </a:rPr>
              <a:t>Citizenship S</a:t>
            </a:r>
            <a:r>
              <a:rPr lang="en-US" sz="1200" dirty="0" smtClean="0">
                <a:latin typeface="Georgia" panose="02040502050405020303" pitchFamily="18" charset="0"/>
              </a:rPr>
              <a:t>tatus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This graph shows us that non US Citizens are likely to be on food stamps.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When it is tough to get a job without legal documentation, some non citizens may turn to Food Stamps</a:t>
            </a:r>
            <a:endParaRPr lang="en-US" sz="1200" dirty="0">
              <a:latin typeface="Georgia" panose="020405020504050203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07495469"/>
              </p:ext>
            </p:extLst>
          </p:nvPr>
        </p:nvGraphicFramePr>
        <p:xfrm>
          <a:off x="4470595" y="1552593"/>
          <a:ext cx="4014499" cy="1979269"/>
        </p:xfrm>
        <a:graphic>
          <a:graphicData uri="http://schemas.openxmlformats.org/drawingml/2006/table">
            <a:tbl>
              <a:tblPr/>
              <a:tblGrid>
                <a:gridCol w="2376730"/>
                <a:gridCol w="979436"/>
                <a:gridCol w="658333"/>
              </a:tblGrid>
              <a:tr h="247409">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Citizenship Status</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494815">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47409">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143477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409">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Born abroad of American parents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2104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409">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Naturalized citizen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6821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409">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Not a citizen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11028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409">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26625"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854" t="29105" b="24568"/>
          <a:stretch/>
        </p:blipFill>
        <p:spPr bwMode="auto">
          <a:xfrm>
            <a:off x="945636" y="4179298"/>
            <a:ext cx="7252728" cy="2649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331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Private School</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35</a:t>
            </a:fld>
            <a:endParaRPr lang="en-US"/>
          </a:p>
        </p:txBody>
      </p:sp>
      <p:sp>
        <p:nvSpPr>
          <p:cNvPr id="3" name="TextBox 2"/>
          <p:cNvSpPr txBox="1"/>
          <p:nvPr/>
        </p:nvSpPr>
        <p:spPr>
          <a:xfrm>
            <a:off x="914399" y="1275864"/>
            <a:ext cx="3429001" cy="959237"/>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rPr>
              <a:t>Independent Variable: </a:t>
            </a:r>
            <a:r>
              <a:rPr lang="en-US" sz="1200" dirty="0" smtClean="0">
                <a:latin typeface="Georgia" panose="02040502050405020303" pitchFamily="18" charset="0"/>
              </a:rPr>
              <a:t>Race</a:t>
            </a:r>
          </a:p>
          <a:p>
            <a:pPr marL="285750" indent="-28575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wanted to see if the amount of weeks looking for work discouraged people from joining the work force.</a:t>
            </a:r>
          </a:p>
        </p:txBody>
      </p:sp>
      <p:graphicFrame>
        <p:nvGraphicFramePr>
          <p:cNvPr id="5" name="Table 4"/>
          <p:cNvGraphicFramePr>
            <a:graphicFrameLocks noGrp="1"/>
          </p:cNvGraphicFramePr>
          <p:nvPr>
            <p:extLst>
              <p:ext uri="{D42A27DB-BD31-4B8C-83A1-F6EECF244321}">
                <p14:modId xmlns:p14="http://schemas.microsoft.com/office/powerpoint/2010/main" val="624452347"/>
              </p:ext>
            </p:extLst>
          </p:nvPr>
        </p:nvGraphicFramePr>
        <p:xfrm>
          <a:off x="4719918" y="1351785"/>
          <a:ext cx="3585845" cy="2332043"/>
        </p:xfrm>
        <a:graphic>
          <a:graphicData uri="http://schemas.openxmlformats.org/drawingml/2006/table">
            <a:tbl>
              <a:tblPr/>
              <a:tblGrid>
                <a:gridCol w="2135112"/>
                <a:gridCol w="867583"/>
                <a:gridCol w="583150"/>
              </a:tblGrid>
              <a:tr h="177308">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Race</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354616">
                <a:tc vMerge="1">
                  <a:txBody>
                    <a:bodyPr/>
                    <a:lstStyle/>
                    <a:p>
                      <a:endParaRPr lang="en-US"/>
                    </a:p>
                  </a:txBody>
                  <a:tcPr/>
                </a:tc>
                <a:tc>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Observations</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Average</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17730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White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118544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730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Black/Negro</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19262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5383">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American Indian or Alaska Native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1294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730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Chinese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3511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730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Japanese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431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730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Asian or Pacific Islander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8901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730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race, nec</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6045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730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Two major races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4968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730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Three or more major races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474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730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163430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2867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8881" b="4109"/>
          <a:stretch/>
        </p:blipFill>
        <p:spPr bwMode="auto">
          <a:xfrm>
            <a:off x="1321173" y="3791404"/>
            <a:ext cx="6501653" cy="2992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36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7345" b="88768"/>
          <a:stretch/>
        </p:blipFill>
        <p:spPr bwMode="auto">
          <a:xfrm>
            <a:off x="1199169" y="3653447"/>
            <a:ext cx="2388813" cy="64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a:t>
            </a:r>
            <a:r>
              <a:rPr lang="en-US" sz="1800" dirty="0" smtClean="0">
                <a:latin typeface="Georgia" panose="02040502050405020303" pitchFamily="18" charset="0"/>
              </a:rPr>
              <a:t>Statistics: Private School</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solidFill>
                  <a:prstClr val="black">
                    <a:tint val="75000"/>
                  </a:prstClr>
                </a:solidFill>
              </a:rPr>
              <a:pPr/>
              <a:t>36</a:t>
            </a:fld>
            <a:endParaRPr lang="en-US">
              <a:solidFill>
                <a:prstClr val="black">
                  <a:tint val="75000"/>
                </a:prstClr>
              </a:solidFill>
            </a:endParaRPr>
          </a:p>
        </p:txBody>
      </p:sp>
      <p:sp>
        <p:nvSpPr>
          <p:cNvPr id="3" name="TextBox 2"/>
          <p:cNvSpPr txBox="1"/>
          <p:nvPr/>
        </p:nvSpPr>
        <p:spPr>
          <a:xfrm>
            <a:off x="832512" y="1417638"/>
            <a:ext cx="4761464" cy="589905"/>
          </a:xfrm>
          <a:prstGeom prst="rect">
            <a:avLst/>
          </a:prstGeom>
          <a:noFill/>
        </p:spPr>
        <p:txBody>
          <a:bodyPr wrap="square" rtlCol="0">
            <a:spAutoFit/>
          </a:bodyPr>
          <a:lstStyle/>
          <a:p>
            <a:pPr>
              <a:spcBef>
                <a:spcPts val="300"/>
              </a:spcBef>
              <a:spcAft>
                <a:spcPts val="700"/>
              </a:spcAft>
            </a:pPr>
            <a:r>
              <a:rPr lang="en-US" sz="1200" b="1" dirty="0" smtClean="0">
                <a:solidFill>
                  <a:prstClr val="black"/>
                </a:solidFill>
                <a:latin typeface="Georgia" panose="02040502050405020303" pitchFamily="18" charset="0"/>
              </a:rPr>
              <a:t>Independent Variable: </a:t>
            </a:r>
            <a:r>
              <a:rPr lang="en-US" sz="1200" dirty="0" smtClean="0">
                <a:solidFill>
                  <a:prstClr val="black"/>
                </a:solidFill>
                <a:latin typeface="Georgia" panose="02040502050405020303" pitchFamily="18" charset="0"/>
              </a:rPr>
              <a:t>Number of Children in Household</a:t>
            </a:r>
            <a:endParaRPr lang="en-US" sz="1200" b="1" dirty="0" smtClean="0">
              <a:solidFill>
                <a:prstClr val="black"/>
              </a:solidFill>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solidFill>
                  <a:prstClr val="black"/>
                </a:solidFill>
                <a:latin typeface="Georgia" panose="02040502050405020303" pitchFamily="18" charset="0"/>
              </a:rPr>
              <a:t>We</a:t>
            </a:r>
          </a:p>
        </p:txBody>
      </p:sp>
      <p:graphicFrame>
        <p:nvGraphicFramePr>
          <p:cNvPr id="5" name="Table 4"/>
          <p:cNvGraphicFramePr>
            <a:graphicFrameLocks noGrp="1"/>
          </p:cNvGraphicFramePr>
          <p:nvPr>
            <p:extLst>
              <p:ext uri="{D42A27DB-BD31-4B8C-83A1-F6EECF244321}">
                <p14:modId xmlns:p14="http://schemas.microsoft.com/office/powerpoint/2010/main" val="1829450712"/>
              </p:ext>
            </p:extLst>
          </p:nvPr>
        </p:nvGraphicFramePr>
        <p:xfrm>
          <a:off x="5388759" y="1429822"/>
          <a:ext cx="2669540" cy="2511431"/>
        </p:xfrm>
        <a:graphic>
          <a:graphicData uri="http://schemas.openxmlformats.org/drawingml/2006/table">
            <a:tbl>
              <a:tblPr/>
              <a:tblGrid>
                <a:gridCol w="1186180"/>
                <a:gridCol w="887095"/>
                <a:gridCol w="596265"/>
              </a:tblGrid>
              <a:tr h="0">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Children in Household</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0">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0 children present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140066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 child present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10901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7884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3257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4</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1006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5</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6</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7</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8</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9+</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2969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9053" t="9351"/>
          <a:stretch/>
        </p:blipFill>
        <p:spPr bwMode="auto">
          <a:xfrm>
            <a:off x="1237129" y="4295731"/>
            <a:ext cx="6669741" cy="2562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579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Private School</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37</a:t>
            </a:fld>
            <a:endParaRPr lang="en-US"/>
          </a:p>
        </p:txBody>
      </p:sp>
      <p:sp>
        <p:nvSpPr>
          <p:cNvPr id="3" name="TextBox 2"/>
          <p:cNvSpPr txBox="1"/>
          <p:nvPr/>
        </p:nvSpPr>
        <p:spPr>
          <a:xfrm>
            <a:off x="788158" y="1423335"/>
            <a:ext cx="3904866" cy="1456809"/>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rPr>
              <a:t>Independent Variable</a:t>
            </a:r>
            <a:r>
              <a:rPr lang="en-US" sz="1200" b="1" dirty="0" smtClean="0">
                <a:latin typeface="Georgia" panose="02040502050405020303" pitchFamily="18" charset="0"/>
              </a:rPr>
              <a:t>: </a:t>
            </a:r>
            <a:r>
              <a:rPr lang="en-US" sz="1200" dirty="0" smtClean="0">
                <a:latin typeface="Georgia" panose="02040502050405020303" pitchFamily="18" charset="0"/>
              </a:rPr>
              <a:t>Relation to Household Head</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 to see if perceived health status has any affect on Labor Force Participation.</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As you can see, the more confident you are in your health, the more likely you are to be participating in the labor force.</a:t>
            </a:r>
            <a:endParaRPr lang="en-US" sz="1200" dirty="0">
              <a:latin typeface="Georgia" panose="020405020504050203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32722534"/>
              </p:ext>
            </p:extLst>
          </p:nvPr>
        </p:nvGraphicFramePr>
        <p:xfrm>
          <a:off x="5257799" y="1338536"/>
          <a:ext cx="3025588" cy="2870207"/>
        </p:xfrm>
        <a:graphic>
          <a:graphicData uri="http://schemas.openxmlformats.org/drawingml/2006/table">
            <a:tbl>
              <a:tblPr/>
              <a:tblGrid>
                <a:gridCol w="1502361"/>
                <a:gridCol w="910937"/>
                <a:gridCol w="612290"/>
              </a:tblGrid>
              <a:tr h="159665">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Relationship to Household Head</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319329">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Head/Householder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39434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Spouse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11674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68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Child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65408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Child-in-law</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921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Parent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Sibling</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2213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Sibling-in-Law</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Grandchild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2887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relatives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1839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Partner, friend, visitor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14939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 non-relatives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23239</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Institutional inmates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626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966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3276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21442" t="8410"/>
          <a:stretch/>
        </p:blipFill>
        <p:spPr bwMode="auto">
          <a:xfrm>
            <a:off x="1156448" y="4303060"/>
            <a:ext cx="6699244" cy="286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1830" b="89943"/>
          <a:stretch/>
        </p:blipFill>
        <p:spPr bwMode="auto">
          <a:xfrm>
            <a:off x="1156448" y="3705052"/>
            <a:ext cx="2568387" cy="52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09469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168" r="69734" b="73247"/>
          <a:stretch/>
        </p:blipFill>
        <p:spPr bwMode="auto">
          <a:xfrm>
            <a:off x="946057" y="3671838"/>
            <a:ext cx="2214002" cy="37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a:t>
            </a:r>
            <a:r>
              <a:rPr lang="en-US" sz="1800" dirty="0" smtClean="0">
                <a:latin typeface="Georgia" panose="02040502050405020303" pitchFamily="18" charset="0"/>
              </a:rPr>
              <a:t>Statistics: Private School</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38</a:t>
            </a:fld>
            <a:endParaRPr lang="en-US"/>
          </a:p>
        </p:txBody>
      </p:sp>
      <p:sp>
        <p:nvSpPr>
          <p:cNvPr id="5" name="TextBox 4"/>
          <p:cNvSpPr txBox="1"/>
          <p:nvPr/>
        </p:nvSpPr>
        <p:spPr>
          <a:xfrm>
            <a:off x="658903" y="1458233"/>
            <a:ext cx="3321425" cy="1641475"/>
          </a:xfrm>
          <a:prstGeom prst="rect">
            <a:avLst/>
          </a:prstGeom>
          <a:noFill/>
        </p:spPr>
        <p:txBody>
          <a:bodyPr wrap="square" rtlCol="0">
            <a:spAutoFit/>
          </a:bodyPr>
          <a:lstStyle/>
          <a:p>
            <a:pPr marL="120650">
              <a:spcBef>
                <a:spcPts val="300"/>
              </a:spcBef>
              <a:spcAft>
                <a:spcPts val="700"/>
              </a:spcAft>
            </a:pPr>
            <a:r>
              <a:rPr lang="en-US" sz="1200" b="1" dirty="0">
                <a:latin typeface="Georgia"/>
                <a:cs typeface="Georgia"/>
              </a:rPr>
              <a:t>Independent Variable: </a:t>
            </a:r>
            <a:r>
              <a:rPr lang="en-US" sz="1200" dirty="0" smtClean="0">
                <a:latin typeface="Georgia" panose="02040502050405020303" pitchFamily="18" charset="0"/>
              </a:rPr>
              <a:t> Years in the US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 to see at what range peoples perceived health will allow someone to get food stamps.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According to our graph, the poorer your health, the more likely you are to be on food stamps</a:t>
            </a:r>
            <a:endParaRPr lang="en-US" sz="1200" dirty="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98733980"/>
              </p:ext>
            </p:extLst>
          </p:nvPr>
        </p:nvGraphicFramePr>
        <p:xfrm>
          <a:off x="5027313" y="1559859"/>
          <a:ext cx="2771981" cy="2070709"/>
        </p:xfrm>
        <a:graphic>
          <a:graphicData uri="http://schemas.openxmlformats.org/drawingml/2006/table">
            <a:tbl>
              <a:tblPr/>
              <a:tblGrid>
                <a:gridCol w="1037358"/>
                <a:gridCol w="1037358"/>
                <a:gridCol w="697265"/>
              </a:tblGrid>
              <a:tr h="207071">
                <a:tc row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Years in the US</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414141">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0707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142886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07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0-5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6567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07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6-10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4318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07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11-15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3510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07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16-20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3418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07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21+ years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2731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071">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31745"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20707" t="24872" b="20099"/>
          <a:stretch/>
        </p:blipFill>
        <p:spPr bwMode="auto">
          <a:xfrm>
            <a:off x="1461177" y="3993776"/>
            <a:ext cx="6221646" cy="272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21314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Private School</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39</a:t>
            </a:fld>
            <a:endParaRPr lang="en-US"/>
          </a:p>
        </p:txBody>
      </p:sp>
      <p:sp>
        <p:nvSpPr>
          <p:cNvPr id="3" name="TextBox 2"/>
          <p:cNvSpPr txBox="1"/>
          <p:nvPr/>
        </p:nvSpPr>
        <p:spPr>
          <a:xfrm>
            <a:off x="968991" y="1417638"/>
            <a:ext cx="3641109" cy="1641475"/>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cs typeface="Georgia"/>
              </a:rPr>
              <a:t>Independent Variable: </a:t>
            </a:r>
            <a:r>
              <a:rPr lang="en-US" sz="1200" dirty="0" smtClean="0">
                <a:latin typeface="Georgia" panose="02040502050405020303" pitchFamily="18" charset="0"/>
                <a:cs typeface="Georgia"/>
              </a:rPr>
              <a:t>Hispanic Origin</a:t>
            </a:r>
            <a:endParaRPr lang="en-US" sz="1200"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 to see if different races are more likely to participate in the labor force than other races.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As you can see from the graph, the likelihood of participating is pretty evenly distributed around .6 and .7</a:t>
            </a:r>
            <a:endParaRPr lang="en-US" sz="1200" dirty="0">
              <a:latin typeface="Georgia" panose="020405020504050203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72437371"/>
              </p:ext>
            </p:extLst>
          </p:nvPr>
        </p:nvGraphicFramePr>
        <p:xfrm>
          <a:off x="4906757" y="1694329"/>
          <a:ext cx="3041875" cy="2102039"/>
        </p:xfrm>
        <a:graphic>
          <a:graphicData uri="http://schemas.openxmlformats.org/drawingml/2006/table">
            <a:tbl>
              <a:tblPr/>
              <a:tblGrid>
                <a:gridCol w="1139889"/>
                <a:gridCol w="1137446"/>
                <a:gridCol w="764540"/>
              </a:tblGrid>
              <a:tr h="233560">
                <a:tc row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Hispanic Origin</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467119">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3356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Not Hispanic</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141101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356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Mexican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13216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356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Puerto Rican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2204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356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Cuban</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911</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356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Other</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5998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356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3379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5376" t="28869" r="-184" b="20335"/>
          <a:stretch/>
        </p:blipFill>
        <p:spPr bwMode="auto">
          <a:xfrm>
            <a:off x="1470071" y="4061011"/>
            <a:ext cx="6203857" cy="290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0" t="24040" r="74461" b="69232"/>
          <a:stretch/>
        </p:blipFill>
        <p:spPr bwMode="auto">
          <a:xfrm>
            <a:off x="1080528" y="3655173"/>
            <a:ext cx="1945061" cy="41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5098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883"/>
            <a:ext cx="8229600" cy="1143000"/>
          </a:xfrm>
        </p:spPr>
        <p:txBody>
          <a:bodyPr>
            <a:normAutofit/>
          </a:bodyPr>
          <a:lstStyle/>
          <a:p>
            <a:r>
              <a:rPr lang="en-US" sz="1800" dirty="0" smtClean="0">
                <a:latin typeface="Georgia"/>
                <a:cs typeface="Georgia"/>
              </a:rPr>
              <a:t>Research Questions</a:t>
            </a:r>
            <a:endParaRPr lang="en-US" sz="1800" dirty="0">
              <a:latin typeface="Georgia"/>
              <a:cs typeface="Georgia"/>
            </a:endParaRPr>
          </a:p>
        </p:txBody>
      </p:sp>
      <p:sp>
        <p:nvSpPr>
          <p:cNvPr id="3" name="Content Placeholder 2"/>
          <p:cNvSpPr>
            <a:spLocks noGrp="1"/>
          </p:cNvSpPr>
          <p:nvPr>
            <p:ph idx="1"/>
          </p:nvPr>
        </p:nvSpPr>
        <p:spPr>
          <a:xfrm>
            <a:off x="833716" y="1600200"/>
            <a:ext cx="7584141" cy="4525963"/>
          </a:xfrm>
        </p:spPr>
        <p:txBody>
          <a:bodyPr>
            <a:normAutofit/>
          </a:bodyPr>
          <a:lstStyle/>
          <a:p>
            <a:pPr lvl="0"/>
            <a:r>
              <a:rPr lang="en-US" sz="1200" dirty="0">
                <a:latin typeface="Georgia"/>
                <a:cs typeface="Georgia"/>
              </a:rPr>
              <a:t>What factors someone to participate in the labor force?</a:t>
            </a:r>
          </a:p>
          <a:p>
            <a:pPr lvl="0"/>
            <a:r>
              <a:rPr lang="en-US" sz="1200" dirty="0">
                <a:latin typeface="Georgia"/>
                <a:cs typeface="Georgia"/>
              </a:rPr>
              <a:t>What are the characteristics of those who form part of the labor force compare those who do not?</a:t>
            </a:r>
          </a:p>
          <a:p>
            <a:pPr lvl="0"/>
            <a:r>
              <a:rPr lang="en-US" sz="1200" dirty="0">
                <a:latin typeface="Georgia"/>
                <a:cs typeface="Georgia"/>
              </a:rPr>
              <a:t>Does citizenship effect the probabilities of participating in the labor force?</a:t>
            </a:r>
          </a:p>
          <a:p>
            <a:pPr lvl="0"/>
            <a:r>
              <a:rPr lang="en-US" sz="1200" dirty="0">
                <a:latin typeface="Georgia"/>
                <a:cs typeface="Georgia"/>
              </a:rPr>
              <a:t>What factors drive people to drop out of the labor force?</a:t>
            </a:r>
          </a:p>
          <a:p>
            <a:pPr lvl="1"/>
            <a:r>
              <a:rPr lang="en-US" sz="1200" dirty="0">
                <a:latin typeface="Georgia"/>
                <a:cs typeface="Georgia"/>
              </a:rPr>
              <a:t>Marriage</a:t>
            </a:r>
          </a:p>
          <a:p>
            <a:pPr lvl="1"/>
            <a:r>
              <a:rPr lang="en-US" sz="1200" dirty="0">
                <a:latin typeface="Georgia"/>
                <a:cs typeface="Georgia"/>
              </a:rPr>
              <a:t>Health factors</a:t>
            </a:r>
          </a:p>
          <a:p>
            <a:r>
              <a:rPr lang="en-US" sz="1200" dirty="0" smtClean="0">
                <a:latin typeface="Georgia"/>
                <a:cs typeface="Georgia"/>
              </a:rPr>
              <a:t>Do labor force participants use food stamps and what makes people susceptible to them?</a:t>
            </a:r>
          </a:p>
        </p:txBody>
      </p:sp>
      <p:sp>
        <p:nvSpPr>
          <p:cNvPr id="4" name="Slide Number Placeholder 3"/>
          <p:cNvSpPr>
            <a:spLocks noGrp="1"/>
          </p:cNvSpPr>
          <p:nvPr>
            <p:ph type="sldNum" sz="quarter" idx="12"/>
          </p:nvPr>
        </p:nvSpPr>
        <p:spPr/>
        <p:txBody>
          <a:bodyPr/>
          <a:lstStyle/>
          <a:p>
            <a:fld id="{E3374A4E-8BD1-B540-9C01-824967522105}" type="slidenum">
              <a:rPr lang="en-US" smtClean="0"/>
              <a:t>4</a:t>
            </a:fld>
            <a:endParaRPr lang="en-US"/>
          </a:p>
        </p:txBody>
      </p:sp>
    </p:spTree>
    <p:extLst>
      <p:ext uri="{BB962C8B-B14F-4D97-AF65-F5344CB8AC3E}">
        <p14:creationId xmlns:p14="http://schemas.microsoft.com/office/powerpoint/2010/main" val="1020133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Georgia" panose="02040502050405020303" pitchFamily="18" charset="0"/>
              </a:rPr>
              <a:t>Conditional Statistics: </a:t>
            </a:r>
            <a:r>
              <a:rPr lang="en-US" sz="1800" dirty="0" smtClean="0">
                <a:latin typeface="Georgia" panose="02040502050405020303" pitchFamily="18" charset="0"/>
              </a:rPr>
              <a:t>Private School</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40</a:t>
            </a:fld>
            <a:endParaRPr lang="en-US"/>
          </a:p>
        </p:txBody>
      </p:sp>
      <p:sp>
        <p:nvSpPr>
          <p:cNvPr id="3" name="TextBox 2"/>
          <p:cNvSpPr txBox="1"/>
          <p:nvPr/>
        </p:nvSpPr>
        <p:spPr>
          <a:xfrm>
            <a:off x="720488" y="1565479"/>
            <a:ext cx="4026324" cy="1456809"/>
          </a:xfrm>
          <a:prstGeom prst="rect">
            <a:avLst/>
          </a:prstGeom>
          <a:noFill/>
        </p:spPr>
        <p:txBody>
          <a:bodyPr wrap="square" rtlCol="0">
            <a:spAutoFit/>
          </a:bodyPr>
          <a:lstStyle/>
          <a:p>
            <a:pPr>
              <a:spcBef>
                <a:spcPts val="300"/>
              </a:spcBef>
              <a:spcAft>
                <a:spcPts val="700"/>
              </a:spcAft>
            </a:pPr>
            <a:r>
              <a:rPr lang="en-US" sz="1200" b="1" dirty="0">
                <a:latin typeface="Georgia" panose="02040502050405020303" pitchFamily="18" charset="0"/>
                <a:cs typeface="Georgia"/>
              </a:rPr>
              <a:t>Independent Variable: </a:t>
            </a:r>
            <a:r>
              <a:rPr lang="en-US" sz="1200" dirty="0" smtClean="0">
                <a:latin typeface="Georgia" panose="02040502050405020303" pitchFamily="18" charset="0"/>
                <a:cs typeface="Georgia"/>
              </a:rPr>
              <a:t>Speak English</a:t>
            </a:r>
            <a:endParaRPr lang="en-US" sz="1200" dirty="0" smtClean="0">
              <a:latin typeface="Georgia" panose="02040502050405020303" pitchFamily="18" charset="0"/>
            </a:endParaRP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We want to see what type of races are likely to be on food stamps.</a:t>
            </a:r>
          </a:p>
          <a:p>
            <a:pPr marL="285750" indent="-165100">
              <a:spcBef>
                <a:spcPts val="300"/>
              </a:spcBef>
              <a:spcAft>
                <a:spcPts val="700"/>
              </a:spcAft>
              <a:buFont typeface="Arial" panose="020B0604020202020204" pitchFamily="34" charset="0"/>
              <a:buChar char="•"/>
            </a:pPr>
            <a:r>
              <a:rPr lang="en-US" sz="1200" dirty="0" smtClean="0">
                <a:latin typeface="Georgia" panose="02040502050405020303" pitchFamily="18" charset="0"/>
              </a:rPr>
              <a:t>According to our graph and table, Black-Hawaiian/Pacific Islander are likely to be on food stamps.</a:t>
            </a:r>
            <a:endParaRPr lang="en-US" sz="1200" dirty="0">
              <a:latin typeface="Georgia" panose="020405020504050203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09747799"/>
              </p:ext>
            </p:extLst>
          </p:nvPr>
        </p:nvGraphicFramePr>
        <p:xfrm>
          <a:off x="4867854" y="1719073"/>
          <a:ext cx="3370692" cy="1859993"/>
        </p:xfrm>
        <a:graphic>
          <a:graphicData uri="http://schemas.openxmlformats.org/drawingml/2006/table">
            <a:tbl>
              <a:tblPr/>
              <a:tblGrid>
                <a:gridCol w="1735059"/>
                <a:gridCol w="978159"/>
                <a:gridCol w="657474"/>
              </a:tblGrid>
              <a:tr h="206666">
                <a:tc row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Speak English</a:t>
                      </a:r>
                      <a:endParaRPr lang="en-US" sz="1000" dirty="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gridSpan="2">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 School</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413331">
                <a:tc vMerge="1">
                  <a:txBody>
                    <a:bodyPr/>
                    <a:lstStyle/>
                    <a:p>
                      <a:endParaRPr lang="en-US"/>
                    </a:p>
                  </a:txBody>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Average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06666">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Does not speak English</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666">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speaks only English</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128668</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666">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Yes, speaks very well</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27755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666">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speaks well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5417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666">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Yes, but not well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1467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25%</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666">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25%</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3481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66" t="24872" r="1" b="19394"/>
          <a:stretch/>
        </p:blipFill>
        <p:spPr bwMode="auto">
          <a:xfrm>
            <a:off x="1135086" y="3859305"/>
            <a:ext cx="6873828" cy="286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8263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8813"/>
            <a:ext cx="8229600" cy="1143000"/>
          </a:xfrm>
        </p:spPr>
        <p:txBody>
          <a:bodyPr>
            <a:normAutofit/>
          </a:bodyPr>
          <a:lstStyle/>
          <a:p>
            <a:r>
              <a:rPr lang="en-US" sz="1800" dirty="0" smtClean="0">
                <a:latin typeface="Georgia" panose="02040502050405020303" pitchFamily="18" charset="0"/>
              </a:rPr>
              <a:t>Regression Analysis </a:t>
            </a:r>
            <a:endParaRPr lang="en-US" sz="1800" dirty="0">
              <a:latin typeface="Georgia" panose="02040502050405020303" pitchFamily="18" charset="0"/>
            </a:endParaRPr>
          </a:p>
        </p:txBody>
      </p:sp>
    </p:spTree>
    <p:extLst>
      <p:ext uri="{BB962C8B-B14F-4D97-AF65-F5344CB8AC3E}">
        <p14:creationId xmlns:p14="http://schemas.microsoft.com/office/powerpoint/2010/main" val="2930883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51" y="272359"/>
            <a:ext cx="8229600" cy="1143000"/>
          </a:xfrm>
        </p:spPr>
        <p:txBody>
          <a:bodyPr>
            <a:normAutofit/>
          </a:bodyPr>
          <a:lstStyle/>
          <a:p>
            <a:r>
              <a:rPr lang="en-US" sz="1800" dirty="0" smtClean="0">
                <a:latin typeface="Georgia" panose="02040502050405020303" pitchFamily="18" charset="0"/>
              </a:rPr>
              <a:t>Baseline Descriptions</a:t>
            </a:r>
            <a:endParaRPr lang="en-US" sz="1800" dirty="0">
              <a:latin typeface="Georgia" panose="020405020504050203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78100412"/>
              </p:ext>
            </p:extLst>
          </p:nvPr>
        </p:nvGraphicFramePr>
        <p:xfrm>
          <a:off x="2359520" y="1723970"/>
          <a:ext cx="4475008" cy="4453440"/>
        </p:xfrm>
        <a:graphic>
          <a:graphicData uri="http://schemas.openxmlformats.org/drawingml/2006/table">
            <a:tbl>
              <a:tblPr/>
              <a:tblGrid>
                <a:gridCol w="2237504"/>
                <a:gridCol w="2237504"/>
              </a:tblGrid>
              <a:tr h="445344">
                <a:tc>
                  <a:txBody>
                    <a:bodyPr/>
                    <a:lstStyle/>
                    <a:p>
                      <a:pPr algn="ctr" fontAlgn="b"/>
                      <a:r>
                        <a:rPr lang="en-US" sz="1200" b="0" i="0" u="none" strike="noStrike" dirty="0" smtClean="0">
                          <a:solidFill>
                            <a:srgbClr val="000000"/>
                          </a:solidFill>
                          <a:effectLst/>
                          <a:latin typeface="Ge3.."/>
                        </a:rPr>
                        <a:t>Variables</a:t>
                      </a:r>
                      <a:endParaRPr lang="en-US" sz="1200" b="0" i="0" u="none" strike="noStrike" dirty="0">
                        <a:solidFill>
                          <a:srgbClr val="000000"/>
                        </a:solidFill>
                        <a:effectLst/>
                        <a:latin typeface="Ge3.."/>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Ge3.."/>
                        </a:rPr>
                        <a:t>Baseline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5344">
                <a:tc>
                  <a:txBody>
                    <a:bodyPr/>
                    <a:lstStyle/>
                    <a:p>
                      <a:pPr algn="ctr" fontAlgn="b"/>
                      <a:r>
                        <a:rPr lang="en-US" sz="1200" b="0" i="0" u="none" strike="noStrike" dirty="0">
                          <a:solidFill>
                            <a:srgbClr val="000000"/>
                          </a:solidFill>
                          <a:effectLst/>
                          <a:latin typeface="Ge3.."/>
                        </a:rPr>
                        <a:t>Race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Ge3.."/>
                        </a:rPr>
                        <a:t>White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5344">
                <a:tc>
                  <a:txBody>
                    <a:bodyPr/>
                    <a:lstStyle/>
                    <a:p>
                      <a:pPr algn="ctr" fontAlgn="b"/>
                      <a:r>
                        <a:rPr lang="en-US" sz="1200" b="0" i="0" u="none" strike="noStrike" dirty="0">
                          <a:solidFill>
                            <a:srgbClr val="000000"/>
                          </a:solidFill>
                          <a:effectLst/>
                          <a:latin typeface="Ge3.."/>
                        </a:rPr>
                        <a:t>Ethnicity </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Ge3.."/>
                        </a:rPr>
                        <a:t>Non-Hispanic</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5344">
                <a:tc>
                  <a:txBody>
                    <a:bodyPr/>
                    <a:lstStyle/>
                    <a:p>
                      <a:pPr algn="ctr" fontAlgn="b"/>
                      <a:r>
                        <a:rPr lang="en-US" sz="1200" b="0" i="0" u="none" strike="noStrike" dirty="0" smtClean="0">
                          <a:solidFill>
                            <a:srgbClr val="000000"/>
                          </a:solidFill>
                          <a:effectLst/>
                          <a:latin typeface="Ge3.."/>
                        </a:rPr>
                        <a:t>Years in the US</a:t>
                      </a:r>
                      <a:endParaRPr lang="en-US" sz="1200" b="0" i="0" u="none" strike="noStrike" dirty="0">
                        <a:solidFill>
                          <a:srgbClr val="000000"/>
                        </a:solidFill>
                        <a:effectLst/>
                        <a:latin typeface="Ge3.."/>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effectLst/>
                          <a:latin typeface="Ge3.."/>
                        </a:rPr>
                        <a:t>Lived in the US their entire</a:t>
                      </a:r>
                      <a:r>
                        <a:rPr lang="en-US" sz="1200" b="0" i="0" u="none" strike="noStrike" baseline="0" dirty="0" smtClean="0">
                          <a:solidFill>
                            <a:srgbClr val="000000"/>
                          </a:solidFill>
                          <a:effectLst/>
                          <a:latin typeface="Ge3.."/>
                        </a:rPr>
                        <a:t> lives</a:t>
                      </a:r>
                      <a:endParaRPr lang="en-US" sz="1200" b="0" i="0" u="none" strike="noStrike" dirty="0">
                        <a:solidFill>
                          <a:srgbClr val="000000"/>
                        </a:solidFill>
                        <a:effectLst/>
                        <a:latin typeface="Ge3.."/>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5344">
                <a:tc>
                  <a:txBody>
                    <a:bodyPr/>
                    <a:lstStyle/>
                    <a:p>
                      <a:pPr algn="ctr" fontAlgn="b"/>
                      <a:r>
                        <a:rPr lang="en-US" sz="1200" b="0" i="0" u="none" strike="noStrike">
                          <a:solidFill>
                            <a:srgbClr val="000000"/>
                          </a:solidFill>
                          <a:effectLst/>
                          <a:latin typeface="Ge3.."/>
                        </a:rPr>
                        <a:t>Gender</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Ge3.."/>
                        </a:rPr>
                        <a:t>Female </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5344">
                <a:tc>
                  <a:txBody>
                    <a:bodyPr/>
                    <a:lstStyle/>
                    <a:p>
                      <a:pPr algn="ctr" fontAlgn="b"/>
                      <a:r>
                        <a:rPr lang="en-US" sz="1200" b="0" i="0" u="none" strike="noStrike">
                          <a:solidFill>
                            <a:srgbClr val="000000"/>
                          </a:solidFill>
                          <a:effectLst/>
                          <a:latin typeface="Ge3.."/>
                        </a:rPr>
                        <a:t>Marital Status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Ge3.."/>
                        </a:rPr>
                        <a:t>Single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5344">
                <a:tc>
                  <a:txBody>
                    <a:bodyPr/>
                    <a:lstStyle/>
                    <a:p>
                      <a:pPr algn="ctr" fontAlgn="b"/>
                      <a:r>
                        <a:rPr lang="en-US" sz="1200" b="0" i="0" u="none" strike="noStrike" dirty="0" smtClean="0">
                          <a:solidFill>
                            <a:srgbClr val="000000"/>
                          </a:solidFill>
                          <a:effectLst/>
                          <a:latin typeface="Ge3.."/>
                        </a:rPr>
                        <a:t>Relationship to household</a:t>
                      </a:r>
                      <a:endParaRPr lang="en-US" sz="1200" b="0" i="0" u="none" strike="noStrike" dirty="0">
                        <a:solidFill>
                          <a:srgbClr val="000000"/>
                        </a:solidFill>
                        <a:effectLst/>
                        <a:latin typeface="Ge3.."/>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effectLst/>
                          <a:latin typeface="Ge3.."/>
                        </a:rPr>
                        <a:t>Child of household head</a:t>
                      </a:r>
                      <a:endParaRPr lang="en-US" sz="1200" b="0" i="0" u="none" strike="noStrike" dirty="0">
                        <a:solidFill>
                          <a:srgbClr val="000000"/>
                        </a:solidFill>
                        <a:effectLst/>
                        <a:latin typeface="Ge3.."/>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5344">
                <a:tc>
                  <a:txBody>
                    <a:bodyPr/>
                    <a:lstStyle/>
                    <a:p>
                      <a:pPr algn="ctr" fontAlgn="b"/>
                      <a:r>
                        <a:rPr lang="en-US" sz="1200" b="0" i="0" u="none" strike="noStrike">
                          <a:solidFill>
                            <a:srgbClr val="000000"/>
                          </a:solidFill>
                          <a:effectLst/>
                          <a:latin typeface="Ge3.."/>
                        </a:rPr>
                        <a:t>Citizenship Status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Ge3.."/>
                        </a:rPr>
                        <a:t>American Citizen</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5344">
                <a:tc>
                  <a:txBody>
                    <a:bodyPr/>
                    <a:lstStyle/>
                    <a:p>
                      <a:pPr algn="ctr" fontAlgn="b"/>
                      <a:r>
                        <a:rPr lang="en-US" sz="1200" b="0" i="0" u="none" strike="noStrike" dirty="0" smtClean="0">
                          <a:solidFill>
                            <a:srgbClr val="000000"/>
                          </a:solidFill>
                          <a:effectLst/>
                          <a:latin typeface="Ge3.."/>
                        </a:rPr>
                        <a:t>English</a:t>
                      </a:r>
                      <a:r>
                        <a:rPr lang="en-US" sz="1200" b="0" i="0" u="none" strike="noStrike" baseline="0" dirty="0" smtClean="0">
                          <a:solidFill>
                            <a:srgbClr val="000000"/>
                          </a:solidFill>
                          <a:effectLst/>
                          <a:latin typeface="Ge3.."/>
                        </a:rPr>
                        <a:t> Speaking</a:t>
                      </a:r>
                      <a:endParaRPr lang="en-US" sz="1200" b="0" i="0" u="none" strike="noStrike" dirty="0">
                        <a:solidFill>
                          <a:srgbClr val="000000"/>
                        </a:solidFill>
                        <a:effectLst/>
                        <a:latin typeface="Ge3.."/>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effectLst/>
                          <a:latin typeface="Ge3.."/>
                        </a:rPr>
                        <a:t>Speaks</a:t>
                      </a:r>
                      <a:r>
                        <a:rPr lang="en-US" sz="1200" b="0" i="0" u="none" strike="noStrike" baseline="0" dirty="0" smtClean="0">
                          <a:solidFill>
                            <a:srgbClr val="000000"/>
                          </a:solidFill>
                          <a:effectLst/>
                          <a:latin typeface="Ge3.."/>
                        </a:rPr>
                        <a:t> only English</a:t>
                      </a:r>
                      <a:endParaRPr lang="en-US" sz="1200" b="0" i="0" u="none" strike="noStrike" dirty="0">
                        <a:solidFill>
                          <a:srgbClr val="000000"/>
                        </a:solidFill>
                        <a:effectLst/>
                        <a:latin typeface="Ge3.."/>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5344">
                <a:tc>
                  <a:txBody>
                    <a:bodyPr/>
                    <a:lstStyle/>
                    <a:p>
                      <a:pPr algn="ctr" fontAlgn="b"/>
                      <a:r>
                        <a:rPr lang="en-US" sz="1200" b="0" i="0" u="none" strike="noStrike">
                          <a:solidFill>
                            <a:srgbClr val="000000"/>
                          </a:solidFill>
                          <a:effectLst/>
                          <a:latin typeface="Ge3.."/>
                        </a:rPr>
                        <a:t>Age Range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Ge3.."/>
                        </a:rPr>
                        <a:t>18-24 Years old</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17409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24"/>
            <a:ext cx="8229600" cy="651794"/>
          </a:xfrm>
        </p:spPr>
        <p:txBody>
          <a:bodyPr>
            <a:normAutofit/>
          </a:bodyPr>
          <a:lstStyle/>
          <a:p>
            <a:r>
              <a:rPr lang="en-US" sz="1800" dirty="0" smtClean="0">
                <a:latin typeface="Georgia" panose="02040502050405020303" pitchFamily="18" charset="0"/>
              </a:rPr>
              <a:t>Dummy Variable Descriptions</a:t>
            </a:r>
            <a:endParaRPr lang="en-US" sz="1800" dirty="0">
              <a:latin typeface="Georgia" panose="020405020504050203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8685981"/>
              </p:ext>
            </p:extLst>
          </p:nvPr>
        </p:nvGraphicFramePr>
        <p:xfrm>
          <a:off x="704851" y="714380"/>
          <a:ext cx="7877174" cy="5686422"/>
        </p:xfrm>
        <a:graphic>
          <a:graphicData uri="http://schemas.openxmlformats.org/drawingml/2006/table">
            <a:tbl>
              <a:tblPr firstRow="1" bandRow="1">
                <a:tableStyleId>{5C22544A-7EE6-4342-B048-85BDC9FD1C3A}</a:tableStyleId>
              </a:tblPr>
              <a:tblGrid>
                <a:gridCol w="3938587"/>
                <a:gridCol w="3938587"/>
              </a:tblGrid>
              <a:tr h="315108">
                <a:tc>
                  <a:txBody>
                    <a:bodyPr/>
                    <a:lstStyle/>
                    <a:p>
                      <a:r>
                        <a:rPr lang="en-US" sz="1200" b="0" dirty="0" smtClean="0">
                          <a:latin typeface="Georgia" panose="02040502050405020303" pitchFamily="18" charset="0"/>
                        </a:rPr>
                        <a:t>Dummy</a:t>
                      </a:r>
                      <a:r>
                        <a:rPr lang="en-US" sz="1200" b="0" baseline="0" dirty="0" smtClean="0">
                          <a:latin typeface="Georgia" panose="02040502050405020303" pitchFamily="18" charset="0"/>
                        </a:rPr>
                        <a:t> Variable</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tc>
              </a:tr>
              <a:tr h="497238">
                <a:tc>
                  <a:txBody>
                    <a:bodyPr/>
                    <a:lstStyle/>
                    <a:p>
                      <a:r>
                        <a:rPr lang="en-US" sz="1200" b="0" kern="1200" dirty="0" err="1" smtClean="0">
                          <a:solidFill>
                            <a:schemeClr val="dk1"/>
                          </a:solidFill>
                          <a:effectLst/>
                          <a:latin typeface="Georgia" panose="02040502050405020303" pitchFamily="18" charset="0"/>
                          <a:ea typeface="+mn-ea"/>
                          <a:cs typeface="+mn-cs"/>
                        </a:rPr>
                        <a:t>hispanic</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who identify</a:t>
                      </a:r>
                      <a:r>
                        <a:rPr lang="en-US" sz="1200" baseline="0" dirty="0" smtClean="0">
                          <a:latin typeface="Georgia" panose="02040502050405020303" pitchFamily="18" charset="0"/>
                        </a:rPr>
                        <a:t> themselves as being of Hispanic Origin</a:t>
                      </a:r>
                      <a:endParaRPr lang="en-US" sz="1200" dirty="0">
                        <a:latin typeface="Georgia" panose="02040502050405020303" pitchFamily="18" charset="0"/>
                      </a:endParaRPr>
                    </a:p>
                  </a:txBody>
                  <a:tcPr/>
                </a:tc>
              </a:tr>
              <a:tr h="315108">
                <a:tc>
                  <a:txBody>
                    <a:bodyPr/>
                    <a:lstStyle/>
                    <a:p>
                      <a:r>
                        <a:rPr lang="en-US" sz="1200" b="0" kern="1200" dirty="0" smtClean="0">
                          <a:solidFill>
                            <a:schemeClr val="dk1"/>
                          </a:solidFill>
                          <a:effectLst/>
                          <a:latin typeface="Georgia" panose="02040502050405020303" pitchFamily="18" charset="0"/>
                          <a:ea typeface="+mn-ea"/>
                          <a:cs typeface="+mn-cs"/>
                        </a:rPr>
                        <a:t>adult</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a:t>
                      </a:r>
                      <a:r>
                        <a:rPr lang="en-US" sz="1200" baseline="0" dirty="0" smtClean="0">
                          <a:latin typeface="Georgia" panose="02040502050405020303" pitchFamily="18" charset="0"/>
                        </a:rPr>
                        <a:t> students are greater than 24 years of age</a:t>
                      </a:r>
                      <a:endParaRPr lang="en-US" sz="1200" dirty="0">
                        <a:latin typeface="Georgia" panose="02040502050405020303" pitchFamily="18" charset="0"/>
                      </a:endParaRPr>
                    </a:p>
                  </a:txBody>
                  <a:tcPr/>
                </a:tc>
              </a:tr>
              <a:tr h="315108">
                <a:tc>
                  <a:txBody>
                    <a:bodyPr/>
                    <a:lstStyle/>
                    <a:p>
                      <a:r>
                        <a:rPr lang="en-US" sz="1200" b="0" kern="1200" dirty="0" err="1" smtClean="0">
                          <a:solidFill>
                            <a:schemeClr val="dk1"/>
                          </a:solidFill>
                          <a:effectLst/>
                          <a:latin typeface="Georgia" panose="02040502050405020303" pitchFamily="18" charset="0"/>
                          <a:ea typeface="+mn-ea"/>
                          <a:cs typeface="+mn-cs"/>
                        </a:rPr>
                        <a:t>noenglish</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who do not speak English at all</a:t>
                      </a:r>
                      <a:endParaRPr lang="en-US" sz="1200" dirty="0">
                        <a:latin typeface="Georgia" panose="02040502050405020303" pitchFamily="18" charset="0"/>
                      </a:endParaRPr>
                    </a:p>
                  </a:txBody>
                  <a:tcPr/>
                </a:tc>
              </a:tr>
              <a:tr h="315108">
                <a:tc>
                  <a:txBody>
                    <a:bodyPr/>
                    <a:lstStyle/>
                    <a:p>
                      <a:r>
                        <a:rPr lang="en-US" sz="1200" b="0" kern="1200" dirty="0" err="1" smtClean="0">
                          <a:solidFill>
                            <a:schemeClr val="dk1"/>
                          </a:solidFill>
                          <a:effectLst/>
                          <a:latin typeface="Georgia" panose="02040502050405020303" pitchFamily="18" charset="0"/>
                          <a:ea typeface="+mn-ea"/>
                          <a:cs typeface="+mn-cs"/>
                        </a:rPr>
                        <a:t>speakverywell</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who speak</a:t>
                      </a:r>
                      <a:r>
                        <a:rPr lang="en-US" sz="1200" baseline="0" dirty="0" smtClean="0">
                          <a:latin typeface="Georgia" panose="02040502050405020303" pitchFamily="18" charset="0"/>
                        </a:rPr>
                        <a:t> English very well</a:t>
                      </a:r>
                      <a:endParaRPr lang="en-US" sz="1200" dirty="0">
                        <a:latin typeface="Georgia" panose="02040502050405020303" pitchFamily="18" charset="0"/>
                      </a:endParaRPr>
                    </a:p>
                  </a:txBody>
                  <a:tcPr/>
                </a:tc>
              </a:tr>
              <a:tr h="497238">
                <a:tc>
                  <a:txBody>
                    <a:bodyPr/>
                    <a:lstStyle/>
                    <a:p>
                      <a:r>
                        <a:rPr lang="en-US" sz="1200" b="0" kern="1200" dirty="0" err="1" smtClean="0">
                          <a:solidFill>
                            <a:schemeClr val="dk1"/>
                          </a:solidFill>
                          <a:effectLst/>
                          <a:latin typeface="Georgia" panose="02040502050405020303" pitchFamily="18" charset="0"/>
                          <a:ea typeface="+mn-ea"/>
                          <a:cs typeface="+mn-cs"/>
                        </a:rPr>
                        <a:t>speakwell</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a:t>
                      </a:r>
                      <a:r>
                        <a:rPr lang="en-US" sz="1200" baseline="0" dirty="0" smtClean="0">
                          <a:latin typeface="Georgia" panose="02040502050405020303" pitchFamily="18" charset="0"/>
                        </a:rPr>
                        <a:t> students who speak English well but not very well</a:t>
                      </a:r>
                      <a:endParaRPr lang="en-US" sz="1200" dirty="0">
                        <a:latin typeface="Georgia" panose="02040502050405020303" pitchFamily="18" charset="0"/>
                      </a:endParaRPr>
                    </a:p>
                  </a:txBody>
                  <a:tcPr/>
                </a:tc>
              </a:tr>
              <a:tr h="315108">
                <a:tc>
                  <a:txBody>
                    <a:bodyPr/>
                    <a:lstStyle/>
                    <a:p>
                      <a:r>
                        <a:rPr lang="en-US" sz="1200" b="0" kern="1200" dirty="0" err="1" smtClean="0">
                          <a:solidFill>
                            <a:schemeClr val="dk1"/>
                          </a:solidFill>
                          <a:effectLst/>
                          <a:latin typeface="Georgia" panose="02040502050405020303" pitchFamily="18" charset="0"/>
                          <a:ea typeface="+mn-ea"/>
                          <a:cs typeface="+mn-cs"/>
                        </a:rPr>
                        <a:t>speaknotwell</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a:t>
                      </a:r>
                      <a:r>
                        <a:rPr lang="en-US" sz="1200" baseline="0" dirty="0" smtClean="0">
                          <a:latin typeface="Georgia" panose="02040502050405020303" pitchFamily="18" charset="0"/>
                        </a:rPr>
                        <a:t>o speak English but not too well</a:t>
                      </a:r>
                      <a:endParaRPr lang="en-US" sz="1200" dirty="0">
                        <a:latin typeface="Georgia" panose="02040502050405020303" pitchFamily="18" charset="0"/>
                      </a:endParaRPr>
                    </a:p>
                  </a:txBody>
                  <a:tcPr/>
                </a:tc>
              </a:tr>
              <a:tr h="315108">
                <a:tc>
                  <a:txBody>
                    <a:bodyPr/>
                    <a:lstStyle/>
                    <a:p>
                      <a:r>
                        <a:rPr lang="en-US" sz="1200" b="0" kern="1200" dirty="0" err="1" smtClean="0">
                          <a:solidFill>
                            <a:schemeClr val="dk1"/>
                          </a:solidFill>
                          <a:effectLst/>
                          <a:latin typeface="Georgia" panose="02040502050405020303" pitchFamily="18" charset="0"/>
                          <a:ea typeface="+mn-ea"/>
                          <a:cs typeface="+mn-cs"/>
                        </a:rPr>
                        <a:t>hhead</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who are the Head of their Households</a:t>
                      </a:r>
                      <a:endParaRPr lang="en-US" sz="1200" dirty="0">
                        <a:latin typeface="Georgia" panose="02040502050405020303" pitchFamily="18" charset="0"/>
                      </a:endParaRPr>
                    </a:p>
                  </a:txBody>
                  <a:tcPr/>
                </a:tc>
              </a:tr>
              <a:tr h="497238">
                <a:tc>
                  <a:txBody>
                    <a:bodyPr/>
                    <a:lstStyle/>
                    <a:p>
                      <a:r>
                        <a:rPr lang="en-US" sz="1200" b="0" kern="1200" dirty="0" smtClean="0">
                          <a:solidFill>
                            <a:schemeClr val="dk1"/>
                          </a:solidFill>
                          <a:effectLst/>
                          <a:latin typeface="Georgia" panose="02040502050405020303" pitchFamily="18" charset="0"/>
                          <a:ea typeface="+mn-ea"/>
                          <a:cs typeface="+mn-cs"/>
                        </a:rPr>
                        <a:t>spouse</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a:t>
                      </a:r>
                      <a:r>
                        <a:rPr lang="en-US" sz="1200" baseline="0" dirty="0" smtClean="0">
                          <a:latin typeface="Georgia" panose="02040502050405020303" pitchFamily="18" charset="0"/>
                        </a:rPr>
                        <a:t> Students who are married to the Head of the Household</a:t>
                      </a:r>
                      <a:endParaRPr lang="en-US" sz="1200" dirty="0">
                        <a:latin typeface="Georgia" panose="02040502050405020303" pitchFamily="18" charset="0"/>
                      </a:endParaRPr>
                    </a:p>
                  </a:txBody>
                  <a:tcPr/>
                </a:tc>
              </a:tr>
              <a:tr h="497238">
                <a:tc>
                  <a:txBody>
                    <a:bodyPr/>
                    <a:lstStyle/>
                    <a:p>
                      <a:r>
                        <a:rPr lang="en-US" sz="1200" b="0" kern="1200" dirty="0" err="1" smtClean="0">
                          <a:solidFill>
                            <a:schemeClr val="dk1"/>
                          </a:solidFill>
                          <a:effectLst/>
                          <a:latin typeface="Georgia" panose="02040502050405020303" pitchFamily="18" charset="0"/>
                          <a:ea typeface="+mn-ea"/>
                          <a:cs typeface="+mn-cs"/>
                        </a:rPr>
                        <a:t>childlaw</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who</a:t>
                      </a:r>
                      <a:r>
                        <a:rPr lang="en-US" sz="1200" baseline="0" dirty="0" smtClean="0">
                          <a:latin typeface="Georgia" panose="02040502050405020303" pitchFamily="18" charset="0"/>
                        </a:rPr>
                        <a:t> are Step Children to the Household Head</a:t>
                      </a:r>
                      <a:endParaRPr lang="en-US" sz="1200" dirty="0">
                        <a:latin typeface="Georgia" panose="02040502050405020303" pitchFamily="18" charset="0"/>
                      </a:endParaRPr>
                    </a:p>
                  </a:txBody>
                  <a:tcPr/>
                </a:tc>
              </a:tr>
              <a:tr h="497238">
                <a:tc>
                  <a:txBody>
                    <a:bodyPr/>
                    <a:lstStyle/>
                    <a:p>
                      <a:r>
                        <a:rPr lang="en-US" sz="1200" b="0" kern="1200" dirty="0" smtClean="0">
                          <a:solidFill>
                            <a:schemeClr val="dk1"/>
                          </a:solidFill>
                          <a:effectLst/>
                          <a:latin typeface="Georgia" panose="02040502050405020303" pitchFamily="18" charset="0"/>
                          <a:ea typeface="+mn-ea"/>
                          <a:cs typeface="+mn-cs"/>
                        </a:rPr>
                        <a:t>sibling</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who are</a:t>
                      </a:r>
                      <a:r>
                        <a:rPr lang="en-US" sz="1200" baseline="0" dirty="0" smtClean="0">
                          <a:latin typeface="Georgia" panose="02040502050405020303" pitchFamily="18" charset="0"/>
                        </a:rPr>
                        <a:t> a brother or sister to the household head</a:t>
                      </a:r>
                      <a:endParaRPr lang="en-US" sz="1200" dirty="0">
                        <a:latin typeface="Georgia" panose="02040502050405020303" pitchFamily="18" charset="0"/>
                      </a:endParaRPr>
                    </a:p>
                  </a:txBody>
                  <a:tcPr/>
                </a:tc>
              </a:tr>
              <a:tr h="497238">
                <a:tc>
                  <a:txBody>
                    <a:bodyPr/>
                    <a:lstStyle/>
                    <a:p>
                      <a:r>
                        <a:rPr lang="en-US" sz="1200" b="0" kern="1200" dirty="0" err="1" smtClean="0">
                          <a:solidFill>
                            <a:schemeClr val="dk1"/>
                          </a:solidFill>
                          <a:effectLst/>
                          <a:latin typeface="Georgia" panose="02040502050405020303" pitchFamily="18" charset="0"/>
                          <a:ea typeface="+mn-ea"/>
                          <a:cs typeface="+mn-cs"/>
                        </a:rPr>
                        <a:t>sibling_in_law</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who are in laws of the Household Head</a:t>
                      </a:r>
                      <a:endParaRPr lang="en-US" sz="1200" dirty="0">
                        <a:latin typeface="Georgia" panose="02040502050405020303" pitchFamily="18" charset="0"/>
                      </a:endParaRPr>
                    </a:p>
                  </a:txBody>
                  <a:tcPr/>
                </a:tc>
              </a:tr>
              <a:tr h="497238">
                <a:tc>
                  <a:txBody>
                    <a:bodyPr/>
                    <a:lstStyle/>
                    <a:p>
                      <a:r>
                        <a:rPr lang="en-US" sz="1200" b="0" kern="1200" dirty="0" err="1" smtClean="0">
                          <a:solidFill>
                            <a:schemeClr val="dk1"/>
                          </a:solidFill>
                          <a:effectLst/>
                          <a:latin typeface="Georgia" panose="02040502050405020303" pitchFamily="18" charset="0"/>
                          <a:ea typeface="+mn-ea"/>
                          <a:cs typeface="+mn-cs"/>
                        </a:rPr>
                        <a:t>other_relative</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who live with other relative</a:t>
                      </a:r>
                      <a:r>
                        <a:rPr lang="en-US" sz="1200" baseline="0" dirty="0" smtClean="0">
                          <a:latin typeface="Georgia" panose="02040502050405020303" pitchFamily="18" charset="0"/>
                        </a:rPr>
                        <a:t>s (Grandma, Grandpa, Uncle, etc.)</a:t>
                      </a:r>
                      <a:endParaRPr lang="en-US" sz="1200" dirty="0">
                        <a:latin typeface="Georgia" panose="02040502050405020303" pitchFamily="18" charset="0"/>
                      </a:endParaRPr>
                    </a:p>
                  </a:txBody>
                  <a:tcPr/>
                </a:tc>
              </a:tr>
              <a:tr h="315108">
                <a:tc>
                  <a:txBody>
                    <a:bodyPr/>
                    <a:lstStyle/>
                    <a:p>
                      <a:r>
                        <a:rPr lang="en-US" sz="1200" b="0" kern="1200" dirty="0" err="1" smtClean="0">
                          <a:solidFill>
                            <a:schemeClr val="dk1"/>
                          </a:solidFill>
                          <a:effectLst/>
                          <a:latin typeface="Georgia" panose="02040502050405020303" pitchFamily="18" charset="0"/>
                          <a:ea typeface="+mn-ea"/>
                          <a:cs typeface="+mn-cs"/>
                        </a:rPr>
                        <a:t>other_nonrelative</a:t>
                      </a:r>
                      <a:endParaRPr lang="en-US" sz="1200" b="0" dirty="0">
                        <a:latin typeface="Georgia" panose="02040502050405020303" pitchFamily="18" charset="0"/>
                      </a:endParaRPr>
                    </a:p>
                  </a:txBody>
                  <a:tcPr/>
                </a:tc>
                <a:tc>
                  <a:txBody>
                    <a:bodyPr/>
                    <a:lstStyle/>
                    <a:p>
                      <a:r>
                        <a:rPr lang="en-US" sz="1200" dirty="0" smtClean="0">
                          <a:latin typeface="Georgia" panose="02040502050405020303" pitchFamily="18" charset="0"/>
                        </a:rPr>
                        <a:t>College Students who live with roommates </a:t>
                      </a:r>
                      <a:endParaRPr lang="en-US" sz="1200" dirty="0">
                        <a:latin typeface="Georgia" panose="02040502050405020303" pitchFamily="18" charset="0"/>
                      </a:endParaRPr>
                    </a:p>
                  </a:txBody>
                  <a:tcPr/>
                </a:tc>
              </a:tr>
            </a:tbl>
          </a:graphicData>
        </a:graphic>
      </p:graphicFrame>
    </p:spTree>
    <p:extLst>
      <p:ext uri="{BB962C8B-B14F-4D97-AF65-F5344CB8AC3E}">
        <p14:creationId xmlns:p14="http://schemas.microsoft.com/office/powerpoint/2010/main" val="2585275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0005332"/>
              </p:ext>
            </p:extLst>
          </p:nvPr>
        </p:nvGraphicFramePr>
        <p:xfrm>
          <a:off x="704846" y="711200"/>
          <a:ext cx="7877178" cy="5689602"/>
        </p:xfrm>
        <a:graphic>
          <a:graphicData uri="http://schemas.openxmlformats.org/drawingml/2006/table">
            <a:tbl>
              <a:tblPr firstRow="1" bandRow="1">
                <a:tableStyleId>{5C22544A-7EE6-4342-B048-85BDC9FD1C3A}</a:tableStyleId>
              </a:tblPr>
              <a:tblGrid>
                <a:gridCol w="3938589"/>
                <a:gridCol w="3938589"/>
              </a:tblGrid>
              <a:tr h="387084">
                <a:tc>
                  <a:txBody>
                    <a:bodyPr/>
                    <a:lstStyle/>
                    <a:p>
                      <a:r>
                        <a:rPr lang="en-US" sz="1200" b="0" dirty="0" smtClean="0">
                          <a:latin typeface="Georgia" panose="02040502050405020303" pitchFamily="18" charset="0"/>
                        </a:rPr>
                        <a:t>Dummy</a:t>
                      </a:r>
                      <a:r>
                        <a:rPr lang="en-US" sz="1200" b="0" baseline="0" dirty="0" smtClean="0">
                          <a:latin typeface="Georgia" panose="02040502050405020303" pitchFamily="18" charset="0"/>
                        </a:rPr>
                        <a:t> Variable</a:t>
                      </a:r>
                      <a:endParaRPr lang="en-US" sz="1200" b="0" dirty="0">
                        <a:latin typeface="Georgia" panose="02040502050405020303" pitchFamily="18" charset="0"/>
                      </a:endParaRPr>
                    </a:p>
                  </a:txBody>
                  <a:tcPr anchor="ctr"/>
                </a:tc>
                <a:tc>
                  <a:txBody>
                    <a:bodyPr/>
                    <a:lstStyle/>
                    <a:p>
                      <a:r>
                        <a:rPr lang="en-US" sz="1200" b="0" dirty="0" smtClean="0">
                          <a:latin typeface="Georgia" panose="02040502050405020303" pitchFamily="18" charset="0"/>
                        </a:rPr>
                        <a:t>Description</a:t>
                      </a:r>
                      <a:endParaRPr lang="en-US" sz="1200" b="0" dirty="0">
                        <a:latin typeface="Georgia" panose="02040502050405020303" pitchFamily="18" charset="0"/>
                      </a:endParaRPr>
                    </a:p>
                  </a:txBody>
                  <a:tcPr anchor="ctr"/>
                </a:tc>
              </a:tr>
              <a:tr h="387084">
                <a:tc>
                  <a:txBody>
                    <a:bodyPr/>
                    <a:lstStyle/>
                    <a:p>
                      <a:r>
                        <a:rPr lang="en-US" sz="1200" b="0" kern="1200" dirty="0" smtClean="0">
                          <a:solidFill>
                            <a:schemeClr val="dk1"/>
                          </a:solidFill>
                          <a:effectLst/>
                          <a:latin typeface="Georgia" panose="02040502050405020303" pitchFamily="18" charset="0"/>
                          <a:ea typeface="+mn-ea"/>
                          <a:cs typeface="+mn-cs"/>
                        </a:rPr>
                        <a:t>black</a:t>
                      </a:r>
                      <a:endParaRPr lang="en-US" sz="1200" b="0" dirty="0">
                        <a:latin typeface="Georgia" panose="02040502050405020303" pitchFamily="18" charset="0"/>
                      </a:endParaRPr>
                    </a:p>
                  </a:txBody>
                  <a:tcPr anchor="ctr"/>
                </a:tc>
                <a:tc>
                  <a:txBody>
                    <a:bodyPr/>
                    <a:lstStyle/>
                    <a:p>
                      <a:r>
                        <a:rPr lang="en-US" sz="1200" b="0" dirty="0" smtClean="0">
                          <a:latin typeface="Georgia" panose="02040502050405020303" pitchFamily="18" charset="0"/>
                        </a:rPr>
                        <a:t>College Students</a:t>
                      </a:r>
                      <a:r>
                        <a:rPr lang="en-US" sz="1200" b="0" baseline="0" dirty="0" smtClean="0">
                          <a:latin typeface="Georgia" panose="02040502050405020303" pitchFamily="18" charset="0"/>
                        </a:rPr>
                        <a:t> who identify themselves as Black</a:t>
                      </a:r>
                      <a:endParaRPr lang="en-US" sz="1200" b="0" dirty="0">
                        <a:latin typeface="Georgia" panose="02040502050405020303" pitchFamily="18" charset="0"/>
                      </a:endParaRPr>
                    </a:p>
                  </a:txBody>
                  <a:tcPr anchor="ctr"/>
                </a:tc>
              </a:tr>
              <a:tr h="477226">
                <a:tc>
                  <a:txBody>
                    <a:bodyPr/>
                    <a:lstStyle/>
                    <a:p>
                      <a:r>
                        <a:rPr lang="en-US" sz="1200" b="0" kern="1200" dirty="0" err="1" smtClean="0">
                          <a:solidFill>
                            <a:schemeClr val="dk1"/>
                          </a:solidFill>
                          <a:effectLst/>
                          <a:latin typeface="Georgia" panose="02040502050405020303" pitchFamily="18" charset="0"/>
                          <a:ea typeface="+mn-ea"/>
                          <a:cs typeface="+mn-cs"/>
                        </a:rPr>
                        <a:t>indian_native</a:t>
                      </a:r>
                      <a:endParaRPr lang="en-US" sz="1200" b="0" dirty="0">
                        <a:latin typeface="Georgia" panose="02040502050405020303" pitchFamily="18" charset="0"/>
                      </a:endParaRPr>
                    </a:p>
                  </a:txBody>
                  <a:tcPr anchor="ctr"/>
                </a:tc>
                <a:tc>
                  <a:txBody>
                    <a:bodyPr/>
                    <a:lstStyle/>
                    <a:p>
                      <a:r>
                        <a:rPr lang="en-US" sz="1200" b="0" dirty="0" smtClean="0">
                          <a:latin typeface="Georgia" panose="02040502050405020303" pitchFamily="18" charset="0"/>
                        </a:rPr>
                        <a:t>College Students who are of</a:t>
                      </a:r>
                      <a:r>
                        <a:rPr lang="en-US" sz="1200" b="0" baseline="0" dirty="0" smtClean="0">
                          <a:latin typeface="Georgia" panose="02040502050405020303" pitchFamily="18" charset="0"/>
                        </a:rPr>
                        <a:t> Indian or Alaskan Native Descent</a:t>
                      </a:r>
                      <a:endParaRPr lang="en-US" sz="1200" b="0" dirty="0">
                        <a:latin typeface="Georgia" panose="02040502050405020303" pitchFamily="18" charset="0"/>
                      </a:endParaRPr>
                    </a:p>
                  </a:txBody>
                  <a:tcPr anchor="ctr"/>
                </a:tc>
              </a:tr>
              <a:tr h="387084">
                <a:tc>
                  <a:txBody>
                    <a:bodyPr/>
                    <a:lstStyle/>
                    <a:p>
                      <a:r>
                        <a:rPr lang="en-US" sz="1200" b="0" kern="1200" dirty="0" err="1" smtClean="0">
                          <a:solidFill>
                            <a:schemeClr val="dk1"/>
                          </a:solidFill>
                          <a:effectLst/>
                          <a:latin typeface="Georgia" panose="02040502050405020303" pitchFamily="18" charset="0"/>
                          <a:ea typeface="+mn-ea"/>
                          <a:cs typeface="+mn-cs"/>
                        </a:rPr>
                        <a:t>chinese</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Chinese</a:t>
                      </a:r>
                      <a:endParaRPr lang="en-US" sz="1200" b="0" dirty="0" smtClean="0">
                        <a:latin typeface="Georgia" panose="02040502050405020303" pitchFamily="18" charset="0"/>
                      </a:endParaRPr>
                    </a:p>
                  </a:txBody>
                  <a:tcPr anchor="ctr"/>
                </a:tc>
              </a:tr>
              <a:tr h="387084">
                <a:tc>
                  <a:txBody>
                    <a:bodyPr/>
                    <a:lstStyle/>
                    <a:p>
                      <a:r>
                        <a:rPr lang="en-US" sz="1200" b="0" kern="1200" dirty="0" smtClean="0">
                          <a:solidFill>
                            <a:schemeClr val="dk1"/>
                          </a:solidFill>
                          <a:effectLst/>
                          <a:latin typeface="Georgia" panose="02040502050405020303" pitchFamily="18" charset="0"/>
                          <a:ea typeface="+mn-ea"/>
                          <a:cs typeface="+mn-cs"/>
                        </a:rPr>
                        <a:t>Japanese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Japanese</a:t>
                      </a:r>
                      <a:endParaRPr lang="en-US" sz="1200" b="0" dirty="0" smtClean="0">
                        <a:latin typeface="Georgia" panose="02040502050405020303" pitchFamily="18" charset="0"/>
                      </a:endParaRPr>
                    </a:p>
                  </a:txBody>
                  <a:tcPr anchor="ctr"/>
                </a:tc>
              </a:tr>
              <a:tr h="387084">
                <a:tc>
                  <a:txBody>
                    <a:bodyPr/>
                    <a:lstStyle/>
                    <a:p>
                      <a:r>
                        <a:rPr lang="en-US" sz="1200" b="0" kern="1200" dirty="0" err="1" smtClean="0">
                          <a:solidFill>
                            <a:schemeClr val="dk1"/>
                          </a:solidFill>
                          <a:effectLst/>
                          <a:latin typeface="Georgia" panose="02040502050405020303" pitchFamily="18" charset="0"/>
                          <a:ea typeface="+mn-ea"/>
                          <a:cs typeface="+mn-cs"/>
                        </a:rPr>
                        <a:t>otherasian</a:t>
                      </a:r>
                      <a:endParaRPr lang="en-US" sz="1200" b="0" kern="1200" dirty="0" smtClean="0">
                        <a:solidFill>
                          <a:schemeClr val="dk1"/>
                        </a:solidFill>
                        <a:effectLst/>
                        <a:latin typeface="Georgia" panose="02040502050405020303" pitchFamily="18" charset="0"/>
                        <a:ea typeface="+mn-ea"/>
                        <a:cs typeface="+mn-cs"/>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Asian but if different race</a:t>
                      </a:r>
                      <a:endParaRPr lang="en-US" sz="1200" b="0" dirty="0" smtClean="0">
                        <a:latin typeface="Georgia" panose="02040502050405020303" pitchFamily="18" charset="0"/>
                      </a:endParaRPr>
                    </a:p>
                  </a:txBody>
                  <a:tcPr anchor="ctr"/>
                </a:tc>
              </a:tr>
              <a:tr h="4772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dk1"/>
                          </a:solidFill>
                          <a:effectLst/>
                          <a:latin typeface="Georgia" panose="02040502050405020303" pitchFamily="18" charset="0"/>
                          <a:ea typeface="+mn-ea"/>
                          <a:cs typeface="+mn-cs"/>
                        </a:rPr>
                        <a:t>otherrace</a:t>
                      </a:r>
                      <a:endParaRPr lang="en-US" sz="1200" b="0" dirty="0" smtClean="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that</a:t>
                      </a:r>
                      <a:r>
                        <a:rPr lang="en-US" sz="1200" b="0" baseline="0" dirty="0" smtClean="0">
                          <a:latin typeface="Georgia" panose="02040502050405020303" pitchFamily="18" charset="0"/>
                        </a:rPr>
                        <a:t> do not fall under the other categories</a:t>
                      </a:r>
                      <a:endParaRPr lang="en-US" sz="1200" b="0" dirty="0" smtClean="0">
                        <a:latin typeface="Georgia" panose="02040502050405020303" pitchFamily="18" charset="0"/>
                      </a:endParaRPr>
                    </a:p>
                  </a:txBody>
                  <a:tcPr anchor="ctr"/>
                </a:tc>
              </a:tr>
              <a:tr h="387084">
                <a:tc>
                  <a:txBody>
                    <a:bodyPr/>
                    <a:lstStyle/>
                    <a:p>
                      <a:r>
                        <a:rPr lang="en-US" sz="1200" b="0" kern="1200" dirty="0" err="1" smtClean="0">
                          <a:solidFill>
                            <a:schemeClr val="dk1"/>
                          </a:solidFill>
                          <a:effectLst/>
                          <a:latin typeface="Georgia" panose="02040502050405020303" pitchFamily="18" charset="0"/>
                          <a:ea typeface="+mn-ea"/>
                          <a:cs typeface="+mn-cs"/>
                        </a:rPr>
                        <a:t>tworace</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more than one race</a:t>
                      </a:r>
                      <a:endParaRPr lang="en-US" sz="1200" b="0" dirty="0" smtClean="0">
                        <a:latin typeface="Georgia" panose="02040502050405020303" pitchFamily="18" charset="0"/>
                      </a:endParaRPr>
                    </a:p>
                  </a:txBody>
                  <a:tcPr anchor="ctr"/>
                </a:tc>
              </a:tr>
              <a:tr h="387084">
                <a:tc>
                  <a:txBody>
                    <a:bodyPr/>
                    <a:lstStyle/>
                    <a:p>
                      <a:r>
                        <a:rPr lang="en-US" sz="1200" b="0" kern="1200" dirty="0" err="1" smtClean="0">
                          <a:solidFill>
                            <a:schemeClr val="dk1"/>
                          </a:solidFill>
                          <a:effectLst/>
                          <a:latin typeface="Georgia" panose="02040502050405020303" pitchFamily="18" charset="0"/>
                          <a:ea typeface="+mn-ea"/>
                          <a:cs typeface="+mn-cs"/>
                        </a:rPr>
                        <a:t>threeplusrace</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more than two races</a:t>
                      </a:r>
                    </a:p>
                  </a:txBody>
                  <a:tcPr anchor="ctr"/>
                </a:tc>
              </a:tr>
              <a:tr h="387084">
                <a:tc>
                  <a:txBody>
                    <a:bodyPr/>
                    <a:lstStyle/>
                    <a:p>
                      <a:r>
                        <a:rPr lang="en-US" sz="1200" b="0" kern="1200" dirty="0" err="1" smtClean="0">
                          <a:solidFill>
                            <a:schemeClr val="dk1"/>
                          </a:solidFill>
                          <a:effectLst/>
                          <a:latin typeface="Georgia" panose="02040502050405020303" pitchFamily="18" charset="0"/>
                          <a:ea typeface="+mn-ea"/>
                          <a:cs typeface="+mn-cs"/>
                        </a:rPr>
                        <a:t>marriedspouse</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t>
                      </a:r>
                      <a:r>
                        <a:rPr lang="en-US" sz="1200" b="0" baseline="0" dirty="0" smtClean="0">
                          <a:latin typeface="Georgia" panose="02040502050405020303" pitchFamily="18" charset="0"/>
                        </a:rPr>
                        <a:t>are married</a:t>
                      </a:r>
                      <a:endParaRPr lang="en-US" sz="1200" b="0" dirty="0" smtClean="0">
                        <a:latin typeface="Georgia" panose="02040502050405020303" pitchFamily="18" charset="0"/>
                      </a:endParaRPr>
                    </a:p>
                  </a:txBody>
                  <a:tcPr anchor="ctr"/>
                </a:tc>
              </a:tr>
              <a:tr h="387084">
                <a:tc>
                  <a:txBody>
                    <a:bodyPr/>
                    <a:lstStyle/>
                    <a:p>
                      <a:r>
                        <a:rPr lang="en-US" sz="1200" b="0" kern="1200" dirty="0" err="1" smtClean="0">
                          <a:solidFill>
                            <a:schemeClr val="dk1"/>
                          </a:solidFill>
                          <a:effectLst/>
                          <a:latin typeface="Georgia" panose="02040502050405020303" pitchFamily="18" charset="0"/>
                          <a:ea typeface="+mn-ea"/>
                          <a:cs typeface="+mn-cs"/>
                        </a:rPr>
                        <a:t>marriednospouse</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married but spouse is absent</a:t>
                      </a:r>
                      <a:endParaRPr lang="en-US" sz="1200" b="0" dirty="0" smtClean="0">
                        <a:latin typeface="Georgia" panose="02040502050405020303" pitchFamily="18" charset="0"/>
                      </a:endParaRPr>
                    </a:p>
                  </a:txBody>
                  <a:tcPr anchor="ctr"/>
                </a:tc>
              </a:tr>
              <a:tr h="477226">
                <a:tc>
                  <a:txBody>
                    <a:bodyPr/>
                    <a:lstStyle/>
                    <a:p>
                      <a:r>
                        <a:rPr lang="en-US" sz="1200" b="0" kern="1200" dirty="0" err="1" smtClean="0">
                          <a:solidFill>
                            <a:schemeClr val="dk1"/>
                          </a:solidFill>
                          <a:effectLst/>
                          <a:latin typeface="Georgia" panose="02040502050405020303" pitchFamily="18" charset="0"/>
                          <a:ea typeface="+mn-ea"/>
                          <a:cs typeface="+mn-cs"/>
                        </a:rPr>
                        <a:t>seperated</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separated or divorced (Grouped categories. See Appendix)</a:t>
                      </a:r>
                      <a:endParaRPr lang="en-US" sz="1200" b="0" dirty="0" smtClean="0">
                        <a:latin typeface="Georgia" panose="02040502050405020303" pitchFamily="18" charset="0"/>
                      </a:endParaRPr>
                    </a:p>
                  </a:txBody>
                  <a:tcPr anchor="ctr"/>
                </a:tc>
              </a:tr>
              <a:tr h="387084">
                <a:tc>
                  <a:txBody>
                    <a:bodyPr/>
                    <a:lstStyle/>
                    <a:p>
                      <a:r>
                        <a:rPr lang="en-US" sz="1200" b="0" kern="1200" dirty="0" smtClean="0">
                          <a:solidFill>
                            <a:schemeClr val="dk1"/>
                          </a:solidFill>
                          <a:effectLst/>
                          <a:latin typeface="Georgia" panose="02040502050405020303" pitchFamily="18" charset="0"/>
                          <a:ea typeface="+mn-ea"/>
                          <a:cs typeface="+mn-cs"/>
                        </a:rPr>
                        <a:t>widowed</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widowed</a:t>
                      </a:r>
                      <a:endParaRPr lang="en-US" sz="1200" b="0" dirty="0" smtClean="0">
                        <a:latin typeface="Georgia" panose="02040502050405020303" pitchFamily="18" charset="0"/>
                      </a:endParaRPr>
                    </a:p>
                  </a:txBody>
                  <a:tcPr anchor="ctr"/>
                </a:tc>
              </a:tr>
              <a:tr h="387084">
                <a:tc>
                  <a:txBody>
                    <a:bodyPr/>
                    <a:lstStyle/>
                    <a:p>
                      <a:r>
                        <a:rPr lang="en-US" sz="1200" b="0" kern="1200" dirty="0" smtClean="0">
                          <a:solidFill>
                            <a:schemeClr val="dk1"/>
                          </a:solidFill>
                          <a:effectLst/>
                          <a:latin typeface="Georgia" panose="02040502050405020303" pitchFamily="18" charset="0"/>
                          <a:ea typeface="+mn-ea"/>
                          <a:cs typeface="+mn-cs"/>
                        </a:rPr>
                        <a:t>male</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males</a:t>
                      </a:r>
                      <a:endParaRPr lang="en-US" sz="1200" b="0" dirty="0" smtClean="0">
                        <a:latin typeface="Georgia" panose="02040502050405020303" pitchFamily="18" charset="0"/>
                      </a:endParaRPr>
                    </a:p>
                  </a:txBody>
                  <a:tcPr anchor="ctr"/>
                </a:tc>
              </a:tr>
            </a:tbl>
          </a:graphicData>
        </a:graphic>
      </p:graphicFrame>
      <p:sp>
        <p:nvSpPr>
          <p:cNvPr id="5" name="Title 1"/>
          <p:cNvSpPr>
            <a:spLocks noGrp="1"/>
          </p:cNvSpPr>
          <p:nvPr>
            <p:ph type="title"/>
          </p:nvPr>
        </p:nvSpPr>
        <p:spPr>
          <a:xfrm>
            <a:off x="457200" y="179388"/>
            <a:ext cx="8229600" cy="736015"/>
          </a:xfrm>
        </p:spPr>
        <p:txBody>
          <a:bodyPr>
            <a:normAutofit/>
          </a:bodyPr>
          <a:lstStyle/>
          <a:p>
            <a:r>
              <a:rPr lang="en-US" sz="1800" dirty="0" smtClean="0">
                <a:latin typeface="Georgia" panose="02040502050405020303" pitchFamily="18" charset="0"/>
              </a:rPr>
              <a:t>Dummy Variable Descriptions</a:t>
            </a:r>
            <a:endParaRPr lang="en-US" sz="1800" dirty="0">
              <a:latin typeface="Georgia" panose="02040502050405020303" pitchFamily="18" charset="0"/>
            </a:endParaRPr>
          </a:p>
        </p:txBody>
      </p:sp>
    </p:spTree>
    <p:extLst>
      <p:ext uri="{BB962C8B-B14F-4D97-AF65-F5344CB8AC3E}">
        <p14:creationId xmlns:p14="http://schemas.microsoft.com/office/powerpoint/2010/main" val="33992887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70487"/>
            <a:ext cx="8229600" cy="767933"/>
          </a:xfrm>
        </p:spPr>
        <p:txBody>
          <a:bodyPr>
            <a:normAutofit/>
          </a:bodyPr>
          <a:lstStyle/>
          <a:p>
            <a:r>
              <a:rPr lang="en-US" sz="1800" dirty="0" smtClean="0">
                <a:latin typeface="Georgia" panose="02040502050405020303" pitchFamily="18" charset="0"/>
              </a:rPr>
              <a:t>Dummy Variable Descriptions</a:t>
            </a:r>
            <a:endParaRPr lang="en-US" sz="1800" dirty="0">
              <a:latin typeface="Georgia" panose="020405020504050203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08905368"/>
              </p:ext>
            </p:extLst>
          </p:nvPr>
        </p:nvGraphicFramePr>
        <p:xfrm>
          <a:off x="685800" y="695324"/>
          <a:ext cx="7772400" cy="5705472"/>
        </p:xfrm>
        <a:graphic>
          <a:graphicData uri="http://schemas.openxmlformats.org/drawingml/2006/table">
            <a:tbl>
              <a:tblPr firstRow="1" bandRow="1">
                <a:tableStyleId>{5C22544A-7EE6-4342-B048-85BDC9FD1C3A}</a:tableStyleId>
              </a:tblPr>
              <a:tblGrid>
                <a:gridCol w="3886200"/>
                <a:gridCol w="3886200"/>
              </a:tblGrid>
              <a:tr h="475456">
                <a:tc>
                  <a:txBody>
                    <a:bodyPr/>
                    <a:lstStyle/>
                    <a:p>
                      <a:r>
                        <a:rPr lang="en-US" sz="1200" b="0" dirty="0" smtClean="0">
                          <a:latin typeface="Georgia" panose="02040502050405020303" pitchFamily="18" charset="0"/>
                        </a:rPr>
                        <a:t>Dummy</a:t>
                      </a:r>
                      <a:r>
                        <a:rPr lang="en-US" sz="1200" b="0" baseline="0" dirty="0" smtClean="0">
                          <a:latin typeface="Georgia" panose="02040502050405020303" pitchFamily="18" charset="0"/>
                        </a:rPr>
                        <a:t> Variable</a:t>
                      </a:r>
                      <a:endParaRPr lang="en-US" sz="1200" b="0" dirty="0">
                        <a:latin typeface="Georgia" panose="02040502050405020303" pitchFamily="18" charset="0"/>
                      </a:endParaRPr>
                    </a:p>
                  </a:txBody>
                  <a:tcPr anchor="ctr"/>
                </a:tc>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nchor="ctr"/>
                </a:tc>
              </a:tr>
              <a:tr h="4754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dk1"/>
                          </a:solidFill>
                          <a:effectLst/>
                          <a:latin typeface="Georgia" panose="02040502050405020303" pitchFamily="18" charset="0"/>
                          <a:ea typeface="+mn-ea"/>
                          <a:cs typeface="+mn-cs"/>
                        </a:rPr>
                        <a:t>bornabroad</a:t>
                      </a:r>
                      <a:endParaRPr lang="en-US" sz="1200" b="0" dirty="0" smtClean="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were</a:t>
                      </a:r>
                      <a:r>
                        <a:rPr lang="en-US" sz="1200" b="0" baseline="0" dirty="0" smtClean="0">
                          <a:latin typeface="Georgia" panose="02040502050405020303" pitchFamily="18" charset="0"/>
                        </a:rPr>
                        <a:t> born abroad with American Parents</a:t>
                      </a:r>
                      <a:endParaRPr lang="en-US" sz="1200" b="0" dirty="0" smtClean="0">
                        <a:latin typeface="Georgia" panose="02040502050405020303" pitchFamily="18" charset="0"/>
                      </a:endParaRPr>
                    </a:p>
                  </a:txBody>
                  <a:tcPr anchor="ctr"/>
                </a:tc>
              </a:tr>
              <a:tr h="475456">
                <a:tc>
                  <a:txBody>
                    <a:bodyPr/>
                    <a:lstStyle/>
                    <a:p>
                      <a:r>
                        <a:rPr lang="en-US" sz="1200" b="0" kern="1200" dirty="0" smtClean="0">
                          <a:solidFill>
                            <a:schemeClr val="dk1"/>
                          </a:solidFill>
                          <a:effectLst/>
                          <a:latin typeface="Georgia" panose="02040502050405020303" pitchFamily="18" charset="0"/>
                          <a:ea typeface="+mn-ea"/>
                          <a:cs typeface="+mn-cs"/>
                        </a:rPr>
                        <a:t>naturalized</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naturalized citizens US</a:t>
                      </a:r>
                      <a:endParaRPr lang="en-US" sz="1200" b="0" dirty="0" smtClean="0">
                        <a:latin typeface="Georgia" panose="02040502050405020303" pitchFamily="18" charset="0"/>
                      </a:endParaRPr>
                    </a:p>
                  </a:txBody>
                  <a:tcPr anchor="ctr"/>
                </a:tc>
              </a:tr>
              <a:tr h="475456">
                <a:tc>
                  <a:txBody>
                    <a:bodyPr/>
                    <a:lstStyle/>
                    <a:p>
                      <a:r>
                        <a:rPr lang="en-US" sz="1200" b="0" kern="1200" dirty="0" smtClean="0">
                          <a:solidFill>
                            <a:schemeClr val="dk1"/>
                          </a:solidFill>
                          <a:effectLst/>
                          <a:latin typeface="Georgia" panose="02040502050405020303" pitchFamily="18" charset="0"/>
                          <a:ea typeface="+mn-ea"/>
                          <a:cs typeface="+mn-cs"/>
                        </a:rPr>
                        <a:t>noncitizen</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are</a:t>
                      </a:r>
                      <a:r>
                        <a:rPr lang="en-US" sz="1200" b="0" baseline="0" dirty="0" smtClean="0">
                          <a:latin typeface="Georgia" panose="02040502050405020303" pitchFamily="18" charset="0"/>
                        </a:rPr>
                        <a:t> not citizens of the US</a:t>
                      </a:r>
                      <a:endParaRPr lang="en-US" sz="1200" b="0" dirty="0" smtClean="0">
                        <a:latin typeface="Georgia" panose="02040502050405020303" pitchFamily="18" charset="0"/>
                      </a:endParaRPr>
                    </a:p>
                  </a:txBody>
                  <a:tcPr anchor="ctr"/>
                </a:tc>
              </a:tr>
              <a:tr h="475456">
                <a:tc>
                  <a:txBody>
                    <a:bodyPr/>
                    <a:lstStyle/>
                    <a:p>
                      <a:r>
                        <a:rPr lang="en-US" sz="1200" b="0" kern="1200" dirty="0" err="1" smtClean="0">
                          <a:solidFill>
                            <a:schemeClr val="dk1"/>
                          </a:solidFill>
                          <a:effectLst/>
                          <a:latin typeface="Georgia" panose="02040502050405020303" pitchFamily="18" charset="0"/>
                          <a:ea typeface="+mn-ea"/>
                          <a:cs typeface="+mn-cs"/>
                        </a:rPr>
                        <a:t>onechild</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have</a:t>
                      </a:r>
                      <a:r>
                        <a:rPr lang="en-US" sz="1200" b="0" baseline="0" dirty="0" smtClean="0">
                          <a:latin typeface="Georgia" panose="02040502050405020303" pitchFamily="18" charset="0"/>
                        </a:rPr>
                        <a:t> one child</a:t>
                      </a:r>
                      <a:endParaRPr lang="en-US" sz="1200" b="0" dirty="0" smtClean="0">
                        <a:latin typeface="Georgia" panose="02040502050405020303" pitchFamily="18" charset="0"/>
                      </a:endParaRPr>
                    </a:p>
                  </a:txBody>
                  <a:tcPr anchor="ctr"/>
                </a:tc>
              </a:tr>
              <a:tr h="475456">
                <a:tc>
                  <a:txBody>
                    <a:bodyPr/>
                    <a:lstStyle/>
                    <a:p>
                      <a:r>
                        <a:rPr lang="en-US" sz="1200" b="0" kern="1200" dirty="0" err="1" smtClean="0">
                          <a:solidFill>
                            <a:schemeClr val="dk1"/>
                          </a:solidFill>
                          <a:effectLst/>
                          <a:latin typeface="Georgia" panose="02040502050405020303" pitchFamily="18" charset="0"/>
                          <a:ea typeface="+mn-ea"/>
                          <a:cs typeface="+mn-cs"/>
                        </a:rPr>
                        <a:t>twochild</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have</a:t>
                      </a:r>
                      <a:r>
                        <a:rPr lang="en-US" sz="1200" b="0" baseline="0" dirty="0" smtClean="0">
                          <a:latin typeface="Georgia" panose="02040502050405020303" pitchFamily="18" charset="0"/>
                        </a:rPr>
                        <a:t> two children</a:t>
                      </a:r>
                      <a:endParaRPr lang="en-US" sz="1200" b="0" dirty="0" smtClean="0">
                        <a:latin typeface="Georgia" panose="02040502050405020303" pitchFamily="18" charset="0"/>
                      </a:endParaRPr>
                    </a:p>
                  </a:txBody>
                  <a:tcPr anchor="ctr"/>
                </a:tc>
              </a:tr>
              <a:tr h="475456">
                <a:tc>
                  <a:txBody>
                    <a:bodyPr/>
                    <a:lstStyle/>
                    <a:p>
                      <a:r>
                        <a:rPr lang="en-US" sz="1200" b="0" kern="1200" dirty="0" err="1" smtClean="0">
                          <a:solidFill>
                            <a:schemeClr val="dk1"/>
                          </a:solidFill>
                          <a:effectLst/>
                          <a:latin typeface="Georgia" panose="02040502050405020303" pitchFamily="18" charset="0"/>
                          <a:ea typeface="+mn-ea"/>
                          <a:cs typeface="+mn-cs"/>
                        </a:rPr>
                        <a:t>threechild</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have</a:t>
                      </a:r>
                      <a:r>
                        <a:rPr lang="en-US" sz="1200" b="0" baseline="0" dirty="0" smtClean="0">
                          <a:latin typeface="Georgia" panose="02040502050405020303" pitchFamily="18" charset="0"/>
                        </a:rPr>
                        <a:t> three children</a:t>
                      </a:r>
                      <a:endParaRPr lang="en-US" sz="1200" b="0" dirty="0" smtClean="0">
                        <a:latin typeface="Georgia" panose="02040502050405020303" pitchFamily="18" charset="0"/>
                      </a:endParaRPr>
                    </a:p>
                  </a:txBody>
                  <a:tcPr anchor="ctr"/>
                </a:tc>
              </a:tr>
              <a:tr h="475456">
                <a:tc>
                  <a:txBody>
                    <a:bodyPr/>
                    <a:lstStyle/>
                    <a:p>
                      <a:r>
                        <a:rPr lang="en-US" sz="1200" b="0" kern="1200" dirty="0" smtClean="0">
                          <a:solidFill>
                            <a:schemeClr val="dk1"/>
                          </a:solidFill>
                          <a:effectLst/>
                          <a:latin typeface="Georgia" panose="02040502050405020303" pitchFamily="18" charset="0"/>
                          <a:ea typeface="+mn-ea"/>
                          <a:cs typeface="+mn-cs"/>
                        </a:rPr>
                        <a:t>live5yrsless</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have</a:t>
                      </a:r>
                      <a:r>
                        <a:rPr lang="en-US" sz="1200" b="0" baseline="0" dirty="0" smtClean="0">
                          <a:latin typeface="Georgia" panose="02040502050405020303" pitchFamily="18" charset="0"/>
                        </a:rPr>
                        <a:t> lived in the US 5 or less years</a:t>
                      </a:r>
                      <a:endParaRPr lang="en-US" sz="1200" b="0" dirty="0" smtClean="0">
                        <a:latin typeface="Georgia" panose="02040502050405020303" pitchFamily="18" charset="0"/>
                      </a:endParaRPr>
                    </a:p>
                  </a:txBody>
                  <a:tcPr anchor="ctr"/>
                </a:tc>
              </a:tr>
              <a:tr h="475456">
                <a:tc>
                  <a:txBody>
                    <a:bodyPr/>
                    <a:lstStyle/>
                    <a:p>
                      <a:r>
                        <a:rPr lang="en-US" sz="1200" b="0" kern="1200" dirty="0" smtClean="0">
                          <a:solidFill>
                            <a:schemeClr val="dk1"/>
                          </a:solidFill>
                          <a:effectLst/>
                          <a:latin typeface="Georgia" panose="02040502050405020303" pitchFamily="18" charset="0"/>
                          <a:ea typeface="+mn-ea"/>
                          <a:cs typeface="+mn-cs"/>
                        </a:rPr>
                        <a:t>live6to10yrs</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have</a:t>
                      </a:r>
                      <a:r>
                        <a:rPr lang="en-US" sz="1200" b="0" baseline="0" dirty="0" smtClean="0">
                          <a:latin typeface="Georgia" panose="02040502050405020303" pitchFamily="18" charset="0"/>
                        </a:rPr>
                        <a:t> lived in the US 6 to 10 years</a:t>
                      </a:r>
                      <a:endParaRPr lang="en-US" sz="1200" b="0" dirty="0" smtClean="0">
                        <a:latin typeface="Georgia" panose="02040502050405020303" pitchFamily="18" charset="0"/>
                      </a:endParaRPr>
                    </a:p>
                  </a:txBody>
                  <a:tcPr anchor="ctr"/>
                </a:tc>
              </a:tr>
              <a:tr h="475456">
                <a:tc>
                  <a:txBody>
                    <a:bodyPr/>
                    <a:lstStyle/>
                    <a:p>
                      <a:r>
                        <a:rPr lang="en-US" sz="1200" b="0" kern="1200" dirty="0" smtClean="0">
                          <a:solidFill>
                            <a:schemeClr val="dk1"/>
                          </a:solidFill>
                          <a:effectLst/>
                          <a:latin typeface="Georgia" panose="02040502050405020303" pitchFamily="18" charset="0"/>
                          <a:ea typeface="+mn-ea"/>
                          <a:cs typeface="+mn-cs"/>
                        </a:rPr>
                        <a:t>Live11to15yrs</a:t>
                      </a:r>
                      <a:endParaRPr lang="en-US" sz="1200" b="0" dirty="0">
                        <a:latin typeface="Georgia" panose="02040502050405020303"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Georgia" panose="02040502050405020303" pitchFamily="18" charset="0"/>
                        </a:rPr>
                        <a:t>College Students who have</a:t>
                      </a:r>
                      <a:r>
                        <a:rPr lang="en-US" sz="1200" b="0" baseline="0" dirty="0" smtClean="0">
                          <a:latin typeface="Georgia" panose="02040502050405020303" pitchFamily="18" charset="0"/>
                        </a:rPr>
                        <a:t> lived in the US 11 to 15 years</a:t>
                      </a:r>
                      <a:endParaRPr lang="en-US" sz="1200" b="0" dirty="0" smtClean="0">
                        <a:latin typeface="Georgia" panose="02040502050405020303" pitchFamily="18" charset="0"/>
                      </a:endParaRPr>
                    </a:p>
                  </a:txBody>
                  <a:tcPr anchor="ctr"/>
                </a:tc>
              </a:tr>
              <a:tr h="475456">
                <a:tc>
                  <a:txBody>
                    <a:bodyPr/>
                    <a:lstStyle/>
                    <a:p>
                      <a:r>
                        <a:rPr lang="en-US" sz="1200" b="0" kern="1200" dirty="0" smtClean="0">
                          <a:solidFill>
                            <a:schemeClr val="dk1"/>
                          </a:solidFill>
                          <a:effectLst/>
                          <a:latin typeface="Georgia" panose="02040502050405020303" pitchFamily="18" charset="0"/>
                          <a:ea typeface="+mn-ea"/>
                          <a:cs typeface="+mn-cs"/>
                        </a:rPr>
                        <a:t>live16to20yrs</a:t>
                      </a:r>
                      <a:endParaRPr lang="en-US" sz="1200" b="0" dirty="0">
                        <a:latin typeface="Georgia" panose="02040502050405020303" pitchFamily="18" charset="0"/>
                      </a:endParaRPr>
                    </a:p>
                  </a:txBody>
                  <a:tcPr anchor="ctr"/>
                </a:tc>
                <a:tc>
                  <a:txBody>
                    <a:bodyPr/>
                    <a:lstStyle/>
                    <a:p>
                      <a:r>
                        <a:rPr lang="en-US" sz="1200" dirty="0" smtClean="0">
                          <a:latin typeface="Georgia" panose="02040502050405020303" pitchFamily="18" charset="0"/>
                        </a:rPr>
                        <a:t>College Students who have</a:t>
                      </a:r>
                      <a:r>
                        <a:rPr lang="en-US" sz="1200" baseline="0" dirty="0" smtClean="0">
                          <a:latin typeface="Georgia" panose="02040502050405020303" pitchFamily="18" charset="0"/>
                        </a:rPr>
                        <a:t> lived in the US 16 to 20 years</a:t>
                      </a:r>
                      <a:endParaRPr lang="en-US" sz="1200" dirty="0">
                        <a:latin typeface="Georgia" panose="02040502050405020303" pitchFamily="18" charset="0"/>
                      </a:endParaRPr>
                    </a:p>
                  </a:txBody>
                  <a:tcPr anchor="ctr"/>
                </a:tc>
              </a:tr>
              <a:tr h="475456">
                <a:tc>
                  <a:txBody>
                    <a:bodyPr/>
                    <a:lstStyle/>
                    <a:p>
                      <a:r>
                        <a:rPr lang="en-US" sz="1200" b="0" kern="1200" dirty="0" smtClean="0">
                          <a:solidFill>
                            <a:schemeClr val="dk1"/>
                          </a:solidFill>
                          <a:effectLst/>
                          <a:latin typeface="Georgia" panose="02040502050405020303" pitchFamily="18" charset="0"/>
                          <a:ea typeface="+mn-ea"/>
                          <a:cs typeface="+mn-cs"/>
                        </a:rPr>
                        <a:t>Live21ormoreyrs</a:t>
                      </a:r>
                      <a:endParaRPr lang="en-US" sz="1200" b="0" dirty="0">
                        <a:latin typeface="Georgia" panose="02040502050405020303" pitchFamily="18" charset="0"/>
                      </a:endParaRPr>
                    </a:p>
                  </a:txBody>
                  <a:tcPr anchor="ctr"/>
                </a:tc>
                <a:tc>
                  <a:txBody>
                    <a:bodyPr/>
                    <a:lstStyle/>
                    <a:p>
                      <a:r>
                        <a:rPr lang="en-US" sz="1200" dirty="0" smtClean="0">
                          <a:latin typeface="Georgia" panose="02040502050405020303" pitchFamily="18" charset="0"/>
                        </a:rPr>
                        <a:t>College</a:t>
                      </a:r>
                      <a:r>
                        <a:rPr lang="en-US" sz="1200" baseline="0" dirty="0" smtClean="0">
                          <a:latin typeface="Georgia" panose="02040502050405020303" pitchFamily="18" charset="0"/>
                        </a:rPr>
                        <a:t> Students who have lived in the US 21 or more years</a:t>
                      </a:r>
                      <a:endParaRPr lang="en-US" sz="1200" dirty="0">
                        <a:latin typeface="Georgia" panose="02040502050405020303" pitchFamily="18" charset="0"/>
                      </a:endParaRPr>
                    </a:p>
                  </a:txBody>
                  <a:tcPr anchor="ctr"/>
                </a:tc>
              </a:tr>
            </a:tbl>
          </a:graphicData>
        </a:graphic>
      </p:graphicFrame>
    </p:spTree>
    <p:extLst>
      <p:ext uri="{BB962C8B-B14F-4D97-AF65-F5344CB8AC3E}">
        <p14:creationId xmlns:p14="http://schemas.microsoft.com/office/powerpoint/2010/main" val="14825831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410"/>
            <a:ext cx="8229600" cy="709864"/>
          </a:xfrm>
        </p:spPr>
        <p:txBody>
          <a:bodyPr>
            <a:normAutofit/>
          </a:bodyPr>
          <a:lstStyle/>
          <a:p>
            <a:r>
              <a:rPr lang="en-US" sz="1800" dirty="0" smtClean="0">
                <a:latin typeface="Georgia" panose="02040502050405020303" pitchFamily="18" charset="0"/>
              </a:rPr>
              <a:t>Model </a:t>
            </a:r>
            <a:r>
              <a:rPr lang="en-US" sz="1800" dirty="0" smtClean="0">
                <a:latin typeface="Georgia" panose="02040502050405020303" pitchFamily="18" charset="0"/>
              </a:rPr>
              <a:t>1: College Student who is Working</a:t>
            </a:r>
            <a:endParaRPr lang="en-US" sz="1800" dirty="0">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20661073"/>
              </p:ext>
            </p:extLst>
          </p:nvPr>
        </p:nvGraphicFramePr>
        <p:xfrm>
          <a:off x="670781" y="1211010"/>
          <a:ext cx="3636519" cy="1243428"/>
        </p:xfrm>
        <a:graphic>
          <a:graphicData uri="http://schemas.openxmlformats.org/drawingml/2006/table">
            <a:tbl>
              <a:tblPr/>
              <a:tblGrid>
                <a:gridCol w="1826744"/>
                <a:gridCol w="1809775"/>
              </a:tblGrid>
              <a:tr h="207238">
                <a:tc grid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Model Information</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20723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Data Set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IPUMS.MODELEDSETFINAL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23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Response Variable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working</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238">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Response Levels</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2</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23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Model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binary logit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238">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Optimization Technique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Fisher's scoring</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21102423"/>
              </p:ext>
            </p:extLst>
          </p:nvPr>
        </p:nvGraphicFramePr>
        <p:xfrm>
          <a:off x="1095893" y="2915469"/>
          <a:ext cx="2583255" cy="358776"/>
        </p:xfrm>
        <a:graphic>
          <a:graphicData uri="http://schemas.openxmlformats.org/drawingml/2006/table">
            <a:tbl>
              <a:tblPr/>
              <a:tblGrid>
                <a:gridCol w="2073518"/>
                <a:gridCol w="509737"/>
              </a:tblGrid>
              <a:tr h="0">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Observations Read</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Observations Used</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163430</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87616212"/>
              </p:ext>
            </p:extLst>
          </p:nvPr>
        </p:nvGraphicFramePr>
        <p:xfrm>
          <a:off x="1459355" y="3663708"/>
          <a:ext cx="1931035" cy="896939"/>
        </p:xfrm>
        <a:graphic>
          <a:graphicData uri="http://schemas.openxmlformats.org/drawingml/2006/table">
            <a:tbl>
              <a:tblPr/>
              <a:tblGrid>
                <a:gridCol w="608330"/>
                <a:gridCol w="584835"/>
                <a:gridCol w="737870"/>
              </a:tblGrid>
              <a:tr h="0">
                <a:tc gridSpan="3">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Response Profile</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c hMerge="1">
                  <a:txBody>
                    <a:bodyPr/>
                    <a:lstStyle/>
                    <a:p>
                      <a:endParaRPr lang="en-US"/>
                    </a:p>
                  </a:txBody>
                  <a:tcPr/>
                </a:tc>
              </a:tr>
              <a:tr h="0">
                <a:tc>
                  <a:txBody>
                    <a:bodyPr/>
                    <a:lstStyle/>
                    <a:p>
                      <a:pPr marL="0" marR="0" algn="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Ordered</a:t>
                      </a:r>
                      <a:br>
                        <a:rPr lang="en-US" sz="1100" b="1" dirty="0">
                          <a:solidFill>
                            <a:srgbClr val="000000"/>
                          </a:solidFill>
                          <a:effectLst/>
                          <a:latin typeface="Times New Roman" panose="02020603050405020304" pitchFamily="18" charset="0"/>
                          <a:ea typeface="Times New Roman" panose="02020603050405020304" pitchFamily="18" charset="0"/>
                        </a:rPr>
                      </a:br>
                      <a:r>
                        <a:rPr lang="en-US" sz="1100" b="1" dirty="0">
                          <a:solidFill>
                            <a:srgbClr val="000000"/>
                          </a:solidFill>
                          <a:effectLst/>
                          <a:latin typeface="Times New Roman" panose="02020603050405020304" pitchFamily="18" charset="0"/>
                          <a:ea typeface="Times New Roman" panose="02020603050405020304" pitchFamily="18" charset="0"/>
                        </a:rPr>
                        <a:t>Value</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Total</a:t>
                      </a:r>
                      <a:br>
                        <a:rPr lang="en-US" sz="1100" b="1" dirty="0">
                          <a:solidFill>
                            <a:srgbClr val="000000"/>
                          </a:solidFill>
                          <a:effectLst/>
                          <a:latin typeface="Times New Roman" panose="02020603050405020304" pitchFamily="18" charset="0"/>
                          <a:ea typeface="Times New Roman" panose="02020603050405020304" pitchFamily="18" charset="0"/>
                        </a:rPr>
                      </a:br>
                      <a:r>
                        <a:rPr lang="en-US" sz="1100" b="1" dirty="0">
                          <a:solidFill>
                            <a:srgbClr val="000000"/>
                          </a:solidFill>
                          <a:effectLst/>
                          <a:latin typeface="Times New Roman" panose="02020603050405020304" pitchFamily="18" charset="0"/>
                          <a:ea typeface="Times New Roman" panose="02020603050405020304" pitchFamily="18" charset="0"/>
                        </a:rPr>
                        <a:t>Frequency</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92393</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0</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71037</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01279902"/>
              </p:ext>
            </p:extLst>
          </p:nvPr>
        </p:nvGraphicFramePr>
        <p:xfrm>
          <a:off x="967794" y="4969043"/>
          <a:ext cx="2933065" cy="913647"/>
        </p:xfrm>
        <a:graphic>
          <a:graphicData uri="http://schemas.openxmlformats.org/drawingml/2006/table">
            <a:tbl>
              <a:tblPr/>
              <a:tblGrid>
                <a:gridCol w="1109345"/>
                <a:gridCol w="783590"/>
                <a:gridCol w="269240"/>
                <a:gridCol w="770890"/>
              </a:tblGrid>
              <a:tr h="196095">
                <a:tc gridSpan="4">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Testing Global Null Hypothesis: BETA=0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Test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Chi-Square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DF</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 &gt; ChiSq</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Likelihood Ratio</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11197.6166</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Score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10855.5570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Wald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10155.0734</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&lt;.0001</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79452232"/>
              </p:ext>
            </p:extLst>
          </p:nvPr>
        </p:nvGraphicFramePr>
        <p:xfrm>
          <a:off x="4708546" y="717402"/>
          <a:ext cx="3829398" cy="5683397"/>
        </p:xfrm>
        <a:graphic>
          <a:graphicData uri="http://schemas.openxmlformats.org/drawingml/2006/table">
            <a:tbl>
              <a:tblPr/>
              <a:tblGrid>
                <a:gridCol w="1050896"/>
                <a:gridCol w="245162"/>
                <a:gridCol w="612905"/>
                <a:gridCol w="558424"/>
                <a:gridCol w="667386"/>
                <a:gridCol w="694625"/>
              </a:tblGrid>
              <a:tr h="242743">
                <a:tc gridSpan="6">
                  <a:txBody>
                    <a:bodyPr/>
                    <a:lstStyle/>
                    <a:p>
                      <a:pPr marL="0" marR="0" algn="ctr">
                        <a:lnSpc>
                          <a:spcPct val="107000"/>
                        </a:lnSpc>
                        <a:spcBef>
                          <a:spcPts val="300"/>
                        </a:spcBef>
                        <a:spcAft>
                          <a:spcPts val="300"/>
                        </a:spcAft>
                      </a:pPr>
                      <a:r>
                        <a:rPr lang="en-US" sz="700" b="1" dirty="0">
                          <a:solidFill>
                            <a:srgbClr val="000000"/>
                          </a:solidFill>
                          <a:effectLst/>
                          <a:latin typeface="Times New Roman" panose="02020603050405020304" pitchFamily="18" charset="0"/>
                          <a:ea typeface="Times New Roman" panose="02020603050405020304" pitchFamily="18" charset="0"/>
                        </a:rPr>
                        <a:t>Analysis of Maximum Likelihood Estimates</a:t>
                      </a:r>
                      <a:endParaRPr lang="en-US" sz="600" dirty="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6275">
                <a:tc>
                  <a:txBody>
                    <a:bodyPr/>
                    <a:lstStyle/>
                    <a:p>
                      <a:pPr marL="0" marR="0">
                        <a:lnSpc>
                          <a:spcPct val="107000"/>
                        </a:lnSpc>
                        <a:spcBef>
                          <a:spcPts val="300"/>
                        </a:spcBef>
                        <a:spcAft>
                          <a:spcPts val="300"/>
                        </a:spcAft>
                      </a:pPr>
                      <a:r>
                        <a:rPr lang="en-US" sz="700" b="1" dirty="0">
                          <a:solidFill>
                            <a:srgbClr val="000000"/>
                          </a:solidFill>
                          <a:effectLst/>
                          <a:latin typeface="Times New Roman" panose="02020603050405020304" pitchFamily="18" charset="0"/>
                          <a:ea typeface="Times New Roman" panose="02020603050405020304" pitchFamily="18" charset="0"/>
                        </a:rPr>
                        <a:t>Parameter</a:t>
                      </a:r>
                      <a:endParaRPr lang="en-US" sz="600" dirty="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dirty="0">
                          <a:solidFill>
                            <a:srgbClr val="000000"/>
                          </a:solidFill>
                          <a:effectLst/>
                          <a:latin typeface="Times New Roman" panose="02020603050405020304" pitchFamily="18" charset="0"/>
                          <a:ea typeface="Times New Roman" panose="02020603050405020304" pitchFamily="18" charset="0"/>
                        </a:rPr>
                        <a:t>DF</a:t>
                      </a:r>
                      <a:endParaRPr lang="en-US" sz="600" dirty="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Estimate</a:t>
                      </a:r>
                      <a:endParaRPr lang="en-US" sz="60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dirty="0">
                          <a:solidFill>
                            <a:srgbClr val="000000"/>
                          </a:solidFill>
                          <a:effectLst/>
                          <a:latin typeface="Times New Roman" panose="02020603050405020304" pitchFamily="18" charset="0"/>
                          <a:ea typeface="Times New Roman" panose="02020603050405020304" pitchFamily="18" charset="0"/>
                        </a:rPr>
                        <a:t>Standard</a:t>
                      </a:r>
                      <a:br>
                        <a:rPr lang="en-US" sz="700" b="1" dirty="0">
                          <a:solidFill>
                            <a:srgbClr val="000000"/>
                          </a:solidFill>
                          <a:effectLst/>
                          <a:latin typeface="Times New Roman" panose="02020603050405020304" pitchFamily="18" charset="0"/>
                          <a:ea typeface="Times New Roman" panose="02020603050405020304" pitchFamily="18" charset="0"/>
                        </a:rPr>
                      </a:br>
                      <a:r>
                        <a:rPr lang="en-US" sz="700" b="1" dirty="0">
                          <a:solidFill>
                            <a:srgbClr val="000000"/>
                          </a:solidFill>
                          <a:effectLst/>
                          <a:latin typeface="Times New Roman" panose="02020603050405020304" pitchFamily="18" charset="0"/>
                          <a:ea typeface="Times New Roman" panose="02020603050405020304" pitchFamily="18" charset="0"/>
                        </a:rPr>
                        <a:t>Error</a:t>
                      </a:r>
                      <a:endParaRPr lang="en-US" sz="600" dirty="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Wald</a:t>
                      </a:r>
                      <a:br>
                        <a:rPr lang="en-US" sz="700" b="1">
                          <a:solidFill>
                            <a:srgbClr val="000000"/>
                          </a:solidFill>
                          <a:effectLst/>
                          <a:latin typeface="Times New Roman" panose="02020603050405020304" pitchFamily="18" charset="0"/>
                          <a:ea typeface="Times New Roman" panose="02020603050405020304" pitchFamily="18" charset="0"/>
                        </a:rPr>
                      </a:br>
                      <a:r>
                        <a:rPr lang="en-US" sz="700" b="1">
                          <a:solidFill>
                            <a:srgbClr val="000000"/>
                          </a:solidFill>
                          <a:effectLst/>
                          <a:latin typeface="Times New Roman" panose="02020603050405020304" pitchFamily="18" charset="0"/>
                          <a:ea typeface="Times New Roman" panose="02020603050405020304" pitchFamily="18" charset="0"/>
                        </a:rPr>
                        <a:t>Chi-Square</a:t>
                      </a:r>
                      <a:endParaRPr lang="en-US" sz="60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dirty="0" err="1">
                          <a:solidFill>
                            <a:srgbClr val="000000"/>
                          </a:solidFill>
                          <a:effectLst/>
                          <a:latin typeface="Times New Roman" panose="02020603050405020304" pitchFamily="18" charset="0"/>
                          <a:ea typeface="Times New Roman" panose="02020603050405020304" pitchFamily="18" charset="0"/>
                        </a:rPr>
                        <a:t>Pr</a:t>
                      </a:r>
                      <a:r>
                        <a:rPr lang="en-US" sz="700" b="1" dirty="0">
                          <a:solidFill>
                            <a:srgbClr val="000000"/>
                          </a:solidFill>
                          <a:effectLst/>
                          <a:latin typeface="Times New Roman" panose="02020603050405020304" pitchFamily="18" charset="0"/>
                          <a:ea typeface="Times New Roman" panose="02020603050405020304" pitchFamily="18" charset="0"/>
                        </a:rPr>
                        <a:t> &gt; </a:t>
                      </a:r>
                      <a:r>
                        <a:rPr lang="en-US" sz="700" b="1" dirty="0" err="1">
                          <a:solidFill>
                            <a:srgbClr val="000000"/>
                          </a:solidFill>
                          <a:effectLst/>
                          <a:latin typeface="Times New Roman" panose="02020603050405020304" pitchFamily="18" charset="0"/>
                          <a:ea typeface="Times New Roman" panose="02020603050405020304" pitchFamily="18" charset="0"/>
                        </a:rPr>
                        <a:t>ChiSq</a:t>
                      </a:r>
                      <a:endParaRPr lang="en-US" sz="600" dirty="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132092">
                <a:tc>
                  <a:txBody>
                    <a:bodyPr/>
                    <a:lstStyle/>
                    <a:p>
                      <a:pPr marL="0" marR="0">
                        <a:lnSpc>
                          <a:spcPct val="107000"/>
                        </a:lnSpc>
                        <a:spcBef>
                          <a:spcPts val="300"/>
                        </a:spcBef>
                        <a:spcAft>
                          <a:spcPts val="300"/>
                        </a:spcAft>
                      </a:pPr>
                      <a:r>
                        <a:rPr lang="en-US" sz="700" b="1" dirty="0">
                          <a:solidFill>
                            <a:srgbClr val="000000"/>
                          </a:solidFill>
                          <a:effectLst/>
                          <a:latin typeface="Times New Roman" panose="02020603050405020304" pitchFamily="18" charset="0"/>
                          <a:ea typeface="Times New Roman" panose="02020603050405020304" pitchFamily="18" charset="0"/>
                        </a:rPr>
                        <a:t>Intercept</a:t>
                      </a:r>
                      <a:endParaRPr lang="en-US" sz="600" dirty="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0.2747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0.00984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779.0214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hispanic</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-0.00778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0.0191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0.1652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0.6844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adult</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0.5279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0.0143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1370.9869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noenglish</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-0.3064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0.1872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2.6804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0.1016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speakverywell</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-0.0831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0.0180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21.2504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speakwell</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-0.1730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0.0341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25.7741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speaknotwell</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-0.3356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0.0572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34.4379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hhead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0.4768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0.0154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960.7691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spouse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0.0648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0.0322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4.0595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0.0439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childlaw</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-0.1589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0.0716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4.9254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dirty="0">
                          <a:solidFill>
                            <a:srgbClr val="000000"/>
                          </a:solidFill>
                          <a:effectLst/>
                          <a:latin typeface="Times New Roman" panose="02020603050405020304" pitchFamily="18" charset="0"/>
                          <a:ea typeface="Times New Roman" panose="02020603050405020304" pitchFamily="18" charset="0"/>
                        </a:rPr>
                        <a:t>0.0265</a:t>
                      </a:r>
                      <a:endParaRPr lang="en-US" sz="600" dirty="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sibling</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0.1500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0.0444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11.4249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0.0007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sibling_in_law</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0.2062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0.1330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2.4032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0.1211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other_relative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-0.0429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0.0482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0.7896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0.3742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6975">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other_nonrelative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dirty="0">
                          <a:solidFill>
                            <a:srgbClr val="000000"/>
                          </a:solidFill>
                          <a:effectLst/>
                          <a:latin typeface="Times New Roman" panose="02020603050405020304" pitchFamily="18" charset="0"/>
                          <a:ea typeface="Times New Roman" panose="02020603050405020304" pitchFamily="18" charset="0"/>
                        </a:rPr>
                        <a:t>-0.6918</a:t>
                      </a:r>
                      <a:endParaRPr lang="en-US" sz="600" dirty="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0.0156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1973.4722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black</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-0.3098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0.0164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355.0400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indian_native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-0.3194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0.0576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30.7677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chinese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-0.6227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0.0392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252.1620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japanese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-0.3293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0.1009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10.6438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0.0011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otherasian</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-0.4247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0.0255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277.3374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otherrace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-0.0593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0.0307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3.7254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0.0536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tworace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-0.0756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0.0303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6.2341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0.0125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threeplusrace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-0.0229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0.0962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0.0568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0.8117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marriedspouse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0.3013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0.0262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132.6576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marriednospouse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-0.0513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0.0454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1.2759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0.2587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seperated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0.0224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0.0327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0.4692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0.4933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widowed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-0.4612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0.1760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6.8691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0.0088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male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-0.1528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0.0105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209.9987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bornabroad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-0.0783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0.0996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0.6185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0.4316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naturalized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0.0256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0.0917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0.0782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0.7798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noncitizen</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-0.1688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0.0905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3.4809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0.0621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onechild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-0.1711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0.0239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51.2311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twochild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-0.4098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0.0284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208.4383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threechild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-0.5981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0.0399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224.5834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live5yrsless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-0.1769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0.0921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3.6850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0.0549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live6to10yrs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0.0919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0.0929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0.9796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0.3223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live11to15yrs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0.1229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0.0939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1.7161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0.1902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live16to20yrs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-0.00440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0.0938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0.0022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0.9626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2092">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live21ormoreyrs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0.2336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0.0963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5.8781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dirty="0">
                          <a:solidFill>
                            <a:srgbClr val="000000"/>
                          </a:solidFill>
                          <a:effectLst/>
                          <a:latin typeface="Times New Roman" panose="02020603050405020304" pitchFamily="18" charset="0"/>
                          <a:ea typeface="Times New Roman" panose="02020603050405020304" pitchFamily="18" charset="0"/>
                        </a:rPr>
                        <a:t>0.0153</a:t>
                      </a:r>
                      <a:endParaRPr lang="en-US" sz="600" dirty="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407826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89"/>
            <a:ext cx="8229600" cy="1143000"/>
          </a:xfrm>
        </p:spPr>
        <p:txBody>
          <a:bodyPr>
            <a:normAutofit/>
          </a:bodyPr>
          <a:lstStyle/>
          <a:p>
            <a:r>
              <a:rPr lang="en-US" sz="1800" dirty="0" smtClean="0">
                <a:latin typeface="Georgia" panose="02040502050405020303" pitchFamily="18" charset="0"/>
              </a:rPr>
              <a:t>Interpretation of Working Model</a:t>
            </a:r>
            <a:endParaRPr lang="en-US" sz="1800" dirty="0">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90136752"/>
              </p:ext>
            </p:extLst>
          </p:nvPr>
        </p:nvGraphicFramePr>
        <p:xfrm>
          <a:off x="5521842" y="1630915"/>
          <a:ext cx="3016102" cy="4480560"/>
        </p:xfrm>
        <a:graphic>
          <a:graphicData uri="http://schemas.openxmlformats.org/drawingml/2006/table">
            <a:tbl>
              <a:tblPr bandRow="1">
                <a:tableStyleId>{2D5ABB26-0587-4C30-8999-92F81FD0307C}</a:tableStyleId>
              </a:tblPr>
              <a:tblGrid>
                <a:gridCol w="3016102"/>
              </a:tblGrid>
              <a:tr h="370840">
                <a:tc>
                  <a:txBody>
                    <a:bodyPr/>
                    <a:lstStyle/>
                    <a:p>
                      <a:pPr algn="l"/>
                      <a:r>
                        <a:rPr lang="en-US" sz="1200" dirty="0" smtClean="0">
                          <a:latin typeface="Georgia" panose="02040502050405020303" pitchFamily="18" charset="0"/>
                        </a:rPr>
                        <a:t>Statistically Significant(.001&lt;p&lt;.01)</a:t>
                      </a:r>
                    </a:p>
                    <a:p>
                      <a:pPr marL="285750" indent="-285750" algn="l">
                        <a:buFont typeface="Arial" panose="020B0604020202020204" pitchFamily="34" charset="0"/>
                        <a:buChar char="•"/>
                      </a:pPr>
                      <a:r>
                        <a:rPr lang="en-US" sz="1200" dirty="0" smtClean="0">
                          <a:latin typeface="Georgia" panose="02040502050405020303" pitchFamily="18" charset="0"/>
                        </a:rPr>
                        <a:t>widowed</a:t>
                      </a:r>
                    </a:p>
                    <a:p>
                      <a:pPr marL="285750" indent="-285750" algn="l">
                        <a:buFont typeface="Arial" panose="020B0604020202020204" pitchFamily="34" charset="0"/>
                        <a:buChar char="•"/>
                      </a:pPr>
                      <a:r>
                        <a:rPr lang="en-US" sz="1200" dirty="0" err="1" smtClean="0">
                          <a:latin typeface="Georgia" panose="02040502050405020303" pitchFamily="18" charset="0"/>
                        </a:rPr>
                        <a:t>japanese</a:t>
                      </a:r>
                      <a:endParaRPr lang="en-US" sz="1200" dirty="0" smtClean="0">
                        <a:latin typeface="Georgia" panose="02040502050405020303" pitchFamily="18" charset="0"/>
                      </a:endParaRPr>
                    </a:p>
                    <a:p>
                      <a:pPr marL="0" indent="0" algn="l">
                        <a:buFont typeface="Arial" panose="020B0604020202020204" pitchFamily="34" charset="0"/>
                        <a:buNone/>
                      </a:pPr>
                      <a:endParaRPr lang="en-US" sz="1200" dirty="0" smtClean="0">
                        <a:latin typeface="Georgia" panose="02040502050405020303" pitchFamily="18" charset="0"/>
                      </a:endParaRPr>
                    </a:p>
                    <a:p>
                      <a:pPr algn="l"/>
                      <a:r>
                        <a:rPr lang="en-US" sz="1200" dirty="0" smtClean="0">
                          <a:latin typeface="Georgia" panose="02040502050405020303" pitchFamily="18" charset="0"/>
                        </a:rPr>
                        <a:t>Strongly Statistically Significant(p&lt;.001)</a:t>
                      </a:r>
                    </a:p>
                    <a:p>
                      <a:pPr marL="285750" indent="-285750" algn="l">
                        <a:buFont typeface="Arial" panose="020B0604020202020204" pitchFamily="34" charset="0"/>
                        <a:buChar char="•"/>
                      </a:pPr>
                      <a:r>
                        <a:rPr lang="en-US" sz="1200" dirty="0" smtClean="0">
                          <a:latin typeface="Georgia" panose="02040502050405020303" pitchFamily="18" charset="0"/>
                        </a:rPr>
                        <a:t>adult</a:t>
                      </a:r>
                    </a:p>
                    <a:p>
                      <a:pPr marL="285750" indent="-285750" algn="l">
                        <a:buFont typeface="Arial" panose="020B0604020202020204" pitchFamily="34" charset="0"/>
                        <a:buChar char="•"/>
                      </a:pPr>
                      <a:r>
                        <a:rPr lang="en-US" sz="1200" dirty="0" err="1" smtClean="0">
                          <a:latin typeface="Georgia" panose="02040502050405020303" pitchFamily="18" charset="0"/>
                        </a:rPr>
                        <a:t>speakverywell</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speakwell</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speaknotwell</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hhead</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smtClean="0">
                          <a:latin typeface="Georgia" panose="02040502050405020303" pitchFamily="18" charset="0"/>
                        </a:rPr>
                        <a:t>sibling</a:t>
                      </a:r>
                    </a:p>
                    <a:p>
                      <a:pPr marL="285750" indent="-285750" algn="l">
                        <a:buFont typeface="Arial" panose="020B0604020202020204" pitchFamily="34" charset="0"/>
                        <a:buChar char="•"/>
                      </a:pPr>
                      <a:r>
                        <a:rPr lang="en-US" sz="1200" dirty="0" err="1" smtClean="0">
                          <a:latin typeface="Georgia" panose="02040502050405020303" pitchFamily="18" charset="0"/>
                        </a:rPr>
                        <a:t>other_nonrelative</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smtClean="0">
                          <a:latin typeface="Georgia" panose="02040502050405020303" pitchFamily="18" charset="0"/>
                        </a:rPr>
                        <a:t>black</a:t>
                      </a:r>
                    </a:p>
                    <a:p>
                      <a:pPr marL="285750" indent="-285750" algn="l">
                        <a:buFont typeface="Arial" panose="020B0604020202020204" pitchFamily="34" charset="0"/>
                        <a:buChar char="•"/>
                      </a:pPr>
                      <a:r>
                        <a:rPr lang="en-US" sz="1200" dirty="0" err="1" smtClean="0">
                          <a:latin typeface="Georgia" panose="02040502050405020303" pitchFamily="18" charset="0"/>
                        </a:rPr>
                        <a:t>indian_native</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chinese</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otherasian</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threeplusrace</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marriedspouse</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smtClean="0">
                          <a:latin typeface="Georgia" panose="02040502050405020303" pitchFamily="18" charset="0"/>
                        </a:rPr>
                        <a:t>male</a:t>
                      </a:r>
                    </a:p>
                    <a:p>
                      <a:pPr marL="285750" indent="-285750" algn="l">
                        <a:buFont typeface="Arial" panose="020B0604020202020204" pitchFamily="34" charset="0"/>
                        <a:buChar char="•"/>
                      </a:pPr>
                      <a:r>
                        <a:rPr lang="en-US" sz="1200" dirty="0" err="1" smtClean="0">
                          <a:latin typeface="Georgia" panose="02040502050405020303" pitchFamily="18" charset="0"/>
                        </a:rPr>
                        <a:t>onechild</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twochild</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threechild</a:t>
                      </a:r>
                      <a:endParaRPr lang="en-US" sz="1200" dirty="0" smtClean="0">
                        <a:latin typeface="Georgia" panose="02040502050405020303" pitchFamily="18" charset="0"/>
                      </a:endParaRPr>
                    </a:p>
                    <a:p>
                      <a:pPr marL="285750" indent="-285750" algn="l">
                        <a:buFont typeface="Arial" panose="020B0604020202020204" pitchFamily="34" charset="0"/>
                        <a:buChar char="•"/>
                      </a:pPr>
                      <a:endParaRPr lang="en-US" sz="1200" dirty="0" smtClean="0">
                        <a:latin typeface="Georgia" panose="02040502050405020303" pitchFamily="18" charset="0"/>
                      </a:endParaRPr>
                    </a:p>
                    <a:p>
                      <a:pPr marL="285750" indent="-285750" algn="l">
                        <a:buFont typeface="Arial" panose="020B0604020202020204" pitchFamily="34" charset="0"/>
                        <a:buChar char="•"/>
                      </a:pPr>
                      <a:endParaRPr lang="en-US" sz="1200" dirty="0" smtClean="0">
                        <a:latin typeface="Georgia" panose="02040502050405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03308331"/>
              </p:ext>
            </p:extLst>
          </p:nvPr>
        </p:nvGraphicFramePr>
        <p:xfrm>
          <a:off x="2959396" y="1635049"/>
          <a:ext cx="3016102" cy="4663440"/>
        </p:xfrm>
        <a:graphic>
          <a:graphicData uri="http://schemas.openxmlformats.org/drawingml/2006/table">
            <a:tbl>
              <a:tblPr bandRow="1">
                <a:tableStyleId>{2D5ABB26-0587-4C30-8999-92F81FD0307C}</a:tableStyleId>
              </a:tblPr>
              <a:tblGrid>
                <a:gridCol w="3016102"/>
              </a:tblGrid>
              <a:tr h="370840">
                <a:tc>
                  <a:txBody>
                    <a:bodyPr/>
                    <a:lstStyle/>
                    <a:p>
                      <a:pPr algn="l"/>
                      <a:r>
                        <a:rPr lang="en-US" sz="1200" dirty="0" smtClean="0">
                          <a:latin typeface="Georgia" panose="02040502050405020303" pitchFamily="18" charset="0"/>
                        </a:rPr>
                        <a:t>Not Statistically</a:t>
                      </a:r>
                      <a:r>
                        <a:rPr lang="en-US" sz="1200" baseline="0" dirty="0" smtClean="0">
                          <a:latin typeface="Georgia" panose="02040502050405020303" pitchFamily="18" charset="0"/>
                        </a:rPr>
                        <a:t> Significant (p&gt;.05)</a:t>
                      </a:r>
                    </a:p>
                    <a:p>
                      <a:pPr marL="285750" indent="-285750" algn="l">
                        <a:buFont typeface="Arial" panose="020B0604020202020204" pitchFamily="34" charset="0"/>
                        <a:buChar char="•"/>
                      </a:pPr>
                      <a:r>
                        <a:rPr lang="en-US" sz="1200" baseline="0" dirty="0" err="1" smtClean="0">
                          <a:latin typeface="Georgia" panose="02040502050405020303" pitchFamily="18" charset="0"/>
                        </a:rPr>
                        <a:t>hispanic</a:t>
                      </a:r>
                      <a:r>
                        <a:rPr lang="en-US" sz="1200" baseline="0" dirty="0" smtClean="0">
                          <a:latin typeface="Georgia" panose="02040502050405020303" pitchFamily="18" charset="0"/>
                        </a:rPr>
                        <a:t> </a:t>
                      </a:r>
                    </a:p>
                    <a:p>
                      <a:pPr marL="285750" indent="-285750" algn="l">
                        <a:buFont typeface="Arial" panose="020B0604020202020204" pitchFamily="34" charset="0"/>
                        <a:buChar char="•"/>
                      </a:pPr>
                      <a:r>
                        <a:rPr lang="en-US" sz="1200" baseline="0" dirty="0" err="1" smtClean="0">
                          <a:latin typeface="Georgia" panose="02040502050405020303" pitchFamily="18" charset="0"/>
                        </a:rPr>
                        <a:t>noenglish</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sibling_in_law</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other_relative</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otherrace</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threeplusrace</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marriednospouse</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smtClean="0">
                          <a:latin typeface="Georgia" panose="02040502050405020303" pitchFamily="18" charset="0"/>
                        </a:rPr>
                        <a:t>separated</a:t>
                      </a:r>
                    </a:p>
                    <a:p>
                      <a:pPr marL="285750" indent="-285750" algn="l">
                        <a:buFont typeface="Arial" panose="020B0604020202020204" pitchFamily="34" charset="0"/>
                        <a:buChar char="•"/>
                      </a:pPr>
                      <a:r>
                        <a:rPr lang="en-US" sz="1200" baseline="0" dirty="0" err="1" smtClean="0">
                          <a:latin typeface="Georgia" panose="02040502050405020303" pitchFamily="18" charset="0"/>
                        </a:rPr>
                        <a:t>bornabroad</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smtClean="0">
                          <a:latin typeface="Georgia" panose="02040502050405020303" pitchFamily="18" charset="0"/>
                        </a:rPr>
                        <a:t>noncitizen</a:t>
                      </a:r>
                    </a:p>
                    <a:p>
                      <a:pPr marL="285750" indent="-285750" algn="l">
                        <a:buFont typeface="Arial" panose="020B0604020202020204" pitchFamily="34" charset="0"/>
                        <a:buChar char="•"/>
                      </a:pPr>
                      <a:r>
                        <a:rPr lang="en-US" sz="1200" baseline="0" dirty="0" smtClean="0">
                          <a:latin typeface="Georgia" panose="02040502050405020303" pitchFamily="18" charset="0"/>
                        </a:rPr>
                        <a:t>naturalized</a:t>
                      </a:r>
                    </a:p>
                    <a:p>
                      <a:pPr marL="285750" indent="-285750" algn="l">
                        <a:buFont typeface="Arial" panose="020B0604020202020204" pitchFamily="34" charset="0"/>
                        <a:buChar char="•"/>
                      </a:pPr>
                      <a:r>
                        <a:rPr lang="en-US" sz="1200" baseline="0" dirty="0" smtClean="0">
                          <a:latin typeface="Georgia" panose="02040502050405020303" pitchFamily="18" charset="0"/>
                        </a:rPr>
                        <a:t>live5yrsless</a:t>
                      </a:r>
                    </a:p>
                    <a:p>
                      <a:pPr marL="285750" indent="-285750" algn="l">
                        <a:buFont typeface="Arial" panose="020B0604020202020204" pitchFamily="34" charset="0"/>
                        <a:buChar char="•"/>
                      </a:pPr>
                      <a:r>
                        <a:rPr lang="en-US" sz="1200" baseline="0" dirty="0" smtClean="0">
                          <a:latin typeface="Georgia" panose="02040502050405020303" pitchFamily="18" charset="0"/>
                        </a:rPr>
                        <a:t>live6to10yrs</a:t>
                      </a:r>
                    </a:p>
                    <a:p>
                      <a:pPr marL="285750" indent="-285750" algn="l">
                        <a:buFont typeface="Arial" panose="020B0604020202020204" pitchFamily="34" charset="0"/>
                        <a:buChar char="•"/>
                      </a:pPr>
                      <a:r>
                        <a:rPr lang="en-US" sz="1200" baseline="0" dirty="0" smtClean="0">
                          <a:latin typeface="Georgia" panose="02040502050405020303" pitchFamily="18" charset="0"/>
                        </a:rPr>
                        <a:t>live11to15yrs</a:t>
                      </a:r>
                    </a:p>
                    <a:p>
                      <a:pPr marL="285750" indent="-285750" algn="l">
                        <a:buFont typeface="Arial" panose="020B0604020202020204" pitchFamily="34" charset="0"/>
                        <a:buChar char="•"/>
                      </a:pPr>
                      <a:r>
                        <a:rPr lang="en-US" sz="1200" baseline="0" dirty="0" smtClean="0">
                          <a:latin typeface="Georgia" panose="02040502050405020303" pitchFamily="18" charset="0"/>
                        </a:rPr>
                        <a:t>live16to20yrs</a:t>
                      </a:r>
                    </a:p>
                    <a:p>
                      <a:pPr marL="0" indent="0" algn="l">
                        <a:buFont typeface="Arial" panose="020B0604020202020204" pitchFamily="34" charset="0"/>
                        <a:buNone/>
                      </a:pPr>
                      <a:endParaRPr lang="en-US" sz="1200" dirty="0" smtClean="0">
                        <a:latin typeface="Georgia" panose="02040502050405020303" pitchFamily="18" charset="0"/>
                      </a:endParaRPr>
                    </a:p>
                    <a:p>
                      <a:pPr algn="l"/>
                      <a:r>
                        <a:rPr lang="en-US" sz="1200" dirty="0" smtClean="0">
                          <a:latin typeface="Georgia" panose="02040502050405020303" pitchFamily="18" charset="0"/>
                        </a:rPr>
                        <a:t>Weakly Statistically Significant(.01&lt;p&lt;.05)</a:t>
                      </a:r>
                    </a:p>
                    <a:p>
                      <a:pPr marL="285750" indent="-285750" algn="l">
                        <a:buFont typeface="Arial" panose="020B0604020202020204" pitchFamily="34" charset="0"/>
                        <a:buChar char="•"/>
                      </a:pPr>
                      <a:r>
                        <a:rPr lang="en-US" sz="1200" dirty="0" smtClean="0">
                          <a:latin typeface="Georgia" panose="02040502050405020303" pitchFamily="18" charset="0"/>
                        </a:rPr>
                        <a:t>spouse</a:t>
                      </a:r>
                    </a:p>
                    <a:p>
                      <a:pPr marL="285750" indent="-285750" algn="l">
                        <a:buFont typeface="Arial" panose="020B0604020202020204" pitchFamily="34" charset="0"/>
                        <a:buChar char="•"/>
                      </a:pPr>
                      <a:r>
                        <a:rPr lang="en-US" sz="1200" dirty="0" err="1" smtClean="0">
                          <a:latin typeface="Georgia" panose="02040502050405020303" pitchFamily="18" charset="0"/>
                        </a:rPr>
                        <a:t>childlaw</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tworace</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smtClean="0">
                          <a:latin typeface="Georgia" panose="02040502050405020303" pitchFamily="18" charset="0"/>
                        </a:rPr>
                        <a:t>live21ormoreyrs</a:t>
                      </a:r>
                    </a:p>
                    <a:p>
                      <a:pPr marL="285750" indent="-285750" algn="l">
                        <a:buFont typeface="Arial" panose="020B0604020202020204" pitchFamily="34" charset="0"/>
                        <a:buChar char="•"/>
                      </a:pPr>
                      <a:endParaRPr lang="en-US" sz="1200" dirty="0" smtClean="0">
                        <a:latin typeface="Georgia" panose="02040502050405020303" pitchFamily="18" charset="0"/>
                      </a:endParaRPr>
                    </a:p>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09629827"/>
              </p:ext>
            </p:extLst>
          </p:nvPr>
        </p:nvGraphicFramePr>
        <p:xfrm>
          <a:off x="1222745" y="1635049"/>
          <a:ext cx="1648046" cy="4032885"/>
        </p:xfrm>
        <a:graphic>
          <a:graphicData uri="http://schemas.openxmlformats.org/drawingml/2006/table">
            <a:tbl>
              <a:tblPr/>
              <a:tblGrid>
                <a:gridCol w="1648046"/>
              </a:tblGrid>
              <a:tr h="3048000">
                <a:tc>
                  <a:txBody>
                    <a:bodyPr/>
                    <a:lstStyle/>
                    <a:p>
                      <a:pPr marL="0" indent="0" algn="l" fontAlgn="b">
                        <a:buFont typeface="Arial" panose="020B0604020202020204" pitchFamily="34" charset="0"/>
                        <a:buNone/>
                      </a:pPr>
                      <a:r>
                        <a:rPr lang="en-US" sz="1200" b="0" i="0" u="none" strike="noStrike" dirty="0" smtClean="0">
                          <a:solidFill>
                            <a:srgbClr val="000000"/>
                          </a:solidFill>
                          <a:effectLst/>
                          <a:latin typeface="Georgia" panose="02040502050405020303" pitchFamily="18" charset="0"/>
                        </a:rPr>
                        <a:t>Statistically Significant Positive</a:t>
                      </a:r>
                      <a:r>
                        <a:rPr lang="en-US" sz="1200" b="0" i="0" u="none" strike="noStrike" baseline="0" dirty="0" smtClean="0">
                          <a:solidFill>
                            <a:srgbClr val="000000"/>
                          </a:solidFill>
                          <a:effectLst/>
                          <a:latin typeface="Georgia" panose="02040502050405020303" pitchFamily="18" charset="0"/>
                        </a:rPr>
                        <a:t> Effects</a:t>
                      </a:r>
                      <a:endParaRPr lang="en-US" sz="1200" b="0" i="0" u="none" strike="noStrike" dirty="0" smtClean="0">
                        <a:solidFill>
                          <a:srgbClr val="000000"/>
                        </a:solidFill>
                        <a:effectLst/>
                        <a:latin typeface="Georgia" panose="02040502050405020303" pitchFamily="18" charset="0"/>
                      </a:endParaRP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Georgia" panose="02040502050405020303" pitchFamily="18" charset="0"/>
                        </a:rPr>
                        <a:t>sibling</a:t>
                      </a: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err="1" smtClean="0">
                          <a:solidFill>
                            <a:srgbClr val="000000"/>
                          </a:solidFill>
                          <a:effectLst/>
                          <a:latin typeface="Georgia" panose="02040502050405020303" pitchFamily="18" charset="0"/>
                        </a:rPr>
                        <a:t>marriedspouse</a:t>
                      </a:r>
                      <a:endParaRPr lang="en-US" sz="1200" b="0" i="0" u="none" strike="noStrike" dirty="0" smtClean="0">
                        <a:solidFill>
                          <a:srgbClr val="000000"/>
                        </a:solidFill>
                        <a:effectLst/>
                        <a:latin typeface="Georgia" panose="02040502050405020303" pitchFamily="18" charset="0"/>
                      </a:endParaRP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err="1" smtClean="0">
                          <a:solidFill>
                            <a:srgbClr val="000000"/>
                          </a:solidFill>
                          <a:effectLst/>
                          <a:latin typeface="Georgia" panose="02040502050405020303" pitchFamily="18" charset="0"/>
                        </a:rPr>
                        <a:t>hhead</a:t>
                      </a:r>
                      <a:endParaRPr lang="en-US" sz="1200" b="0" i="0" u="none" strike="noStrike" dirty="0" smtClean="0">
                        <a:solidFill>
                          <a:srgbClr val="000000"/>
                        </a:solidFill>
                        <a:effectLst/>
                        <a:latin typeface="Georgia" panose="02040502050405020303" pitchFamily="18" charset="0"/>
                      </a:endParaRP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Georgia" panose="02040502050405020303" pitchFamily="18" charset="0"/>
                        </a:rPr>
                        <a:t>adult</a:t>
                      </a: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Georgia" panose="02040502050405020303" pitchFamily="18" charset="0"/>
                      </a:endParaRPr>
                    </a:p>
                    <a:p>
                      <a:pPr marL="0" marR="0" indent="0" algn="l"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Georgia" panose="02040502050405020303" pitchFamily="18" charset="0"/>
                        </a:rPr>
                        <a:t>Statistically</a:t>
                      </a:r>
                      <a:r>
                        <a:rPr lang="en-US" sz="1200" b="0" i="0" u="none" strike="noStrike" baseline="0" dirty="0" smtClean="0">
                          <a:solidFill>
                            <a:srgbClr val="000000"/>
                          </a:solidFill>
                          <a:effectLst/>
                          <a:latin typeface="Georgia" panose="02040502050405020303" pitchFamily="18" charset="0"/>
                        </a:rPr>
                        <a:t> Significant Negative Effects</a:t>
                      </a:r>
                      <a:endParaRPr lang="en-US" sz="1200" b="0" i="0" u="none" strike="noStrike" dirty="0" smtClean="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smtClean="0">
                          <a:solidFill>
                            <a:srgbClr val="000000"/>
                          </a:solidFill>
                          <a:effectLst/>
                          <a:latin typeface="Georgia" panose="02040502050405020303" pitchFamily="18" charset="0"/>
                        </a:rPr>
                        <a:t>speakverywell</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speakwell</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speaknotwell</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smtClean="0">
                          <a:solidFill>
                            <a:srgbClr val="000000"/>
                          </a:solidFill>
                          <a:effectLst/>
                          <a:latin typeface="Georgia" panose="02040502050405020303" pitchFamily="18" charset="0"/>
                        </a:rPr>
                        <a:t>other_nonrelative</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a:solidFill>
                            <a:srgbClr val="000000"/>
                          </a:solidFill>
                          <a:effectLst/>
                          <a:latin typeface="Georgia" panose="02040502050405020303" pitchFamily="18" charset="0"/>
                        </a:rPr>
                        <a:t>black</a:t>
                      </a: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indian_native</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chinese</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otherasian</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smtClean="0">
                          <a:solidFill>
                            <a:srgbClr val="000000"/>
                          </a:solidFill>
                          <a:effectLst/>
                          <a:latin typeface="Georgia" panose="02040502050405020303" pitchFamily="18" charset="0"/>
                        </a:rPr>
                        <a:t>male</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onechild</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twochild</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threechild</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smtClean="0">
                          <a:solidFill>
                            <a:srgbClr val="000000"/>
                          </a:solidFill>
                          <a:effectLst/>
                          <a:latin typeface="Georgia" panose="02040502050405020303" pitchFamily="18" charset="0"/>
                        </a:rPr>
                        <a:t>Parameter</a:t>
                      </a:r>
                      <a:endParaRPr lang="en-US" sz="1200" b="0" i="0" u="none" strike="noStrike" dirty="0">
                        <a:solidFill>
                          <a:srgbClr val="000000"/>
                        </a:solidFill>
                        <a:effectLst/>
                        <a:latin typeface="Georgia" panose="02040502050405020303" pitchFamily="18" charset="0"/>
                      </a:endParaRP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13610236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Probability </a:t>
            </a:r>
            <a:r>
              <a:rPr lang="en-US" sz="1800" dirty="0" smtClean="0">
                <a:latin typeface="Georgia" panose="02040502050405020303" pitchFamily="18" charset="0"/>
              </a:rPr>
              <a:t>Distribution of College </a:t>
            </a:r>
            <a:r>
              <a:rPr lang="en-US" sz="1800" dirty="0" smtClean="0">
                <a:latin typeface="Georgia" panose="02040502050405020303" pitchFamily="18" charset="0"/>
              </a:rPr>
              <a:t>Students who </a:t>
            </a:r>
            <a:r>
              <a:rPr lang="en-US" sz="1800" dirty="0" smtClean="0">
                <a:latin typeface="Georgia" panose="02040502050405020303" pitchFamily="18" charset="0"/>
              </a:rPr>
              <a:t>Work</a:t>
            </a:r>
            <a:endParaRPr lang="en-US" sz="1800" dirty="0">
              <a:latin typeface="Georgia" panose="02040502050405020303" pitchFamily="18" charset="0"/>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02" y="2526631"/>
            <a:ext cx="4681856" cy="351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extLst/>
          </p:nvPr>
        </p:nvGraphicFramePr>
        <p:xfrm>
          <a:off x="4572000" y="1480816"/>
          <a:ext cx="3147695" cy="701231"/>
        </p:xfrm>
        <a:graphic>
          <a:graphicData uri="http://schemas.openxmlformats.org/drawingml/2006/table">
            <a:tbl>
              <a:tblPr/>
              <a:tblGrid>
                <a:gridCol w="474345"/>
                <a:gridCol w="629920"/>
                <a:gridCol w="629920"/>
                <a:gridCol w="689610"/>
                <a:gridCol w="723900"/>
              </a:tblGrid>
              <a:tr h="0">
                <a:tc gridSpan="5">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Analysis Variable : predprob Estimated Probability</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Mean</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Std Dev</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Minimum</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Maximum</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0.5653368</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0.1278878</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0.1331003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0.8629351</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155570" y="1539016"/>
            <a:ext cx="3243121" cy="3046988"/>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latin typeface="Georgia" panose="02040502050405020303" pitchFamily="18" charset="0"/>
              </a:rPr>
              <a:t>The average distribution of the probability of someone in college having a job is 56 percent.</a:t>
            </a:r>
          </a:p>
          <a:p>
            <a:pPr marL="285750" indent="-285750">
              <a:buFont typeface="Arial" panose="020B0604020202020204" pitchFamily="34" charset="0"/>
              <a:buChar char="•"/>
            </a:pPr>
            <a:endParaRPr lang="en-US" sz="1200" dirty="0">
              <a:latin typeface="Georgia" panose="02040502050405020303" pitchFamily="18" charset="0"/>
            </a:endParaRPr>
          </a:p>
          <a:p>
            <a:pPr marL="285750" indent="-285750">
              <a:buFont typeface="Arial" panose="020B0604020202020204" pitchFamily="34" charset="0"/>
              <a:buChar char="•"/>
            </a:pPr>
            <a:endParaRPr lang="en-US" sz="1200" dirty="0" smtClean="0">
              <a:latin typeface="Georgia" panose="02040502050405020303" pitchFamily="18" charset="0"/>
            </a:endParaRPr>
          </a:p>
          <a:p>
            <a:pPr marL="285750" indent="-285750">
              <a:buFont typeface="Arial" panose="020B0604020202020204" pitchFamily="34" charset="0"/>
              <a:buChar char="•"/>
            </a:pPr>
            <a:r>
              <a:rPr lang="en-US" sz="1200" dirty="0" smtClean="0">
                <a:latin typeface="Georgia" panose="02040502050405020303" pitchFamily="18" charset="0"/>
              </a:rPr>
              <a:t>Most of the sample has between a 45 and 63 percent chance of having a job in college</a:t>
            </a:r>
            <a:endParaRPr lang="en-US" sz="1200" dirty="0" smtClean="0">
              <a:latin typeface="Georgia" panose="02040502050405020303" pitchFamily="18" charset="0"/>
            </a:endParaRPr>
          </a:p>
          <a:p>
            <a:pPr marL="285750" indent="-285750">
              <a:buFont typeface="Arial" panose="020B0604020202020204" pitchFamily="34" charset="0"/>
              <a:buChar char="•"/>
            </a:pPr>
            <a:endParaRPr lang="en-US" sz="1200" dirty="0">
              <a:latin typeface="Georgia" panose="02040502050405020303" pitchFamily="18" charset="0"/>
            </a:endParaRPr>
          </a:p>
          <a:p>
            <a:pPr marL="285750" indent="-285750">
              <a:buFont typeface="Arial" panose="020B0604020202020204" pitchFamily="34" charset="0"/>
              <a:buChar char="•"/>
            </a:pPr>
            <a:endParaRPr lang="en-US" sz="1200" dirty="0" smtClean="0">
              <a:latin typeface="Georgia" panose="02040502050405020303" pitchFamily="18" charset="0"/>
            </a:endParaRPr>
          </a:p>
          <a:p>
            <a:pPr marL="285750" indent="-285750">
              <a:buFont typeface="Arial" panose="020B0604020202020204" pitchFamily="34" charset="0"/>
              <a:buChar char="•"/>
            </a:pPr>
            <a:r>
              <a:rPr lang="en-US" sz="1200" dirty="0" smtClean="0">
                <a:latin typeface="Georgia" panose="02040502050405020303" pitchFamily="18" charset="0"/>
              </a:rPr>
              <a:t>With optimal conditions, the maximum likelihood someone will have a job is 86 percent.</a:t>
            </a:r>
          </a:p>
          <a:p>
            <a:pPr marL="285750" indent="-285750">
              <a:buFont typeface="Arial" panose="020B0604020202020204" pitchFamily="34" charset="0"/>
              <a:buChar char="•"/>
            </a:pPr>
            <a:endParaRPr lang="en-US" sz="1200" dirty="0">
              <a:latin typeface="Georgia" panose="02040502050405020303" pitchFamily="18" charset="0"/>
            </a:endParaRPr>
          </a:p>
          <a:p>
            <a:pPr marL="285750" indent="-285750">
              <a:buFont typeface="Arial" panose="020B0604020202020204" pitchFamily="34" charset="0"/>
              <a:buChar char="•"/>
            </a:pPr>
            <a:r>
              <a:rPr lang="en-US" sz="1200" dirty="0" smtClean="0">
                <a:latin typeface="Georgia" panose="02040502050405020303" pitchFamily="18" charset="0"/>
              </a:rPr>
              <a:t>The lowest possibility a college student will have a job is 13 percent.</a:t>
            </a:r>
            <a:endParaRPr lang="en-US" sz="1200" dirty="0">
              <a:latin typeface="Georgia" panose="02040502050405020303" pitchFamily="18" charset="0"/>
            </a:endParaRPr>
          </a:p>
        </p:txBody>
      </p:sp>
    </p:spTree>
    <p:extLst>
      <p:ext uri="{BB962C8B-B14F-4D97-AF65-F5344CB8AC3E}">
        <p14:creationId xmlns:p14="http://schemas.microsoft.com/office/powerpoint/2010/main" val="5818212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Simulations for Working Model</a:t>
            </a:r>
            <a:endParaRPr lang="en-US" sz="1800" dirty="0">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42672999"/>
              </p:ext>
            </p:extLst>
          </p:nvPr>
        </p:nvGraphicFramePr>
        <p:xfrm>
          <a:off x="808073" y="1215624"/>
          <a:ext cx="7504262" cy="2941706"/>
        </p:xfrm>
        <a:graphic>
          <a:graphicData uri="http://schemas.openxmlformats.org/drawingml/2006/table">
            <a:tbl>
              <a:tblPr firstRow="1">
                <a:tableStyleId>{F5AB1C69-6EDB-4FF4-983F-18BD219EF322}</a:tableStyleId>
              </a:tblPr>
              <a:tblGrid>
                <a:gridCol w="5805378"/>
                <a:gridCol w="627321"/>
                <a:gridCol w="533400"/>
                <a:gridCol w="538163"/>
              </a:tblGrid>
              <a:tr h="378059">
                <a:tc>
                  <a:txBody>
                    <a:bodyPr/>
                    <a:lstStyle/>
                    <a:p>
                      <a:pPr algn="l" fontAlgn="b"/>
                      <a:r>
                        <a:rPr lang="en-US" sz="1200" u="none" strike="noStrike" dirty="0" smtClean="0">
                          <a:effectLst/>
                          <a:latin typeface="Georgia" panose="02040502050405020303" pitchFamily="18" charset="0"/>
                        </a:rPr>
                        <a:t>Simulation</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err="1">
                          <a:effectLst/>
                          <a:latin typeface="Georgia" panose="02040502050405020303" pitchFamily="18" charset="0"/>
                        </a:rPr>
                        <a:t>Logit</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a:effectLst/>
                          <a:latin typeface="Georgia" panose="02040502050405020303" pitchFamily="18" charset="0"/>
                        </a:rPr>
                        <a:t>Odds</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err="1">
                          <a:effectLst/>
                          <a:latin typeface="Georgia" panose="02040502050405020303" pitchFamily="18" charset="0"/>
                        </a:rPr>
                        <a:t>Prob</a:t>
                      </a:r>
                      <a:endParaRPr lang="en-US" sz="1200" b="0" i="0" u="none" strike="noStrike" dirty="0">
                        <a:solidFill>
                          <a:srgbClr val="000000"/>
                        </a:solidFill>
                        <a:effectLst/>
                        <a:latin typeface="Georgia" panose="02040502050405020303" pitchFamily="18" charset="0"/>
                      </a:endParaRPr>
                    </a:p>
                  </a:txBody>
                  <a:tcPr marL="9525" marR="9525" marT="9525" marB="0" anchor="b"/>
                </a:tc>
              </a:tr>
              <a:tr h="479666">
                <a:tc>
                  <a:txBody>
                    <a:bodyPr/>
                    <a:lstStyle/>
                    <a:p>
                      <a:pPr algn="l" fontAlgn="b"/>
                      <a:r>
                        <a:rPr lang="en-US" sz="1200" kern="1200" dirty="0" smtClean="0">
                          <a:effectLst/>
                          <a:latin typeface="Georgia" panose="02040502050405020303" pitchFamily="18" charset="0"/>
                        </a:rPr>
                        <a:t>Hispanic, Adult, Speaks English very Well, Head of Household, Black, Married with Spouse, Male, Naturalized, one child, lives 5 years in us.</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a:effectLst/>
                          <a:latin typeface="Georgia" panose="02040502050405020303" pitchFamily="18" charset="0"/>
                        </a:rPr>
                        <a:t>0.70482</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2.0235</a:t>
                      </a:r>
                      <a:endParaRPr lang="en-US" sz="1200" b="0" i="0" u="none" strike="noStrike">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a:effectLst/>
                          <a:latin typeface="Georgia" panose="02040502050405020303" pitchFamily="18" charset="0"/>
                        </a:rPr>
                        <a:t>0.6693</a:t>
                      </a:r>
                      <a:endParaRPr lang="en-US" sz="1200" b="0" i="0" u="none" strike="noStrike" dirty="0">
                        <a:solidFill>
                          <a:srgbClr val="000000"/>
                        </a:solidFill>
                        <a:effectLst/>
                        <a:latin typeface="Georgia" panose="02040502050405020303" pitchFamily="18" charset="0"/>
                      </a:endParaRPr>
                    </a:p>
                  </a:txBody>
                  <a:tcPr marL="9525" marR="9525" marT="9525" marB="0" anchor="b"/>
                </a:tc>
              </a:tr>
              <a:tr h="651770">
                <a:tc>
                  <a:txBody>
                    <a:bodyPr/>
                    <a:lstStyle/>
                    <a:p>
                      <a:pPr algn="l" fontAlgn="b"/>
                      <a:r>
                        <a:rPr lang="en-US" sz="1200" kern="1200" dirty="0" smtClean="0">
                          <a:effectLst/>
                          <a:latin typeface="Georgia" panose="02040502050405020303" pitchFamily="18" charset="0"/>
                        </a:rPr>
                        <a:t>Non-Hispanic, Young adult, Speaks no English, not related to </a:t>
                      </a:r>
                      <a:r>
                        <a:rPr lang="en-US" sz="1200" kern="1200" dirty="0" err="1" smtClean="0">
                          <a:effectLst/>
                          <a:latin typeface="Georgia" panose="02040502050405020303" pitchFamily="18" charset="0"/>
                        </a:rPr>
                        <a:t>hh</a:t>
                      </a:r>
                      <a:r>
                        <a:rPr lang="en-US" sz="1200" kern="1200" dirty="0" smtClean="0">
                          <a:effectLst/>
                          <a:latin typeface="Georgia" panose="02040502050405020303" pitchFamily="18" charset="0"/>
                        </a:rPr>
                        <a:t>, Chinese, single, Male, naturalized, no children, live 5 </a:t>
                      </a:r>
                      <a:r>
                        <a:rPr lang="en-US" sz="1200" kern="1200" dirty="0" err="1" smtClean="0">
                          <a:effectLst/>
                          <a:latin typeface="Georgia" panose="02040502050405020303" pitchFamily="18" charset="0"/>
                        </a:rPr>
                        <a:t>yrs</a:t>
                      </a:r>
                      <a:r>
                        <a:rPr lang="en-US" sz="1200" kern="1200" dirty="0" smtClean="0">
                          <a:effectLst/>
                          <a:latin typeface="Georgia" panose="02040502050405020303" pitchFamily="18" charset="0"/>
                        </a:rPr>
                        <a:t> or less.</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a:effectLst/>
                          <a:latin typeface="Georgia" panose="02040502050405020303" pitchFamily="18" charset="0"/>
                        </a:rPr>
                        <a:t>-1.6503</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0.1920</a:t>
                      </a:r>
                      <a:endParaRPr lang="en-US" sz="1200" b="0" i="0" u="none" strike="noStrike">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0.1611</a:t>
                      </a:r>
                      <a:endParaRPr lang="en-US" sz="1200" b="0" i="0" u="none" strike="noStrike">
                        <a:solidFill>
                          <a:srgbClr val="000000"/>
                        </a:solidFill>
                        <a:effectLst/>
                        <a:latin typeface="Georgia" panose="02040502050405020303" pitchFamily="18" charset="0"/>
                      </a:endParaRPr>
                    </a:p>
                  </a:txBody>
                  <a:tcPr marL="9525" marR="9525" marT="9525" marB="0" anchor="b"/>
                </a:tc>
              </a:tr>
              <a:tr h="496546">
                <a:tc>
                  <a:txBody>
                    <a:bodyPr/>
                    <a:lstStyle/>
                    <a:p>
                      <a:pPr algn="l" fontAlgn="b"/>
                      <a:r>
                        <a:rPr lang="en-US" sz="1200" kern="1200" dirty="0" smtClean="0">
                          <a:effectLst/>
                          <a:latin typeface="Georgia" panose="02040502050405020303" pitchFamily="18" charset="0"/>
                        </a:rPr>
                        <a:t>Hispanic, Adult, Speaks Only English, Spouse, White, married spouse present, female0, us citizen, 2 children, lived here their whole life.</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0.75112</a:t>
                      </a:r>
                      <a:endParaRPr lang="en-US" sz="1200" b="0" i="0" u="none" strike="noStrike">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2.1194</a:t>
                      </a:r>
                      <a:endParaRPr lang="en-US" sz="1200" b="0" i="0" u="none" strike="noStrike">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0.6794</a:t>
                      </a:r>
                      <a:endParaRPr lang="en-US" sz="1200" b="0" i="0" u="none" strike="noStrike">
                        <a:solidFill>
                          <a:srgbClr val="000000"/>
                        </a:solidFill>
                        <a:effectLst/>
                        <a:latin typeface="Georgia" panose="02040502050405020303" pitchFamily="18" charset="0"/>
                      </a:endParaRPr>
                    </a:p>
                  </a:txBody>
                  <a:tcPr marL="9525" marR="9525" marT="9525" marB="0" anchor="b"/>
                </a:tc>
              </a:tr>
              <a:tr h="499730">
                <a:tc>
                  <a:txBody>
                    <a:bodyPr/>
                    <a:lstStyle/>
                    <a:p>
                      <a:pPr algn="l" fontAlgn="b"/>
                      <a:r>
                        <a:rPr lang="en-US" sz="1200" kern="1200" dirty="0" smtClean="0">
                          <a:effectLst/>
                          <a:latin typeface="Georgia" panose="02040502050405020303" pitchFamily="18" charset="0"/>
                        </a:rPr>
                        <a:t>Non-Hispanic, Young Adult, Speaks only English, Child, Japanese, single, female, us citizen, 0 children, lived whole life;</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-0.0546</a:t>
                      </a:r>
                      <a:endParaRPr lang="en-US" sz="1200" b="0" i="0" u="none" strike="noStrike">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0.9469</a:t>
                      </a:r>
                      <a:endParaRPr lang="en-US" sz="1200" b="0" i="0" u="none" strike="noStrike">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0.4864</a:t>
                      </a:r>
                      <a:endParaRPr lang="en-US" sz="1200" b="0" i="0" u="none" strike="noStrike">
                        <a:solidFill>
                          <a:srgbClr val="000000"/>
                        </a:solidFill>
                        <a:effectLst/>
                        <a:latin typeface="Georgia" panose="02040502050405020303" pitchFamily="18" charset="0"/>
                      </a:endParaRPr>
                    </a:p>
                  </a:txBody>
                  <a:tcPr marL="9525" marR="9525" marT="9525" marB="0" anchor="b"/>
                </a:tc>
              </a:tr>
              <a:tr h="435935">
                <a:tc>
                  <a:txBody>
                    <a:bodyPr/>
                    <a:lstStyle/>
                    <a:p>
                      <a:pPr algn="l" fontAlgn="b"/>
                      <a:r>
                        <a:rPr lang="en-US" sz="1200" kern="1200" dirty="0" smtClean="0">
                          <a:effectLst/>
                          <a:latin typeface="Georgia" panose="02040502050405020303" pitchFamily="18" charset="0"/>
                        </a:rPr>
                        <a:t>Hispanic, Young Adult, Speaks English not well, Household Head, White, Married no spouse, male, non-citizen, 2 children, lived 6-10 years;</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-0.2749</a:t>
                      </a:r>
                      <a:endParaRPr lang="en-US" sz="1200" b="0" i="0" u="none" strike="noStrike">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a:effectLst/>
                          <a:latin typeface="Georgia" panose="02040502050405020303" pitchFamily="18" charset="0"/>
                        </a:rPr>
                        <a:t>0.7596</a:t>
                      </a:r>
                      <a:endParaRPr lang="en-US" sz="1200" b="0" i="0" u="none" strike="noStrike">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a:effectLst/>
                          <a:latin typeface="Georgia" panose="02040502050405020303" pitchFamily="18" charset="0"/>
                        </a:rPr>
                        <a:t>0.4317</a:t>
                      </a:r>
                      <a:endParaRPr lang="en-US" sz="1200" b="0" i="0" u="none" strike="noStrike" dirty="0">
                        <a:solidFill>
                          <a:srgbClr val="000000"/>
                        </a:solidFill>
                        <a:effectLst/>
                        <a:latin typeface="Georgia" panose="02040502050405020303" pitchFamily="18" charset="0"/>
                      </a:endParaRPr>
                    </a:p>
                  </a:txBody>
                  <a:tcPr marL="9525" marR="9525" marT="9525" marB="0" anchor="b"/>
                </a:tc>
              </a:tr>
            </a:tbl>
          </a:graphicData>
        </a:graphic>
      </p:graphicFrame>
    </p:spTree>
    <p:extLst>
      <p:ext uri="{BB962C8B-B14F-4D97-AF65-F5344CB8AC3E}">
        <p14:creationId xmlns:p14="http://schemas.microsoft.com/office/powerpoint/2010/main" val="80314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84" y="274638"/>
            <a:ext cx="7547212" cy="1143000"/>
          </a:xfrm>
        </p:spPr>
        <p:txBody>
          <a:bodyPr>
            <a:normAutofit/>
          </a:bodyPr>
          <a:lstStyle/>
          <a:p>
            <a:r>
              <a:rPr lang="en-US" sz="1800" dirty="0" smtClean="0">
                <a:latin typeface="Georgia"/>
                <a:cs typeface="Georgia"/>
              </a:rPr>
              <a:t>Previous Research Findings </a:t>
            </a:r>
            <a:endParaRPr lang="en-US" sz="1800" dirty="0">
              <a:latin typeface="Georgia"/>
              <a:cs typeface="Georgia"/>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5</a:t>
            </a:fld>
            <a:endParaRPr lang="en-US"/>
          </a:p>
        </p:txBody>
      </p:sp>
      <p:sp>
        <p:nvSpPr>
          <p:cNvPr id="6"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smtClean="0">
                <a:latin typeface="Georgia" panose="02040502050405020303" pitchFamily="18" charset="0"/>
              </a:rPr>
              <a:t>According to National Center for Education Statistics, the percentage of American college students who are Hispanic, Asian/Pacific Islander, Black, and American Indian/Alaska Native has been increasing.</a:t>
            </a:r>
          </a:p>
          <a:p>
            <a:r>
              <a:rPr lang="en-US" sz="1200" dirty="0" smtClean="0">
                <a:latin typeface="Georgia" panose="02040502050405020303" pitchFamily="18" charset="0"/>
              </a:rPr>
              <a:t>In 2003–04, 43 percent of all undergraduates were enrolled at 2-year institutions.</a:t>
            </a:r>
            <a:endParaRPr lang="en-US" sz="1200" dirty="0">
              <a:latin typeface="Georgia" panose="02040502050405020303" pitchFamily="18" charset="0"/>
            </a:endParaRPr>
          </a:p>
        </p:txBody>
      </p:sp>
      <p:sp>
        <p:nvSpPr>
          <p:cNvPr id="7" name="TextBox 6"/>
          <p:cNvSpPr txBox="1"/>
          <p:nvPr/>
        </p:nvSpPr>
        <p:spPr>
          <a:xfrm>
            <a:off x="457200" y="6126163"/>
            <a:ext cx="4778021" cy="400110"/>
          </a:xfrm>
          <a:prstGeom prst="rect">
            <a:avLst/>
          </a:prstGeom>
          <a:noFill/>
        </p:spPr>
        <p:txBody>
          <a:bodyPr wrap="none" rtlCol="0">
            <a:spAutoFit/>
          </a:bodyPr>
          <a:lstStyle/>
          <a:p>
            <a:r>
              <a:rPr lang="en-US" sz="1000" b="1" dirty="0"/>
              <a:t>SOURCE:</a:t>
            </a:r>
            <a:r>
              <a:rPr lang="en-US" sz="1000" dirty="0"/>
              <a:t> U.S. Department of Education, National Center for Education Statistics. (2013). </a:t>
            </a:r>
            <a:endParaRPr lang="en-US" sz="1000" dirty="0" smtClean="0"/>
          </a:p>
          <a:p>
            <a:r>
              <a:rPr lang="en-US" sz="1000" i="1" dirty="0" smtClean="0"/>
              <a:t>Digest </a:t>
            </a:r>
            <a:r>
              <a:rPr lang="en-US" sz="1000" i="1" dirty="0"/>
              <a:t>of Education Statistics, 2012</a:t>
            </a:r>
            <a:r>
              <a:rPr lang="en-US" sz="1000" dirty="0"/>
              <a:t> (NCES 2014-015)</a:t>
            </a:r>
          </a:p>
        </p:txBody>
      </p:sp>
    </p:spTree>
    <p:extLst>
      <p:ext uri="{BB962C8B-B14F-4D97-AF65-F5344CB8AC3E}">
        <p14:creationId xmlns:p14="http://schemas.microsoft.com/office/powerpoint/2010/main" val="24393241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417"/>
            <a:ext cx="8229600" cy="543509"/>
          </a:xfrm>
        </p:spPr>
        <p:txBody>
          <a:bodyPr>
            <a:normAutofit/>
          </a:bodyPr>
          <a:lstStyle/>
          <a:p>
            <a:r>
              <a:rPr lang="en-US" sz="1800" dirty="0" smtClean="0">
                <a:latin typeface="Georgia" panose="02040502050405020303" pitchFamily="18" charset="0"/>
              </a:rPr>
              <a:t>Model 2: </a:t>
            </a:r>
            <a:r>
              <a:rPr lang="en-US" sz="1800" dirty="0" smtClean="0">
                <a:latin typeface="Georgia" panose="02040502050405020303" pitchFamily="18" charset="0"/>
              </a:rPr>
              <a:t>College Student who went to Private </a:t>
            </a:r>
            <a:r>
              <a:rPr lang="en-US" sz="1800" dirty="0" smtClean="0">
                <a:latin typeface="Georgia" panose="02040502050405020303" pitchFamily="18" charset="0"/>
              </a:rPr>
              <a:t>School</a:t>
            </a:r>
            <a:endParaRPr lang="en-US" sz="1800" dirty="0">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86753695"/>
              </p:ext>
            </p:extLst>
          </p:nvPr>
        </p:nvGraphicFramePr>
        <p:xfrm>
          <a:off x="457199" y="1138527"/>
          <a:ext cx="3693695" cy="1076328"/>
        </p:xfrm>
        <a:graphic>
          <a:graphicData uri="http://schemas.openxmlformats.org/drawingml/2006/table">
            <a:tbl>
              <a:tblPr/>
              <a:tblGrid>
                <a:gridCol w="1855465"/>
                <a:gridCol w="1838230"/>
              </a:tblGrid>
              <a:tr h="0">
                <a:tc gridSpan="2">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Model Information</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Data Set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IPUMS.MODELEDSETFINAL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Response Variable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private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Response Levels</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Model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binary logit</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Optimization Technique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Fisher's scoring</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60083599"/>
              </p:ext>
            </p:extLst>
          </p:nvPr>
        </p:nvGraphicFramePr>
        <p:xfrm>
          <a:off x="1210444" y="2673141"/>
          <a:ext cx="2419985" cy="358776"/>
        </p:xfrm>
        <a:graphic>
          <a:graphicData uri="http://schemas.openxmlformats.org/drawingml/2006/table">
            <a:tbl>
              <a:tblPr/>
              <a:tblGrid>
                <a:gridCol w="1942465"/>
                <a:gridCol w="477520"/>
              </a:tblGrid>
              <a:tr h="0">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Observations Read</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Number of Observations Used</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163430</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89868336"/>
              </p:ext>
            </p:extLst>
          </p:nvPr>
        </p:nvGraphicFramePr>
        <p:xfrm>
          <a:off x="1473518" y="3414711"/>
          <a:ext cx="1860550" cy="896939"/>
        </p:xfrm>
        <a:graphic>
          <a:graphicData uri="http://schemas.openxmlformats.org/drawingml/2006/table">
            <a:tbl>
              <a:tblPr/>
              <a:tblGrid>
                <a:gridCol w="608330"/>
                <a:gridCol w="514350"/>
                <a:gridCol w="737870"/>
              </a:tblGrid>
              <a:tr h="0">
                <a:tc gridSpan="3">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Response Profile</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c hMerge="1">
                  <a:txBody>
                    <a:bodyPr/>
                    <a:lstStyle/>
                    <a:p>
                      <a:endParaRPr lang="en-US"/>
                    </a:p>
                  </a:txBody>
                  <a:tcPr/>
                </a:tc>
              </a:tr>
              <a:tr h="0">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Ordered</a:t>
                      </a:r>
                      <a:br>
                        <a:rPr lang="en-US" sz="1100" b="1">
                          <a:solidFill>
                            <a:srgbClr val="000000"/>
                          </a:solidFill>
                          <a:effectLst/>
                          <a:latin typeface="Times New Roman" panose="02020603050405020304" pitchFamily="18" charset="0"/>
                          <a:ea typeface="Times New Roman" panose="02020603050405020304" pitchFamily="18" charset="0"/>
                        </a:rPr>
                      </a:br>
                      <a:r>
                        <a:rPr lang="en-US" sz="1100" b="1">
                          <a:solidFill>
                            <a:srgbClr val="000000"/>
                          </a:solidFill>
                          <a:effectLst/>
                          <a:latin typeface="Times New Roman" panose="02020603050405020304" pitchFamily="18" charset="0"/>
                          <a:ea typeface="Times New Roman" panose="02020603050405020304" pitchFamily="18" charset="0"/>
                        </a:rPr>
                        <a:t>Value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private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br>
                        <a:rPr lang="en-US" sz="1100" b="1">
                          <a:solidFill>
                            <a:srgbClr val="000000"/>
                          </a:solidFill>
                          <a:effectLst/>
                          <a:latin typeface="Times New Roman" panose="02020603050405020304" pitchFamily="18" charset="0"/>
                          <a:ea typeface="Times New Roman" panose="02020603050405020304" pitchFamily="18" charset="0"/>
                        </a:rPr>
                      </a:br>
                      <a:r>
                        <a:rPr lang="en-US" sz="1100" b="1">
                          <a:solidFill>
                            <a:srgbClr val="000000"/>
                          </a:solidFill>
                          <a:effectLst/>
                          <a:latin typeface="Times New Roman" panose="02020603050405020304" pitchFamily="18" charset="0"/>
                          <a:ea typeface="Times New Roman" panose="02020603050405020304" pitchFamily="18" charset="0"/>
                        </a:rPr>
                        <a:t>Frequency</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40133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2</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123297</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81142632"/>
              </p:ext>
            </p:extLst>
          </p:nvPr>
        </p:nvGraphicFramePr>
        <p:xfrm>
          <a:off x="889870" y="4728412"/>
          <a:ext cx="3104615" cy="1039060"/>
        </p:xfrm>
        <a:graphic>
          <a:graphicData uri="http://schemas.openxmlformats.org/drawingml/2006/table">
            <a:tbl>
              <a:tblPr/>
              <a:tblGrid>
                <a:gridCol w="1174229"/>
                <a:gridCol w="829421"/>
                <a:gridCol w="284987"/>
                <a:gridCol w="815978"/>
              </a:tblGrid>
              <a:tr h="207812">
                <a:tc gridSpan="4">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Testing Global Null Hypothesis: BETA=0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0781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Test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Chi-Square</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DF</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Pr &gt; ChiSq</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20781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Likelihood Ratio</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5057.0851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81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Score</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5285.7502</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7812">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Wald</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5058.8529</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37</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&lt;.0001</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58023450"/>
              </p:ext>
            </p:extLst>
          </p:nvPr>
        </p:nvGraphicFramePr>
        <p:xfrm>
          <a:off x="4680282" y="733944"/>
          <a:ext cx="3609475" cy="5461457"/>
        </p:xfrm>
        <a:graphic>
          <a:graphicData uri="http://schemas.openxmlformats.org/drawingml/2006/table">
            <a:tbl>
              <a:tblPr/>
              <a:tblGrid>
                <a:gridCol w="990858"/>
                <a:gridCol w="228080"/>
                <a:gridCol w="523939"/>
                <a:gridCol w="549759"/>
                <a:gridCol w="663799"/>
                <a:gridCol w="653040"/>
              </a:tblGrid>
              <a:tr h="130108">
                <a:tc gridSpan="6">
                  <a:txBody>
                    <a:bodyPr/>
                    <a:lstStyle/>
                    <a:p>
                      <a:pPr marL="0" marR="0" algn="ctr">
                        <a:lnSpc>
                          <a:spcPct val="107000"/>
                        </a:lnSpc>
                        <a:spcBef>
                          <a:spcPts val="300"/>
                        </a:spcBef>
                        <a:spcAft>
                          <a:spcPts val="300"/>
                        </a:spcAft>
                      </a:pPr>
                      <a:r>
                        <a:rPr lang="en-US" sz="700" b="1" dirty="0">
                          <a:solidFill>
                            <a:srgbClr val="000000"/>
                          </a:solidFill>
                          <a:effectLst/>
                          <a:latin typeface="Times New Roman" panose="02020603050405020304" pitchFamily="18" charset="0"/>
                          <a:ea typeface="Times New Roman" panose="02020603050405020304" pitchFamily="18" charset="0"/>
                        </a:rPr>
                        <a:t>Analysis of Maximum Likelihood Estimates</a:t>
                      </a:r>
                      <a:endParaRPr lang="en-US" sz="600" dirty="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6">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Parameter</a:t>
                      </a:r>
                      <a:endParaRPr lang="en-US" sz="60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DF</a:t>
                      </a:r>
                      <a:endParaRPr lang="en-US" sz="60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Estimate</a:t>
                      </a:r>
                      <a:endParaRPr lang="en-US" sz="60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Standard</a:t>
                      </a:r>
                      <a:br>
                        <a:rPr lang="en-US" sz="700" b="1">
                          <a:solidFill>
                            <a:srgbClr val="000000"/>
                          </a:solidFill>
                          <a:effectLst/>
                          <a:latin typeface="Times New Roman" panose="02020603050405020304" pitchFamily="18" charset="0"/>
                          <a:ea typeface="Times New Roman" panose="02020603050405020304" pitchFamily="18" charset="0"/>
                        </a:rPr>
                      </a:br>
                      <a:r>
                        <a:rPr lang="en-US" sz="700" b="1">
                          <a:solidFill>
                            <a:srgbClr val="000000"/>
                          </a:solidFill>
                          <a:effectLst/>
                          <a:latin typeface="Times New Roman" panose="02020603050405020304" pitchFamily="18" charset="0"/>
                          <a:ea typeface="Times New Roman" panose="02020603050405020304" pitchFamily="18" charset="0"/>
                        </a:rPr>
                        <a:t>Error</a:t>
                      </a:r>
                      <a:endParaRPr lang="en-US" sz="60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Wald</a:t>
                      </a:r>
                      <a:br>
                        <a:rPr lang="en-US" sz="700" b="1">
                          <a:solidFill>
                            <a:srgbClr val="000000"/>
                          </a:solidFill>
                          <a:effectLst/>
                          <a:latin typeface="Times New Roman" panose="02020603050405020304" pitchFamily="18" charset="0"/>
                          <a:ea typeface="Times New Roman" panose="02020603050405020304" pitchFamily="18" charset="0"/>
                        </a:rPr>
                      </a:br>
                      <a:r>
                        <a:rPr lang="en-US" sz="700" b="1">
                          <a:solidFill>
                            <a:srgbClr val="000000"/>
                          </a:solidFill>
                          <a:effectLst/>
                          <a:latin typeface="Times New Roman" panose="02020603050405020304" pitchFamily="18" charset="0"/>
                          <a:ea typeface="Times New Roman" panose="02020603050405020304" pitchFamily="18" charset="0"/>
                        </a:rPr>
                        <a:t>Chi-Square</a:t>
                      </a:r>
                      <a:endParaRPr lang="en-US" sz="60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700" b="1" dirty="0" err="1">
                          <a:solidFill>
                            <a:srgbClr val="000000"/>
                          </a:solidFill>
                          <a:effectLst/>
                          <a:latin typeface="Times New Roman" panose="02020603050405020304" pitchFamily="18" charset="0"/>
                          <a:ea typeface="Times New Roman" panose="02020603050405020304" pitchFamily="18" charset="0"/>
                        </a:rPr>
                        <a:t>Pr</a:t>
                      </a:r>
                      <a:r>
                        <a:rPr lang="en-US" sz="700" b="1" dirty="0">
                          <a:solidFill>
                            <a:srgbClr val="000000"/>
                          </a:solidFill>
                          <a:effectLst/>
                          <a:latin typeface="Times New Roman" panose="02020603050405020304" pitchFamily="18" charset="0"/>
                          <a:ea typeface="Times New Roman" panose="02020603050405020304" pitchFamily="18" charset="0"/>
                        </a:rPr>
                        <a:t> &gt; </a:t>
                      </a:r>
                      <a:r>
                        <a:rPr lang="en-US" sz="700" b="1" dirty="0" err="1">
                          <a:solidFill>
                            <a:srgbClr val="000000"/>
                          </a:solidFill>
                          <a:effectLst/>
                          <a:latin typeface="Times New Roman" panose="02020603050405020304" pitchFamily="18" charset="0"/>
                          <a:ea typeface="Times New Roman" panose="02020603050405020304" pitchFamily="18" charset="0"/>
                        </a:rPr>
                        <a:t>ChiSq</a:t>
                      </a:r>
                      <a:endParaRPr lang="en-US" sz="600" dirty="0">
                        <a:effectLst/>
                        <a:latin typeface="Times New Roman" panose="02020603050405020304" pitchFamily="18" charset="0"/>
                        <a:ea typeface="Times New Roman" panose="02020603050405020304" pitchFamily="18" charset="0"/>
                      </a:endParaRPr>
                    </a:p>
                  </a:txBody>
                  <a:tcPr marL="23445" marR="2344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Intercept</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-1.3484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0.0116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13458.7750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hispanic</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-0.2756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0.0228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146.5868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adult</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0.4311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0.0157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758.4459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noenglish</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0.1802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0.2152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0.7013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0.4023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speakverywell</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0.1604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0.0206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60.4735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speakwell</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-0.0998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0.0399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6.2442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0.0125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speaknotwell</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0.0161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0.0652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0.0608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0.8052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hhead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0.0778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0.0173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20.1327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spouse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0.0346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0.0338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1.0436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0.3070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childlaw</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0.00657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0.0836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0.0062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0.9374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sibling</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-0.1443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0.0552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6.8260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0.0090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sibling_in_law</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-0.1599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0.1602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0.9967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0.3181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other_relative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-0.2177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0.0626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12.1144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0.0005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27027">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other_nonrelative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0.9899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0.0162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3732.5042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black</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-0.1400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0.0190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54.2186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indian_native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-0.4997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0.0766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42.5082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chinese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-0.0478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0.0425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1.2652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0.2607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japanese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0.0564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0.1089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0.2681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0.6046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otherasian</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-0.0909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0.0289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9.8873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0.0017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otherrace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-0.2045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0.0383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28.5138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tworace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-0.0380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0.0345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1.2123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0.2709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threeplusrace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-0.0149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0.1090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0.0187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0.8913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marriedspouse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0.0633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0.0267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5.6275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0.0177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marriednospouse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-0.0417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0.0517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0.6514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0.4196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seperated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-0.1657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0.0363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20.8865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widowed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0.00418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0.1951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0.0005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0.9829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male</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-0.0975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0.0119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66.5198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bornabroad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-0.6477</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0.1019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40.4104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naturalized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-0.6838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0.0926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54.5591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noncitizen</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-0.6929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0.0913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57.6515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onechild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-0.1924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0.0264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53.2789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twochild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-0.2395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0.0310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59.8195</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threechild</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-0.2539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0.0446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32.3963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live5yrsless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0.9162</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0.0930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96.9996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live6to10yrs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0.6640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0.0944</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49.4646</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live11to15yrs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0.6503</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0.0959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45.9900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live16to20yrs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0.6980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0.0959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52.9938</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&lt;.0001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30108">
                <a:tc>
                  <a:txBody>
                    <a:bodyPr/>
                    <a:lstStyle/>
                    <a:p>
                      <a:pPr marL="0" marR="0">
                        <a:lnSpc>
                          <a:spcPct val="107000"/>
                        </a:lnSpc>
                        <a:spcBef>
                          <a:spcPts val="300"/>
                        </a:spcBef>
                        <a:spcAft>
                          <a:spcPts val="300"/>
                        </a:spcAft>
                      </a:pPr>
                      <a:r>
                        <a:rPr lang="en-US" sz="700" b="1">
                          <a:solidFill>
                            <a:srgbClr val="000000"/>
                          </a:solidFill>
                          <a:effectLst/>
                          <a:latin typeface="Times New Roman" panose="02020603050405020304" pitchFamily="18" charset="0"/>
                          <a:ea typeface="Times New Roman" panose="02020603050405020304" pitchFamily="18" charset="0"/>
                        </a:rPr>
                        <a:t>live21ormoreyrs</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dirty="0">
                          <a:solidFill>
                            <a:srgbClr val="000000"/>
                          </a:solidFill>
                          <a:effectLst/>
                          <a:latin typeface="Times New Roman" panose="02020603050405020304" pitchFamily="18" charset="0"/>
                          <a:ea typeface="Times New Roman" panose="02020603050405020304" pitchFamily="18" charset="0"/>
                        </a:rPr>
                        <a:t>0.8329</a:t>
                      </a:r>
                      <a:endParaRPr lang="en-US" sz="600" dirty="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0.0969</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a:solidFill>
                            <a:srgbClr val="000000"/>
                          </a:solidFill>
                          <a:effectLst/>
                          <a:latin typeface="Times New Roman" panose="02020603050405020304" pitchFamily="18" charset="0"/>
                          <a:ea typeface="Times New Roman" panose="02020603050405020304" pitchFamily="18" charset="0"/>
                        </a:rPr>
                        <a:t>73.8680</a:t>
                      </a:r>
                      <a:endParaRPr lang="en-US" sz="60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600" dirty="0">
                          <a:solidFill>
                            <a:srgbClr val="000000"/>
                          </a:solidFill>
                          <a:effectLst/>
                          <a:latin typeface="Times New Roman" panose="02020603050405020304" pitchFamily="18" charset="0"/>
                          <a:ea typeface="Times New Roman" panose="02020603050405020304" pitchFamily="18" charset="0"/>
                        </a:rPr>
                        <a:t>&lt;.0001</a:t>
                      </a:r>
                      <a:endParaRPr lang="en-US" sz="600" dirty="0">
                        <a:effectLst/>
                        <a:latin typeface="Times New Roman" panose="02020603050405020304" pitchFamily="18" charset="0"/>
                        <a:ea typeface="Times New Roman" panose="02020603050405020304" pitchFamily="18" charset="0"/>
                      </a:endParaRPr>
                    </a:p>
                  </a:txBody>
                  <a:tcPr marL="23445" marR="23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090780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89"/>
            <a:ext cx="8229600" cy="1143000"/>
          </a:xfrm>
        </p:spPr>
        <p:txBody>
          <a:bodyPr>
            <a:normAutofit/>
          </a:bodyPr>
          <a:lstStyle/>
          <a:p>
            <a:r>
              <a:rPr lang="en-US" sz="1800" dirty="0" smtClean="0">
                <a:latin typeface="Georgia" panose="02040502050405020303" pitchFamily="18" charset="0"/>
              </a:rPr>
              <a:t>Interpretation of Private Model</a:t>
            </a:r>
            <a:endParaRPr lang="en-US" sz="1800" dirty="0">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43196716"/>
              </p:ext>
            </p:extLst>
          </p:nvPr>
        </p:nvGraphicFramePr>
        <p:xfrm>
          <a:off x="5521842" y="1630915"/>
          <a:ext cx="3016102" cy="4937760"/>
        </p:xfrm>
        <a:graphic>
          <a:graphicData uri="http://schemas.openxmlformats.org/drawingml/2006/table">
            <a:tbl>
              <a:tblPr bandRow="1">
                <a:tableStyleId>{2D5ABB26-0587-4C30-8999-92F81FD0307C}</a:tableStyleId>
              </a:tblPr>
              <a:tblGrid>
                <a:gridCol w="3016102"/>
              </a:tblGrid>
              <a:tr h="370840">
                <a:tc>
                  <a:txBody>
                    <a:bodyPr/>
                    <a:lstStyle/>
                    <a:p>
                      <a:pPr algn="l"/>
                      <a:r>
                        <a:rPr lang="en-US" sz="1200" dirty="0" smtClean="0">
                          <a:latin typeface="Georgia" panose="02040502050405020303" pitchFamily="18" charset="0"/>
                        </a:rPr>
                        <a:t>Statistically Significant(.001&lt;p&lt;.01)</a:t>
                      </a:r>
                    </a:p>
                    <a:p>
                      <a:pPr marL="285750" indent="-285750" algn="l">
                        <a:buFont typeface="Arial" panose="020B0604020202020204" pitchFamily="34" charset="0"/>
                        <a:buChar char="•"/>
                      </a:pPr>
                      <a:r>
                        <a:rPr lang="en-US" sz="1200" dirty="0" err="1" smtClean="0">
                          <a:latin typeface="Georgia" panose="02040502050405020303" pitchFamily="18" charset="0"/>
                        </a:rPr>
                        <a:t>otherasian</a:t>
                      </a:r>
                      <a:endParaRPr lang="en-US" sz="1200" dirty="0" smtClean="0">
                        <a:latin typeface="Georgia" panose="02040502050405020303" pitchFamily="18" charset="0"/>
                      </a:endParaRPr>
                    </a:p>
                    <a:p>
                      <a:pPr marL="285750" indent="-285750" algn="l">
                        <a:buFont typeface="Arial" panose="020B0604020202020204" pitchFamily="34" charset="0"/>
                        <a:buChar char="•"/>
                      </a:pPr>
                      <a:endParaRPr lang="en-US" sz="1200" dirty="0" smtClean="0">
                        <a:latin typeface="Georgia" panose="02040502050405020303" pitchFamily="18" charset="0"/>
                      </a:endParaRPr>
                    </a:p>
                    <a:p>
                      <a:pPr algn="l"/>
                      <a:r>
                        <a:rPr lang="en-US" sz="1200" dirty="0" smtClean="0">
                          <a:latin typeface="Georgia" panose="02040502050405020303" pitchFamily="18" charset="0"/>
                        </a:rPr>
                        <a:t>Strongly Statistically Significant(p&lt;.001)</a:t>
                      </a:r>
                    </a:p>
                    <a:p>
                      <a:pPr marL="285750" indent="-285750" algn="l">
                        <a:buFont typeface="Arial" panose="020B0604020202020204" pitchFamily="34" charset="0"/>
                        <a:buChar char="•"/>
                      </a:pPr>
                      <a:r>
                        <a:rPr lang="en-US" sz="1200" dirty="0" err="1" smtClean="0">
                          <a:latin typeface="Georgia" panose="02040502050405020303" pitchFamily="18" charset="0"/>
                        </a:rPr>
                        <a:t>hispanic</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smtClean="0">
                          <a:latin typeface="Georgia" panose="02040502050405020303" pitchFamily="18" charset="0"/>
                        </a:rPr>
                        <a:t>adult</a:t>
                      </a:r>
                    </a:p>
                    <a:p>
                      <a:pPr marL="285750" indent="-285750" algn="l">
                        <a:buFont typeface="Arial" panose="020B0604020202020204" pitchFamily="34" charset="0"/>
                        <a:buChar char="•"/>
                      </a:pPr>
                      <a:r>
                        <a:rPr lang="en-US" sz="1200" dirty="0" err="1" smtClean="0">
                          <a:latin typeface="Georgia" panose="02040502050405020303" pitchFamily="18" charset="0"/>
                        </a:rPr>
                        <a:t>speakverywell</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hhead</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other_relative</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other_nonrelative</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smtClean="0">
                          <a:latin typeface="Georgia" panose="02040502050405020303" pitchFamily="18" charset="0"/>
                        </a:rPr>
                        <a:t>black</a:t>
                      </a:r>
                    </a:p>
                    <a:p>
                      <a:pPr marL="285750" indent="-285750" algn="l">
                        <a:buFont typeface="Arial" panose="020B0604020202020204" pitchFamily="34" charset="0"/>
                        <a:buChar char="•"/>
                      </a:pPr>
                      <a:r>
                        <a:rPr lang="en-US" sz="1200" dirty="0" err="1" smtClean="0">
                          <a:latin typeface="Georgia" panose="02040502050405020303" pitchFamily="18" charset="0"/>
                        </a:rPr>
                        <a:t>indian_native</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seperated</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smtClean="0">
                          <a:latin typeface="Georgia" panose="02040502050405020303" pitchFamily="18" charset="0"/>
                        </a:rPr>
                        <a:t>male</a:t>
                      </a:r>
                    </a:p>
                    <a:p>
                      <a:pPr marL="285750" indent="-285750" algn="l">
                        <a:buFont typeface="Arial" panose="020B0604020202020204" pitchFamily="34" charset="0"/>
                        <a:buChar char="•"/>
                      </a:pPr>
                      <a:r>
                        <a:rPr lang="en-US" sz="1200" dirty="0" err="1" smtClean="0">
                          <a:latin typeface="Georgia" panose="02040502050405020303" pitchFamily="18" charset="0"/>
                        </a:rPr>
                        <a:t>bornabroad</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smtClean="0">
                          <a:latin typeface="Georgia" panose="02040502050405020303" pitchFamily="18" charset="0"/>
                        </a:rPr>
                        <a:t>naturalized</a:t>
                      </a:r>
                    </a:p>
                    <a:p>
                      <a:pPr marL="285750" indent="-285750" algn="l">
                        <a:buFont typeface="Arial" panose="020B0604020202020204" pitchFamily="34" charset="0"/>
                        <a:buChar char="•"/>
                      </a:pPr>
                      <a:r>
                        <a:rPr lang="en-US" sz="1200" dirty="0" smtClean="0">
                          <a:latin typeface="Georgia" panose="02040502050405020303" pitchFamily="18" charset="0"/>
                        </a:rPr>
                        <a:t>noncitizen</a:t>
                      </a:r>
                    </a:p>
                    <a:p>
                      <a:pPr marL="285750" indent="-285750" algn="l">
                        <a:buFont typeface="Arial" panose="020B0604020202020204" pitchFamily="34" charset="0"/>
                        <a:buChar char="•"/>
                      </a:pPr>
                      <a:r>
                        <a:rPr lang="en-US" sz="1200" dirty="0" err="1" smtClean="0">
                          <a:latin typeface="Georgia" panose="02040502050405020303" pitchFamily="18" charset="0"/>
                        </a:rPr>
                        <a:t>onechild</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twochild</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threechild</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smtClean="0">
                          <a:latin typeface="Georgia" panose="02040502050405020303" pitchFamily="18" charset="0"/>
                        </a:rPr>
                        <a:t>live5yrsless</a:t>
                      </a:r>
                    </a:p>
                    <a:p>
                      <a:pPr marL="285750" indent="-285750" algn="l">
                        <a:buFont typeface="Arial" panose="020B0604020202020204" pitchFamily="34" charset="0"/>
                        <a:buChar char="•"/>
                      </a:pPr>
                      <a:r>
                        <a:rPr lang="en-US" sz="1200" dirty="0" smtClean="0">
                          <a:latin typeface="Georgia" panose="02040502050405020303" pitchFamily="18" charset="0"/>
                        </a:rPr>
                        <a:t>live6to10yrs</a:t>
                      </a:r>
                    </a:p>
                    <a:p>
                      <a:pPr marL="285750" indent="-285750" algn="l">
                        <a:buFont typeface="Arial" panose="020B0604020202020204" pitchFamily="34" charset="0"/>
                        <a:buChar char="•"/>
                      </a:pPr>
                      <a:r>
                        <a:rPr lang="en-US" sz="1200" dirty="0" smtClean="0">
                          <a:latin typeface="Georgia" panose="02040502050405020303" pitchFamily="18" charset="0"/>
                        </a:rPr>
                        <a:t>live11to15yrs</a:t>
                      </a:r>
                    </a:p>
                    <a:p>
                      <a:pPr marL="285750" indent="-285750" algn="l">
                        <a:buFont typeface="Arial" panose="020B0604020202020204" pitchFamily="34" charset="0"/>
                        <a:buChar char="•"/>
                      </a:pPr>
                      <a:r>
                        <a:rPr lang="en-US" sz="1200" dirty="0" smtClean="0">
                          <a:latin typeface="Georgia" panose="02040502050405020303" pitchFamily="18" charset="0"/>
                        </a:rPr>
                        <a:t>live16to20yrs</a:t>
                      </a:r>
                    </a:p>
                    <a:p>
                      <a:pPr marL="285750" indent="-285750" algn="l">
                        <a:buFont typeface="Arial" panose="020B0604020202020204" pitchFamily="34" charset="0"/>
                        <a:buChar char="•"/>
                      </a:pPr>
                      <a:r>
                        <a:rPr lang="en-US" sz="1200" dirty="0" smtClean="0">
                          <a:latin typeface="Georgia" panose="02040502050405020303" pitchFamily="18" charset="0"/>
                        </a:rPr>
                        <a:t>live21ormoreyrs</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31076002"/>
              </p:ext>
            </p:extLst>
          </p:nvPr>
        </p:nvGraphicFramePr>
        <p:xfrm>
          <a:off x="3001925" y="1649815"/>
          <a:ext cx="3016102" cy="3383280"/>
        </p:xfrm>
        <a:graphic>
          <a:graphicData uri="http://schemas.openxmlformats.org/drawingml/2006/table">
            <a:tbl>
              <a:tblPr bandRow="1">
                <a:tableStyleId>{2D5ABB26-0587-4C30-8999-92F81FD0307C}</a:tableStyleId>
              </a:tblPr>
              <a:tblGrid>
                <a:gridCol w="3016102"/>
              </a:tblGrid>
              <a:tr h="370840">
                <a:tc>
                  <a:txBody>
                    <a:bodyPr/>
                    <a:lstStyle/>
                    <a:p>
                      <a:pPr algn="l"/>
                      <a:r>
                        <a:rPr lang="en-US" sz="1200" dirty="0" smtClean="0">
                          <a:latin typeface="Georgia" panose="02040502050405020303" pitchFamily="18" charset="0"/>
                        </a:rPr>
                        <a:t>Not Statistically</a:t>
                      </a:r>
                      <a:r>
                        <a:rPr lang="en-US" sz="1200" baseline="0" dirty="0" smtClean="0">
                          <a:latin typeface="Georgia" panose="02040502050405020303" pitchFamily="18" charset="0"/>
                        </a:rPr>
                        <a:t> Significant (p&gt;.05)</a:t>
                      </a:r>
                    </a:p>
                    <a:p>
                      <a:pPr marL="285750" indent="-285750" algn="l">
                        <a:buFont typeface="Arial" panose="020B0604020202020204" pitchFamily="34" charset="0"/>
                        <a:buChar char="•"/>
                      </a:pPr>
                      <a:r>
                        <a:rPr lang="en-US" sz="1200" baseline="0" dirty="0" err="1" smtClean="0">
                          <a:latin typeface="Georgia" panose="02040502050405020303" pitchFamily="18" charset="0"/>
                        </a:rPr>
                        <a:t>noenglish</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speaknotwell</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smtClean="0">
                          <a:latin typeface="Georgia" panose="02040502050405020303" pitchFamily="18" charset="0"/>
                        </a:rPr>
                        <a:t>spouse</a:t>
                      </a:r>
                    </a:p>
                    <a:p>
                      <a:pPr marL="285750" indent="-285750" algn="l">
                        <a:buFont typeface="Arial" panose="020B0604020202020204" pitchFamily="34" charset="0"/>
                        <a:buChar char="•"/>
                      </a:pPr>
                      <a:r>
                        <a:rPr lang="en-US" sz="1200" baseline="0" dirty="0" err="1" smtClean="0">
                          <a:latin typeface="Georgia" panose="02040502050405020303" pitchFamily="18" charset="0"/>
                        </a:rPr>
                        <a:t>childlaw</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sibling_in_law</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chinese</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japanese</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tworace</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threeplusrace</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err="1" smtClean="0">
                          <a:latin typeface="Georgia" panose="02040502050405020303" pitchFamily="18" charset="0"/>
                        </a:rPr>
                        <a:t>marriednospouse</a:t>
                      </a:r>
                      <a:endParaRPr lang="en-US" sz="1200" baseline="0" dirty="0" smtClean="0">
                        <a:latin typeface="Georgia" panose="02040502050405020303" pitchFamily="18" charset="0"/>
                      </a:endParaRPr>
                    </a:p>
                    <a:p>
                      <a:pPr marL="285750" indent="-285750" algn="l">
                        <a:buFont typeface="Arial" panose="020B0604020202020204" pitchFamily="34" charset="0"/>
                        <a:buChar char="•"/>
                      </a:pPr>
                      <a:r>
                        <a:rPr lang="en-US" sz="1200" baseline="0" dirty="0" smtClean="0">
                          <a:latin typeface="Georgia" panose="02040502050405020303" pitchFamily="18" charset="0"/>
                        </a:rPr>
                        <a:t>widowed</a:t>
                      </a:r>
                    </a:p>
                    <a:p>
                      <a:pPr marL="285750" indent="-285750" algn="l">
                        <a:buFont typeface="Arial" panose="020B0604020202020204" pitchFamily="34" charset="0"/>
                        <a:buChar char="•"/>
                      </a:pPr>
                      <a:endParaRPr lang="en-US" sz="1200" dirty="0" smtClean="0">
                        <a:latin typeface="Georgia" panose="02040502050405020303" pitchFamily="18" charset="0"/>
                      </a:endParaRPr>
                    </a:p>
                    <a:p>
                      <a:pPr algn="l"/>
                      <a:r>
                        <a:rPr lang="en-US" sz="1200" dirty="0" smtClean="0">
                          <a:latin typeface="Georgia" panose="02040502050405020303" pitchFamily="18" charset="0"/>
                        </a:rPr>
                        <a:t>Weakly Statistically Significant(.01&lt;p&lt;.05)</a:t>
                      </a:r>
                    </a:p>
                    <a:p>
                      <a:pPr marL="285750" indent="-285750" algn="l">
                        <a:buFont typeface="Arial" panose="020B0604020202020204" pitchFamily="34" charset="0"/>
                        <a:buChar char="•"/>
                      </a:pPr>
                      <a:r>
                        <a:rPr lang="en-US" sz="1200" dirty="0" err="1" smtClean="0">
                          <a:latin typeface="Georgia" panose="02040502050405020303" pitchFamily="18" charset="0"/>
                        </a:rPr>
                        <a:t>speakwell</a:t>
                      </a:r>
                      <a:endParaRPr lang="en-US" sz="1200" dirty="0" smtClean="0">
                        <a:latin typeface="Georgia" panose="02040502050405020303" pitchFamily="18" charset="0"/>
                      </a:endParaRPr>
                    </a:p>
                    <a:p>
                      <a:pPr marL="285750" indent="-285750" algn="l">
                        <a:buFont typeface="Arial" panose="020B0604020202020204" pitchFamily="34" charset="0"/>
                        <a:buChar char="•"/>
                      </a:pPr>
                      <a:r>
                        <a:rPr lang="en-US" sz="1200" dirty="0" err="1" smtClean="0">
                          <a:latin typeface="Georgia" panose="02040502050405020303" pitchFamily="18" charset="0"/>
                        </a:rPr>
                        <a:t>marriedspouse</a:t>
                      </a:r>
                      <a:endParaRPr lang="en-US" sz="1200" dirty="0" smtClean="0">
                        <a:latin typeface="Georgia" panose="02040502050405020303" pitchFamily="18" charset="0"/>
                      </a:endParaRPr>
                    </a:p>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87881844"/>
              </p:ext>
            </p:extLst>
          </p:nvPr>
        </p:nvGraphicFramePr>
        <p:xfrm>
          <a:off x="914400" y="1173089"/>
          <a:ext cx="1583661" cy="4947285"/>
        </p:xfrm>
        <a:graphic>
          <a:graphicData uri="http://schemas.openxmlformats.org/drawingml/2006/table">
            <a:tbl>
              <a:tblPr/>
              <a:tblGrid>
                <a:gridCol w="1583661"/>
              </a:tblGrid>
              <a:tr h="4191000">
                <a:tc>
                  <a:txBody>
                    <a:bodyPr/>
                    <a:lstStyle/>
                    <a:p>
                      <a:pPr marL="0" indent="0" algn="l" fontAlgn="b">
                        <a:buFont typeface="Arial" panose="020B0604020202020204" pitchFamily="34" charset="0"/>
                        <a:buNone/>
                      </a:pPr>
                      <a:r>
                        <a:rPr lang="en-US" sz="1200" b="0" i="0" u="none" strike="noStrike" dirty="0" smtClean="0">
                          <a:solidFill>
                            <a:srgbClr val="000000"/>
                          </a:solidFill>
                          <a:effectLst/>
                          <a:latin typeface="Georgia" panose="02040502050405020303" pitchFamily="18" charset="0"/>
                        </a:rPr>
                        <a:t>Statistically Significant</a:t>
                      </a:r>
                      <a:r>
                        <a:rPr lang="en-US" sz="1200" b="0" i="0" u="none" strike="noStrike" baseline="0" dirty="0" smtClean="0">
                          <a:solidFill>
                            <a:srgbClr val="000000"/>
                          </a:solidFill>
                          <a:effectLst/>
                          <a:latin typeface="Georgia" panose="02040502050405020303" pitchFamily="18" charset="0"/>
                        </a:rPr>
                        <a:t> Positive Effect</a:t>
                      </a:r>
                      <a:endParaRPr lang="en-US" sz="1200" b="0" i="0" u="none" strike="noStrike" dirty="0" smtClean="0">
                        <a:solidFill>
                          <a:srgbClr val="000000"/>
                        </a:solidFill>
                        <a:effectLst/>
                        <a:latin typeface="Georgia" panose="02040502050405020303" pitchFamily="18" charset="0"/>
                      </a:endParaRP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err="1" smtClean="0">
                          <a:solidFill>
                            <a:srgbClr val="000000"/>
                          </a:solidFill>
                          <a:effectLst/>
                          <a:latin typeface="Georgia" panose="02040502050405020303" pitchFamily="18" charset="0"/>
                        </a:rPr>
                        <a:t>hhead</a:t>
                      </a:r>
                      <a:endParaRPr lang="en-US" sz="1200" b="0" i="0" u="none" strike="noStrike" dirty="0" smtClean="0">
                        <a:solidFill>
                          <a:srgbClr val="000000"/>
                        </a:solidFill>
                        <a:effectLst/>
                        <a:latin typeface="Georgia" panose="02040502050405020303" pitchFamily="18" charset="0"/>
                      </a:endParaRP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err="1" smtClean="0">
                          <a:solidFill>
                            <a:srgbClr val="000000"/>
                          </a:solidFill>
                          <a:effectLst/>
                          <a:latin typeface="Georgia" panose="02040502050405020303" pitchFamily="18" charset="0"/>
                        </a:rPr>
                        <a:t>speakverywell</a:t>
                      </a:r>
                      <a:endParaRPr lang="en-US" sz="1200" b="0" i="0" u="none" strike="noStrike" dirty="0" smtClean="0">
                        <a:solidFill>
                          <a:srgbClr val="000000"/>
                        </a:solidFill>
                        <a:effectLst/>
                        <a:latin typeface="Georgia" panose="02040502050405020303" pitchFamily="18" charset="0"/>
                      </a:endParaRP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Georgia" panose="02040502050405020303" pitchFamily="18" charset="0"/>
                        </a:rPr>
                        <a:t>adult</a:t>
                      </a:r>
                    </a:p>
                    <a:p>
                      <a:pPr marL="171450" indent="-171450" algn="l" fontAlgn="b">
                        <a:buFont typeface="Arial" panose="020B0604020202020204" pitchFamily="34" charset="0"/>
                        <a:buChar char="•"/>
                      </a:pPr>
                      <a:r>
                        <a:rPr lang="en-US" sz="1200" b="0" i="0" u="none" strike="noStrike" dirty="0" smtClean="0">
                          <a:solidFill>
                            <a:srgbClr val="000000"/>
                          </a:solidFill>
                          <a:effectLst/>
                          <a:latin typeface="Georgia" panose="02040502050405020303" pitchFamily="18" charset="0"/>
                        </a:rPr>
                        <a:t>live5yrsless</a:t>
                      </a:r>
                    </a:p>
                    <a:p>
                      <a:pPr marL="171450" indent="-171450" algn="l" fontAlgn="b">
                        <a:buFont typeface="Arial" panose="020B0604020202020204" pitchFamily="34" charset="0"/>
                        <a:buChar char="•"/>
                      </a:pPr>
                      <a:r>
                        <a:rPr lang="en-US" sz="1200" b="0" i="0" u="none" strike="noStrike" dirty="0" smtClean="0">
                          <a:solidFill>
                            <a:srgbClr val="000000"/>
                          </a:solidFill>
                          <a:effectLst/>
                          <a:latin typeface="Georgia" panose="02040502050405020303" pitchFamily="18" charset="0"/>
                        </a:rPr>
                        <a:t>live6to10yrs</a:t>
                      </a:r>
                    </a:p>
                    <a:p>
                      <a:pPr marL="171450" indent="-171450" algn="l" fontAlgn="b">
                        <a:buFont typeface="Arial" panose="020B0604020202020204" pitchFamily="34" charset="0"/>
                        <a:buChar char="•"/>
                      </a:pPr>
                      <a:r>
                        <a:rPr lang="en-US" sz="1200" b="0" i="0" u="none" strike="noStrike" dirty="0" smtClean="0">
                          <a:solidFill>
                            <a:srgbClr val="000000"/>
                          </a:solidFill>
                          <a:effectLst/>
                          <a:latin typeface="Georgia" panose="02040502050405020303" pitchFamily="18" charset="0"/>
                        </a:rPr>
                        <a:t>live11to15yrs</a:t>
                      </a:r>
                    </a:p>
                    <a:p>
                      <a:pPr marL="171450" indent="-171450" algn="l" fontAlgn="b">
                        <a:buFont typeface="Arial" panose="020B0604020202020204" pitchFamily="34" charset="0"/>
                        <a:buChar char="•"/>
                      </a:pPr>
                      <a:r>
                        <a:rPr lang="en-US" sz="1200" b="0" i="0" u="none" strike="noStrike" dirty="0" smtClean="0">
                          <a:solidFill>
                            <a:srgbClr val="000000"/>
                          </a:solidFill>
                          <a:effectLst/>
                          <a:latin typeface="Georgia" panose="02040502050405020303" pitchFamily="18" charset="0"/>
                        </a:rPr>
                        <a:t>live16to20yrs</a:t>
                      </a:r>
                    </a:p>
                    <a:p>
                      <a:pPr marL="171450" indent="-171450" algn="l" fontAlgn="b">
                        <a:buFont typeface="Arial" panose="020B0604020202020204" pitchFamily="34" charset="0"/>
                        <a:buChar char="•"/>
                      </a:pPr>
                      <a:r>
                        <a:rPr lang="en-US" sz="1200" b="0" i="0" u="none" strike="noStrike" dirty="0" smtClean="0">
                          <a:solidFill>
                            <a:srgbClr val="000000"/>
                          </a:solidFill>
                          <a:effectLst/>
                          <a:latin typeface="Georgia" panose="02040502050405020303" pitchFamily="18" charset="0"/>
                        </a:rPr>
                        <a:t>live21ormoreyrs</a:t>
                      </a: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err="1" smtClean="0">
                          <a:solidFill>
                            <a:srgbClr val="000000"/>
                          </a:solidFill>
                          <a:effectLst/>
                          <a:latin typeface="Georgia" panose="02040502050405020303" pitchFamily="18" charset="0"/>
                        </a:rPr>
                        <a:t>other_nonrelative</a:t>
                      </a:r>
                      <a:endParaRPr lang="en-US" sz="1200" b="0" i="0" u="none" strike="noStrike" dirty="0" smtClean="0">
                        <a:solidFill>
                          <a:srgbClr val="000000"/>
                        </a:solidFill>
                        <a:effectLst/>
                        <a:latin typeface="Georgia" panose="02040502050405020303" pitchFamily="18" charset="0"/>
                      </a:endParaRPr>
                    </a:p>
                    <a:p>
                      <a:pPr marL="171450" marR="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Georgia" panose="02040502050405020303" pitchFamily="18" charset="0"/>
                      </a:endParaRPr>
                    </a:p>
                    <a:p>
                      <a:pPr marL="0" marR="0" indent="0" algn="l"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Georgia" panose="02040502050405020303" pitchFamily="18" charset="0"/>
                        </a:rPr>
                        <a:t>Statistically Significant</a:t>
                      </a:r>
                      <a:r>
                        <a:rPr lang="en-US" sz="1200" b="0" i="0" u="none" strike="noStrike" baseline="0" dirty="0" smtClean="0">
                          <a:solidFill>
                            <a:srgbClr val="000000"/>
                          </a:solidFill>
                          <a:effectLst/>
                          <a:latin typeface="Georgia" panose="02040502050405020303" pitchFamily="18" charset="0"/>
                        </a:rPr>
                        <a:t> Negative Effects</a:t>
                      </a:r>
                      <a:endParaRPr lang="en-US" sz="1200" b="0" i="0" u="none" strike="noStrike" dirty="0" smtClean="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smtClean="0">
                          <a:solidFill>
                            <a:srgbClr val="000000"/>
                          </a:solidFill>
                          <a:effectLst/>
                          <a:latin typeface="Georgia" panose="02040502050405020303" pitchFamily="18" charset="0"/>
                        </a:rPr>
                        <a:t>other_relative</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hispanic</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smtClean="0">
                          <a:solidFill>
                            <a:srgbClr val="000000"/>
                          </a:solidFill>
                          <a:effectLst/>
                          <a:latin typeface="Georgia" panose="02040502050405020303" pitchFamily="18" charset="0"/>
                        </a:rPr>
                        <a:t>black</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indian_native</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otherrace</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seperated</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a:solidFill>
                            <a:srgbClr val="000000"/>
                          </a:solidFill>
                          <a:effectLst/>
                          <a:latin typeface="Georgia" panose="02040502050405020303" pitchFamily="18" charset="0"/>
                        </a:rPr>
                        <a:t>male</a:t>
                      </a: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bornabroad</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a:solidFill>
                            <a:srgbClr val="000000"/>
                          </a:solidFill>
                          <a:effectLst/>
                          <a:latin typeface="Georgia" panose="02040502050405020303" pitchFamily="18" charset="0"/>
                        </a:rPr>
                        <a:t>naturalized</a:t>
                      </a:r>
                    </a:p>
                    <a:p>
                      <a:pPr marL="171450" indent="-171450" algn="l" fontAlgn="b">
                        <a:buFont typeface="Arial" panose="020B0604020202020204" pitchFamily="34" charset="0"/>
                        <a:buChar char="•"/>
                      </a:pPr>
                      <a:r>
                        <a:rPr lang="en-US" sz="1200" b="0" i="0" u="none" strike="noStrike" dirty="0">
                          <a:solidFill>
                            <a:srgbClr val="000000"/>
                          </a:solidFill>
                          <a:effectLst/>
                          <a:latin typeface="Georgia" panose="02040502050405020303" pitchFamily="18" charset="0"/>
                        </a:rPr>
                        <a:t>noncitizen</a:t>
                      </a: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onechild</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a:solidFill>
                            <a:srgbClr val="000000"/>
                          </a:solidFill>
                          <a:effectLst/>
                          <a:latin typeface="Georgia" panose="02040502050405020303" pitchFamily="18" charset="0"/>
                        </a:rPr>
                        <a:t>twochild</a:t>
                      </a:r>
                      <a:endParaRPr lang="en-US" sz="1200" b="0" i="0" u="none" strike="noStrike" dirty="0">
                        <a:solidFill>
                          <a:srgbClr val="000000"/>
                        </a:solidFill>
                        <a:effectLst/>
                        <a:latin typeface="Georgia" panose="02040502050405020303" pitchFamily="18" charset="0"/>
                      </a:endParaRPr>
                    </a:p>
                    <a:p>
                      <a:pPr marL="171450" indent="-171450" algn="l" fontAlgn="b">
                        <a:buFont typeface="Arial" panose="020B0604020202020204" pitchFamily="34" charset="0"/>
                        <a:buChar char="•"/>
                      </a:pPr>
                      <a:r>
                        <a:rPr lang="en-US" sz="1200" b="0" i="0" u="none" strike="noStrike" dirty="0" err="1" smtClean="0">
                          <a:solidFill>
                            <a:srgbClr val="000000"/>
                          </a:solidFill>
                          <a:effectLst/>
                          <a:latin typeface="Georgia" panose="02040502050405020303" pitchFamily="18" charset="0"/>
                        </a:rPr>
                        <a:t>threechild</a:t>
                      </a:r>
                      <a:endParaRPr lang="en-US" sz="1200" b="0" i="0" u="none" strike="noStrike" dirty="0">
                        <a:solidFill>
                          <a:srgbClr val="000000"/>
                        </a:solidFill>
                        <a:effectLst/>
                        <a:latin typeface="Georgia" panose="02040502050405020303" pitchFamily="18" charset="0"/>
                      </a:endParaRP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3642362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Probability </a:t>
            </a:r>
            <a:r>
              <a:rPr lang="en-US" sz="1800" dirty="0" smtClean="0">
                <a:latin typeface="Georgia" panose="02040502050405020303" pitchFamily="18" charset="0"/>
              </a:rPr>
              <a:t>Distribution of Private School Attendance</a:t>
            </a:r>
            <a:endParaRPr lang="en-US" sz="1800" dirty="0">
              <a:latin typeface="Georgia" panose="02040502050405020303" pitchFamily="18" charset="0"/>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953" y="2646946"/>
            <a:ext cx="4528860" cy="33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extLst/>
          </p:nvPr>
        </p:nvGraphicFramePr>
        <p:xfrm>
          <a:off x="4572000" y="1581108"/>
          <a:ext cx="3147695" cy="666116"/>
        </p:xfrm>
        <a:graphic>
          <a:graphicData uri="http://schemas.openxmlformats.org/drawingml/2006/table">
            <a:tbl>
              <a:tblPr/>
              <a:tblGrid>
                <a:gridCol w="474345"/>
                <a:gridCol w="629920"/>
                <a:gridCol w="629920"/>
                <a:gridCol w="689610"/>
                <a:gridCol w="723900"/>
              </a:tblGrid>
              <a:tr h="0">
                <a:tc gridSpan="5">
                  <a:txBody>
                    <a:bodyPr/>
                    <a:lstStyle/>
                    <a:p>
                      <a:pPr marL="0" marR="0" algn="ctr">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rPr>
                        <a:t>Analysis Variable : </a:t>
                      </a:r>
                      <a:r>
                        <a:rPr lang="en-US" sz="1100" b="1" dirty="0" err="1">
                          <a:solidFill>
                            <a:srgbClr val="000000"/>
                          </a:solidFill>
                          <a:effectLst/>
                          <a:latin typeface="Times New Roman" panose="02020603050405020304" pitchFamily="18" charset="0"/>
                          <a:ea typeface="Times New Roman" panose="02020603050405020304" pitchFamily="18" charset="0"/>
                        </a:rPr>
                        <a:t>predprob</a:t>
                      </a:r>
                      <a:r>
                        <a:rPr lang="en-US" sz="1100" b="1" dirty="0">
                          <a:solidFill>
                            <a:srgbClr val="000000"/>
                          </a:solidFill>
                          <a:effectLst/>
                          <a:latin typeface="Times New Roman" panose="02020603050405020304" pitchFamily="18" charset="0"/>
                          <a:ea typeface="Times New Roman" panose="02020603050405020304" pitchFamily="18" charset="0"/>
                        </a:rPr>
                        <a:t> Estimated Probability</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Mean</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Std Dev</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Minimum</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Maximum</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0">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0.2455669</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0.0775843</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0.0769570</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0.7365190</a:t>
                      </a:r>
                      <a:endParaRPr lang="en-US" sz="1000" dirty="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97831" y="1780674"/>
            <a:ext cx="3243121" cy="3046988"/>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solidFill>
                  <a:prstClr val="black"/>
                </a:solidFill>
                <a:latin typeface="Georgia" panose="02040502050405020303" pitchFamily="18" charset="0"/>
              </a:rPr>
              <a:t>The average distribution of the probability of someone in college having attended a Private School is 25 percent.</a:t>
            </a:r>
          </a:p>
          <a:p>
            <a:pPr marL="285750" indent="-285750">
              <a:buFont typeface="Arial" panose="020B0604020202020204" pitchFamily="34" charset="0"/>
              <a:buChar char="•"/>
            </a:pPr>
            <a:endParaRPr lang="en-US" sz="1200" dirty="0">
              <a:solidFill>
                <a:prstClr val="black"/>
              </a:solidFill>
              <a:latin typeface="Georgia" panose="02040502050405020303" pitchFamily="18" charset="0"/>
            </a:endParaRPr>
          </a:p>
          <a:p>
            <a:pPr marL="285750" indent="-285750">
              <a:buFont typeface="Arial" panose="020B0604020202020204" pitchFamily="34" charset="0"/>
              <a:buChar char="•"/>
            </a:pPr>
            <a:endParaRPr lang="en-US" sz="1200" dirty="0" smtClean="0">
              <a:solidFill>
                <a:prstClr val="black"/>
              </a:solidFill>
              <a:latin typeface="Georgia" panose="02040502050405020303" pitchFamily="18" charset="0"/>
            </a:endParaRPr>
          </a:p>
          <a:p>
            <a:pPr marL="285750" indent="-285750">
              <a:buFont typeface="Arial" panose="020B0604020202020204" pitchFamily="34" charset="0"/>
              <a:buChar char="•"/>
            </a:pPr>
            <a:r>
              <a:rPr lang="en-US" sz="1200" dirty="0" smtClean="0">
                <a:solidFill>
                  <a:prstClr val="black"/>
                </a:solidFill>
                <a:latin typeface="Georgia" panose="02040502050405020303" pitchFamily="18" charset="0"/>
              </a:rPr>
              <a:t>Roughly 9 percent of the sample has the probability of being in a private school at roughly 17 percent.</a:t>
            </a:r>
          </a:p>
          <a:p>
            <a:pPr marL="285750" indent="-285750">
              <a:buFont typeface="Arial" panose="020B0604020202020204" pitchFamily="34" charset="0"/>
              <a:buChar char="•"/>
            </a:pPr>
            <a:endParaRPr lang="en-US" sz="1200" dirty="0" smtClean="0">
              <a:solidFill>
                <a:prstClr val="black"/>
              </a:solidFill>
              <a:latin typeface="Georgia" panose="02040502050405020303" pitchFamily="18" charset="0"/>
            </a:endParaRPr>
          </a:p>
          <a:p>
            <a:pPr marL="285750" indent="-285750">
              <a:buFont typeface="Arial" panose="020B0604020202020204" pitchFamily="34" charset="0"/>
              <a:buChar char="•"/>
            </a:pPr>
            <a:r>
              <a:rPr lang="en-US" sz="1200" dirty="0" smtClean="0">
                <a:solidFill>
                  <a:prstClr val="black"/>
                </a:solidFill>
                <a:latin typeface="Georgia" panose="02040502050405020303" pitchFamily="18" charset="0"/>
              </a:rPr>
              <a:t>Most of the sample will fall between a 10 percent and 40 percent chance of having attended a private school before college</a:t>
            </a:r>
            <a:endParaRPr lang="en-US" sz="1200" dirty="0">
              <a:solidFill>
                <a:prstClr val="black"/>
              </a:solidFill>
              <a:latin typeface="Georgia" panose="02040502050405020303" pitchFamily="18" charset="0"/>
            </a:endParaRPr>
          </a:p>
          <a:p>
            <a:pPr marL="285750" indent="-285750">
              <a:buFont typeface="Arial" panose="020B0604020202020204" pitchFamily="34" charset="0"/>
              <a:buChar char="•"/>
            </a:pPr>
            <a:endParaRPr lang="en-US" sz="1200" dirty="0" smtClean="0">
              <a:solidFill>
                <a:prstClr val="black"/>
              </a:solidFill>
              <a:latin typeface="Georgia" panose="02040502050405020303" pitchFamily="18" charset="0"/>
            </a:endParaRPr>
          </a:p>
          <a:p>
            <a:pPr marL="285750" indent="-285750">
              <a:buFont typeface="Arial" panose="020B0604020202020204" pitchFamily="34" charset="0"/>
              <a:buChar char="•"/>
            </a:pPr>
            <a:r>
              <a:rPr lang="en-US" sz="1200" dirty="0" smtClean="0">
                <a:solidFill>
                  <a:prstClr val="black"/>
                </a:solidFill>
                <a:latin typeface="Georgia" panose="02040502050405020303" pitchFamily="18" charset="0"/>
              </a:rPr>
              <a:t>With optimal conditions, the maximum likelihood someone attended a private school is 73 percent.</a:t>
            </a:r>
            <a:endParaRPr lang="en-US" sz="1200" dirty="0">
              <a:solidFill>
                <a:prstClr val="black"/>
              </a:solidFill>
              <a:latin typeface="Georgia" panose="02040502050405020303" pitchFamily="18" charset="0"/>
            </a:endParaRPr>
          </a:p>
        </p:txBody>
      </p:sp>
    </p:spTree>
    <p:extLst>
      <p:ext uri="{BB962C8B-B14F-4D97-AF65-F5344CB8AC3E}">
        <p14:creationId xmlns:p14="http://schemas.microsoft.com/office/powerpoint/2010/main" val="795335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Simulations for Private Model</a:t>
            </a:r>
            <a:endParaRPr lang="en-US" sz="1800" dirty="0">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97355203"/>
              </p:ext>
            </p:extLst>
          </p:nvPr>
        </p:nvGraphicFramePr>
        <p:xfrm>
          <a:off x="808073" y="1215624"/>
          <a:ext cx="7907709" cy="2941706"/>
        </p:xfrm>
        <a:graphic>
          <a:graphicData uri="http://schemas.openxmlformats.org/drawingml/2006/table">
            <a:tbl>
              <a:tblPr firstRow="1">
                <a:tableStyleId>{F5AB1C69-6EDB-4FF4-983F-18BD219EF322}</a:tableStyleId>
              </a:tblPr>
              <a:tblGrid>
                <a:gridCol w="6251946"/>
                <a:gridCol w="579438"/>
                <a:gridCol w="530225"/>
                <a:gridCol w="546100"/>
              </a:tblGrid>
              <a:tr h="378059">
                <a:tc>
                  <a:txBody>
                    <a:bodyPr/>
                    <a:lstStyle/>
                    <a:p>
                      <a:pPr algn="l" fontAlgn="b"/>
                      <a:r>
                        <a:rPr lang="en-US" sz="1200" u="none" strike="noStrike" dirty="0" smtClean="0">
                          <a:effectLst/>
                          <a:latin typeface="Georgia" panose="02040502050405020303" pitchFamily="18" charset="0"/>
                        </a:rPr>
                        <a:t>Simulation</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err="1">
                          <a:effectLst/>
                          <a:latin typeface="Georgia" panose="02040502050405020303" pitchFamily="18" charset="0"/>
                        </a:rPr>
                        <a:t>Logit</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a:effectLst/>
                          <a:latin typeface="Georgia" panose="02040502050405020303" pitchFamily="18" charset="0"/>
                        </a:rPr>
                        <a:t>Odds</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err="1">
                          <a:effectLst/>
                          <a:latin typeface="Georgia" panose="02040502050405020303" pitchFamily="18" charset="0"/>
                        </a:rPr>
                        <a:t>Prob</a:t>
                      </a:r>
                      <a:endParaRPr lang="en-US" sz="1200" b="0" i="0" u="none" strike="noStrike" dirty="0">
                        <a:solidFill>
                          <a:srgbClr val="000000"/>
                        </a:solidFill>
                        <a:effectLst/>
                        <a:latin typeface="Georgia" panose="02040502050405020303" pitchFamily="18" charset="0"/>
                      </a:endParaRPr>
                    </a:p>
                  </a:txBody>
                  <a:tcPr marL="9525" marR="9525" marT="9525" marB="0" anchor="b"/>
                </a:tc>
              </a:tr>
              <a:tr h="479666">
                <a:tc>
                  <a:txBody>
                    <a:bodyPr/>
                    <a:lstStyle/>
                    <a:p>
                      <a:pPr algn="l" fontAlgn="b"/>
                      <a:r>
                        <a:rPr lang="en-US" sz="1200" kern="1200" dirty="0" smtClean="0">
                          <a:effectLst/>
                          <a:latin typeface="Georgia" panose="02040502050405020303" pitchFamily="18" charset="0"/>
                        </a:rPr>
                        <a:t>Hispanic, Adult, Speaks English very Well, Head of Household, Black, Married with Spouse, Male, Naturalized, one child, lives 5 years in us.</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-1.0889</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0.3366</a:t>
                      </a:r>
                    </a:p>
                  </a:txBody>
                  <a:tcPr marL="9525" marR="9525" marT="9525" marB="0" anchor="b"/>
                </a:tc>
                <a:tc>
                  <a:txBody>
                    <a:bodyPr/>
                    <a:lstStyle/>
                    <a:p>
                      <a:pPr algn="r" fontAlgn="b"/>
                      <a:r>
                        <a:rPr lang="en-US" sz="1200" u="none" strike="noStrike" dirty="0" smtClean="0">
                          <a:effectLst/>
                          <a:latin typeface="Georgia" panose="02040502050405020303" pitchFamily="18" charset="0"/>
                        </a:rPr>
                        <a:t>0.2518</a:t>
                      </a:r>
                      <a:endParaRPr lang="en-US" sz="1200" b="0" i="0" u="none" strike="noStrike" dirty="0">
                        <a:solidFill>
                          <a:srgbClr val="000000"/>
                        </a:solidFill>
                        <a:effectLst/>
                        <a:latin typeface="Georgia" panose="02040502050405020303" pitchFamily="18" charset="0"/>
                      </a:endParaRPr>
                    </a:p>
                  </a:txBody>
                  <a:tcPr marL="9525" marR="9525" marT="9525" marB="0" anchor="b"/>
                </a:tc>
              </a:tr>
              <a:tr h="651770">
                <a:tc>
                  <a:txBody>
                    <a:bodyPr/>
                    <a:lstStyle/>
                    <a:p>
                      <a:pPr algn="l" fontAlgn="b"/>
                      <a:r>
                        <a:rPr lang="en-US" sz="1200" kern="1200" dirty="0" smtClean="0">
                          <a:effectLst/>
                          <a:latin typeface="Georgia" panose="02040502050405020303" pitchFamily="18" charset="0"/>
                        </a:rPr>
                        <a:t>Non-Hispanic, Young adult, Speaks no English, not related to </a:t>
                      </a:r>
                      <a:r>
                        <a:rPr lang="en-US" sz="1200" kern="1200" dirty="0" err="1" smtClean="0">
                          <a:effectLst/>
                          <a:latin typeface="Georgia" panose="02040502050405020303" pitchFamily="18" charset="0"/>
                        </a:rPr>
                        <a:t>hh</a:t>
                      </a:r>
                      <a:r>
                        <a:rPr lang="en-US" sz="1200" kern="1200" dirty="0" smtClean="0">
                          <a:effectLst/>
                          <a:latin typeface="Georgia" panose="02040502050405020303" pitchFamily="18" charset="0"/>
                        </a:rPr>
                        <a:t>, Chinese, single, Male, naturalized, no children, live 5 </a:t>
                      </a:r>
                      <a:r>
                        <a:rPr lang="en-US" sz="1200" kern="1200" dirty="0" err="1" smtClean="0">
                          <a:effectLst/>
                          <a:latin typeface="Georgia" panose="02040502050405020303" pitchFamily="18" charset="0"/>
                        </a:rPr>
                        <a:t>yrs</a:t>
                      </a:r>
                      <a:r>
                        <a:rPr lang="en-US" sz="1200" kern="1200" dirty="0" smtClean="0">
                          <a:effectLst/>
                          <a:latin typeface="Georgia" panose="02040502050405020303" pitchFamily="18" charset="0"/>
                        </a:rPr>
                        <a:t> or less.</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-0.0912</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0.9128</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0.4772</a:t>
                      </a:r>
                      <a:endParaRPr lang="en-US" sz="1200" b="0" i="0" u="none" strike="noStrike" dirty="0">
                        <a:solidFill>
                          <a:srgbClr val="000000"/>
                        </a:solidFill>
                        <a:effectLst/>
                        <a:latin typeface="Georgia" panose="02040502050405020303" pitchFamily="18" charset="0"/>
                      </a:endParaRPr>
                    </a:p>
                  </a:txBody>
                  <a:tcPr marL="9525" marR="9525" marT="9525" marB="0" anchor="b"/>
                </a:tc>
              </a:tr>
              <a:tr h="496546">
                <a:tc>
                  <a:txBody>
                    <a:bodyPr/>
                    <a:lstStyle/>
                    <a:p>
                      <a:pPr algn="l" fontAlgn="b"/>
                      <a:r>
                        <a:rPr lang="en-US" sz="1200" kern="1200" dirty="0" smtClean="0">
                          <a:effectLst/>
                          <a:latin typeface="Georgia" panose="02040502050405020303" pitchFamily="18" charset="0"/>
                        </a:rPr>
                        <a:t>Hispanic, Adult, Speaks Only English, Spouse, White, married spouse present, female0, us citizen, 2 children, lived here their whole life.</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-0.0912</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0.2633</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0.2084</a:t>
                      </a:r>
                      <a:endParaRPr lang="en-US" sz="1200" b="0" i="0" u="none" strike="noStrike" dirty="0">
                        <a:solidFill>
                          <a:srgbClr val="000000"/>
                        </a:solidFill>
                        <a:effectLst/>
                        <a:latin typeface="Georgia" panose="02040502050405020303" pitchFamily="18" charset="0"/>
                      </a:endParaRPr>
                    </a:p>
                  </a:txBody>
                  <a:tcPr marL="9525" marR="9525" marT="9525" marB="0" anchor="b"/>
                </a:tc>
              </a:tr>
              <a:tr h="499730">
                <a:tc>
                  <a:txBody>
                    <a:bodyPr/>
                    <a:lstStyle/>
                    <a:p>
                      <a:pPr algn="l" fontAlgn="b"/>
                      <a:r>
                        <a:rPr lang="en-US" sz="1200" kern="1200" dirty="0" smtClean="0">
                          <a:effectLst/>
                          <a:latin typeface="Georgia" panose="02040502050405020303" pitchFamily="18" charset="0"/>
                        </a:rPr>
                        <a:t>Non-Hispanic, Young Adult, Speaks only English, Child, Japanese, single, female, us citizen, 0 children, lived whole life;</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-1.3345</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0.2747</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0.2155</a:t>
                      </a:r>
                      <a:endParaRPr lang="en-US" sz="1200" b="0" i="0" u="none" strike="noStrike" dirty="0">
                        <a:solidFill>
                          <a:srgbClr val="000000"/>
                        </a:solidFill>
                        <a:effectLst/>
                        <a:latin typeface="Georgia" panose="02040502050405020303" pitchFamily="18" charset="0"/>
                      </a:endParaRPr>
                    </a:p>
                  </a:txBody>
                  <a:tcPr marL="9525" marR="9525" marT="9525" marB="0" anchor="b"/>
                </a:tc>
              </a:tr>
              <a:tr h="435935">
                <a:tc>
                  <a:txBody>
                    <a:bodyPr/>
                    <a:lstStyle/>
                    <a:p>
                      <a:pPr algn="l" fontAlgn="b"/>
                      <a:r>
                        <a:rPr lang="en-US" sz="1200" kern="1200" dirty="0" smtClean="0">
                          <a:effectLst/>
                          <a:latin typeface="Georgia" panose="02040502050405020303" pitchFamily="18" charset="0"/>
                        </a:rPr>
                        <a:t>Hispanic, Young Adult, Speaks English not well, Household Head, White, Married no spouse, male, non-citizen, 2 children, lived 6-10 years;</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-1.6621</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0.1897</a:t>
                      </a:r>
                      <a:endParaRPr lang="en-US" sz="1200" b="0" i="0" u="none" strike="noStrike" dirty="0">
                        <a:solidFill>
                          <a:srgbClr val="000000"/>
                        </a:solidFill>
                        <a:effectLst/>
                        <a:latin typeface="Georgia" panose="02040502050405020303" pitchFamily="18" charset="0"/>
                      </a:endParaRPr>
                    </a:p>
                  </a:txBody>
                  <a:tcPr marL="9525" marR="9525" marT="9525" marB="0" anchor="b"/>
                </a:tc>
                <a:tc>
                  <a:txBody>
                    <a:bodyPr/>
                    <a:lstStyle/>
                    <a:p>
                      <a:pPr algn="r" fontAlgn="b"/>
                      <a:r>
                        <a:rPr lang="en-US" sz="1200" u="none" strike="noStrike" dirty="0" smtClean="0">
                          <a:effectLst/>
                          <a:latin typeface="Georgia" panose="02040502050405020303" pitchFamily="18" charset="0"/>
                        </a:rPr>
                        <a:t>0.1595</a:t>
                      </a:r>
                      <a:endParaRPr lang="en-US" sz="1200" b="0" i="0" u="none" strike="noStrike" dirty="0">
                        <a:solidFill>
                          <a:srgbClr val="000000"/>
                        </a:solidFill>
                        <a:effectLst/>
                        <a:latin typeface="Georgia" panose="02040502050405020303" pitchFamily="18" charset="0"/>
                      </a:endParaRPr>
                    </a:p>
                  </a:txBody>
                  <a:tcPr marL="9525" marR="9525" marT="9525" marB="0" anchor="b"/>
                </a:tc>
              </a:tr>
            </a:tbl>
          </a:graphicData>
        </a:graphic>
      </p:graphicFrame>
    </p:spTree>
    <p:extLst>
      <p:ext uri="{BB962C8B-B14F-4D97-AF65-F5344CB8AC3E}">
        <p14:creationId xmlns:p14="http://schemas.microsoft.com/office/powerpoint/2010/main" val="14100012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9533"/>
            <a:ext cx="8229600" cy="1143000"/>
          </a:xfrm>
        </p:spPr>
        <p:txBody>
          <a:bodyPr/>
          <a:lstStyle/>
          <a:p>
            <a:r>
              <a:rPr lang="en-US" sz="1800" dirty="0" smtClean="0">
                <a:latin typeface="Georgia" panose="02040502050405020303" pitchFamily="18" charset="0"/>
              </a:rPr>
              <a:t>Conclusion</a:t>
            </a:r>
            <a:endParaRPr lang="en-US" sz="1800" dirty="0">
              <a:latin typeface="Georgia" panose="02040502050405020303" pitchFamily="18" charset="0"/>
            </a:endParaRPr>
          </a:p>
        </p:txBody>
      </p:sp>
    </p:spTree>
    <p:extLst>
      <p:ext uri="{BB962C8B-B14F-4D97-AF65-F5344CB8AC3E}">
        <p14:creationId xmlns:p14="http://schemas.microsoft.com/office/powerpoint/2010/main" val="10000283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Conclusions and Analysis</a:t>
            </a:r>
            <a:endParaRPr lang="en-US" sz="1800" dirty="0">
              <a:latin typeface="Georgia" panose="02040502050405020303" pitchFamily="18" charset="0"/>
            </a:endParaRPr>
          </a:p>
        </p:txBody>
      </p:sp>
      <p:sp>
        <p:nvSpPr>
          <p:cNvPr id="3" name="Content Placeholder 2"/>
          <p:cNvSpPr>
            <a:spLocks noGrp="1"/>
          </p:cNvSpPr>
          <p:nvPr>
            <p:ph idx="1"/>
          </p:nvPr>
        </p:nvSpPr>
        <p:spPr/>
        <p:txBody>
          <a:bodyPr>
            <a:normAutofit lnSpcReduction="10000"/>
          </a:bodyPr>
          <a:lstStyle/>
          <a:p>
            <a:r>
              <a:rPr lang="en-US" sz="1200" dirty="0" smtClean="0">
                <a:latin typeface="Georgia" panose="02040502050405020303" pitchFamily="18" charset="0"/>
              </a:rPr>
              <a:t>Simulation Comparisons</a:t>
            </a:r>
          </a:p>
          <a:p>
            <a:pPr lvl="1"/>
            <a:r>
              <a:rPr lang="en-US" sz="1200" dirty="0" smtClean="0">
                <a:latin typeface="Georgia" panose="02040502050405020303" pitchFamily="18" charset="0"/>
              </a:rPr>
              <a:t>Simulation 1 Analysis: For this analysis, we wanted to make our person as different from the baseline as possible.  We wanted to see how drastically the possibility of someone will have a job or be in private school will differ.  We found that with the baseline group, there is a 56 percent chance of getting a job.  With this person, they have a 66 percent chance of getting a job.  One possible explanation for this increase is the addition of having a child.  The second model of determining if he attended private school, we found that there is a slightly higher chance of him being in a private school than the baseline of 20 percent compared to his prediction of 25 percent.</a:t>
            </a:r>
          </a:p>
          <a:p>
            <a:pPr lvl="1"/>
            <a:r>
              <a:rPr lang="en-US" sz="1200" dirty="0" smtClean="0">
                <a:latin typeface="Georgia" panose="02040502050405020303" pitchFamily="18" charset="0"/>
              </a:rPr>
              <a:t>Simulation 2 Analysis: For this situation, we wanted to have some common characteristics of the baseline but we wanted to differentiate him by being a foreign born person.  We found that being foreign born has a big effect on the likelihood of having a job in college.  16 percent likelihood being foreign born vs 56 percent baseline.  As for having attended a private school, their chances are greater than the baseline; compare 47 percent vs 20 percent baseline.</a:t>
            </a:r>
          </a:p>
          <a:p>
            <a:pPr lvl="1"/>
            <a:r>
              <a:rPr lang="en-US" sz="1200" dirty="0" smtClean="0">
                <a:latin typeface="Georgia" panose="02040502050405020303" pitchFamily="18" charset="0"/>
              </a:rPr>
              <a:t>Simulation 3 Analysis: For this simulation, we wanted to have a young married Hispanic white woman with 2 children to see the differences.  This person is more likely to have a job in college with a 68 percent chance of having a job.  This person is also equally as likely as the rest of the population to have attended private school at around 20 percent.</a:t>
            </a:r>
          </a:p>
          <a:p>
            <a:pPr lvl="1"/>
            <a:r>
              <a:rPr lang="en-US" sz="1200" dirty="0" smtClean="0">
                <a:latin typeface="Georgia" panose="02040502050405020303" pitchFamily="18" charset="0"/>
              </a:rPr>
              <a:t>Simulation 4 Analysis: This person represents a Japanese person who was born.  We wanted to see if race had any effect on the chances of having a job in college.  We found that the likelihood of a Japanese person having a job in college is less than the average.  48 percent vs 56 percent baseline.  As for attending private school, they are slightly more likely to have attended a private school; 21 percent vs 20 percent baseline.</a:t>
            </a:r>
          </a:p>
          <a:p>
            <a:pPr lvl="1"/>
            <a:r>
              <a:rPr lang="en-US" sz="1200" dirty="0" smtClean="0">
                <a:latin typeface="Georgia" panose="02040502050405020303" pitchFamily="18" charset="0"/>
              </a:rPr>
              <a:t>Simulation 5 Analysis: We wanted to see the likelihood a non-citizen Hispanic with 2 kids  and speaks English not too well will have a job while in college.  We found that they have a 43 percent chance of having a job while in college.  We also found that there is a 15 percent chance of them having attended a private school before entering college.</a:t>
            </a:r>
            <a:endParaRPr lang="en-US" sz="1200" dirty="0">
              <a:latin typeface="Georgia" panose="02040502050405020303" pitchFamily="18" charset="0"/>
            </a:endParaRPr>
          </a:p>
        </p:txBody>
      </p:sp>
    </p:spTree>
    <p:extLst>
      <p:ext uri="{BB962C8B-B14F-4D97-AF65-F5344CB8AC3E}">
        <p14:creationId xmlns:p14="http://schemas.microsoft.com/office/powerpoint/2010/main" val="14190521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Common Significant Variables</a:t>
            </a:r>
            <a:endParaRPr lang="en-US" sz="1800"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sz="1200" dirty="0" smtClean="0">
                <a:latin typeface="Georgia" panose="02040502050405020303" pitchFamily="18" charset="0"/>
              </a:rPr>
              <a:t>Both of these models have some similar variables that are statistically significant</a:t>
            </a:r>
          </a:p>
          <a:p>
            <a:pPr lvl="1"/>
            <a:r>
              <a:rPr lang="en-US" sz="1200" dirty="0" smtClean="0">
                <a:latin typeface="Georgia" panose="02040502050405020303" pitchFamily="18" charset="0"/>
              </a:rPr>
              <a:t>Adult, Speak Very Well, Household Head, One Child, Two Child, Three Child, Other Non-Relative, Indian/Native, and Male all appear in both of our models as Statistically Significant.</a:t>
            </a:r>
            <a:r>
              <a:rPr lang="en-US" sz="1600" dirty="0" smtClean="0">
                <a:latin typeface="Georgia" panose="02040502050405020303" pitchFamily="18" charset="0"/>
              </a:rPr>
              <a:t> </a:t>
            </a:r>
            <a:endParaRPr lang="en-US" sz="1600" dirty="0">
              <a:latin typeface="Georgia" panose="02040502050405020303" pitchFamily="18" charset="0"/>
            </a:endParaRPr>
          </a:p>
        </p:txBody>
      </p:sp>
    </p:spTree>
    <p:extLst>
      <p:ext uri="{BB962C8B-B14F-4D97-AF65-F5344CB8AC3E}">
        <p14:creationId xmlns:p14="http://schemas.microsoft.com/office/powerpoint/2010/main" val="22348873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latin typeface="Georgia" panose="02040502050405020303" pitchFamily="18" charset="0"/>
              </a:rPr>
              <a:t>Appendix</a:t>
            </a:r>
            <a:endParaRPr lang="en-US" sz="1200" dirty="0">
              <a:latin typeface="Georgia" panose="020405020504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8194599"/>
              </p:ext>
            </p:extLst>
          </p:nvPr>
        </p:nvGraphicFramePr>
        <p:xfrm>
          <a:off x="457200" y="1600199"/>
          <a:ext cx="8229600" cy="1727791"/>
        </p:xfrm>
        <a:graphic>
          <a:graphicData uri="http://schemas.openxmlformats.org/drawingml/2006/table">
            <a:tbl>
              <a:tblPr firstRow="1" bandRow="1">
                <a:tableStyleId>{2D5ABB26-0587-4C30-8999-92F81FD0307C}</a:tableStyleId>
              </a:tblPr>
              <a:tblGrid>
                <a:gridCol w="4114800"/>
                <a:gridCol w="4114800"/>
              </a:tblGrid>
              <a:tr h="465420">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2371">
                <a:tc>
                  <a:txBody>
                    <a:bodyPr/>
                    <a:lstStyle/>
                    <a:p>
                      <a:r>
                        <a:rPr lang="en-US" sz="1200" dirty="0" smtClean="0">
                          <a:latin typeface="Georgia" panose="02040502050405020303" pitchFamily="18" charset="0"/>
                        </a:rPr>
                        <a:t>This piece of code created</a:t>
                      </a:r>
                      <a:r>
                        <a:rPr lang="en-US" sz="1200" baseline="0" dirty="0" smtClean="0">
                          <a:latin typeface="Georgia" panose="02040502050405020303" pitchFamily="18" charset="0"/>
                        </a:rPr>
                        <a:t> our first modeling data set.  We used the variable GRADEATT to have only college student in our data set and we used the variable AGE to limit the age of the college students to be from 18-35.  </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solidFill>
                            <a:srgbClr val="000080"/>
                          </a:solidFill>
                          <a:latin typeface="Courier New" panose="02070309020205020404" pitchFamily="49" charset="0"/>
                        </a:rPr>
                        <a:t>data</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ipums</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set</a:t>
                      </a:r>
                      <a:r>
                        <a:rPr lang="en-US" sz="1200" b="0" dirty="0" smtClean="0">
                          <a:solidFill>
                            <a:srgbClr val="000000"/>
                          </a:solidFill>
                          <a:latin typeface="Courier New" panose="02070309020205020404" pitchFamily="49" charset="0"/>
                        </a:rPr>
                        <a:t> IPUMS.usa_00002;</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GRADEATT in (</a:t>
                      </a:r>
                      <a:r>
                        <a:rPr lang="en-US" sz="1200" b="1" dirty="0" smtClean="0">
                          <a:solidFill>
                            <a:srgbClr val="008080"/>
                          </a:solidFill>
                          <a:latin typeface="Courier New" panose="02070309020205020404" pitchFamily="49" charset="0"/>
                        </a:rPr>
                        <a:t>6</a:t>
                      </a:r>
                      <a:r>
                        <a:rPr lang="en-US" sz="1200" b="0" dirty="0" smtClean="0">
                          <a:solidFill>
                            <a:srgbClr val="000000"/>
                          </a:solidFill>
                          <a:latin typeface="Courier New" panose="02070309020205020404" pitchFamily="49" charset="0"/>
                        </a:rPr>
                        <a:t>,</a:t>
                      </a:r>
                      <a:r>
                        <a:rPr lang="en-US" sz="1200" b="1" dirty="0" smtClean="0">
                          <a:solidFill>
                            <a:srgbClr val="008080"/>
                          </a:solidFill>
                          <a:latin typeface="Courier New" panose="02070309020205020404" pitchFamily="49" charset="0"/>
                        </a:rPr>
                        <a:t>7</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age &gt;=</a:t>
                      </a:r>
                      <a:r>
                        <a:rPr lang="en-US" sz="1200" b="1" dirty="0" smtClean="0">
                          <a:solidFill>
                            <a:srgbClr val="008080"/>
                          </a:solidFill>
                          <a:latin typeface="Courier New" panose="02070309020205020404" pitchFamily="49" charset="0"/>
                        </a:rPr>
                        <a:t>18</a:t>
                      </a:r>
                      <a:r>
                        <a:rPr lang="en-US" sz="1200" b="0" dirty="0" smtClean="0">
                          <a:solidFill>
                            <a:srgbClr val="000000"/>
                          </a:solidFill>
                          <a:latin typeface="Courier New" panose="02070309020205020404" pitchFamily="49" charset="0"/>
                        </a:rPr>
                        <a:t> and age &lt;=</a:t>
                      </a:r>
                      <a:r>
                        <a:rPr lang="en-US" sz="1200" b="1" dirty="0" smtClean="0">
                          <a:solidFill>
                            <a:srgbClr val="008080"/>
                          </a:solidFill>
                          <a:latin typeface="Courier New" panose="02070309020205020404" pitchFamily="49" charset="0"/>
                        </a:rPr>
                        <a:t>35</a:t>
                      </a:r>
                      <a:r>
                        <a:rPr lang="en-US" sz="1200" b="0" dirty="0" smtClean="0">
                          <a:solidFill>
                            <a:srgbClr val="000000"/>
                          </a:solidFill>
                          <a:latin typeface="Courier New" panose="02070309020205020404" pitchFamily="49" charset="0"/>
                        </a:rPr>
                        <a:t>;</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238186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08633346"/>
              </p:ext>
            </p:extLst>
          </p:nvPr>
        </p:nvGraphicFramePr>
        <p:xfrm>
          <a:off x="701749" y="441248"/>
          <a:ext cx="7729870" cy="5948919"/>
        </p:xfrm>
        <a:graphic>
          <a:graphicData uri="http://schemas.openxmlformats.org/drawingml/2006/table">
            <a:tbl>
              <a:tblPr firstRow="1" bandRow="1">
                <a:tableStyleId>{2D5ABB26-0587-4C30-8999-92F81FD0307C}</a:tableStyleId>
              </a:tblPr>
              <a:tblGrid>
                <a:gridCol w="2867045"/>
                <a:gridCol w="4862825"/>
              </a:tblGrid>
              <a:tr h="288148">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0771">
                <a:tc>
                  <a:txBody>
                    <a:bodyPr/>
                    <a:lstStyle/>
                    <a:p>
                      <a:r>
                        <a:rPr lang="en-US" sz="1200" dirty="0" smtClean="0">
                          <a:latin typeface="Georgia" panose="02040502050405020303" pitchFamily="18" charset="0"/>
                        </a:rPr>
                        <a:t>This piece of code created</a:t>
                      </a:r>
                      <a:r>
                        <a:rPr lang="en-US" sz="1200" baseline="0" dirty="0" smtClean="0">
                          <a:latin typeface="Georgia" panose="02040502050405020303" pitchFamily="18" charset="0"/>
                        </a:rPr>
                        <a:t> our  Final modeling data set.  This code includes the dummy variables we created using our 10 independent raw variables.  These include:</a:t>
                      </a:r>
                    </a:p>
                    <a:p>
                      <a:r>
                        <a:rPr lang="en-US" sz="1200" baseline="0" dirty="0" smtClean="0">
                          <a:latin typeface="Georgia" panose="02040502050405020303" pitchFamily="18" charset="0"/>
                        </a:rPr>
                        <a:t>-HISPAN</a:t>
                      </a:r>
                    </a:p>
                    <a:p>
                      <a:r>
                        <a:rPr lang="en-US" sz="1200" baseline="0" dirty="0" smtClean="0">
                          <a:latin typeface="Georgia" panose="02040502050405020303" pitchFamily="18" charset="0"/>
                        </a:rPr>
                        <a:t>-AGE</a:t>
                      </a:r>
                    </a:p>
                    <a:p>
                      <a:r>
                        <a:rPr lang="en-US" sz="1200" baseline="0" dirty="0" smtClean="0">
                          <a:latin typeface="Georgia" panose="02040502050405020303" pitchFamily="18" charset="0"/>
                        </a:rPr>
                        <a:t>-SPEAKENG</a:t>
                      </a:r>
                    </a:p>
                    <a:p>
                      <a:r>
                        <a:rPr lang="en-US" sz="1200" baseline="0" dirty="0" smtClean="0">
                          <a:latin typeface="Georgia" panose="02040502050405020303" pitchFamily="18" charset="0"/>
                        </a:rPr>
                        <a:t>-RELATE</a:t>
                      </a:r>
                    </a:p>
                    <a:p>
                      <a:r>
                        <a:rPr lang="en-US" sz="1200" baseline="0" dirty="0" smtClean="0">
                          <a:latin typeface="Georgia" panose="02040502050405020303" pitchFamily="18" charset="0"/>
                        </a:rPr>
                        <a:t>-SEX</a:t>
                      </a:r>
                    </a:p>
                    <a:p>
                      <a:r>
                        <a:rPr lang="en-US" sz="1200" baseline="0" dirty="0" smtClean="0">
                          <a:latin typeface="Georgia" panose="02040502050405020303" pitchFamily="18" charset="0"/>
                        </a:rPr>
                        <a:t>-MARST</a:t>
                      </a:r>
                    </a:p>
                    <a:p>
                      <a:r>
                        <a:rPr lang="en-US" sz="1200" baseline="0" dirty="0" smtClean="0">
                          <a:latin typeface="Georgia" panose="02040502050405020303" pitchFamily="18" charset="0"/>
                        </a:rPr>
                        <a:t>-CITIZEN</a:t>
                      </a:r>
                    </a:p>
                    <a:p>
                      <a:r>
                        <a:rPr lang="en-US" sz="1200" baseline="0" dirty="0" smtClean="0">
                          <a:latin typeface="Georgia" panose="02040502050405020303" pitchFamily="18" charset="0"/>
                        </a:rPr>
                        <a:t>-NCHILD</a:t>
                      </a:r>
                    </a:p>
                    <a:p>
                      <a:r>
                        <a:rPr lang="en-US" sz="1200" baseline="0" dirty="0" smtClean="0">
                          <a:latin typeface="Georgia" panose="02040502050405020303" pitchFamily="18" charset="0"/>
                        </a:rPr>
                        <a:t>-YRSUSA2</a:t>
                      </a:r>
                    </a:p>
                    <a:p>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solidFill>
                            <a:srgbClr val="000080"/>
                          </a:solidFill>
                          <a:latin typeface="Courier New" panose="02070309020205020404" pitchFamily="49" charset="0"/>
                        </a:rPr>
                        <a:t>data</a:t>
                      </a:r>
                      <a:r>
                        <a:rPr lang="en-US" sz="1200" b="0" dirty="0" smtClean="0">
                          <a:solidFill>
                            <a:srgbClr val="000000"/>
                          </a:solidFill>
                          <a:latin typeface="Courier New" panose="02070309020205020404" pitchFamily="49" charset="0"/>
                        </a:rPr>
                        <a:t> </a:t>
                      </a:r>
                      <a:r>
                        <a:rPr lang="en-US" sz="1200" b="0" dirty="0" smtClean="0">
                          <a:solidFill>
                            <a:srgbClr val="800080"/>
                          </a:solidFill>
                          <a:latin typeface="Courier New" panose="02070309020205020404" pitchFamily="49" charset="0"/>
                        </a:rPr>
                        <a:t>"C:\Users\Enrique Aguayo\Documents\ECON 453\modeledsetFinal.sas7bdat"</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set</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ipums</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empstat</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working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working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r>
                        <a:rPr lang="en-US" sz="1200" b="0" dirty="0" smtClean="0">
                          <a:solidFill>
                            <a:srgbClr val="008000"/>
                          </a:solidFill>
                          <a:latin typeface="Courier New" panose="02070309020205020404" pitchFamily="49" charset="0"/>
                        </a:rPr>
                        <a:t>/*dependent variable*/</a:t>
                      </a:r>
                      <a:endParaRPr lang="en-US" sz="1200" b="0" dirty="0" smtClean="0">
                        <a:solidFill>
                          <a:srgbClr val="000000"/>
                        </a:solidFill>
                        <a:latin typeface="Courier New" panose="02070309020205020404" pitchFamily="49" charset="0"/>
                      </a:endParaRP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schltype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private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nb-NO" sz="1200" b="0" dirty="0" smtClean="0">
                          <a:solidFill>
                            <a:srgbClr val="000000"/>
                          </a:solidFill>
                          <a:latin typeface="Courier New" panose="02070309020205020404" pitchFamily="49" charset="0"/>
                        </a:rPr>
                        <a:t>	</a:t>
                      </a:r>
                      <a:r>
                        <a:rPr lang="nb-NO" sz="1200" b="0" dirty="0" smtClean="0">
                          <a:solidFill>
                            <a:srgbClr val="0000FF"/>
                          </a:solidFill>
                          <a:latin typeface="Courier New" panose="02070309020205020404" pitchFamily="49" charset="0"/>
                        </a:rPr>
                        <a:t>else</a:t>
                      </a:r>
                      <a:r>
                        <a:rPr lang="nb-NO" sz="1200" b="0" dirty="0" smtClean="0">
                          <a:solidFill>
                            <a:srgbClr val="000000"/>
                          </a:solidFill>
                          <a:latin typeface="Courier New" panose="02070309020205020404" pitchFamily="49" charset="0"/>
                        </a:rPr>
                        <a:t> private = </a:t>
                      </a:r>
                      <a:r>
                        <a:rPr lang="nb-NO" sz="1200" b="1" dirty="0" smtClean="0">
                          <a:solidFill>
                            <a:srgbClr val="008080"/>
                          </a:solidFill>
                          <a:latin typeface="Courier New" panose="02070309020205020404" pitchFamily="49" charset="0"/>
                        </a:rPr>
                        <a:t>0</a:t>
                      </a:r>
                      <a:r>
                        <a:rPr lang="nb-NO" sz="1200" b="0" dirty="0" smtClean="0">
                          <a:solidFill>
                            <a:srgbClr val="000000"/>
                          </a:solidFill>
                          <a:latin typeface="Courier New" panose="02070309020205020404" pitchFamily="49" charset="0"/>
                        </a:rPr>
                        <a:t>;</a:t>
                      </a:r>
                      <a:r>
                        <a:rPr lang="nb-NO" sz="1200" b="0" dirty="0" smtClean="0">
                          <a:solidFill>
                            <a:srgbClr val="008000"/>
                          </a:solidFill>
                          <a:latin typeface="Courier New" panose="02070309020205020404" pitchFamily="49" charset="0"/>
                        </a:rPr>
                        <a:t>/*dependent variable*/</a:t>
                      </a:r>
                      <a:endParaRPr lang="nb-NO"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hispan</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hispanic</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hispanic</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age &gt;=</a:t>
                      </a:r>
                      <a:r>
                        <a:rPr lang="en-US" sz="1200" b="1" dirty="0" smtClean="0">
                          <a:solidFill>
                            <a:srgbClr val="008080"/>
                          </a:solidFill>
                          <a:latin typeface="Courier New" panose="02070309020205020404" pitchFamily="49" charset="0"/>
                        </a:rPr>
                        <a:t>18</a:t>
                      </a:r>
                      <a:r>
                        <a:rPr lang="en-US" sz="1200" b="0" dirty="0" smtClean="0">
                          <a:solidFill>
                            <a:srgbClr val="000000"/>
                          </a:solidFill>
                          <a:latin typeface="Courier New" panose="02070309020205020404" pitchFamily="49" charset="0"/>
                        </a:rPr>
                        <a:t> and age &lt;=</a:t>
                      </a:r>
                      <a:r>
                        <a:rPr lang="en-US" sz="1200" b="1" dirty="0" smtClean="0">
                          <a:solidFill>
                            <a:srgbClr val="008080"/>
                          </a:solidFill>
                          <a:latin typeface="Courier New" panose="02070309020205020404" pitchFamily="49" charset="0"/>
                        </a:rPr>
                        <a:t>24</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adult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adult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speakeng</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noenglish</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noenglish</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speakeng</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speakverywell</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speakverywell</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code continued on next slide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93488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69525510"/>
              </p:ext>
            </p:extLst>
          </p:nvPr>
        </p:nvGraphicFramePr>
        <p:xfrm>
          <a:off x="701749" y="441247"/>
          <a:ext cx="7740502" cy="5948919"/>
        </p:xfrm>
        <a:graphic>
          <a:graphicData uri="http://schemas.openxmlformats.org/drawingml/2006/table">
            <a:tbl>
              <a:tblPr firstRow="1" bandRow="1">
                <a:tableStyleId>{2D5ABB26-0587-4C30-8999-92F81FD0307C}</a:tableStyleId>
              </a:tblPr>
              <a:tblGrid>
                <a:gridCol w="2870988"/>
                <a:gridCol w="4869514"/>
              </a:tblGrid>
              <a:tr h="287851">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1068">
                <a:tc>
                  <a:txBody>
                    <a:bodyPr/>
                    <a:lstStyle/>
                    <a:p>
                      <a:r>
                        <a:rPr lang="en-US" sz="1200" dirty="0" smtClean="0">
                          <a:latin typeface="Georgia" panose="02040502050405020303" pitchFamily="18" charset="0"/>
                        </a:rPr>
                        <a:t>This piece of code created</a:t>
                      </a:r>
                      <a:r>
                        <a:rPr lang="en-US" sz="1200" baseline="0" dirty="0" smtClean="0">
                          <a:latin typeface="Georgia" panose="02040502050405020303" pitchFamily="18" charset="0"/>
                        </a:rPr>
                        <a:t> our  Final modeling data set.  This code includes the dummy variables we created using our 10 independent raw variables.  These include:</a:t>
                      </a:r>
                    </a:p>
                    <a:p>
                      <a:r>
                        <a:rPr lang="en-US" sz="1200" baseline="0" dirty="0" smtClean="0">
                          <a:latin typeface="Georgia" panose="02040502050405020303" pitchFamily="18" charset="0"/>
                        </a:rPr>
                        <a:t>-HISPAN</a:t>
                      </a:r>
                    </a:p>
                    <a:p>
                      <a:r>
                        <a:rPr lang="en-US" sz="1200" baseline="0" dirty="0" smtClean="0">
                          <a:latin typeface="Georgia" panose="02040502050405020303" pitchFamily="18" charset="0"/>
                        </a:rPr>
                        <a:t>-AGE</a:t>
                      </a:r>
                    </a:p>
                    <a:p>
                      <a:r>
                        <a:rPr lang="en-US" sz="1200" baseline="0" dirty="0" smtClean="0">
                          <a:latin typeface="Georgia" panose="02040502050405020303" pitchFamily="18" charset="0"/>
                        </a:rPr>
                        <a:t>-SPEAKENG</a:t>
                      </a:r>
                    </a:p>
                    <a:p>
                      <a:r>
                        <a:rPr lang="en-US" sz="1200" baseline="0" dirty="0" smtClean="0">
                          <a:latin typeface="Georgia" panose="02040502050405020303" pitchFamily="18" charset="0"/>
                        </a:rPr>
                        <a:t>-RELATE</a:t>
                      </a:r>
                    </a:p>
                    <a:p>
                      <a:r>
                        <a:rPr lang="en-US" sz="1200" baseline="0" dirty="0" smtClean="0">
                          <a:latin typeface="Georgia" panose="02040502050405020303" pitchFamily="18" charset="0"/>
                        </a:rPr>
                        <a:t>-SEX</a:t>
                      </a:r>
                    </a:p>
                    <a:p>
                      <a:r>
                        <a:rPr lang="en-US" sz="1200" baseline="0" dirty="0" smtClean="0">
                          <a:latin typeface="Georgia" panose="02040502050405020303" pitchFamily="18" charset="0"/>
                        </a:rPr>
                        <a:t>-MARST</a:t>
                      </a:r>
                    </a:p>
                    <a:p>
                      <a:r>
                        <a:rPr lang="en-US" sz="1200" baseline="0" dirty="0" smtClean="0">
                          <a:latin typeface="Georgia" panose="02040502050405020303" pitchFamily="18" charset="0"/>
                        </a:rPr>
                        <a:t>-CITIZEN</a:t>
                      </a:r>
                    </a:p>
                    <a:p>
                      <a:r>
                        <a:rPr lang="en-US" sz="1200" baseline="0" dirty="0" smtClean="0">
                          <a:latin typeface="Georgia" panose="02040502050405020303" pitchFamily="18" charset="0"/>
                        </a:rPr>
                        <a:t>-NCHILD</a:t>
                      </a:r>
                    </a:p>
                    <a:p>
                      <a:r>
                        <a:rPr lang="en-US" sz="1200" baseline="0" dirty="0" smtClean="0">
                          <a:latin typeface="Georgia" panose="02040502050405020303" pitchFamily="18" charset="0"/>
                        </a:rPr>
                        <a:t>-YRSUSA2</a:t>
                      </a:r>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speakeng</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speakwell</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speakwell</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speakeng</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6</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speaknotwell</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speaknotwell</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hhead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hhead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spouse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spouse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childlaw</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childlaw</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parent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parent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7</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sibling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sibling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8</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sibling_in_law</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sibling_in_law</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9</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grandchild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grandchild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Code Continued on next slide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49820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261190"/>
            <a:ext cx="7772400" cy="1143000"/>
          </a:xfrm>
        </p:spPr>
        <p:txBody>
          <a:bodyPr>
            <a:normAutofit/>
          </a:bodyPr>
          <a:lstStyle/>
          <a:p>
            <a:r>
              <a:rPr lang="en-US" sz="1800" dirty="0" smtClean="0">
                <a:latin typeface="Georgia"/>
                <a:cs typeface="Georgia"/>
              </a:rPr>
              <a:t>Data Source</a:t>
            </a:r>
            <a:endParaRPr lang="en-US" sz="1800" dirty="0">
              <a:latin typeface="Georgia"/>
              <a:cs typeface="Georgia"/>
            </a:endParaRPr>
          </a:p>
        </p:txBody>
      </p:sp>
      <p:sp>
        <p:nvSpPr>
          <p:cNvPr id="3" name="Content Placeholder 2"/>
          <p:cNvSpPr>
            <a:spLocks noGrp="1"/>
          </p:cNvSpPr>
          <p:nvPr>
            <p:ph idx="1"/>
          </p:nvPr>
        </p:nvSpPr>
        <p:spPr>
          <a:xfrm>
            <a:off x="699247" y="1600200"/>
            <a:ext cx="7772400" cy="4525963"/>
          </a:xfrm>
        </p:spPr>
        <p:txBody>
          <a:bodyPr>
            <a:normAutofit/>
          </a:bodyPr>
          <a:lstStyle/>
          <a:p>
            <a:pPr>
              <a:spcBef>
                <a:spcPts val="200"/>
              </a:spcBef>
              <a:spcAft>
                <a:spcPts val="800"/>
              </a:spcAft>
            </a:pPr>
            <a:r>
              <a:rPr lang="en-US" sz="1200" b="1" dirty="0">
                <a:latin typeface="Georgia"/>
                <a:cs typeface="Georgia"/>
              </a:rPr>
              <a:t>Original Source:</a:t>
            </a:r>
            <a:endParaRPr lang="en-US" sz="1200" dirty="0">
              <a:latin typeface="Georgia"/>
              <a:cs typeface="Georgia"/>
            </a:endParaRPr>
          </a:p>
          <a:p>
            <a:pPr lvl="1">
              <a:spcBef>
                <a:spcPts val="200"/>
              </a:spcBef>
              <a:spcAft>
                <a:spcPts val="800"/>
              </a:spcAft>
            </a:pPr>
            <a:r>
              <a:rPr lang="en-US" sz="1200" dirty="0" smtClean="0">
                <a:latin typeface="Georgia"/>
                <a:cs typeface="Georgia"/>
              </a:rPr>
              <a:t>This data sample was created by the Census </a:t>
            </a:r>
            <a:r>
              <a:rPr lang="en-US" sz="1200" dirty="0">
                <a:latin typeface="Georgia"/>
                <a:cs typeface="Georgia"/>
              </a:rPr>
              <a:t>Bureau’s American </a:t>
            </a:r>
            <a:r>
              <a:rPr lang="en-US" sz="1200" dirty="0" smtClean="0">
                <a:latin typeface="Georgia"/>
                <a:cs typeface="Georgia"/>
              </a:rPr>
              <a:t>Community Survey. The data is composed of selected material using the March 2010 sample set.</a:t>
            </a:r>
            <a:endParaRPr lang="en-US" sz="1200" dirty="0">
              <a:latin typeface="Georgia"/>
              <a:cs typeface="Georgia"/>
            </a:endParaRPr>
          </a:p>
          <a:p>
            <a:pPr>
              <a:spcBef>
                <a:spcPts val="200"/>
              </a:spcBef>
              <a:spcAft>
                <a:spcPts val="800"/>
              </a:spcAft>
            </a:pPr>
            <a:r>
              <a:rPr lang="en-US" sz="1200" b="1" dirty="0" smtClean="0">
                <a:latin typeface="Georgia"/>
                <a:cs typeface="Georgia"/>
              </a:rPr>
              <a:t>Data </a:t>
            </a:r>
            <a:r>
              <a:rPr lang="en-US" sz="1200" b="1" dirty="0">
                <a:latin typeface="Georgia"/>
                <a:cs typeface="Georgia"/>
              </a:rPr>
              <a:t>Size:</a:t>
            </a:r>
            <a:endParaRPr lang="en-US" sz="1200" dirty="0">
              <a:latin typeface="Georgia"/>
              <a:cs typeface="Georgia"/>
            </a:endParaRPr>
          </a:p>
          <a:p>
            <a:pPr lvl="1">
              <a:spcBef>
                <a:spcPts val="200"/>
              </a:spcBef>
              <a:spcAft>
                <a:spcPts val="800"/>
              </a:spcAft>
            </a:pPr>
            <a:r>
              <a:rPr lang="en-US" sz="1200" dirty="0">
                <a:latin typeface="Georgia"/>
                <a:cs typeface="Georgia"/>
              </a:rPr>
              <a:t>The original dataset included </a:t>
            </a:r>
            <a:r>
              <a:rPr lang="en-US" sz="1200" dirty="0" smtClean="0">
                <a:latin typeface="Georgia"/>
                <a:cs typeface="Georgia"/>
              </a:rPr>
              <a:t>1,700,915observation </a:t>
            </a:r>
            <a:endParaRPr lang="en-US" sz="1200" dirty="0">
              <a:latin typeface="Georgia"/>
              <a:cs typeface="Georgia"/>
            </a:endParaRPr>
          </a:p>
          <a:p>
            <a:pPr>
              <a:spcBef>
                <a:spcPts val="200"/>
              </a:spcBef>
              <a:spcAft>
                <a:spcPts val="800"/>
              </a:spcAft>
            </a:pPr>
            <a:r>
              <a:rPr lang="en-US" sz="1200" b="1" dirty="0">
                <a:latin typeface="Georgia"/>
                <a:cs typeface="Georgia"/>
              </a:rPr>
              <a:t>Data Type:</a:t>
            </a:r>
            <a:endParaRPr lang="en-US" sz="1200" dirty="0">
              <a:latin typeface="Georgia"/>
              <a:cs typeface="Georgia"/>
            </a:endParaRPr>
          </a:p>
          <a:p>
            <a:pPr lvl="1">
              <a:spcBef>
                <a:spcPts val="200"/>
              </a:spcBef>
              <a:spcAft>
                <a:spcPts val="800"/>
              </a:spcAft>
            </a:pPr>
            <a:r>
              <a:rPr lang="en-US" sz="1200" dirty="0">
                <a:latin typeface="Georgia"/>
                <a:cs typeface="Georgia"/>
              </a:rPr>
              <a:t>Cross-sectional</a:t>
            </a:r>
          </a:p>
          <a:p>
            <a:pPr>
              <a:spcBef>
                <a:spcPts val="200"/>
              </a:spcBef>
              <a:spcAft>
                <a:spcPts val="800"/>
              </a:spcAft>
            </a:pPr>
            <a:r>
              <a:rPr lang="en-US" sz="1200" b="1" dirty="0" smtClean="0">
                <a:latin typeface="Georgia"/>
                <a:cs typeface="Georgia"/>
              </a:rPr>
              <a:t>Data Access:</a:t>
            </a:r>
          </a:p>
          <a:p>
            <a:pPr lvl="1">
              <a:spcBef>
                <a:spcPts val="200"/>
              </a:spcBef>
              <a:spcAft>
                <a:spcPts val="800"/>
              </a:spcAft>
            </a:pPr>
            <a:r>
              <a:rPr lang="en-US" sz="1200" dirty="0" smtClean="0">
                <a:latin typeface="Georgia"/>
                <a:cs typeface="Georgia"/>
              </a:rPr>
              <a:t>The data obtained through the IPUMS data resource page that we were introduce to from a class assignment.  We selected 94 variables with 1.7 million observations.</a:t>
            </a:r>
            <a:endParaRPr lang="en-US" sz="1200" dirty="0">
              <a:latin typeface="Georgia"/>
              <a:cs typeface="Georgia"/>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6</a:t>
            </a:fld>
            <a:endParaRPr lang="en-US"/>
          </a:p>
        </p:txBody>
      </p:sp>
    </p:spTree>
    <p:extLst>
      <p:ext uri="{BB962C8B-B14F-4D97-AF65-F5344CB8AC3E}">
        <p14:creationId xmlns:p14="http://schemas.microsoft.com/office/powerpoint/2010/main" val="1067252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52939237"/>
              </p:ext>
            </p:extLst>
          </p:nvPr>
        </p:nvGraphicFramePr>
        <p:xfrm>
          <a:off x="701749" y="430615"/>
          <a:ext cx="7740502" cy="5959552"/>
        </p:xfrm>
        <a:graphic>
          <a:graphicData uri="http://schemas.openxmlformats.org/drawingml/2006/table">
            <a:tbl>
              <a:tblPr firstRow="1" bandRow="1">
                <a:tableStyleId>{2D5ABB26-0587-4C30-8999-92F81FD0307C}</a:tableStyleId>
              </a:tblPr>
              <a:tblGrid>
                <a:gridCol w="2870988"/>
                <a:gridCol w="4869514"/>
              </a:tblGrid>
              <a:tr h="288365">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71187">
                <a:tc>
                  <a:txBody>
                    <a:bodyPr/>
                    <a:lstStyle/>
                    <a:p>
                      <a:r>
                        <a:rPr lang="en-US" sz="1200" dirty="0" smtClean="0">
                          <a:latin typeface="Georgia" panose="02040502050405020303" pitchFamily="18" charset="0"/>
                        </a:rPr>
                        <a:t>This piece of code created</a:t>
                      </a:r>
                      <a:r>
                        <a:rPr lang="en-US" sz="1200" baseline="0" dirty="0" smtClean="0">
                          <a:latin typeface="Georgia" panose="02040502050405020303" pitchFamily="18" charset="0"/>
                        </a:rPr>
                        <a:t> our  Final modeling data set.  This code includes the dummy variables we created using our 10 independent raw variables.  These include:</a:t>
                      </a:r>
                    </a:p>
                    <a:p>
                      <a:r>
                        <a:rPr lang="en-US" sz="1200" baseline="0" dirty="0" smtClean="0">
                          <a:latin typeface="Georgia" panose="02040502050405020303" pitchFamily="18" charset="0"/>
                        </a:rPr>
                        <a:t>-HISPAN</a:t>
                      </a:r>
                    </a:p>
                    <a:p>
                      <a:r>
                        <a:rPr lang="en-US" sz="1200" baseline="0" dirty="0" smtClean="0">
                          <a:latin typeface="Georgia" panose="02040502050405020303" pitchFamily="18" charset="0"/>
                        </a:rPr>
                        <a:t>-AGE</a:t>
                      </a:r>
                    </a:p>
                    <a:p>
                      <a:r>
                        <a:rPr lang="en-US" sz="1200" baseline="0" dirty="0" smtClean="0">
                          <a:latin typeface="Georgia" panose="02040502050405020303" pitchFamily="18" charset="0"/>
                        </a:rPr>
                        <a:t>-SPEAKENG</a:t>
                      </a:r>
                    </a:p>
                    <a:p>
                      <a:r>
                        <a:rPr lang="en-US" sz="1200" baseline="0" dirty="0" smtClean="0">
                          <a:latin typeface="Georgia" panose="02040502050405020303" pitchFamily="18" charset="0"/>
                        </a:rPr>
                        <a:t>-RELATE</a:t>
                      </a:r>
                    </a:p>
                    <a:p>
                      <a:r>
                        <a:rPr lang="en-US" sz="1200" baseline="0" dirty="0" smtClean="0">
                          <a:latin typeface="Georgia" panose="02040502050405020303" pitchFamily="18" charset="0"/>
                        </a:rPr>
                        <a:t>-SEX</a:t>
                      </a:r>
                    </a:p>
                    <a:p>
                      <a:r>
                        <a:rPr lang="en-US" sz="1200" baseline="0" dirty="0" smtClean="0">
                          <a:latin typeface="Georgia" panose="02040502050405020303" pitchFamily="18" charset="0"/>
                        </a:rPr>
                        <a:t>-MARST</a:t>
                      </a:r>
                    </a:p>
                    <a:p>
                      <a:r>
                        <a:rPr lang="en-US" sz="1200" baseline="0" dirty="0" smtClean="0">
                          <a:latin typeface="Georgia" panose="02040502050405020303" pitchFamily="18" charset="0"/>
                        </a:rPr>
                        <a:t>-CITIZEN</a:t>
                      </a:r>
                    </a:p>
                    <a:p>
                      <a:r>
                        <a:rPr lang="en-US" sz="1200" baseline="0" dirty="0" smtClean="0">
                          <a:latin typeface="Georgia" panose="02040502050405020303" pitchFamily="18" charset="0"/>
                        </a:rPr>
                        <a:t>-NCHILD</a:t>
                      </a:r>
                    </a:p>
                    <a:p>
                      <a:r>
                        <a:rPr lang="en-US" sz="1200" baseline="0" dirty="0" smtClean="0">
                          <a:latin typeface="Georgia" panose="02040502050405020303" pitchFamily="18" charset="0"/>
                        </a:rPr>
                        <a:t>-YRSUSA2</a:t>
                      </a:r>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if</a:t>
                      </a:r>
                      <a:r>
                        <a:rPr lang="en-US" sz="120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10</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other_relative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other_relative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11</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partner_friend_visitor</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partner_friend_visitor</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12</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other_nonrelative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other_nonrelative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relate = </a:t>
                      </a:r>
                      <a:r>
                        <a:rPr lang="en-US" sz="1200" b="1" dirty="0" smtClean="0">
                          <a:solidFill>
                            <a:srgbClr val="008080"/>
                          </a:solidFill>
                          <a:latin typeface="Courier New" panose="02070309020205020404" pitchFamily="49" charset="0"/>
                        </a:rPr>
                        <a:t>13</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inmates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inmates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race =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black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black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race =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indian_native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indian_native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race =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chinese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chinese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p>
                    <a:p>
                      <a:r>
                        <a:rPr lang="en-US" sz="1200" dirty="0" smtClean="0">
                          <a:solidFill>
                            <a:srgbClr val="0000FF"/>
                          </a:solidFill>
                          <a:latin typeface="Courier New" panose="02070309020205020404" pitchFamily="49" charset="0"/>
                        </a:rPr>
                        <a:t>     if</a:t>
                      </a:r>
                      <a:r>
                        <a:rPr lang="en-US" sz="1200" dirty="0" smtClean="0">
                          <a:solidFill>
                            <a:srgbClr val="000000"/>
                          </a:solidFill>
                          <a:latin typeface="Courier New" panose="02070309020205020404" pitchFamily="49" charset="0"/>
                        </a:rPr>
                        <a:t> race =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japanese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japanese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if</a:t>
                      </a:r>
                      <a:r>
                        <a:rPr lang="en-US" sz="1200" dirty="0" smtClean="0">
                          <a:solidFill>
                            <a:srgbClr val="000000"/>
                          </a:solidFill>
                          <a:latin typeface="Courier New" panose="02070309020205020404" pitchFamily="49" charset="0"/>
                        </a:rPr>
                        <a:t> race = </a:t>
                      </a:r>
                      <a:r>
                        <a:rPr lang="en-US" sz="1200" b="1" dirty="0" smtClean="0">
                          <a:solidFill>
                            <a:srgbClr val="008080"/>
                          </a:solidFill>
                          <a:latin typeface="Courier New" panose="02070309020205020404" pitchFamily="49" charset="0"/>
                        </a:rPr>
                        <a:t>6</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otherasian</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otherasian</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Code Continued on next slide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109836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82765736"/>
              </p:ext>
            </p:extLst>
          </p:nvPr>
        </p:nvGraphicFramePr>
        <p:xfrm>
          <a:off x="701749" y="430615"/>
          <a:ext cx="7740502" cy="5962983"/>
        </p:xfrm>
        <a:graphic>
          <a:graphicData uri="http://schemas.openxmlformats.org/drawingml/2006/table">
            <a:tbl>
              <a:tblPr firstRow="1" bandRow="1">
                <a:tableStyleId>{2D5ABB26-0587-4C30-8999-92F81FD0307C}</a:tableStyleId>
              </a:tblPr>
              <a:tblGrid>
                <a:gridCol w="2870988"/>
                <a:gridCol w="4869514"/>
              </a:tblGrid>
              <a:tr h="270889">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8663">
                <a:tc>
                  <a:txBody>
                    <a:bodyPr/>
                    <a:lstStyle/>
                    <a:p>
                      <a:r>
                        <a:rPr lang="en-US" sz="1200" dirty="0" smtClean="0">
                          <a:latin typeface="Georgia" panose="02040502050405020303" pitchFamily="18" charset="0"/>
                        </a:rPr>
                        <a:t>This piece of code created</a:t>
                      </a:r>
                      <a:r>
                        <a:rPr lang="en-US" sz="1200" baseline="0" dirty="0" smtClean="0">
                          <a:latin typeface="Georgia" panose="02040502050405020303" pitchFamily="18" charset="0"/>
                        </a:rPr>
                        <a:t> our  Final modeling data set.  This code includes the dummy variables we created using our 10 independent raw variables.  These include:</a:t>
                      </a:r>
                    </a:p>
                    <a:p>
                      <a:r>
                        <a:rPr lang="en-US" sz="1200" baseline="0" dirty="0" smtClean="0">
                          <a:latin typeface="Georgia" panose="02040502050405020303" pitchFamily="18" charset="0"/>
                        </a:rPr>
                        <a:t>-HISPAN</a:t>
                      </a:r>
                    </a:p>
                    <a:p>
                      <a:r>
                        <a:rPr lang="en-US" sz="1200" baseline="0" dirty="0" smtClean="0">
                          <a:latin typeface="Georgia" panose="02040502050405020303" pitchFamily="18" charset="0"/>
                        </a:rPr>
                        <a:t>-AGE</a:t>
                      </a:r>
                    </a:p>
                    <a:p>
                      <a:r>
                        <a:rPr lang="en-US" sz="1200" baseline="0" dirty="0" smtClean="0">
                          <a:latin typeface="Georgia" panose="02040502050405020303" pitchFamily="18" charset="0"/>
                        </a:rPr>
                        <a:t>-SPEAKENG</a:t>
                      </a:r>
                    </a:p>
                    <a:p>
                      <a:r>
                        <a:rPr lang="en-US" sz="1200" baseline="0" dirty="0" smtClean="0">
                          <a:latin typeface="Georgia" panose="02040502050405020303" pitchFamily="18" charset="0"/>
                        </a:rPr>
                        <a:t>-RELATE</a:t>
                      </a:r>
                    </a:p>
                    <a:p>
                      <a:r>
                        <a:rPr lang="en-US" sz="1200" baseline="0" dirty="0" smtClean="0">
                          <a:latin typeface="Georgia" panose="02040502050405020303" pitchFamily="18" charset="0"/>
                        </a:rPr>
                        <a:t>-SEX</a:t>
                      </a:r>
                    </a:p>
                    <a:p>
                      <a:r>
                        <a:rPr lang="en-US" sz="1200" baseline="0" dirty="0" smtClean="0">
                          <a:latin typeface="Georgia" panose="02040502050405020303" pitchFamily="18" charset="0"/>
                        </a:rPr>
                        <a:t>-MARST</a:t>
                      </a:r>
                    </a:p>
                    <a:p>
                      <a:r>
                        <a:rPr lang="en-US" sz="1200" baseline="0" dirty="0" smtClean="0">
                          <a:latin typeface="Georgia" panose="02040502050405020303" pitchFamily="18" charset="0"/>
                        </a:rPr>
                        <a:t>-CITIZEN</a:t>
                      </a:r>
                    </a:p>
                    <a:p>
                      <a:r>
                        <a:rPr lang="en-US" sz="1200" baseline="0" dirty="0" smtClean="0">
                          <a:latin typeface="Georgia" panose="02040502050405020303" pitchFamily="18" charset="0"/>
                        </a:rPr>
                        <a:t>-NCHILD</a:t>
                      </a:r>
                    </a:p>
                    <a:p>
                      <a:r>
                        <a:rPr lang="en-US" sz="1200" baseline="0" dirty="0" smtClean="0">
                          <a:latin typeface="Georgia" panose="02040502050405020303" pitchFamily="18" charset="0"/>
                        </a:rPr>
                        <a:t>-YRSUSA2</a:t>
                      </a:r>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if</a:t>
                      </a:r>
                      <a:r>
                        <a:rPr lang="en-US" sz="1200" dirty="0" smtClean="0">
                          <a:solidFill>
                            <a:srgbClr val="000000"/>
                          </a:solidFill>
                          <a:latin typeface="Courier New" panose="02070309020205020404" pitchFamily="49" charset="0"/>
                        </a:rPr>
                        <a:t> race = </a:t>
                      </a:r>
                      <a:r>
                        <a:rPr lang="en-US" sz="1200" b="1" dirty="0" smtClean="0">
                          <a:solidFill>
                            <a:srgbClr val="008080"/>
                          </a:solidFill>
                          <a:latin typeface="Courier New" panose="02070309020205020404" pitchFamily="49" charset="0"/>
                        </a:rPr>
                        <a:t>7</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otherrace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otherrace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race = </a:t>
                      </a:r>
                      <a:r>
                        <a:rPr lang="en-US" sz="1200" b="1" dirty="0" smtClean="0">
                          <a:solidFill>
                            <a:srgbClr val="008080"/>
                          </a:solidFill>
                          <a:latin typeface="Courier New" panose="02070309020205020404" pitchFamily="49" charset="0"/>
                        </a:rPr>
                        <a:t>8</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tworace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tworace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race = </a:t>
                      </a:r>
                      <a:r>
                        <a:rPr lang="en-US" sz="1200" b="1" dirty="0" smtClean="0">
                          <a:solidFill>
                            <a:srgbClr val="008080"/>
                          </a:solidFill>
                          <a:latin typeface="Courier New" panose="02070309020205020404" pitchFamily="49" charset="0"/>
                        </a:rPr>
                        <a:t>9</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threeplusrace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threeplusrace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marst</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marriedspouse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marriedspouse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marst</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marriednospouse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marriednospouse</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marst</a:t>
                      </a:r>
                      <a:r>
                        <a:rPr lang="en-US" sz="1200" b="0" dirty="0" smtClean="0">
                          <a:solidFill>
                            <a:srgbClr val="000000"/>
                          </a:solidFill>
                          <a:latin typeface="Courier New" panose="02070309020205020404" pitchFamily="49" charset="0"/>
                        </a:rPr>
                        <a:t> in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seperated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seperated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marst</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widowed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widowed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sex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male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male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citizen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bornabroad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bornabroad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citizen =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naturalized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naturalized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713301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83639279"/>
              </p:ext>
            </p:extLst>
          </p:nvPr>
        </p:nvGraphicFramePr>
        <p:xfrm>
          <a:off x="701749" y="441247"/>
          <a:ext cx="7740502" cy="5970185"/>
        </p:xfrm>
        <a:graphic>
          <a:graphicData uri="http://schemas.openxmlformats.org/drawingml/2006/table">
            <a:tbl>
              <a:tblPr firstRow="1" bandRow="1">
                <a:tableStyleId>{2D5ABB26-0587-4C30-8999-92F81FD0307C}</a:tableStyleId>
              </a:tblPr>
              <a:tblGrid>
                <a:gridCol w="2870988"/>
                <a:gridCol w="4869514"/>
              </a:tblGrid>
              <a:tr h="279852">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333">
                <a:tc>
                  <a:txBody>
                    <a:bodyPr/>
                    <a:lstStyle/>
                    <a:p>
                      <a:r>
                        <a:rPr lang="en-US" sz="1200" dirty="0" smtClean="0">
                          <a:latin typeface="Georgia" panose="02040502050405020303" pitchFamily="18" charset="0"/>
                        </a:rPr>
                        <a:t>This piece of code created</a:t>
                      </a:r>
                      <a:r>
                        <a:rPr lang="en-US" sz="1200" baseline="0" dirty="0" smtClean="0">
                          <a:latin typeface="Georgia" panose="02040502050405020303" pitchFamily="18" charset="0"/>
                        </a:rPr>
                        <a:t> our  Final modeling data set.  This code includes the dummy variables we created using our 10 independent raw variables.  These include:</a:t>
                      </a:r>
                    </a:p>
                    <a:p>
                      <a:r>
                        <a:rPr lang="en-US" sz="1200" baseline="0" dirty="0" smtClean="0">
                          <a:latin typeface="Georgia" panose="02040502050405020303" pitchFamily="18" charset="0"/>
                        </a:rPr>
                        <a:t>-HISPAN</a:t>
                      </a:r>
                    </a:p>
                    <a:p>
                      <a:r>
                        <a:rPr lang="en-US" sz="1200" baseline="0" dirty="0" smtClean="0">
                          <a:latin typeface="Georgia" panose="02040502050405020303" pitchFamily="18" charset="0"/>
                        </a:rPr>
                        <a:t>-AGE</a:t>
                      </a:r>
                    </a:p>
                    <a:p>
                      <a:r>
                        <a:rPr lang="en-US" sz="1200" baseline="0" dirty="0" smtClean="0">
                          <a:latin typeface="Georgia" panose="02040502050405020303" pitchFamily="18" charset="0"/>
                        </a:rPr>
                        <a:t>-SPEAKENG</a:t>
                      </a:r>
                    </a:p>
                    <a:p>
                      <a:r>
                        <a:rPr lang="en-US" sz="1200" baseline="0" dirty="0" smtClean="0">
                          <a:latin typeface="Georgia" panose="02040502050405020303" pitchFamily="18" charset="0"/>
                        </a:rPr>
                        <a:t>-RELATE</a:t>
                      </a:r>
                    </a:p>
                    <a:p>
                      <a:r>
                        <a:rPr lang="en-US" sz="1200" baseline="0" dirty="0" smtClean="0">
                          <a:latin typeface="Georgia" panose="02040502050405020303" pitchFamily="18" charset="0"/>
                        </a:rPr>
                        <a:t>-SEX</a:t>
                      </a:r>
                    </a:p>
                    <a:p>
                      <a:r>
                        <a:rPr lang="en-US" sz="1200" baseline="0" dirty="0" smtClean="0">
                          <a:latin typeface="Georgia" panose="02040502050405020303" pitchFamily="18" charset="0"/>
                        </a:rPr>
                        <a:t>-MARST</a:t>
                      </a:r>
                    </a:p>
                    <a:p>
                      <a:r>
                        <a:rPr lang="en-US" sz="1200" baseline="0" dirty="0" smtClean="0">
                          <a:latin typeface="Georgia" panose="02040502050405020303" pitchFamily="18" charset="0"/>
                        </a:rPr>
                        <a:t>-CITIZEN</a:t>
                      </a:r>
                    </a:p>
                    <a:p>
                      <a:r>
                        <a:rPr lang="en-US" sz="1200" baseline="0" dirty="0" smtClean="0">
                          <a:latin typeface="Georgia" panose="02040502050405020303" pitchFamily="18" charset="0"/>
                        </a:rPr>
                        <a:t>-NCHILD</a:t>
                      </a:r>
                    </a:p>
                    <a:p>
                      <a:r>
                        <a:rPr lang="en-US" sz="1200" baseline="0" dirty="0" smtClean="0">
                          <a:latin typeface="Georgia" panose="02040502050405020303" pitchFamily="18" charset="0"/>
                        </a:rPr>
                        <a:t>-YRSUSA2</a:t>
                      </a:r>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if</a:t>
                      </a:r>
                      <a:r>
                        <a:rPr lang="en-US" sz="1200" dirty="0" smtClean="0">
                          <a:solidFill>
                            <a:srgbClr val="000000"/>
                          </a:solidFill>
                          <a:latin typeface="Courier New" panose="02070309020205020404" pitchFamily="49" charset="0"/>
                        </a:rPr>
                        <a:t> citizen =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noncitizen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noncitizen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nchild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onechild</a:t>
                      </a:r>
                      <a:r>
                        <a:rPr lang="en-US" sz="1200" b="0" dirty="0" smtClean="0">
                          <a:solidFill>
                            <a:srgbClr val="000000"/>
                          </a:solidFill>
                          <a:latin typeface="Courier New" panose="02070309020205020404" pitchFamily="49" charset="0"/>
                        </a:rPr>
                        <a:t>=</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onechild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nchild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nchild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nchild</a:t>
                      </a:r>
                      <a:r>
                        <a:rPr lang="en-US" sz="1200" b="0" dirty="0" smtClean="0">
                          <a:solidFill>
                            <a:srgbClr val="000000"/>
                          </a:solidFill>
                          <a:latin typeface="Courier New" panose="02070309020205020404" pitchFamily="49" charset="0"/>
                        </a:rPr>
                        <a:t> &gt;=</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fourpluschild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fourpluschild</a:t>
                      </a:r>
                      <a:r>
                        <a:rPr lang="en-US" sz="1200" b="0" dirty="0" smtClean="0">
                          <a:solidFill>
                            <a:srgbClr val="000000"/>
                          </a:solidFill>
                          <a:latin typeface="Courier New" panose="02070309020205020404" pitchFamily="49" charset="0"/>
                        </a:rPr>
                        <a:t>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yrsusa2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live5yrsless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live5yrsless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yrsusa2 =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live6to10yrs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live6to10yrs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yrsusa2 =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live11to15yrs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live11to15yrs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yrsusa2 =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live16to20yrs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live16to20yrs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if</a:t>
                      </a:r>
                      <a:r>
                        <a:rPr lang="en-US" sz="1200" b="0" dirty="0" smtClean="0">
                          <a:solidFill>
                            <a:srgbClr val="000000"/>
                          </a:solidFill>
                          <a:latin typeface="Courier New" panose="02070309020205020404" pitchFamily="49" charset="0"/>
                        </a:rPr>
                        <a:t> yrsusa2 =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then</a:t>
                      </a:r>
                      <a:r>
                        <a:rPr lang="en-US" sz="1200" b="0" dirty="0" smtClean="0">
                          <a:solidFill>
                            <a:srgbClr val="000000"/>
                          </a:solidFill>
                          <a:latin typeface="Courier New" panose="02070309020205020404" pitchFamily="49" charset="0"/>
                        </a:rPr>
                        <a:t> live21ormoreyrs =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else</a:t>
                      </a:r>
                      <a:r>
                        <a:rPr lang="en-US" sz="1200" b="0" dirty="0" smtClean="0">
                          <a:solidFill>
                            <a:srgbClr val="000000"/>
                          </a:solidFill>
                          <a:latin typeface="Courier New" panose="02070309020205020404" pitchFamily="49" charset="0"/>
                        </a:rPr>
                        <a:t> live21ormoreyrs =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endParaRPr lang="en-US" sz="1200" b="0" dirty="0" smtClean="0">
                        <a:solidFill>
                          <a:srgbClr val="000000"/>
                        </a:solidFill>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63226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77435332"/>
              </p:ext>
            </p:extLst>
          </p:nvPr>
        </p:nvGraphicFramePr>
        <p:xfrm>
          <a:off x="701749" y="441247"/>
          <a:ext cx="7740502" cy="6040572"/>
        </p:xfrm>
        <a:graphic>
          <a:graphicData uri="http://schemas.openxmlformats.org/drawingml/2006/table">
            <a:tbl>
              <a:tblPr firstRow="1" bandRow="1">
                <a:tableStyleId>{2D5ABB26-0587-4C30-8999-92F81FD0307C}</a:tableStyleId>
              </a:tblPr>
              <a:tblGrid>
                <a:gridCol w="2870988"/>
                <a:gridCol w="4869514"/>
              </a:tblGrid>
              <a:tr h="279852">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333">
                <a:tc>
                  <a:txBody>
                    <a:bodyPr/>
                    <a:lstStyle/>
                    <a:p>
                      <a:r>
                        <a:rPr lang="en-US" sz="1200" dirty="0" smtClean="0">
                          <a:latin typeface="Georgia" panose="02040502050405020303" pitchFamily="18" charset="0"/>
                        </a:rPr>
                        <a:t>This piece of code created</a:t>
                      </a:r>
                      <a:r>
                        <a:rPr lang="en-US" sz="1200" baseline="0" dirty="0" smtClean="0">
                          <a:latin typeface="Georgia" panose="02040502050405020303" pitchFamily="18" charset="0"/>
                        </a:rPr>
                        <a:t> our Regression models.  It created our Working and our Private model to predict the probability of either of them happening.</a:t>
                      </a:r>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solidFill>
                            <a:srgbClr val="000080"/>
                          </a:solidFill>
                          <a:latin typeface="Courier New" panose="02070309020205020404" pitchFamily="49" charset="0"/>
                        </a:rPr>
                        <a:t>proc</a:t>
                      </a:r>
                      <a:r>
                        <a:rPr lang="en-US" sz="1200" b="0" dirty="0" smtClean="0">
                          <a:solidFill>
                            <a:srgbClr val="000000"/>
                          </a:solidFill>
                          <a:latin typeface="Courier New" panose="02070309020205020404" pitchFamily="49" charset="0"/>
                        </a:rPr>
                        <a:t> </a:t>
                      </a:r>
                      <a:r>
                        <a:rPr lang="en-US" sz="1200" b="1" dirty="0" smtClean="0">
                          <a:solidFill>
                            <a:srgbClr val="000080"/>
                          </a:solidFill>
                          <a:latin typeface="Courier New" panose="02070309020205020404" pitchFamily="49" charset="0"/>
                        </a:rPr>
                        <a:t>logistic</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data</a:t>
                      </a:r>
                      <a:r>
                        <a:rPr lang="en-US" sz="1200" b="0" dirty="0" smtClean="0">
                          <a:solidFill>
                            <a:srgbClr val="000000"/>
                          </a:solidFill>
                          <a:latin typeface="Courier New" panose="02070309020205020404" pitchFamily="49" charset="0"/>
                        </a:rPr>
                        <a:t>=</a:t>
                      </a:r>
                      <a:r>
                        <a:rPr lang="en-US" sz="1200" b="0" dirty="0" err="1" smtClean="0">
                          <a:solidFill>
                            <a:srgbClr val="000000"/>
                          </a:solidFill>
                          <a:latin typeface="Courier New" panose="02070309020205020404" pitchFamily="49" charset="0"/>
                        </a:rPr>
                        <a:t>IPUMS.modeledsetFinal</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descending</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model</a:t>
                      </a:r>
                      <a:r>
                        <a:rPr lang="en-US" sz="1200" b="0" dirty="0" smtClean="0">
                          <a:solidFill>
                            <a:srgbClr val="000000"/>
                          </a:solidFill>
                          <a:latin typeface="Courier New" panose="02070309020205020404" pitchFamily="49" charset="0"/>
                        </a:rPr>
                        <a:t> working = </a:t>
                      </a:r>
                      <a:r>
                        <a:rPr lang="en-US" sz="1200" b="0" dirty="0" err="1" smtClean="0">
                          <a:solidFill>
                            <a:srgbClr val="000000"/>
                          </a:solidFill>
                          <a:latin typeface="Courier New" panose="02070309020205020404" pitchFamily="49" charset="0"/>
                        </a:rPr>
                        <a:t>hispanic</a:t>
                      </a:r>
                      <a:r>
                        <a:rPr lang="en-US" sz="1200" b="0" dirty="0" smtClean="0">
                          <a:solidFill>
                            <a:srgbClr val="000000"/>
                          </a:solidFill>
                          <a:latin typeface="Courier New" panose="02070309020205020404" pitchFamily="49" charset="0"/>
                        </a:rPr>
                        <a:t> adult </a:t>
                      </a:r>
                      <a:r>
                        <a:rPr lang="en-US" sz="1200" b="0" dirty="0" err="1" smtClean="0">
                          <a:solidFill>
                            <a:srgbClr val="000000"/>
                          </a:solidFill>
                          <a:latin typeface="Courier New" panose="02070309020205020404" pitchFamily="49" charset="0"/>
                        </a:rPr>
                        <a:t>noenglish</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speakverywell</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speakwell</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speaknotwell</a:t>
                      </a:r>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hhead</a:t>
                      </a:r>
                      <a:r>
                        <a:rPr lang="en-US" sz="1200" b="0" dirty="0" smtClean="0">
                          <a:solidFill>
                            <a:srgbClr val="000000"/>
                          </a:solidFill>
                          <a:latin typeface="Courier New" panose="02070309020205020404" pitchFamily="49" charset="0"/>
                        </a:rPr>
                        <a:t> spouse </a:t>
                      </a:r>
                      <a:r>
                        <a:rPr lang="en-US" sz="1200" b="0" dirty="0" err="1" smtClean="0">
                          <a:solidFill>
                            <a:srgbClr val="000000"/>
                          </a:solidFill>
                          <a:latin typeface="Courier New" panose="02070309020205020404" pitchFamily="49" charset="0"/>
                        </a:rPr>
                        <a:t>childlaw</a:t>
                      </a:r>
                      <a:r>
                        <a:rPr lang="en-US" sz="1200" b="0" dirty="0" smtClean="0">
                          <a:solidFill>
                            <a:srgbClr val="000000"/>
                          </a:solidFill>
                          <a:latin typeface="Courier New" panose="02070309020205020404" pitchFamily="49" charset="0"/>
                        </a:rPr>
                        <a:t> sibling </a:t>
                      </a:r>
                      <a:r>
                        <a:rPr lang="en-US" sz="1200" b="0" dirty="0" err="1" smtClean="0">
                          <a:solidFill>
                            <a:srgbClr val="000000"/>
                          </a:solidFill>
                          <a:latin typeface="Courier New" panose="02070309020205020404" pitchFamily="49" charset="0"/>
                        </a:rPr>
                        <a:t>sibling_in_law</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other_relative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other_nonrelative</a:t>
                      </a:r>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black </a:t>
                      </a:r>
                      <a:r>
                        <a:rPr lang="en-US" sz="1200" b="0" dirty="0" err="1" smtClean="0">
                          <a:solidFill>
                            <a:srgbClr val="000000"/>
                          </a:solidFill>
                          <a:latin typeface="Courier New" panose="02070309020205020404" pitchFamily="49" charset="0"/>
                        </a:rPr>
                        <a:t>indian_native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chinese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japanese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otherasian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otherrace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tworace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threeplusrace</a:t>
                      </a:r>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marriedspouse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marriednospouse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seperated</a:t>
                      </a:r>
                      <a:r>
                        <a:rPr lang="en-US" sz="1200" b="0" dirty="0" smtClean="0">
                          <a:solidFill>
                            <a:srgbClr val="000000"/>
                          </a:solidFill>
                          <a:latin typeface="Courier New" panose="02070309020205020404" pitchFamily="49" charset="0"/>
                        </a:rPr>
                        <a:t> widowed male </a:t>
                      </a:r>
                      <a:r>
                        <a:rPr lang="en-US" sz="1200" b="0" dirty="0" err="1" smtClean="0">
                          <a:solidFill>
                            <a:srgbClr val="000000"/>
                          </a:solidFill>
                          <a:latin typeface="Courier New" panose="02070309020205020404" pitchFamily="49" charset="0"/>
                        </a:rPr>
                        <a:t>bornabroad</a:t>
                      </a:r>
                      <a:r>
                        <a:rPr lang="en-US" sz="1200" b="0" dirty="0" smtClean="0">
                          <a:solidFill>
                            <a:srgbClr val="000000"/>
                          </a:solidFill>
                          <a:latin typeface="Courier New" panose="02070309020205020404" pitchFamily="49" charset="0"/>
                        </a:rPr>
                        <a:t> naturalized noncitizen</a:t>
                      </a:r>
                    </a:p>
                    <a:p>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onechild</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twochild</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threechild</a:t>
                      </a:r>
                      <a:r>
                        <a:rPr lang="en-US" sz="1200" b="0" dirty="0" smtClean="0">
                          <a:solidFill>
                            <a:srgbClr val="000000"/>
                          </a:solidFill>
                          <a:latin typeface="Courier New" panose="02070309020205020404" pitchFamily="49" charset="0"/>
                        </a:rPr>
                        <a:t> live5yrsless live6to10yrs live11to15yrs live16to20yrs live21ormoreyrs;</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output</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out</a:t>
                      </a:r>
                      <a:r>
                        <a:rPr lang="en-US" sz="1200" b="0" dirty="0" smtClean="0">
                          <a:solidFill>
                            <a:srgbClr val="000000"/>
                          </a:solidFill>
                          <a:latin typeface="Courier New" panose="02070309020205020404" pitchFamily="49" charset="0"/>
                        </a:rPr>
                        <a:t> = results2 </a:t>
                      </a:r>
                      <a:r>
                        <a:rPr lang="en-US" sz="1200" b="0" dirty="0" err="1" smtClean="0">
                          <a:solidFill>
                            <a:srgbClr val="0000FF"/>
                          </a:solidFill>
                          <a:latin typeface="Courier New" panose="02070309020205020404" pitchFamily="49" charset="0"/>
                        </a:rPr>
                        <a:t>pred</a:t>
                      </a:r>
                      <a:r>
                        <a:rPr lang="en-US" sz="1200" b="0" dirty="0" smtClean="0">
                          <a:solidFill>
                            <a:srgbClr val="000000"/>
                          </a:solidFill>
                          <a:latin typeface="Courier New" panose="02070309020205020404" pitchFamily="49" charset="0"/>
                        </a:rPr>
                        <a:t>=</a:t>
                      </a:r>
                      <a:r>
                        <a:rPr lang="en-US" sz="1200" b="0" dirty="0" err="1" smtClean="0">
                          <a:solidFill>
                            <a:srgbClr val="000000"/>
                          </a:solidFill>
                          <a:latin typeface="Courier New" panose="02070309020205020404" pitchFamily="49" charset="0"/>
                        </a:rPr>
                        <a:t>predprob</a:t>
                      </a:r>
                      <a:r>
                        <a:rPr lang="en-US" sz="1200" b="0" dirty="0" smtClean="0">
                          <a:solidFill>
                            <a:srgbClr val="000000"/>
                          </a:solidFill>
                          <a:latin typeface="Courier New" panose="02070309020205020404" pitchFamily="49" charset="0"/>
                        </a:rPr>
                        <a:t>;</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1" dirty="0" smtClean="0">
                          <a:solidFill>
                            <a:srgbClr val="000080"/>
                          </a:solidFill>
                          <a:latin typeface="Courier New" panose="02070309020205020404" pitchFamily="49" charset="0"/>
                        </a:rPr>
                        <a:t>proc</a:t>
                      </a:r>
                      <a:r>
                        <a:rPr lang="en-US" sz="1200" b="0" dirty="0" smtClean="0">
                          <a:solidFill>
                            <a:srgbClr val="000000"/>
                          </a:solidFill>
                          <a:latin typeface="Courier New" panose="02070309020205020404" pitchFamily="49" charset="0"/>
                        </a:rPr>
                        <a:t> </a:t>
                      </a:r>
                      <a:r>
                        <a:rPr lang="en-US" sz="1200" b="1" dirty="0" smtClean="0">
                          <a:solidFill>
                            <a:srgbClr val="000080"/>
                          </a:solidFill>
                          <a:latin typeface="Courier New" panose="02070309020205020404" pitchFamily="49" charset="0"/>
                        </a:rPr>
                        <a:t>logistic</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data</a:t>
                      </a:r>
                      <a:r>
                        <a:rPr lang="en-US" sz="1200" b="0" dirty="0" smtClean="0">
                          <a:solidFill>
                            <a:srgbClr val="000000"/>
                          </a:solidFill>
                          <a:latin typeface="Courier New" panose="02070309020205020404" pitchFamily="49" charset="0"/>
                        </a:rPr>
                        <a:t>=</a:t>
                      </a:r>
                      <a:r>
                        <a:rPr lang="en-US" sz="1200" b="0" dirty="0" err="1" smtClean="0">
                          <a:solidFill>
                            <a:srgbClr val="000000"/>
                          </a:solidFill>
                          <a:latin typeface="Courier New" panose="02070309020205020404" pitchFamily="49" charset="0"/>
                        </a:rPr>
                        <a:t>IPUMS.modeledsetFinal</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descending</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model</a:t>
                      </a:r>
                      <a:r>
                        <a:rPr lang="en-US" sz="1200" b="0" dirty="0" smtClean="0">
                          <a:solidFill>
                            <a:srgbClr val="000000"/>
                          </a:solidFill>
                          <a:latin typeface="Courier New" panose="02070309020205020404" pitchFamily="49" charset="0"/>
                        </a:rPr>
                        <a:t> private = </a:t>
                      </a:r>
                      <a:r>
                        <a:rPr lang="en-US" sz="1200" b="0" dirty="0" err="1" smtClean="0">
                          <a:solidFill>
                            <a:srgbClr val="000000"/>
                          </a:solidFill>
                          <a:latin typeface="Courier New" panose="02070309020205020404" pitchFamily="49" charset="0"/>
                        </a:rPr>
                        <a:t>hispanic</a:t>
                      </a:r>
                      <a:r>
                        <a:rPr lang="en-US" sz="1200" b="0" dirty="0" smtClean="0">
                          <a:solidFill>
                            <a:srgbClr val="000000"/>
                          </a:solidFill>
                          <a:latin typeface="Courier New" panose="02070309020205020404" pitchFamily="49" charset="0"/>
                        </a:rPr>
                        <a:t> adult </a:t>
                      </a:r>
                      <a:r>
                        <a:rPr lang="en-US" sz="1200" b="0" dirty="0" err="1" smtClean="0">
                          <a:solidFill>
                            <a:srgbClr val="000000"/>
                          </a:solidFill>
                          <a:latin typeface="Courier New" panose="02070309020205020404" pitchFamily="49" charset="0"/>
                        </a:rPr>
                        <a:t>noenglish</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speakverywell</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speakwell</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speaknotwell</a:t>
                      </a:r>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hhead</a:t>
                      </a:r>
                      <a:r>
                        <a:rPr lang="en-US" sz="1200" b="0" dirty="0" smtClean="0">
                          <a:solidFill>
                            <a:srgbClr val="000000"/>
                          </a:solidFill>
                          <a:latin typeface="Courier New" panose="02070309020205020404" pitchFamily="49" charset="0"/>
                        </a:rPr>
                        <a:t> spouse </a:t>
                      </a:r>
                      <a:r>
                        <a:rPr lang="en-US" sz="1200" b="0" dirty="0" err="1" smtClean="0">
                          <a:solidFill>
                            <a:srgbClr val="000000"/>
                          </a:solidFill>
                          <a:latin typeface="Courier New" panose="02070309020205020404" pitchFamily="49" charset="0"/>
                        </a:rPr>
                        <a:t>childlaw</a:t>
                      </a:r>
                      <a:r>
                        <a:rPr lang="en-US" sz="1200" b="0" dirty="0" smtClean="0">
                          <a:solidFill>
                            <a:srgbClr val="000000"/>
                          </a:solidFill>
                          <a:latin typeface="Courier New" panose="02070309020205020404" pitchFamily="49" charset="0"/>
                        </a:rPr>
                        <a:t> sibling </a:t>
                      </a:r>
                      <a:r>
                        <a:rPr lang="en-US" sz="1200" b="0" dirty="0" err="1" smtClean="0">
                          <a:solidFill>
                            <a:srgbClr val="000000"/>
                          </a:solidFill>
                          <a:latin typeface="Courier New" panose="02070309020205020404" pitchFamily="49" charset="0"/>
                        </a:rPr>
                        <a:t>sibling_in_law</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other_relative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other_nonrelative</a:t>
                      </a:r>
                      <a:r>
                        <a:rPr lang="en-US" sz="1200" b="0" dirty="0" smtClean="0">
                          <a:solidFill>
                            <a:srgbClr val="000000"/>
                          </a:solidFill>
                          <a:latin typeface="Courier New" panose="02070309020205020404" pitchFamily="49" charset="0"/>
                        </a:rPr>
                        <a:t> black </a:t>
                      </a:r>
                    </a:p>
                    <a:p>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indian_native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chinese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japanese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otherasian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otherrace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tworace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threeplusrace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marriedspouse</a:t>
                      </a:r>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marriednospouse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seperated</a:t>
                      </a:r>
                      <a:r>
                        <a:rPr lang="en-US" sz="1200" b="0" dirty="0" smtClean="0">
                          <a:solidFill>
                            <a:srgbClr val="000000"/>
                          </a:solidFill>
                          <a:latin typeface="Courier New" panose="02070309020205020404" pitchFamily="49" charset="0"/>
                        </a:rPr>
                        <a:t> widowed male </a:t>
                      </a:r>
                      <a:r>
                        <a:rPr lang="en-US" sz="1200" b="0" dirty="0" err="1" smtClean="0">
                          <a:solidFill>
                            <a:srgbClr val="000000"/>
                          </a:solidFill>
                          <a:latin typeface="Courier New" panose="02070309020205020404" pitchFamily="49" charset="0"/>
                        </a:rPr>
                        <a:t>bornabroad</a:t>
                      </a:r>
                      <a:r>
                        <a:rPr lang="en-US" sz="1200" b="0" dirty="0" smtClean="0">
                          <a:solidFill>
                            <a:srgbClr val="000000"/>
                          </a:solidFill>
                          <a:latin typeface="Courier New" panose="02070309020205020404" pitchFamily="49" charset="0"/>
                        </a:rPr>
                        <a:t> naturalized noncitizen </a:t>
                      </a:r>
                      <a:r>
                        <a:rPr lang="en-US" sz="1200" b="0" dirty="0" err="1" smtClean="0">
                          <a:solidFill>
                            <a:srgbClr val="000000"/>
                          </a:solidFill>
                          <a:latin typeface="Courier New" panose="02070309020205020404" pitchFamily="49" charset="0"/>
                        </a:rPr>
                        <a:t>onechild</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twochild</a:t>
                      </a:r>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threechild</a:t>
                      </a:r>
                      <a:r>
                        <a:rPr lang="en-US" sz="1200" b="0" dirty="0" smtClean="0">
                          <a:solidFill>
                            <a:srgbClr val="000000"/>
                          </a:solidFill>
                          <a:latin typeface="Courier New" panose="02070309020205020404" pitchFamily="49" charset="0"/>
                        </a:rPr>
                        <a:t> live5yrsless live6to10yrs live11to15yrs live16to20yrs live21ormoreyrs;</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output</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out</a:t>
                      </a:r>
                      <a:r>
                        <a:rPr lang="en-US" sz="1200" b="0" dirty="0" smtClean="0">
                          <a:solidFill>
                            <a:srgbClr val="000000"/>
                          </a:solidFill>
                          <a:latin typeface="Courier New" panose="02070309020205020404" pitchFamily="49" charset="0"/>
                        </a:rPr>
                        <a:t>=results </a:t>
                      </a:r>
                      <a:r>
                        <a:rPr lang="en-US" sz="1200" b="0" dirty="0" err="1" smtClean="0">
                          <a:solidFill>
                            <a:srgbClr val="0000FF"/>
                          </a:solidFill>
                          <a:latin typeface="Courier New" panose="02070309020205020404" pitchFamily="49" charset="0"/>
                        </a:rPr>
                        <a:t>pred</a:t>
                      </a:r>
                      <a:r>
                        <a:rPr lang="en-US" sz="1200" b="0" dirty="0" smtClean="0">
                          <a:solidFill>
                            <a:srgbClr val="000000"/>
                          </a:solidFill>
                          <a:latin typeface="Courier New" panose="02070309020205020404" pitchFamily="49" charset="0"/>
                        </a:rPr>
                        <a:t>=</a:t>
                      </a:r>
                      <a:r>
                        <a:rPr lang="en-US" sz="1200" b="0" dirty="0" err="1" smtClean="0">
                          <a:solidFill>
                            <a:srgbClr val="000000"/>
                          </a:solidFill>
                          <a:latin typeface="Courier New" panose="02070309020205020404" pitchFamily="49" charset="0"/>
                        </a:rPr>
                        <a:t>predprob</a:t>
                      </a:r>
                      <a:r>
                        <a:rPr lang="en-US" sz="1200" b="0" dirty="0" smtClean="0">
                          <a:solidFill>
                            <a:srgbClr val="000000"/>
                          </a:solidFill>
                          <a:latin typeface="Courier New" panose="02070309020205020404" pitchFamily="49" charset="0"/>
                        </a:rPr>
                        <a:t>;</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endParaRPr lang="en-US" sz="1200" b="0" dirty="0" smtClean="0">
                        <a:solidFill>
                          <a:srgbClr val="000000"/>
                        </a:solidFill>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81943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07099861"/>
              </p:ext>
            </p:extLst>
          </p:nvPr>
        </p:nvGraphicFramePr>
        <p:xfrm>
          <a:off x="701749" y="441247"/>
          <a:ext cx="7740502" cy="5970185"/>
        </p:xfrm>
        <a:graphic>
          <a:graphicData uri="http://schemas.openxmlformats.org/drawingml/2006/table">
            <a:tbl>
              <a:tblPr firstRow="1" bandRow="1">
                <a:tableStyleId>{2D5ABB26-0587-4C30-8999-92F81FD0307C}</a:tableStyleId>
              </a:tblPr>
              <a:tblGrid>
                <a:gridCol w="2870988"/>
                <a:gridCol w="4869514"/>
              </a:tblGrid>
              <a:tr h="279852">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333">
                <a:tc>
                  <a:txBody>
                    <a:bodyPr/>
                    <a:lstStyle/>
                    <a:p>
                      <a:r>
                        <a:rPr lang="en-US" sz="1200" dirty="0" smtClean="0">
                          <a:latin typeface="Georgia" panose="02040502050405020303" pitchFamily="18" charset="0"/>
                        </a:rPr>
                        <a:t>This piece of code created</a:t>
                      </a:r>
                      <a:r>
                        <a:rPr lang="en-US" sz="1200" baseline="0" dirty="0" smtClean="0">
                          <a:latin typeface="Georgia" panose="02040502050405020303" pitchFamily="18" charset="0"/>
                        </a:rPr>
                        <a:t> our Histograms and Kernel Density Estimates.  We plotted </a:t>
                      </a:r>
                      <a:r>
                        <a:rPr lang="en-US" sz="1200" baseline="0" dirty="0" err="1" smtClean="0">
                          <a:latin typeface="Georgia" panose="02040502050405020303" pitchFamily="18" charset="0"/>
                        </a:rPr>
                        <a:t>predprob</a:t>
                      </a:r>
                      <a:r>
                        <a:rPr lang="en-US" sz="1200" baseline="0" dirty="0" smtClean="0">
                          <a:latin typeface="Georgia" panose="02040502050405020303" pitchFamily="18" charset="0"/>
                        </a:rPr>
                        <a:t> to determine the distribution of our models.  Results is the data set containing our Working Model and Results2 is the dataset containing our Private Model.</a:t>
                      </a:r>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solidFill>
                            <a:srgbClr val="000080"/>
                          </a:solidFill>
                          <a:latin typeface="Courier New" panose="02070309020205020404" pitchFamily="49" charset="0"/>
                        </a:rPr>
                        <a:t>proc</a:t>
                      </a:r>
                      <a:r>
                        <a:rPr lang="en-US" sz="1200" b="0" dirty="0" smtClean="0">
                          <a:solidFill>
                            <a:srgbClr val="000000"/>
                          </a:solidFill>
                          <a:latin typeface="Courier New" panose="02070309020205020404" pitchFamily="49" charset="0"/>
                        </a:rPr>
                        <a:t> </a:t>
                      </a:r>
                      <a:r>
                        <a:rPr lang="en-US" sz="1200" b="1" dirty="0" err="1" smtClean="0">
                          <a:solidFill>
                            <a:srgbClr val="000080"/>
                          </a:solidFill>
                          <a:latin typeface="Courier New" panose="02070309020205020404" pitchFamily="49" charset="0"/>
                        </a:rPr>
                        <a:t>univariate</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data</a:t>
                      </a:r>
                      <a:r>
                        <a:rPr lang="en-US" sz="1200" b="0" dirty="0" smtClean="0">
                          <a:solidFill>
                            <a:srgbClr val="000000"/>
                          </a:solidFill>
                          <a:latin typeface="Courier New" panose="02070309020205020404" pitchFamily="49" charset="0"/>
                        </a:rPr>
                        <a:t>=results;</a:t>
                      </a:r>
                    </a:p>
                    <a:p>
                      <a:r>
                        <a:rPr lang="en-US" sz="1200" b="0" dirty="0" smtClean="0">
                          <a:solidFill>
                            <a:srgbClr val="000000"/>
                          </a:solidFill>
                          <a:latin typeface="Courier New" panose="02070309020205020404" pitchFamily="49" charset="0"/>
                        </a:rPr>
                        <a:t>	</a:t>
                      </a:r>
                      <a:r>
                        <a:rPr lang="en-US" sz="1200" b="0" dirty="0" err="1" smtClean="0">
                          <a:solidFill>
                            <a:srgbClr val="0000FF"/>
                          </a:solidFill>
                          <a:latin typeface="Courier New" panose="02070309020205020404" pitchFamily="49" charset="0"/>
                        </a:rPr>
                        <a:t>var</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predprob</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histogram</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predprob</a:t>
                      </a:r>
                      <a:r>
                        <a:rPr lang="en-US" sz="1200" b="0" dirty="0" smtClean="0">
                          <a:solidFill>
                            <a:srgbClr val="000000"/>
                          </a:solidFill>
                          <a:latin typeface="Courier New" panose="02070309020205020404" pitchFamily="49" charset="0"/>
                        </a:rPr>
                        <a:t> / </a:t>
                      </a:r>
                      <a:r>
                        <a:rPr lang="en-US" sz="1200" b="0" dirty="0" smtClean="0">
                          <a:solidFill>
                            <a:srgbClr val="0000FF"/>
                          </a:solidFill>
                          <a:latin typeface="Courier New" panose="02070309020205020404" pitchFamily="49" charset="0"/>
                        </a:rPr>
                        <a:t>kernel</a:t>
                      </a:r>
                      <a:r>
                        <a:rPr lang="en-US" sz="1200" b="0" dirty="0" smtClean="0">
                          <a:solidFill>
                            <a:srgbClr val="000000"/>
                          </a:solidFill>
                          <a:latin typeface="Courier New" panose="02070309020205020404" pitchFamily="49" charset="0"/>
                        </a:rPr>
                        <a:t> </a:t>
                      </a:r>
                      <a:r>
                        <a:rPr lang="en-US" sz="1200" b="0" dirty="0" err="1" smtClean="0">
                          <a:solidFill>
                            <a:srgbClr val="0000FF"/>
                          </a:solidFill>
                          <a:latin typeface="Courier New" panose="02070309020205020404" pitchFamily="49" charset="0"/>
                        </a:rPr>
                        <a:t>nobars</a:t>
                      </a:r>
                      <a:r>
                        <a:rPr lang="en-US" sz="1200" b="0" dirty="0" smtClean="0">
                          <a:solidFill>
                            <a:srgbClr val="000000"/>
                          </a:solidFill>
                          <a:latin typeface="Courier New" panose="02070309020205020404" pitchFamily="49" charset="0"/>
                        </a:rPr>
                        <a:t>;</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1" dirty="0" smtClean="0">
                          <a:solidFill>
                            <a:srgbClr val="000080"/>
                          </a:solidFill>
                          <a:latin typeface="Courier New" panose="02070309020205020404" pitchFamily="49" charset="0"/>
                        </a:rPr>
                        <a:t>proc</a:t>
                      </a:r>
                      <a:r>
                        <a:rPr lang="en-US" sz="1200" b="0" dirty="0" smtClean="0">
                          <a:solidFill>
                            <a:srgbClr val="000000"/>
                          </a:solidFill>
                          <a:latin typeface="Courier New" panose="02070309020205020404" pitchFamily="49" charset="0"/>
                        </a:rPr>
                        <a:t> </a:t>
                      </a:r>
                      <a:r>
                        <a:rPr lang="en-US" sz="1200" b="1" dirty="0" smtClean="0">
                          <a:solidFill>
                            <a:srgbClr val="000080"/>
                          </a:solidFill>
                          <a:latin typeface="Courier New" panose="02070309020205020404" pitchFamily="49" charset="0"/>
                        </a:rPr>
                        <a:t>means</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data</a:t>
                      </a:r>
                      <a:r>
                        <a:rPr lang="en-US" sz="1200" b="0" dirty="0" smtClean="0">
                          <a:solidFill>
                            <a:srgbClr val="000000"/>
                          </a:solidFill>
                          <a:latin typeface="Courier New" panose="02070309020205020404" pitchFamily="49" charset="0"/>
                        </a:rPr>
                        <a:t>=results;</a:t>
                      </a:r>
                    </a:p>
                    <a:p>
                      <a:r>
                        <a:rPr lang="en-US" sz="1200" b="0" dirty="0" smtClean="0">
                          <a:solidFill>
                            <a:srgbClr val="000000"/>
                          </a:solidFill>
                          <a:latin typeface="Courier New" panose="02070309020205020404" pitchFamily="49" charset="0"/>
                        </a:rPr>
                        <a:t>	</a:t>
                      </a:r>
                      <a:r>
                        <a:rPr lang="en-US" sz="1200" b="0" dirty="0" err="1" smtClean="0">
                          <a:solidFill>
                            <a:srgbClr val="0000FF"/>
                          </a:solidFill>
                          <a:latin typeface="Courier New" panose="02070309020205020404" pitchFamily="49" charset="0"/>
                        </a:rPr>
                        <a:t>var</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predprob</a:t>
                      </a:r>
                      <a:r>
                        <a:rPr lang="en-US" sz="1200" b="0" dirty="0" smtClean="0">
                          <a:solidFill>
                            <a:srgbClr val="000000"/>
                          </a:solidFill>
                          <a:latin typeface="Courier New" panose="02070309020205020404" pitchFamily="49" charset="0"/>
                        </a:rPr>
                        <a:t>;</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1" dirty="0" smtClean="0">
                          <a:solidFill>
                            <a:srgbClr val="000080"/>
                          </a:solidFill>
                          <a:latin typeface="Courier New" panose="02070309020205020404" pitchFamily="49" charset="0"/>
                        </a:rPr>
                        <a:t>proc</a:t>
                      </a:r>
                      <a:r>
                        <a:rPr lang="en-US" sz="1200" b="0" dirty="0" smtClean="0">
                          <a:solidFill>
                            <a:srgbClr val="000000"/>
                          </a:solidFill>
                          <a:latin typeface="Courier New" panose="02070309020205020404" pitchFamily="49" charset="0"/>
                        </a:rPr>
                        <a:t> </a:t>
                      </a:r>
                      <a:r>
                        <a:rPr lang="en-US" sz="1200" b="1" dirty="0" err="1" smtClean="0">
                          <a:solidFill>
                            <a:srgbClr val="000080"/>
                          </a:solidFill>
                          <a:latin typeface="Courier New" panose="02070309020205020404" pitchFamily="49" charset="0"/>
                        </a:rPr>
                        <a:t>univariate</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data</a:t>
                      </a:r>
                      <a:r>
                        <a:rPr lang="en-US" sz="1200" b="0" dirty="0" smtClean="0">
                          <a:solidFill>
                            <a:srgbClr val="000000"/>
                          </a:solidFill>
                          <a:latin typeface="Courier New" panose="02070309020205020404" pitchFamily="49" charset="0"/>
                        </a:rPr>
                        <a:t>=results2;</a:t>
                      </a:r>
                    </a:p>
                    <a:p>
                      <a:r>
                        <a:rPr lang="en-US" sz="1200" b="0" dirty="0" smtClean="0">
                          <a:solidFill>
                            <a:srgbClr val="000000"/>
                          </a:solidFill>
                          <a:latin typeface="Courier New" panose="02070309020205020404" pitchFamily="49" charset="0"/>
                        </a:rPr>
                        <a:t>	</a:t>
                      </a:r>
                      <a:r>
                        <a:rPr lang="en-US" sz="1200" b="0" dirty="0" err="1" smtClean="0">
                          <a:solidFill>
                            <a:srgbClr val="0000FF"/>
                          </a:solidFill>
                          <a:latin typeface="Courier New" panose="02070309020205020404" pitchFamily="49" charset="0"/>
                        </a:rPr>
                        <a:t>var</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predprob</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histogram</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predprob</a:t>
                      </a:r>
                      <a:r>
                        <a:rPr lang="en-US" sz="1200" b="0" dirty="0" smtClean="0">
                          <a:solidFill>
                            <a:srgbClr val="000000"/>
                          </a:solidFill>
                          <a:latin typeface="Courier New" panose="02070309020205020404" pitchFamily="49" charset="0"/>
                        </a:rPr>
                        <a:t> / </a:t>
                      </a:r>
                      <a:r>
                        <a:rPr lang="en-US" sz="1200" b="0" dirty="0" smtClean="0">
                          <a:solidFill>
                            <a:srgbClr val="0000FF"/>
                          </a:solidFill>
                          <a:latin typeface="Courier New" panose="02070309020205020404" pitchFamily="49" charset="0"/>
                        </a:rPr>
                        <a:t>kernel</a:t>
                      </a:r>
                      <a:r>
                        <a:rPr lang="en-US" sz="1200" b="0" dirty="0" smtClean="0">
                          <a:solidFill>
                            <a:srgbClr val="000000"/>
                          </a:solidFill>
                          <a:latin typeface="Courier New" panose="02070309020205020404" pitchFamily="49" charset="0"/>
                        </a:rPr>
                        <a:t> </a:t>
                      </a:r>
                      <a:r>
                        <a:rPr lang="en-US" sz="1200" b="0" dirty="0" err="1" smtClean="0">
                          <a:solidFill>
                            <a:srgbClr val="0000FF"/>
                          </a:solidFill>
                          <a:latin typeface="Courier New" panose="02070309020205020404" pitchFamily="49" charset="0"/>
                        </a:rPr>
                        <a:t>nobars</a:t>
                      </a:r>
                      <a:r>
                        <a:rPr lang="en-US" sz="1200" b="0" dirty="0" smtClean="0">
                          <a:solidFill>
                            <a:srgbClr val="000000"/>
                          </a:solidFill>
                          <a:latin typeface="Courier New" panose="02070309020205020404" pitchFamily="49" charset="0"/>
                        </a:rPr>
                        <a:t>;</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1" dirty="0" smtClean="0">
                          <a:solidFill>
                            <a:srgbClr val="000080"/>
                          </a:solidFill>
                          <a:latin typeface="Courier New" panose="02070309020205020404" pitchFamily="49" charset="0"/>
                        </a:rPr>
                        <a:t>proc</a:t>
                      </a:r>
                      <a:r>
                        <a:rPr lang="en-US" sz="1200" b="0" dirty="0" smtClean="0">
                          <a:solidFill>
                            <a:srgbClr val="000000"/>
                          </a:solidFill>
                          <a:latin typeface="Courier New" panose="02070309020205020404" pitchFamily="49" charset="0"/>
                        </a:rPr>
                        <a:t> </a:t>
                      </a:r>
                      <a:r>
                        <a:rPr lang="en-US" sz="1200" b="1" dirty="0" smtClean="0">
                          <a:solidFill>
                            <a:srgbClr val="000080"/>
                          </a:solidFill>
                          <a:latin typeface="Courier New" panose="02070309020205020404" pitchFamily="49" charset="0"/>
                        </a:rPr>
                        <a:t>means</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data</a:t>
                      </a:r>
                      <a:r>
                        <a:rPr lang="en-US" sz="1200" b="0" dirty="0" smtClean="0">
                          <a:solidFill>
                            <a:srgbClr val="000000"/>
                          </a:solidFill>
                          <a:latin typeface="Courier New" panose="02070309020205020404" pitchFamily="49" charset="0"/>
                        </a:rPr>
                        <a:t>=results2;</a:t>
                      </a:r>
                    </a:p>
                    <a:p>
                      <a:r>
                        <a:rPr lang="en-US" sz="1200" b="0" dirty="0" smtClean="0">
                          <a:solidFill>
                            <a:srgbClr val="000000"/>
                          </a:solidFill>
                          <a:latin typeface="Courier New" panose="02070309020205020404" pitchFamily="49" charset="0"/>
                        </a:rPr>
                        <a:t>	</a:t>
                      </a:r>
                      <a:r>
                        <a:rPr lang="en-US" sz="1200" b="0" dirty="0" err="1" smtClean="0">
                          <a:solidFill>
                            <a:srgbClr val="0000FF"/>
                          </a:solidFill>
                          <a:latin typeface="Courier New" panose="02070309020205020404" pitchFamily="49" charset="0"/>
                        </a:rPr>
                        <a:t>var</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predprob</a:t>
                      </a:r>
                      <a:r>
                        <a:rPr lang="en-US" sz="1200" b="0" dirty="0" smtClean="0">
                          <a:solidFill>
                            <a:srgbClr val="000000"/>
                          </a:solidFill>
                          <a:latin typeface="Courier New" panose="02070309020205020404" pitchFamily="49" charset="0"/>
                        </a:rPr>
                        <a:t>;</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endParaRPr lang="en-US" sz="1200" b="0" dirty="0" smtClean="0">
                        <a:solidFill>
                          <a:srgbClr val="000000"/>
                        </a:solidFill>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17214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50237614"/>
              </p:ext>
            </p:extLst>
          </p:nvPr>
        </p:nvGraphicFramePr>
        <p:xfrm>
          <a:off x="701749" y="441247"/>
          <a:ext cx="7740502" cy="5970185"/>
        </p:xfrm>
        <a:graphic>
          <a:graphicData uri="http://schemas.openxmlformats.org/drawingml/2006/table">
            <a:tbl>
              <a:tblPr firstRow="1" bandRow="1">
                <a:tableStyleId>{2D5ABB26-0587-4C30-8999-92F81FD0307C}</a:tableStyleId>
              </a:tblPr>
              <a:tblGrid>
                <a:gridCol w="2870988"/>
                <a:gridCol w="4869514"/>
              </a:tblGrid>
              <a:tr h="279852">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333">
                <a:tc>
                  <a:txBody>
                    <a:bodyPr/>
                    <a:lstStyle/>
                    <a:p>
                      <a:r>
                        <a:rPr lang="en-US" sz="1200" dirty="0" smtClean="0">
                          <a:latin typeface="Georgia" panose="02040502050405020303" pitchFamily="18" charset="0"/>
                        </a:rPr>
                        <a:t>This piece of code help us predict the </a:t>
                      </a:r>
                      <a:r>
                        <a:rPr lang="en-US" sz="1200" dirty="0" err="1" smtClean="0">
                          <a:latin typeface="Georgia" panose="02040502050405020303" pitchFamily="18" charset="0"/>
                        </a:rPr>
                        <a:t>proababilities</a:t>
                      </a:r>
                      <a:r>
                        <a:rPr lang="en-US" sz="1200" dirty="0" smtClean="0">
                          <a:latin typeface="Georgia" panose="02040502050405020303" pitchFamily="18" charset="0"/>
                        </a:rPr>
                        <a:t> of our simulations. We created our data set containing the simulation stats in our SAS code but the file was too large to</a:t>
                      </a:r>
                      <a:r>
                        <a:rPr lang="en-US" sz="1200" baseline="0" dirty="0" smtClean="0">
                          <a:latin typeface="Georgia" panose="02040502050405020303" pitchFamily="18" charset="0"/>
                        </a:rPr>
                        <a:t> include in our Appendix.</a:t>
                      </a:r>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solidFill>
                            <a:srgbClr val="000080"/>
                          </a:solidFill>
                          <a:latin typeface="Courier New" panose="02070309020205020404" pitchFamily="49" charset="0"/>
                        </a:rPr>
                        <a:t>proc</a:t>
                      </a:r>
                      <a:r>
                        <a:rPr lang="en-US" sz="1200" b="0" dirty="0" smtClean="0">
                          <a:solidFill>
                            <a:srgbClr val="000000"/>
                          </a:solidFill>
                          <a:latin typeface="Courier New" panose="02070309020205020404" pitchFamily="49" charset="0"/>
                        </a:rPr>
                        <a:t> </a:t>
                      </a:r>
                      <a:r>
                        <a:rPr lang="en-US" sz="1200" b="1" dirty="0" smtClean="0">
                          <a:solidFill>
                            <a:srgbClr val="000080"/>
                          </a:solidFill>
                          <a:latin typeface="Courier New" panose="02070309020205020404" pitchFamily="49" charset="0"/>
                        </a:rPr>
                        <a:t>logistic</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data</a:t>
                      </a:r>
                      <a:r>
                        <a:rPr lang="en-US" sz="1200" b="0" dirty="0" smtClean="0">
                          <a:solidFill>
                            <a:srgbClr val="000000"/>
                          </a:solidFill>
                          <a:latin typeface="Courier New" panose="02070309020205020404" pitchFamily="49" charset="0"/>
                        </a:rPr>
                        <a:t>=</a:t>
                      </a:r>
                      <a:r>
                        <a:rPr lang="en-US" sz="1200" b="0" dirty="0" err="1" smtClean="0">
                          <a:solidFill>
                            <a:srgbClr val="000000"/>
                          </a:solidFill>
                          <a:latin typeface="Courier New" panose="02070309020205020404" pitchFamily="49" charset="0"/>
                        </a:rPr>
                        <a:t>IPUMS.modeledsetFinal</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descending</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model</a:t>
                      </a:r>
                      <a:r>
                        <a:rPr lang="en-US" sz="1200" b="0" dirty="0" smtClean="0">
                          <a:solidFill>
                            <a:srgbClr val="000000"/>
                          </a:solidFill>
                          <a:latin typeface="Courier New" panose="02070309020205020404" pitchFamily="49" charset="0"/>
                        </a:rPr>
                        <a:t> private = </a:t>
                      </a:r>
                      <a:r>
                        <a:rPr lang="en-US" sz="1200" b="0" dirty="0" err="1" smtClean="0">
                          <a:solidFill>
                            <a:srgbClr val="000000"/>
                          </a:solidFill>
                          <a:latin typeface="Courier New" panose="02070309020205020404" pitchFamily="49" charset="0"/>
                        </a:rPr>
                        <a:t>hispanic</a:t>
                      </a:r>
                      <a:r>
                        <a:rPr lang="en-US" sz="1200" b="0" dirty="0" smtClean="0">
                          <a:solidFill>
                            <a:srgbClr val="000000"/>
                          </a:solidFill>
                          <a:latin typeface="Courier New" panose="02070309020205020404" pitchFamily="49" charset="0"/>
                        </a:rPr>
                        <a:t> adult </a:t>
                      </a:r>
                      <a:r>
                        <a:rPr lang="en-US" sz="1200" b="0" dirty="0" err="1" smtClean="0">
                          <a:solidFill>
                            <a:srgbClr val="000000"/>
                          </a:solidFill>
                          <a:latin typeface="Courier New" panose="02070309020205020404" pitchFamily="49" charset="0"/>
                        </a:rPr>
                        <a:t>noenglish</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speakverywell</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speakwell</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speaknotwell</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hhead</a:t>
                      </a:r>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spouse </a:t>
                      </a:r>
                      <a:r>
                        <a:rPr lang="en-US" sz="1200" b="0" dirty="0" err="1" smtClean="0">
                          <a:solidFill>
                            <a:srgbClr val="000000"/>
                          </a:solidFill>
                          <a:latin typeface="Courier New" panose="02070309020205020404" pitchFamily="49" charset="0"/>
                        </a:rPr>
                        <a:t>childlaw</a:t>
                      </a:r>
                      <a:r>
                        <a:rPr lang="en-US" sz="1200" b="0" dirty="0" smtClean="0">
                          <a:solidFill>
                            <a:srgbClr val="000000"/>
                          </a:solidFill>
                          <a:latin typeface="Courier New" panose="02070309020205020404" pitchFamily="49" charset="0"/>
                        </a:rPr>
                        <a:t> sibling </a:t>
                      </a:r>
                      <a:r>
                        <a:rPr lang="en-US" sz="1200" b="0" dirty="0" err="1" smtClean="0">
                          <a:solidFill>
                            <a:srgbClr val="000000"/>
                          </a:solidFill>
                          <a:latin typeface="Courier New" panose="02070309020205020404" pitchFamily="49" charset="0"/>
                        </a:rPr>
                        <a:t>sibling_in_law</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other_relative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other_nonrelative</a:t>
                      </a:r>
                      <a:r>
                        <a:rPr lang="en-US" sz="1200" b="0" dirty="0" smtClean="0">
                          <a:solidFill>
                            <a:srgbClr val="000000"/>
                          </a:solidFill>
                          <a:latin typeface="Courier New" panose="02070309020205020404" pitchFamily="49" charset="0"/>
                        </a:rPr>
                        <a:t> black </a:t>
                      </a:r>
                      <a:r>
                        <a:rPr lang="en-US" sz="1200" b="0" dirty="0" err="1" smtClean="0">
                          <a:solidFill>
                            <a:srgbClr val="000000"/>
                          </a:solidFill>
                          <a:latin typeface="Courier New" panose="02070309020205020404" pitchFamily="49" charset="0"/>
                        </a:rPr>
                        <a:t>indian_native</a:t>
                      </a:r>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chinese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japanese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otherasian</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otherrace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tworace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threeplusrace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marriedspouse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marriednospouse</a:t>
                      </a:r>
                      <a:r>
                        <a:rPr lang="en-US" sz="1200" b="0" dirty="0" smtClean="0">
                          <a:solidFill>
                            <a:srgbClr val="000000"/>
                          </a:solidFill>
                          <a:latin typeface="Courier New" panose="02070309020205020404" pitchFamily="49" charset="0"/>
                        </a:rPr>
                        <a:t> </a:t>
                      </a:r>
                    </a:p>
                    <a:p>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seperated</a:t>
                      </a:r>
                      <a:r>
                        <a:rPr lang="en-US" sz="1200" b="0" dirty="0" smtClean="0">
                          <a:solidFill>
                            <a:srgbClr val="000000"/>
                          </a:solidFill>
                          <a:latin typeface="Courier New" panose="02070309020205020404" pitchFamily="49" charset="0"/>
                        </a:rPr>
                        <a:t> widowed male </a:t>
                      </a:r>
                      <a:r>
                        <a:rPr lang="en-US" sz="1200" b="0" dirty="0" err="1" smtClean="0">
                          <a:solidFill>
                            <a:srgbClr val="000000"/>
                          </a:solidFill>
                          <a:latin typeface="Courier New" panose="02070309020205020404" pitchFamily="49" charset="0"/>
                        </a:rPr>
                        <a:t>bornabroad</a:t>
                      </a:r>
                      <a:r>
                        <a:rPr lang="en-US" sz="1200" b="0" dirty="0" smtClean="0">
                          <a:solidFill>
                            <a:srgbClr val="000000"/>
                          </a:solidFill>
                          <a:latin typeface="Courier New" panose="02070309020205020404" pitchFamily="49" charset="0"/>
                        </a:rPr>
                        <a:t> naturalized noncitizen </a:t>
                      </a:r>
                      <a:r>
                        <a:rPr lang="en-US" sz="1200" b="0" dirty="0" err="1" smtClean="0">
                          <a:solidFill>
                            <a:srgbClr val="000000"/>
                          </a:solidFill>
                          <a:latin typeface="Courier New" panose="02070309020205020404" pitchFamily="49" charset="0"/>
                        </a:rPr>
                        <a:t>onechild</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twochild</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threechild</a:t>
                      </a:r>
                      <a:r>
                        <a:rPr lang="en-US" sz="1200" b="0" dirty="0" smtClean="0">
                          <a:solidFill>
                            <a:srgbClr val="000000"/>
                          </a:solidFill>
                          <a:latin typeface="Courier New" panose="02070309020205020404" pitchFamily="49" charset="0"/>
                        </a:rPr>
                        <a:t> live5yrsless </a:t>
                      </a:r>
                    </a:p>
                    <a:p>
                      <a:r>
                        <a:rPr lang="en-US" sz="1200" b="0" dirty="0" smtClean="0">
                          <a:solidFill>
                            <a:srgbClr val="000000"/>
                          </a:solidFill>
                          <a:latin typeface="Courier New" panose="02070309020205020404" pitchFamily="49" charset="0"/>
                        </a:rPr>
                        <a:t>	live6to10yrs live11to15yrs live16to20yrs live21ormoreyrs;</a:t>
                      </a:r>
                    </a:p>
                    <a:p>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score</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data</a:t>
                      </a:r>
                      <a:r>
                        <a:rPr lang="en-US" sz="1200" b="0" dirty="0" smtClean="0">
                          <a:solidFill>
                            <a:srgbClr val="000000"/>
                          </a:solidFill>
                          <a:latin typeface="Courier New" panose="02070309020205020404" pitchFamily="49" charset="0"/>
                        </a:rPr>
                        <a:t>=est1 </a:t>
                      </a:r>
                      <a:r>
                        <a:rPr lang="en-US" sz="1200" b="0" dirty="0" smtClean="0">
                          <a:solidFill>
                            <a:srgbClr val="0000FF"/>
                          </a:solidFill>
                          <a:latin typeface="Courier New" panose="02070309020205020404" pitchFamily="49" charset="0"/>
                        </a:rPr>
                        <a:t>out</a:t>
                      </a:r>
                      <a:r>
                        <a:rPr lang="en-US" sz="1200" b="0" dirty="0" smtClean="0">
                          <a:solidFill>
                            <a:srgbClr val="000000"/>
                          </a:solidFill>
                          <a:latin typeface="Courier New" panose="02070309020205020404" pitchFamily="49" charset="0"/>
                        </a:rPr>
                        <a:t>=</a:t>
                      </a:r>
                      <a:r>
                        <a:rPr lang="en-US" sz="1200" b="0" dirty="0" err="1" smtClean="0">
                          <a:solidFill>
                            <a:srgbClr val="000000"/>
                          </a:solidFill>
                          <a:latin typeface="Courier New" panose="02070309020205020404" pitchFamily="49" charset="0"/>
                        </a:rPr>
                        <a:t>SimResultsPrivate</a:t>
                      </a:r>
                      <a:r>
                        <a:rPr lang="en-US" sz="1200" b="0" dirty="0" smtClean="0">
                          <a:solidFill>
                            <a:srgbClr val="000000"/>
                          </a:solidFill>
                          <a:latin typeface="Courier New" panose="02070309020205020404" pitchFamily="49" charset="0"/>
                        </a:rPr>
                        <a:t>;</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p>
                    <a:p>
                      <a:endParaRPr lang="en-US" sz="1200" b="0" dirty="0" smtClean="0">
                        <a:solidFill>
                          <a:srgbClr val="000000"/>
                        </a:solidFill>
                        <a:latin typeface="Courier New" panose="02070309020205020404" pitchFamily="49" charset="0"/>
                      </a:endParaRPr>
                    </a:p>
                    <a:p>
                      <a:r>
                        <a:rPr lang="en-US" sz="1200" b="1" dirty="0" smtClean="0">
                          <a:solidFill>
                            <a:srgbClr val="000080"/>
                          </a:solidFill>
                          <a:latin typeface="Courier New" panose="02070309020205020404" pitchFamily="49" charset="0"/>
                        </a:rPr>
                        <a:t>proc</a:t>
                      </a:r>
                      <a:r>
                        <a:rPr lang="en-US" sz="1200" b="0" dirty="0" smtClean="0">
                          <a:solidFill>
                            <a:srgbClr val="000000"/>
                          </a:solidFill>
                          <a:latin typeface="Courier New" panose="02070309020205020404" pitchFamily="49" charset="0"/>
                        </a:rPr>
                        <a:t> </a:t>
                      </a:r>
                      <a:r>
                        <a:rPr lang="en-US" sz="1200" b="1" dirty="0" smtClean="0">
                          <a:solidFill>
                            <a:srgbClr val="000080"/>
                          </a:solidFill>
                          <a:latin typeface="Courier New" panose="02070309020205020404" pitchFamily="49" charset="0"/>
                        </a:rPr>
                        <a:t>print</a:t>
                      </a:r>
                      <a:r>
                        <a:rPr lang="en-US" sz="1200" b="0" dirty="0" smtClean="0">
                          <a:solidFill>
                            <a:srgbClr val="000000"/>
                          </a:solidFill>
                          <a:latin typeface="Courier New" panose="02070309020205020404" pitchFamily="49" charset="0"/>
                        </a:rPr>
                        <a:t> </a:t>
                      </a:r>
                      <a:r>
                        <a:rPr lang="en-US" sz="1200" b="0" dirty="0" smtClean="0">
                          <a:solidFill>
                            <a:srgbClr val="0000FF"/>
                          </a:solidFill>
                          <a:latin typeface="Courier New" panose="02070309020205020404" pitchFamily="49" charset="0"/>
                        </a:rPr>
                        <a:t>data</a:t>
                      </a:r>
                      <a:r>
                        <a:rPr lang="en-US" sz="1200" b="0" dirty="0" smtClean="0">
                          <a:solidFill>
                            <a:srgbClr val="000000"/>
                          </a:solidFill>
                          <a:latin typeface="Courier New" panose="02070309020205020404" pitchFamily="49" charset="0"/>
                        </a:rPr>
                        <a:t>=</a:t>
                      </a:r>
                      <a:r>
                        <a:rPr lang="en-US" sz="1200" b="0" dirty="0" err="1" smtClean="0">
                          <a:solidFill>
                            <a:srgbClr val="000000"/>
                          </a:solidFill>
                          <a:latin typeface="Courier New" panose="02070309020205020404" pitchFamily="49" charset="0"/>
                        </a:rPr>
                        <a:t>SimResultsPrivate</a:t>
                      </a:r>
                      <a:r>
                        <a:rPr lang="en-US" sz="1200" b="0" dirty="0" smtClean="0">
                          <a:solidFill>
                            <a:srgbClr val="000000"/>
                          </a:solidFill>
                          <a:latin typeface="Courier New" panose="02070309020205020404" pitchFamily="49" charset="0"/>
                        </a:rPr>
                        <a:t>;</a:t>
                      </a:r>
                    </a:p>
                    <a:p>
                      <a:r>
                        <a:rPr lang="en-US" sz="1200" b="0" dirty="0" smtClean="0">
                          <a:solidFill>
                            <a:srgbClr val="000000"/>
                          </a:solidFill>
                          <a:latin typeface="Courier New" panose="02070309020205020404" pitchFamily="49" charset="0"/>
                        </a:rPr>
                        <a:t>	</a:t>
                      </a:r>
                      <a:r>
                        <a:rPr lang="en-US" sz="1200" b="0" dirty="0" err="1" smtClean="0">
                          <a:solidFill>
                            <a:srgbClr val="0000FF"/>
                          </a:solidFill>
                          <a:latin typeface="Courier New" panose="02070309020205020404" pitchFamily="49" charset="0"/>
                        </a:rPr>
                        <a:t>var</a:t>
                      </a:r>
                      <a:r>
                        <a:rPr lang="en-US" sz="1200" b="0" dirty="0" smtClean="0">
                          <a:solidFill>
                            <a:srgbClr val="000000"/>
                          </a:solidFill>
                          <a:latin typeface="Courier New" panose="02070309020205020404" pitchFamily="49" charset="0"/>
                        </a:rPr>
                        <a:t> p_1;</a:t>
                      </a:r>
                    </a:p>
                    <a:p>
                      <a:r>
                        <a:rPr lang="en-US" sz="1200" b="1" dirty="0" smtClean="0">
                          <a:solidFill>
                            <a:srgbClr val="000080"/>
                          </a:solidFill>
                          <a:latin typeface="Courier New" panose="02070309020205020404" pitchFamily="49" charset="0"/>
                        </a:rPr>
                        <a:t>run</a:t>
                      </a:r>
                      <a:r>
                        <a:rPr lang="en-US" sz="1200" b="0" dirty="0" smtClean="0">
                          <a:solidFill>
                            <a:srgbClr val="000000"/>
                          </a:solidFill>
                          <a:latin typeface="Courier New" panose="02070309020205020404" pitchFamily="49" charset="0"/>
                        </a:rPr>
                        <a:t>;</a:t>
                      </a:r>
                      <a:endParaRPr lang="en-US" sz="1200" b="0" dirty="0" smtClean="0">
                        <a:solidFill>
                          <a:srgbClr val="000000"/>
                        </a:solidFill>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738902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43131014"/>
              </p:ext>
            </p:extLst>
          </p:nvPr>
        </p:nvGraphicFramePr>
        <p:xfrm>
          <a:off x="701749" y="441247"/>
          <a:ext cx="7740502" cy="5970185"/>
        </p:xfrm>
        <a:graphic>
          <a:graphicData uri="http://schemas.openxmlformats.org/drawingml/2006/table">
            <a:tbl>
              <a:tblPr firstRow="1" bandRow="1">
                <a:tableStyleId>{2D5ABB26-0587-4C30-8999-92F81FD0307C}</a:tableStyleId>
              </a:tblPr>
              <a:tblGrid>
                <a:gridCol w="2870988"/>
                <a:gridCol w="4869514"/>
              </a:tblGrid>
              <a:tr h="279852">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333">
                <a:tc>
                  <a:txBody>
                    <a:bodyPr/>
                    <a:lstStyle/>
                    <a:p>
                      <a:r>
                        <a:rPr lang="en-US" sz="1200" baseline="0" dirty="0" smtClean="0">
                          <a:latin typeface="Georgia" panose="02040502050405020303" pitchFamily="18" charset="0"/>
                        </a:rPr>
                        <a:t>The following codes are the format codes for our Independent and Dependent Variables.</a:t>
                      </a:r>
                    </a:p>
                    <a:p>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WORKING_f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"Not Working"</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"Working"</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p>
                      <a:r>
                        <a:rPr lang="en-US" sz="1200" b="0" dirty="0" smtClean="0">
                          <a:solidFill>
                            <a:srgbClr val="0000FF"/>
                          </a:solidFill>
                          <a:latin typeface="Courier New" panose="02070309020205020404" pitchFamily="49" charset="0"/>
                        </a:rPr>
                        <a:t>value</a:t>
                      </a:r>
                      <a:r>
                        <a:rPr lang="en-US" sz="1200" b="0" dirty="0" smtClean="0">
                          <a:solidFill>
                            <a:srgbClr val="000000"/>
                          </a:solidFill>
                          <a:latin typeface="Courier New" panose="02070309020205020404" pitchFamily="49" charset="0"/>
                        </a:rPr>
                        <a:t> </a:t>
                      </a:r>
                      <a:r>
                        <a:rPr lang="en-US" sz="1200" b="0" dirty="0" err="1" smtClean="0">
                          <a:solidFill>
                            <a:srgbClr val="000000"/>
                          </a:solidFill>
                          <a:latin typeface="Courier New" panose="02070309020205020404" pitchFamily="49" charset="0"/>
                        </a:rPr>
                        <a:t>PRIVATE_f</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"No Private Schooling"</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"Private Schooling"</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NCHILD_f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"0 children present"</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"1 child present"</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"2"</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"3"</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"4"</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"5"</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6</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"6"</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7</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"7"</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8</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"8"</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9</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"9+"</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RELATE_f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"Head/Householder"</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"Spouse"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"Child"</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04</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"Child-in-law"</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05</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"Parent"</a:t>
                      </a:r>
                      <a:endParaRPr lang="en-US" sz="1200" b="0" dirty="0" smtClean="0">
                        <a:solidFill>
                          <a:srgbClr val="000000"/>
                        </a:solidFill>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95369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10587059"/>
              </p:ext>
            </p:extLst>
          </p:nvPr>
        </p:nvGraphicFramePr>
        <p:xfrm>
          <a:off x="701749" y="441247"/>
          <a:ext cx="7740502" cy="5970185"/>
        </p:xfrm>
        <a:graphic>
          <a:graphicData uri="http://schemas.openxmlformats.org/drawingml/2006/table">
            <a:tbl>
              <a:tblPr firstRow="1" bandRow="1">
                <a:tableStyleId>{2D5ABB26-0587-4C30-8999-92F81FD0307C}</a:tableStyleId>
              </a:tblPr>
              <a:tblGrid>
                <a:gridCol w="2870988"/>
                <a:gridCol w="4869514"/>
              </a:tblGrid>
              <a:tr h="279852">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333">
                <a:tc>
                  <a:txBody>
                    <a:bodyPr/>
                    <a:lstStyle/>
                    <a:p>
                      <a:r>
                        <a:rPr lang="en-US" sz="1200" baseline="0" dirty="0" smtClean="0">
                          <a:latin typeface="Georgia" panose="02040502050405020303" pitchFamily="18" charset="0"/>
                        </a:rPr>
                        <a:t>The following codes are the format codes for our Independent and Dependent Variables.</a:t>
                      </a:r>
                    </a:p>
                    <a:p>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06</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"Parent-in-Law"</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07</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"Sibling"</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08</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"Sibling-in-Law"</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09</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"Grandchild"</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10</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"Other relatives"</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11</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"Partner, friend, visitor"</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12</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"Other non-relatives"</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13</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"Institutional inmates"</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a:t>
                      </a:r>
                    </a:p>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SEX_f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"Male"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"Female"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MARST_f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"Married, spouse present"</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"Married, spouse absent"</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"Separated"</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"Divorced"</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"Widowed"</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6</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"Never married/single"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RACE_f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"White"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"Black/Negro"</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"American Indian or Alaska Native"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"Chinese"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"Japanese"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6</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"Other Asian or Pacific Islander"</a:t>
                      </a:r>
                      <a:endParaRPr lang="en-US" sz="1200" b="0" dirty="0" smtClean="0">
                        <a:solidFill>
                          <a:srgbClr val="000000"/>
                        </a:solidFill>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594843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2463640"/>
              </p:ext>
            </p:extLst>
          </p:nvPr>
        </p:nvGraphicFramePr>
        <p:xfrm>
          <a:off x="701749" y="441247"/>
          <a:ext cx="7740502" cy="5970185"/>
        </p:xfrm>
        <a:graphic>
          <a:graphicData uri="http://schemas.openxmlformats.org/drawingml/2006/table">
            <a:tbl>
              <a:tblPr firstRow="1" bandRow="1">
                <a:tableStyleId>{2D5ABB26-0587-4C30-8999-92F81FD0307C}</a:tableStyleId>
              </a:tblPr>
              <a:tblGrid>
                <a:gridCol w="2870988"/>
                <a:gridCol w="4869514"/>
              </a:tblGrid>
              <a:tr h="279852">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333">
                <a:tc>
                  <a:txBody>
                    <a:bodyPr/>
                    <a:lstStyle/>
                    <a:p>
                      <a:r>
                        <a:rPr lang="en-US" sz="1200" baseline="0" dirty="0" smtClean="0">
                          <a:latin typeface="Georgia" panose="02040502050405020303" pitchFamily="18" charset="0"/>
                        </a:rPr>
                        <a:t>The following codes are the format codes for our Independent and Dependent Variables.</a:t>
                      </a:r>
                    </a:p>
                    <a:p>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7</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"Other race, </a:t>
                      </a:r>
                      <a:r>
                        <a:rPr kumimoji="0" lang="en-US" sz="1200" b="0" i="0" u="none" strike="noStrike" kern="1200" cap="none" spc="0" normalizeH="0" baseline="0" noProof="0" dirty="0" err="1" smtClean="0">
                          <a:ln>
                            <a:noFill/>
                          </a:ln>
                          <a:solidFill>
                            <a:srgbClr val="800080"/>
                          </a:solidFill>
                          <a:effectLst/>
                          <a:uLnTx/>
                          <a:uFillTx/>
                          <a:latin typeface="Courier New" panose="02070309020205020404" pitchFamily="49" charset="0"/>
                          <a:ea typeface="+mn-ea"/>
                          <a:cs typeface="+mn-cs"/>
                        </a:rPr>
                        <a:t>nec</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8</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"Two major races"</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smtClean="0">
                          <a:ln>
                            <a:noFill/>
                          </a:ln>
                          <a:solidFill>
                            <a:srgbClr val="008080"/>
                          </a:solidFill>
                          <a:effectLst/>
                          <a:uLnTx/>
                          <a:uFillTx/>
                          <a:latin typeface="Courier New" panose="02070309020205020404" pitchFamily="49" charset="0"/>
                          <a:ea typeface="+mn-ea"/>
                          <a:cs typeface="+mn-cs"/>
                        </a:rPr>
                        <a:t>9</a:t>
                      </a: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 = </a:t>
                      </a:r>
                      <a:r>
                        <a:rPr kumimoji="0" lang="en-US" sz="1200" b="0" i="0" u="none" strike="noStrike" kern="1200" cap="none" spc="0" normalizeH="0" baseline="0" noProof="0" dirty="0" smtClean="0">
                          <a:ln>
                            <a:noFill/>
                          </a:ln>
                          <a:solidFill>
                            <a:srgbClr val="800080"/>
                          </a:solidFill>
                          <a:effectLst/>
                          <a:uLnTx/>
                          <a:uFillTx/>
                          <a:latin typeface="Courier New" panose="02070309020205020404" pitchFamily="49" charset="0"/>
                          <a:ea typeface="+mn-ea"/>
                          <a:cs typeface="+mn-cs"/>
                        </a:rPr>
                        <a:t>"Three or more major races"</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rPr>
                        <a:t>;</a:t>
                      </a:r>
                    </a:p>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CITIZEN_f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"N/A"</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"Born abroad of American parents"</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"Naturalized citizen"</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"Not a citizen"</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"Not a citizen, but has received first papers"</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"Foreign born, citizenship status not reported"</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YRSUSA2_f</a:t>
                      </a: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"N/A"</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"0-5 years"</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"6-10 years"</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"11-15 years"</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"16-20 years"</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"21+ years"</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9</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"Missing"</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013886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06743438"/>
              </p:ext>
            </p:extLst>
          </p:nvPr>
        </p:nvGraphicFramePr>
        <p:xfrm>
          <a:off x="701749" y="441247"/>
          <a:ext cx="7740502" cy="5970185"/>
        </p:xfrm>
        <a:graphic>
          <a:graphicData uri="http://schemas.openxmlformats.org/drawingml/2006/table">
            <a:tbl>
              <a:tblPr firstRow="1" bandRow="1">
                <a:tableStyleId>{2D5ABB26-0587-4C30-8999-92F81FD0307C}</a:tableStyleId>
              </a:tblPr>
              <a:tblGrid>
                <a:gridCol w="2870988"/>
                <a:gridCol w="4869514"/>
              </a:tblGrid>
              <a:tr h="279852">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333">
                <a:tc>
                  <a:txBody>
                    <a:bodyPr/>
                    <a:lstStyle/>
                    <a:p>
                      <a:r>
                        <a:rPr lang="en-US" sz="1200" baseline="0" dirty="0" smtClean="0">
                          <a:latin typeface="Georgia" panose="02040502050405020303" pitchFamily="18" charset="0"/>
                        </a:rPr>
                        <a:t>The following codes are the format codes for our Independent and Dependent Variables.</a:t>
                      </a:r>
                    </a:p>
                    <a:p>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SPEAKENG_f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"N/A (Blank)"</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"Does not speak English"</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"Yes, speaks English..."</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"Yes, speaks only English"</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"Yes, speaks very well"</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"Yes, speaks well"</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6</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"Yes, but not well"</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7</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"Unknown"</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8</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"Illegible"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HISPAN_f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"Not Hispanic"</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"Mexican"</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"Puerto Rican"</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"Cuban"</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"Other"</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9</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"Not Reported"</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GRADEATT_f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"N/A"</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"Nursery school/preschool"</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"Kindergarten"</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"Grade 1 to grade 4"</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4</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"Grade 5 to grade 8"</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5</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"Grade 9 to grade 12"</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6</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"College undergraduate"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7</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"Graduate or professional school"</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2580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a:cs typeface="Georgia"/>
              </a:rPr>
              <a:t>Modeling dataset</a:t>
            </a:r>
            <a:endParaRPr lang="en-US" sz="1800" dirty="0">
              <a:latin typeface="Georgia"/>
              <a:cs typeface="Georgia"/>
            </a:endParaRPr>
          </a:p>
        </p:txBody>
      </p:sp>
      <p:sp>
        <p:nvSpPr>
          <p:cNvPr id="3" name="Content Placeholder 2"/>
          <p:cNvSpPr>
            <a:spLocks noGrp="1"/>
          </p:cNvSpPr>
          <p:nvPr>
            <p:ph idx="1"/>
          </p:nvPr>
        </p:nvSpPr>
        <p:spPr/>
        <p:txBody>
          <a:bodyPr>
            <a:normAutofit/>
          </a:bodyPr>
          <a:lstStyle/>
          <a:p>
            <a:pPr indent="-222250">
              <a:spcBef>
                <a:spcPts val="150"/>
              </a:spcBef>
              <a:spcAft>
                <a:spcPts val="700"/>
              </a:spcAft>
            </a:pPr>
            <a:r>
              <a:rPr lang="en-US" sz="1200" dirty="0" smtClean="0">
                <a:latin typeface="Georgia"/>
                <a:cs typeface="Georgia"/>
              </a:rPr>
              <a:t>We started from a raw data set of 1,700,915 observations with 94 variables and were able to break that down by labor force participation.  We created a variable with the value between 1 and 0, 1 being a yes and 0 being a no, to determine if people participated in the labor force.</a:t>
            </a:r>
          </a:p>
          <a:p>
            <a:pPr indent="-222250">
              <a:spcBef>
                <a:spcPts val="150"/>
              </a:spcBef>
              <a:spcAft>
                <a:spcPts val="700"/>
              </a:spcAft>
            </a:pPr>
            <a:r>
              <a:rPr lang="en-US" sz="1200" dirty="0" smtClean="0">
                <a:latin typeface="Georgia"/>
                <a:cs typeface="Georgia"/>
              </a:rPr>
              <a:t>After we drilled down our data set, we were left with only 1,346,096 observations.  </a:t>
            </a:r>
          </a:p>
          <a:p>
            <a:pPr indent="-222250">
              <a:spcBef>
                <a:spcPts val="150"/>
              </a:spcBef>
              <a:spcAft>
                <a:spcPts val="700"/>
              </a:spcAft>
            </a:pPr>
            <a:r>
              <a:rPr lang="en-US" sz="1200" dirty="0" smtClean="0">
                <a:latin typeface="Georgia"/>
                <a:cs typeface="Georgia"/>
              </a:rPr>
              <a:t>We still had a second variable to model so we wanted to make sure the data was pure with that variable as well.  We wanted to include people on food stamps who either participated or not in the labor force using the same method as the previous created variable.  </a:t>
            </a:r>
          </a:p>
          <a:p>
            <a:pPr indent="-222250">
              <a:spcBef>
                <a:spcPts val="150"/>
              </a:spcBef>
              <a:spcAft>
                <a:spcPts val="700"/>
              </a:spcAft>
            </a:pPr>
            <a:r>
              <a:rPr lang="en-US" sz="1200" dirty="0" smtClean="0">
                <a:latin typeface="Georgia"/>
                <a:cs typeface="Georgia"/>
              </a:rPr>
              <a:t>We then broke down our sample again to get our current modeling data set of 159,609 observations and 96 variables.</a:t>
            </a:r>
            <a:endParaRPr lang="en-US" sz="1200" dirty="0">
              <a:latin typeface="Georgia"/>
              <a:cs typeface="Georgia"/>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7</a:t>
            </a:fld>
            <a:endParaRPr lang="en-US"/>
          </a:p>
        </p:txBody>
      </p:sp>
    </p:spTree>
    <p:extLst>
      <p:ext uri="{BB962C8B-B14F-4D97-AF65-F5344CB8AC3E}">
        <p14:creationId xmlns:p14="http://schemas.microsoft.com/office/powerpoint/2010/main" val="28525570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35709234"/>
              </p:ext>
            </p:extLst>
          </p:nvPr>
        </p:nvGraphicFramePr>
        <p:xfrm>
          <a:off x="701749" y="441247"/>
          <a:ext cx="7740502" cy="5970185"/>
        </p:xfrm>
        <a:graphic>
          <a:graphicData uri="http://schemas.openxmlformats.org/drawingml/2006/table">
            <a:tbl>
              <a:tblPr firstRow="1" bandRow="1">
                <a:tableStyleId>{2D5ABB26-0587-4C30-8999-92F81FD0307C}</a:tableStyleId>
              </a:tblPr>
              <a:tblGrid>
                <a:gridCol w="2870988"/>
                <a:gridCol w="4869514"/>
              </a:tblGrid>
              <a:tr h="279852">
                <a:tc>
                  <a:txBody>
                    <a:bodyPr/>
                    <a:lstStyle/>
                    <a:p>
                      <a:r>
                        <a:rPr lang="en-US" sz="1200" dirty="0" smtClean="0">
                          <a:latin typeface="Georgia" panose="02040502050405020303" pitchFamily="18" charset="0"/>
                        </a:rPr>
                        <a:t>Description</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eorgia" panose="02040502050405020303" pitchFamily="18" charset="0"/>
                        </a:rPr>
                        <a:t>Code</a:t>
                      </a:r>
                      <a:endParaRPr lang="en-US" sz="1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333">
                <a:tc>
                  <a:txBody>
                    <a:bodyPr/>
                    <a:lstStyle/>
                    <a:p>
                      <a:r>
                        <a:rPr lang="en-US" sz="1200" baseline="0" dirty="0" smtClean="0">
                          <a:latin typeface="Georgia" panose="02040502050405020303" pitchFamily="18" charset="0"/>
                        </a:rPr>
                        <a:t>The following codes are the format codes for our Independent and Dependent Variables.</a:t>
                      </a:r>
                    </a:p>
                    <a:p>
                      <a:endParaRPr lang="en-US" sz="1200" baseline="0" dirty="0" smtClean="0">
                        <a:latin typeface="Georgia" panose="02040502050405020303" pitchFamily="18" charset="0"/>
                      </a:endParaRPr>
                    </a:p>
                    <a:p>
                      <a:r>
                        <a:rPr lang="en-US" sz="1200" baseline="0" dirty="0" smtClean="0">
                          <a:latin typeface="Georgia" panose="02040502050405020303" pitchFamily="18" charset="0"/>
                        </a:rPr>
                        <a:t>(Age format is too long </a:t>
                      </a:r>
                      <a:r>
                        <a:rPr lang="en-US" sz="1200" baseline="0" smtClean="0">
                          <a:latin typeface="Georgia" panose="02040502050405020303" pitchFamily="18" charset="0"/>
                        </a:rPr>
                        <a:t>to include)</a:t>
                      </a:r>
                      <a:endParaRPr lang="en-US" sz="1200" baseline="0"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0000FF"/>
                          </a:solidFill>
                          <a:latin typeface="Courier New" panose="02070309020205020404" pitchFamily="49" charset="0"/>
                        </a:rPr>
                        <a:t>value</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EMPSTAT_f</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0</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"N/A"</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1</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"Employed"</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2</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"Unemployed"</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  </a:t>
                      </a:r>
                      <a:r>
                        <a:rPr lang="en-US" sz="1200" b="1" dirty="0" smtClean="0">
                          <a:solidFill>
                            <a:srgbClr val="008080"/>
                          </a:solidFill>
                          <a:latin typeface="Courier New" panose="02070309020205020404" pitchFamily="49" charset="0"/>
                        </a:rPr>
                        <a:t>3</a:t>
                      </a:r>
                      <a:r>
                        <a:rPr lang="en-US" sz="1200" b="0" dirty="0" smtClean="0">
                          <a:solidFill>
                            <a:srgbClr val="000000"/>
                          </a:solidFill>
                          <a:latin typeface="Courier New" panose="02070309020205020404" pitchFamily="49" charset="0"/>
                        </a:rPr>
                        <a:t> = </a:t>
                      </a:r>
                      <a:r>
                        <a:rPr lang="en-US" sz="1200" b="0" dirty="0" smtClean="0">
                          <a:solidFill>
                            <a:srgbClr val="800080"/>
                          </a:solidFill>
                          <a:latin typeface="Courier New" panose="02070309020205020404" pitchFamily="49" charset="0"/>
                        </a:rPr>
                        <a:t>"Not in labor force"</a:t>
                      </a:r>
                      <a:endParaRPr lang="en-US" sz="1200" b="0" dirty="0" smtClean="0">
                        <a:solidFill>
                          <a:srgbClr val="000000"/>
                        </a:solidFill>
                        <a:latin typeface="Courier New" panose="02070309020205020404" pitchFamily="49" charset="0"/>
                      </a:endParaRPr>
                    </a:p>
                    <a:p>
                      <a:r>
                        <a:rPr lang="en-US" sz="1200" b="0" dirty="0" smtClean="0">
                          <a:solidFill>
                            <a:srgbClr val="000000"/>
                          </a:solidFill>
                          <a:latin typeface="Courier New" panose="02070309020205020404" pitchFamily="49" charset="0"/>
                        </a:rPr>
                        <a:t>;</a:t>
                      </a:r>
                    </a:p>
                    <a:p>
                      <a:endParaRPr kumimoji="0" lang="en-US" sz="12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2348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panose="02040502050405020303" pitchFamily="18" charset="0"/>
              </a:rPr>
              <a:t>Variables </a:t>
            </a:r>
            <a:endParaRPr lang="en-US" sz="1800" dirty="0">
              <a:latin typeface="Georgia" panose="02040502050405020303" pitchFamily="18" charset="0"/>
            </a:endParaRPr>
          </a:p>
        </p:txBody>
      </p:sp>
      <p:sp>
        <p:nvSpPr>
          <p:cNvPr id="3" name="Text Placeholder 2"/>
          <p:cNvSpPr>
            <a:spLocks noGrp="1"/>
          </p:cNvSpPr>
          <p:nvPr>
            <p:ph type="body" idx="1"/>
          </p:nvPr>
        </p:nvSpPr>
        <p:spPr/>
        <p:txBody>
          <a:bodyPr>
            <a:normAutofit/>
          </a:bodyPr>
          <a:lstStyle/>
          <a:p>
            <a:r>
              <a:rPr lang="en-US" sz="1300" dirty="0" smtClean="0">
                <a:latin typeface="Georgia" panose="02040502050405020303" pitchFamily="18" charset="0"/>
              </a:rPr>
              <a:t>Dependent Variable </a:t>
            </a:r>
            <a:endParaRPr lang="en-US" sz="1300" dirty="0">
              <a:latin typeface="Georgia" panose="02040502050405020303" pitchFamily="18" charset="0"/>
            </a:endParaRPr>
          </a:p>
        </p:txBody>
      </p:sp>
      <p:sp>
        <p:nvSpPr>
          <p:cNvPr id="4" name="Content Placeholder 3"/>
          <p:cNvSpPr>
            <a:spLocks noGrp="1"/>
          </p:cNvSpPr>
          <p:nvPr>
            <p:ph sz="half" idx="2"/>
          </p:nvPr>
        </p:nvSpPr>
        <p:spPr/>
        <p:txBody>
          <a:bodyPr/>
          <a:lstStyle/>
          <a:p>
            <a:pPr lvl="1"/>
            <a:r>
              <a:rPr lang="en-US" sz="1200" dirty="0" smtClean="0">
                <a:latin typeface="Georgia" panose="02040502050405020303" pitchFamily="18" charset="0"/>
              </a:rPr>
              <a:t>Current participant of students in the workforce</a:t>
            </a:r>
            <a:endParaRPr lang="en-US" sz="1200" dirty="0">
              <a:latin typeface="Georgia" panose="02040502050405020303" pitchFamily="18" charset="0"/>
            </a:endParaRPr>
          </a:p>
          <a:p>
            <a:pPr lvl="1"/>
            <a:r>
              <a:rPr lang="en-US" sz="1200" dirty="0" smtClean="0">
                <a:latin typeface="Georgia" panose="02040502050405020303" pitchFamily="18" charset="0"/>
              </a:rPr>
              <a:t>Current number of students enrolled in a two-year college or four-year college</a:t>
            </a:r>
            <a:endParaRPr lang="en-US" sz="1200" dirty="0">
              <a:latin typeface="Georgia" panose="02040502050405020303" pitchFamily="18" charset="0"/>
            </a:endParaRPr>
          </a:p>
          <a:p>
            <a:endParaRPr lang="en-US" dirty="0"/>
          </a:p>
        </p:txBody>
      </p:sp>
      <p:sp>
        <p:nvSpPr>
          <p:cNvPr id="5" name="Text Placeholder 4"/>
          <p:cNvSpPr>
            <a:spLocks noGrp="1"/>
          </p:cNvSpPr>
          <p:nvPr>
            <p:ph type="body" sz="quarter" idx="3"/>
          </p:nvPr>
        </p:nvSpPr>
        <p:spPr/>
        <p:txBody>
          <a:bodyPr>
            <a:normAutofit/>
          </a:bodyPr>
          <a:lstStyle/>
          <a:p>
            <a:r>
              <a:rPr lang="en-US" sz="1300" dirty="0" smtClean="0">
                <a:latin typeface="Georgia" panose="02040502050405020303" pitchFamily="18" charset="0"/>
              </a:rPr>
              <a:t>Independent Variable</a:t>
            </a:r>
            <a:endParaRPr lang="en-US" sz="1300" dirty="0">
              <a:latin typeface="Georgia" panose="02040502050405020303" pitchFamily="18" charset="0"/>
            </a:endParaRPr>
          </a:p>
        </p:txBody>
      </p:sp>
      <p:sp>
        <p:nvSpPr>
          <p:cNvPr id="6" name="Content Placeholder 5"/>
          <p:cNvSpPr>
            <a:spLocks noGrp="1"/>
          </p:cNvSpPr>
          <p:nvPr>
            <p:ph sz="quarter" idx="4"/>
          </p:nvPr>
        </p:nvSpPr>
        <p:spPr/>
        <p:txBody>
          <a:bodyPr>
            <a:normAutofit/>
          </a:bodyPr>
          <a:lstStyle/>
          <a:p>
            <a:pPr lvl="1"/>
            <a:r>
              <a:rPr lang="en-US" sz="1200" dirty="0" smtClean="0">
                <a:latin typeface="Georgia" panose="02040502050405020303" pitchFamily="18" charset="0"/>
              </a:rPr>
              <a:t>Age </a:t>
            </a:r>
          </a:p>
          <a:p>
            <a:pPr lvl="1"/>
            <a:r>
              <a:rPr lang="en-US" sz="1200" dirty="0" smtClean="0">
                <a:latin typeface="Georgia" panose="02040502050405020303" pitchFamily="18" charset="0"/>
              </a:rPr>
              <a:t>Sex </a:t>
            </a:r>
          </a:p>
          <a:p>
            <a:pPr lvl="1"/>
            <a:r>
              <a:rPr lang="en-US" sz="1200" dirty="0">
                <a:latin typeface="Georgia" panose="02040502050405020303" pitchFamily="18" charset="0"/>
              </a:rPr>
              <a:t>Marital Status </a:t>
            </a:r>
            <a:endParaRPr lang="en-US" sz="1200" dirty="0" smtClean="0">
              <a:latin typeface="Georgia" panose="02040502050405020303" pitchFamily="18" charset="0"/>
            </a:endParaRPr>
          </a:p>
          <a:p>
            <a:pPr lvl="1"/>
            <a:r>
              <a:rPr lang="en-US" sz="1200" dirty="0" smtClean="0">
                <a:latin typeface="Georgia" panose="02040502050405020303" pitchFamily="18" charset="0"/>
              </a:rPr>
              <a:t>Citizenship Status </a:t>
            </a:r>
          </a:p>
          <a:p>
            <a:pPr lvl="1"/>
            <a:r>
              <a:rPr lang="en-US" sz="1200" dirty="0" smtClean="0">
                <a:latin typeface="Georgia" panose="02040502050405020303" pitchFamily="18" charset="0"/>
              </a:rPr>
              <a:t>Hispanic </a:t>
            </a:r>
          </a:p>
          <a:p>
            <a:pPr lvl="1"/>
            <a:r>
              <a:rPr lang="en-US" sz="1200" dirty="0" smtClean="0">
                <a:latin typeface="Georgia" panose="02040502050405020303" pitchFamily="18" charset="0"/>
              </a:rPr>
              <a:t>Race</a:t>
            </a:r>
          </a:p>
          <a:p>
            <a:pPr lvl="1"/>
            <a:r>
              <a:rPr lang="en-US" sz="1200" dirty="0" smtClean="0">
                <a:latin typeface="Georgia" panose="02040502050405020303" pitchFamily="18" charset="0"/>
              </a:rPr>
              <a:t>Number of children</a:t>
            </a:r>
          </a:p>
          <a:p>
            <a:pPr lvl="1"/>
            <a:r>
              <a:rPr lang="en-US" sz="1200" dirty="0" smtClean="0">
                <a:latin typeface="Georgia" panose="02040502050405020303" pitchFamily="18" charset="0"/>
              </a:rPr>
              <a:t>Speak English </a:t>
            </a:r>
          </a:p>
          <a:p>
            <a:pPr lvl="1"/>
            <a:r>
              <a:rPr lang="en-US" sz="1200" dirty="0" smtClean="0">
                <a:latin typeface="Georgia" panose="02040502050405020303" pitchFamily="18" charset="0"/>
              </a:rPr>
              <a:t>Relation to household head</a:t>
            </a:r>
          </a:p>
          <a:p>
            <a:pPr lvl="1"/>
            <a:r>
              <a:rPr lang="en-US" sz="1200" dirty="0" smtClean="0">
                <a:latin typeface="Georgia" panose="02040502050405020303" pitchFamily="18" charset="0"/>
              </a:rPr>
              <a:t>Family Size</a:t>
            </a:r>
          </a:p>
          <a:p>
            <a:pPr lvl="1"/>
            <a:endParaRPr lang="en-US" sz="1200" dirty="0">
              <a:latin typeface="Georgia" panose="02040502050405020303" pitchFamily="18" charset="0"/>
            </a:endParaRPr>
          </a:p>
        </p:txBody>
      </p:sp>
      <p:sp>
        <p:nvSpPr>
          <p:cNvPr id="7" name="Slide Number Placeholder 6"/>
          <p:cNvSpPr>
            <a:spLocks noGrp="1"/>
          </p:cNvSpPr>
          <p:nvPr>
            <p:ph type="sldNum" sz="quarter" idx="12"/>
          </p:nvPr>
        </p:nvSpPr>
        <p:spPr/>
        <p:txBody>
          <a:bodyPr/>
          <a:lstStyle/>
          <a:p>
            <a:fld id="{E3374A4E-8BD1-B540-9C01-824967522105}" type="slidenum">
              <a:rPr lang="en-US" smtClean="0"/>
              <a:t>8</a:t>
            </a:fld>
            <a:endParaRPr lang="en-US"/>
          </a:p>
        </p:txBody>
      </p:sp>
    </p:spTree>
    <p:extLst>
      <p:ext uri="{BB962C8B-B14F-4D97-AF65-F5344CB8AC3E}">
        <p14:creationId xmlns:p14="http://schemas.microsoft.com/office/powerpoint/2010/main" val="89346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Georgia"/>
                <a:cs typeface="Georgia"/>
              </a:rPr>
              <a:t>Descriptive Statistics </a:t>
            </a:r>
            <a:endParaRPr lang="en-US" sz="1800" dirty="0">
              <a:latin typeface="Georgia"/>
              <a:cs typeface="Georgia"/>
            </a:endParaRPr>
          </a:p>
        </p:txBody>
      </p:sp>
      <p:sp>
        <p:nvSpPr>
          <p:cNvPr id="4" name="Slide Number Placeholder 3"/>
          <p:cNvSpPr>
            <a:spLocks noGrp="1"/>
          </p:cNvSpPr>
          <p:nvPr>
            <p:ph type="sldNum" sz="quarter" idx="12"/>
          </p:nvPr>
        </p:nvSpPr>
        <p:spPr/>
        <p:txBody>
          <a:bodyPr/>
          <a:lstStyle/>
          <a:p>
            <a:fld id="{E3374A4E-8BD1-B540-9C01-824967522105}" type="slidenum">
              <a:rPr lang="en-US" smtClean="0"/>
              <a:t>9</a:t>
            </a:fld>
            <a:endParaRPr lang="en-US"/>
          </a:p>
        </p:txBody>
      </p:sp>
      <p:sp>
        <p:nvSpPr>
          <p:cNvPr id="7" name="TextBox 6"/>
          <p:cNvSpPr txBox="1"/>
          <p:nvPr/>
        </p:nvSpPr>
        <p:spPr>
          <a:xfrm>
            <a:off x="586298" y="1417638"/>
            <a:ext cx="4023802" cy="2554545"/>
          </a:xfrm>
          <a:prstGeom prst="rect">
            <a:avLst/>
          </a:prstGeom>
          <a:noFill/>
        </p:spPr>
        <p:txBody>
          <a:bodyPr wrap="square" rtlCol="0">
            <a:spAutoFit/>
          </a:bodyPr>
          <a:lstStyle/>
          <a:p>
            <a:pPr marL="120650">
              <a:spcBef>
                <a:spcPts val="600"/>
              </a:spcBef>
              <a:spcAft>
                <a:spcPts val="600"/>
              </a:spcAft>
            </a:pPr>
            <a:r>
              <a:rPr lang="en-US" sz="1200" b="1" dirty="0" smtClean="0">
                <a:latin typeface="Georgia"/>
                <a:cs typeface="Georgia"/>
              </a:rPr>
              <a:t>Dependent Variable: </a:t>
            </a:r>
            <a:r>
              <a:rPr lang="en-US" sz="1200" dirty="0" smtClean="0">
                <a:latin typeface="Georgia"/>
                <a:cs typeface="Georgia"/>
              </a:rPr>
              <a:t>Working Students</a:t>
            </a:r>
          </a:p>
          <a:p>
            <a:pPr marL="285750" indent="-165100">
              <a:spcBef>
                <a:spcPts val="600"/>
              </a:spcBef>
              <a:spcAft>
                <a:spcPts val="600"/>
              </a:spcAft>
              <a:buFont typeface="Arial"/>
              <a:buChar char="•"/>
            </a:pPr>
            <a:r>
              <a:rPr lang="en-US" sz="1200" dirty="0" smtClean="0">
                <a:latin typeface="Georgia"/>
                <a:cs typeface="Georgia"/>
              </a:rPr>
              <a:t>The data set is composed of working students </a:t>
            </a:r>
          </a:p>
          <a:p>
            <a:pPr marL="285750" indent="-165100">
              <a:spcBef>
                <a:spcPts val="600"/>
              </a:spcBef>
              <a:spcAft>
                <a:spcPts val="600"/>
              </a:spcAft>
              <a:buFont typeface="Arial"/>
              <a:buChar char="•"/>
            </a:pPr>
            <a:r>
              <a:rPr lang="en-US" sz="1200" dirty="0" smtClean="0">
                <a:latin typeface="Georgia"/>
                <a:cs typeface="Georgia"/>
              </a:rPr>
              <a:t>A dummy variable was created and removed variables that don’t meet the criteria</a:t>
            </a:r>
          </a:p>
          <a:p>
            <a:pPr marL="285750" indent="-165100">
              <a:spcBef>
                <a:spcPts val="600"/>
              </a:spcBef>
              <a:spcAft>
                <a:spcPts val="600"/>
              </a:spcAft>
              <a:buFont typeface="Arial"/>
              <a:buChar char="•"/>
            </a:pPr>
            <a:r>
              <a:rPr lang="en-US" sz="1200" dirty="0" smtClean="0">
                <a:latin typeface="Georgia"/>
                <a:cs typeface="Georgia"/>
              </a:rPr>
              <a:t>It originated from the variable </a:t>
            </a:r>
            <a:r>
              <a:rPr lang="en-US" sz="1200" dirty="0">
                <a:latin typeface="Georgia"/>
                <a:cs typeface="Georgia"/>
              </a:rPr>
              <a:t>EMPLOYMENTSTATUS </a:t>
            </a:r>
            <a:r>
              <a:rPr lang="en-US" sz="1200" dirty="0" smtClean="0">
                <a:latin typeface="Georgia"/>
                <a:cs typeface="Georgia"/>
              </a:rPr>
              <a:t> that was a categorical variable with two different values, 0=Not working, 1 = Working </a:t>
            </a:r>
          </a:p>
          <a:p>
            <a:pPr marL="285750" indent="-165100">
              <a:spcBef>
                <a:spcPts val="600"/>
              </a:spcBef>
              <a:spcAft>
                <a:spcPts val="600"/>
              </a:spcAft>
              <a:buFont typeface="Arial"/>
              <a:buChar char="•"/>
            </a:pPr>
            <a:r>
              <a:rPr lang="en-US" sz="1200" dirty="0" smtClean="0">
                <a:latin typeface="Georgia"/>
                <a:cs typeface="Georgia"/>
              </a:rPr>
              <a:t>Slight </a:t>
            </a:r>
            <a:r>
              <a:rPr lang="en-US" sz="1200" dirty="0">
                <a:latin typeface="Georgia"/>
                <a:cs typeface="Georgia"/>
              </a:rPr>
              <a:t>o</a:t>
            </a:r>
            <a:r>
              <a:rPr lang="en-US" sz="1200" dirty="0" smtClean="0">
                <a:latin typeface="Georgia"/>
                <a:cs typeface="Georgia"/>
              </a:rPr>
              <a:t>ver 56% of the respondents participate in the work force</a:t>
            </a:r>
          </a:p>
        </p:txBody>
      </p:sp>
      <p:pic>
        <p:nvPicPr>
          <p:cNvPr id="1025"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65" t="36226" r="264" b="32264"/>
          <a:stretch/>
        </p:blipFill>
        <p:spPr bwMode="auto">
          <a:xfrm>
            <a:off x="1041400" y="4680070"/>
            <a:ext cx="7061200" cy="1740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1013355922"/>
              </p:ext>
            </p:extLst>
          </p:nvPr>
        </p:nvGraphicFramePr>
        <p:xfrm>
          <a:off x="5181599" y="1985867"/>
          <a:ext cx="2877577" cy="1550523"/>
        </p:xfrm>
        <a:graphic>
          <a:graphicData uri="http://schemas.openxmlformats.org/drawingml/2006/table">
            <a:tbl>
              <a:tblPr/>
              <a:tblGrid>
                <a:gridCol w="1096145"/>
                <a:gridCol w="1095361"/>
                <a:gridCol w="686071"/>
              </a:tblGrid>
              <a:tr h="620208">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Number of Observations</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ct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Percent</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r>
              <a:tr h="31010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Not Working</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71037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43.47</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10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Working</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92393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56.53</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105">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rPr>
                        <a:t>Total</a:t>
                      </a:r>
                      <a:endParaRPr lang="en-US" sz="1000">
                        <a:effectLst/>
                        <a:latin typeface="Times New Roman" panose="02020603050405020304" pitchFamily="18" charset="0"/>
                        <a:ea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rPr>
                        <a:t>163430</a:t>
                      </a:r>
                      <a:endParaRPr lang="en-US" sz="100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rPr>
                        <a:t>100.00</a:t>
                      </a:r>
                      <a:endParaRPr lang="en-US" sz="1000" dirty="0">
                        <a:effectLst/>
                        <a:latin typeface="Times New Roman" panose="02020603050405020304" pitchFamily="18" charset="0"/>
                        <a:ea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5029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1623</TotalTime>
  <Words>7019</Words>
  <Application>Microsoft Office PowerPoint</Application>
  <PresentationFormat>Letter Paper (8.5x11 in)</PresentationFormat>
  <Paragraphs>2406</Paragraphs>
  <Slides>70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70</vt:i4>
      </vt:variant>
    </vt:vector>
  </HeadingPairs>
  <TitlesOfParts>
    <vt:vector size="78" baseType="lpstr">
      <vt:lpstr>Arial</vt:lpstr>
      <vt:lpstr>Calibri</vt:lpstr>
      <vt:lpstr>Courier New</vt:lpstr>
      <vt:lpstr>Ge3..</vt:lpstr>
      <vt:lpstr>Georgia</vt:lpstr>
      <vt:lpstr>Times New Roman</vt:lpstr>
      <vt:lpstr>Office Theme</vt:lpstr>
      <vt:lpstr>1_Office Theme</vt:lpstr>
      <vt:lpstr>Working and two-college/ four year college </vt:lpstr>
      <vt:lpstr>Table of Contents</vt:lpstr>
      <vt:lpstr>Motivation</vt:lpstr>
      <vt:lpstr>Research Questions</vt:lpstr>
      <vt:lpstr>Previous Research Findings </vt:lpstr>
      <vt:lpstr>Data Source</vt:lpstr>
      <vt:lpstr>Modeling dataset</vt:lpstr>
      <vt:lpstr>Variables </vt:lpstr>
      <vt:lpstr>Descriptive Statistics </vt:lpstr>
      <vt:lpstr>Descriptive Statistics</vt:lpstr>
      <vt:lpstr>Descriptive Statistics </vt:lpstr>
      <vt:lpstr>Descriptive Statistics </vt:lpstr>
      <vt:lpstr>Descriptive Statistics</vt:lpstr>
      <vt:lpstr>Descriptive Statistics </vt:lpstr>
      <vt:lpstr>Descriptive Statistics</vt:lpstr>
      <vt:lpstr>Descriptive Statistics </vt:lpstr>
      <vt:lpstr>Descriptive Statistics </vt:lpstr>
      <vt:lpstr>Descriptive Statistics</vt:lpstr>
      <vt:lpstr>Descriptive Statistics</vt:lpstr>
      <vt:lpstr>Descriptive Statistics</vt:lpstr>
      <vt:lpstr>PowerPoint Presentation</vt:lpstr>
      <vt:lpstr>PowerPoint Presentation</vt:lpstr>
      <vt:lpstr>Conditional Statistics: Working</vt:lpstr>
      <vt:lpstr>Conditional Statistics: Working</vt:lpstr>
      <vt:lpstr>Conditional Statistics: Working</vt:lpstr>
      <vt:lpstr>Conditional Statistics: Working</vt:lpstr>
      <vt:lpstr>Conditional Statistics: Working</vt:lpstr>
      <vt:lpstr>Conditional Statistics: Working</vt:lpstr>
      <vt:lpstr>Conditional Statistics: Working</vt:lpstr>
      <vt:lpstr>Conditional Statistics: Working</vt:lpstr>
      <vt:lpstr>PowerPoint Presentation</vt:lpstr>
      <vt:lpstr>PowerPoint Presentation</vt:lpstr>
      <vt:lpstr>Conditional Statistics: Private School</vt:lpstr>
      <vt:lpstr>Conditional Statistics: Private School</vt:lpstr>
      <vt:lpstr>Conditional Statistics: Private School</vt:lpstr>
      <vt:lpstr>Conditional Statistics: Private School</vt:lpstr>
      <vt:lpstr>Conditional Statistics: Private School</vt:lpstr>
      <vt:lpstr>Conditional Statistics: Private School</vt:lpstr>
      <vt:lpstr>Conditional Statistics: Private School</vt:lpstr>
      <vt:lpstr>Conditional Statistics: Private School</vt:lpstr>
      <vt:lpstr>Regression Analysis </vt:lpstr>
      <vt:lpstr>Baseline Descriptions</vt:lpstr>
      <vt:lpstr>Dummy Variable Descriptions</vt:lpstr>
      <vt:lpstr>Dummy Variable Descriptions</vt:lpstr>
      <vt:lpstr>Dummy Variable Descriptions</vt:lpstr>
      <vt:lpstr>Model 1: College Student who is Working</vt:lpstr>
      <vt:lpstr>Interpretation of Working Model</vt:lpstr>
      <vt:lpstr>Probability Distribution of College Students who Work</vt:lpstr>
      <vt:lpstr>Simulations for Working Model</vt:lpstr>
      <vt:lpstr>Model 2: College Student who went to Private School</vt:lpstr>
      <vt:lpstr>Interpretation of Private Model</vt:lpstr>
      <vt:lpstr>Probability Distribution of Private School Attendance</vt:lpstr>
      <vt:lpstr>Simulations for Private Model</vt:lpstr>
      <vt:lpstr>Conclusion</vt:lpstr>
      <vt:lpstr>Conclusions and Analysis</vt:lpstr>
      <vt:lpstr>Common Significant Variables</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 Force Participation and Food Stamps</dc:title>
  <dc:creator>Alberto De La Ree</dc:creator>
  <cp:lastModifiedBy>enriqueaguayo45@yahoo.com</cp:lastModifiedBy>
  <cp:revision>165</cp:revision>
  <cp:lastPrinted>2014-05-15T21:37:39Z</cp:lastPrinted>
  <dcterms:created xsi:type="dcterms:W3CDTF">2014-04-18T03:37:54Z</dcterms:created>
  <dcterms:modified xsi:type="dcterms:W3CDTF">2014-05-15T22:24:31Z</dcterms:modified>
</cp:coreProperties>
</file>