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10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Deutsch" userId="c26ec37834d829a2" providerId="LiveId" clId="{46AFA810-C20F-4066-88F5-D609D774F31D}"/>
    <pc:docChg chg="custSel addSld delSld modSld sldOrd">
      <pc:chgData name="Steve Deutsch" userId="c26ec37834d829a2" providerId="LiveId" clId="{46AFA810-C20F-4066-88F5-D609D774F31D}" dt="2021-10-02T02:23:03.935" v="3110" actId="1076"/>
      <pc:docMkLst>
        <pc:docMk/>
      </pc:docMkLst>
      <pc:sldChg chg="modSp mod">
        <pc:chgData name="Steve Deutsch" userId="c26ec37834d829a2" providerId="LiveId" clId="{46AFA810-C20F-4066-88F5-D609D774F31D}" dt="2021-10-01T17:32:24.288" v="2667" actId="1076"/>
        <pc:sldMkLst>
          <pc:docMk/>
          <pc:sldMk cId="2584280759" sldId="257"/>
        </pc:sldMkLst>
        <pc:spChg chg="mod">
          <ac:chgData name="Steve Deutsch" userId="c26ec37834d829a2" providerId="LiveId" clId="{46AFA810-C20F-4066-88F5-D609D774F31D}" dt="2021-10-01T17:32:24.288" v="2667" actId="1076"/>
          <ac:spMkLst>
            <pc:docMk/>
            <pc:sldMk cId="2584280759" sldId="257"/>
            <ac:spMk id="2" creationId="{18C3B467-088C-4F3D-A9A7-105C4E1E20CD}"/>
          </ac:spMkLst>
        </pc:spChg>
        <pc:picChg chg="mod">
          <ac:chgData name="Steve Deutsch" userId="c26ec37834d829a2" providerId="LiveId" clId="{46AFA810-C20F-4066-88F5-D609D774F31D}" dt="2021-10-01T17:31:59.240" v="2665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del ord">
        <pc:chgData name="Steve Deutsch" userId="c26ec37834d829a2" providerId="LiveId" clId="{46AFA810-C20F-4066-88F5-D609D774F31D}" dt="2021-10-01T17:13:44.336" v="1189" actId="47"/>
        <pc:sldMkLst>
          <pc:docMk/>
          <pc:sldMk cId="183243182" sldId="261"/>
        </pc:sldMkLst>
      </pc:sldChg>
      <pc:sldChg chg="addSp delSp modSp del mod ord">
        <pc:chgData name="Steve Deutsch" userId="c26ec37834d829a2" providerId="LiveId" clId="{46AFA810-C20F-4066-88F5-D609D774F31D}" dt="2021-10-02T01:06:35.021" v="2759" actId="47"/>
        <pc:sldMkLst>
          <pc:docMk/>
          <pc:sldMk cId="1415577390" sldId="262"/>
        </pc:sldMkLst>
        <pc:spChg chg="del">
          <ac:chgData name="Steve Deutsch" userId="c26ec37834d829a2" providerId="LiveId" clId="{46AFA810-C20F-4066-88F5-D609D774F31D}" dt="2021-10-01T15:10:43.086" v="0" actId="478"/>
          <ac:spMkLst>
            <pc:docMk/>
            <pc:sldMk cId="1415577390" sldId="262"/>
            <ac:spMk id="2" creationId="{71B2A036-C89B-4705-94F7-2AEAED4BA1EC}"/>
          </ac:spMkLst>
        </pc:spChg>
        <pc:spChg chg="del">
          <ac:chgData name="Steve Deutsch" userId="c26ec37834d829a2" providerId="LiveId" clId="{46AFA810-C20F-4066-88F5-D609D774F31D}" dt="2021-10-01T15:10:52.778" v="2" actId="478"/>
          <ac:spMkLst>
            <pc:docMk/>
            <pc:sldMk cId="1415577390" sldId="262"/>
            <ac:spMk id="3" creationId="{4DE59594-02BC-409F-9EE5-EFD74C6845F3}"/>
          </ac:spMkLst>
        </pc:spChg>
        <pc:spChg chg="add del mod">
          <ac:chgData name="Steve Deutsch" userId="c26ec37834d829a2" providerId="LiveId" clId="{46AFA810-C20F-4066-88F5-D609D774F31D}" dt="2021-10-01T15:10:49.309" v="1" actId="478"/>
          <ac:spMkLst>
            <pc:docMk/>
            <pc:sldMk cId="1415577390" sldId="262"/>
            <ac:spMk id="5" creationId="{0039F06B-B9C5-4C51-A582-14408D297BCE}"/>
          </ac:spMkLst>
        </pc:spChg>
        <pc:picChg chg="add">
          <ac:chgData name="Steve Deutsch" userId="c26ec37834d829a2" providerId="LiveId" clId="{46AFA810-C20F-4066-88F5-D609D774F31D}" dt="2021-10-01T15:10:56.838" v="3" actId="22"/>
          <ac:picMkLst>
            <pc:docMk/>
            <pc:sldMk cId="1415577390" sldId="262"/>
            <ac:picMk id="7" creationId="{DFF8C396-7637-4393-8A78-780F452DDC96}"/>
          </ac:picMkLst>
        </pc:picChg>
      </pc:sldChg>
      <pc:sldChg chg="modSp new mod ord">
        <pc:chgData name="Steve Deutsch" userId="c26ec37834d829a2" providerId="LiveId" clId="{46AFA810-C20F-4066-88F5-D609D774F31D}" dt="2021-10-01T17:44:15.202" v="2755" actId="20577"/>
        <pc:sldMkLst>
          <pc:docMk/>
          <pc:sldMk cId="438027721" sldId="263"/>
        </pc:sldMkLst>
        <pc:spChg chg="mod">
          <ac:chgData name="Steve Deutsch" userId="c26ec37834d829a2" providerId="LiveId" clId="{46AFA810-C20F-4066-88F5-D609D774F31D}" dt="2021-10-01T17:21:20.200" v="1543" actId="27636"/>
          <ac:spMkLst>
            <pc:docMk/>
            <pc:sldMk cId="438027721" sldId="263"/>
            <ac:spMk id="2" creationId="{A26DE395-C5AC-4D83-9D7A-93E29090542A}"/>
          </ac:spMkLst>
        </pc:spChg>
        <pc:spChg chg="mod">
          <ac:chgData name="Steve Deutsch" userId="c26ec37834d829a2" providerId="LiveId" clId="{46AFA810-C20F-4066-88F5-D609D774F31D}" dt="2021-10-01T17:44:15.202" v="2755" actId="20577"/>
          <ac:spMkLst>
            <pc:docMk/>
            <pc:sldMk cId="438027721" sldId="263"/>
            <ac:spMk id="3" creationId="{40602872-E878-43AF-A66B-E0DAB5375909}"/>
          </ac:spMkLst>
        </pc:spChg>
      </pc:sldChg>
      <pc:sldChg chg="addSp delSp modSp add mod ord">
        <pc:chgData name="Steve Deutsch" userId="c26ec37834d829a2" providerId="LiveId" clId="{46AFA810-C20F-4066-88F5-D609D774F31D}" dt="2021-10-02T01:08:50.953" v="3101" actId="26606"/>
        <pc:sldMkLst>
          <pc:docMk/>
          <pc:sldMk cId="2074616653" sldId="264"/>
        </pc:sldMkLst>
        <pc:spChg chg="mod">
          <ac:chgData name="Steve Deutsch" userId="c26ec37834d829a2" providerId="LiveId" clId="{46AFA810-C20F-4066-88F5-D609D774F31D}" dt="2021-10-02T01:08:50.953" v="3101" actId="26606"/>
          <ac:spMkLst>
            <pc:docMk/>
            <pc:sldMk cId="2074616653" sldId="264"/>
            <ac:spMk id="2" creationId="{A26DE395-C5AC-4D83-9D7A-93E29090542A}"/>
          </ac:spMkLst>
        </pc:spChg>
        <pc:spChg chg="del mod">
          <ac:chgData name="Steve Deutsch" userId="c26ec37834d829a2" providerId="LiveId" clId="{46AFA810-C20F-4066-88F5-D609D774F31D}" dt="2021-10-02T01:08:50.953" v="3101" actId="26606"/>
          <ac:spMkLst>
            <pc:docMk/>
            <pc:sldMk cId="2074616653" sldId="264"/>
            <ac:spMk id="3" creationId="{40602872-E878-43AF-A66B-E0DAB5375909}"/>
          </ac:spMkLst>
        </pc:spChg>
        <pc:graphicFrameChg chg="add">
          <ac:chgData name="Steve Deutsch" userId="c26ec37834d829a2" providerId="LiveId" clId="{46AFA810-C20F-4066-88F5-D609D774F31D}" dt="2021-10-02T01:08:50.953" v="3101" actId="26606"/>
          <ac:graphicFrameMkLst>
            <pc:docMk/>
            <pc:sldMk cId="2074616653" sldId="264"/>
            <ac:graphicFrameMk id="5" creationId="{C0256D3E-4AE9-4E85-BB4B-94E799C7254B}"/>
          </ac:graphicFrameMkLst>
        </pc:graphicFrameChg>
      </pc:sldChg>
      <pc:sldChg chg="addSp modSp new mod">
        <pc:chgData name="Steve Deutsch" userId="c26ec37834d829a2" providerId="LiveId" clId="{46AFA810-C20F-4066-88F5-D609D774F31D}" dt="2021-10-02T01:06:22.626" v="2758" actId="14100"/>
        <pc:sldMkLst>
          <pc:docMk/>
          <pc:sldMk cId="1306167457" sldId="265"/>
        </pc:sldMkLst>
        <pc:picChg chg="add mod">
          <ac:chgData name="Steve Deutsch" userId="c26ec37834d829a2" providerId="LiveId" clId="{46AFA810-C20F-4066-88F5-D609D774F31D}" dt="2021-10-02T01:06:22.626" v="2758" actId="14100"/>
          <ac:picMkLst>
            <pc:docMk/>
            <pc:sldMk cId="1306167457" sldId="265"/>
            <ac:picMk id="3" creationId="{DFAA3C22-3CD4-4771-867C-156B766BE283}"/>
          </ac:picMkLst>
        </pc:picChg>
      </pc:sldChg>
      <pc:sldChg chg="addSp delSp modSp new mod">
        <pc:chgData name="Steve Deutsch" userId="c26ec37834d829a2" providerId="LiveId" clId="{46AFA810-C20F-4066-88F5-D609D774F31D}" dt="2021-10-02T02:23:03.935" v="3110" actId="1076"/>
        <pc:sldMkLst>
          <pc:docMk/>
          <pc:sldMk cId="945235485" sldId="266"/>
        </pc:sldMkLst>
        <pc:picChg chg="add del mod">
          <ac:chgData name="Steve Deutsch" userId="c26ec37834d829a2" providerId="LiveId" clId="{46AFA810-C20F-4066-88F5-D609D774F31D}" dt="2021-10-02T02:22:40.423" v="3106" actId="478"/>
          <ac:picMkLst>
            <pc:docMk/>
            <pc:sldMk cId="945235485" sldId="266"/>
            <ac:picMk id="3" creationId="{45FA1780-B31F-4F83-800A-9D9482F13173}"/>
          </ac:picMkLst>
        </pc:picChg>
        <pc:picChg chg="add mod">
          <ac:chgData name="Steve Deutsch" userId="c26ec37834d829a2" providerId="LiveId" clId="{46AFA810-C20F-4066-88F5-D609D774F31D}" dt="2021-10-02T02:23:03.935" v="3110" actId="1076"/>
          <ac:picMkLst>
            <pc:docMk/>
            <pc:sldMk cId="945235485" sldId="266"/>
            <ac:picMk id="5" creationId="{59060B23-2227-427C-98D8-AE3607A750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88FFF-0A18-4515-855A-A7B06F706AC9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FEE1737-F7A1-4CC1-9BA9-C71772AAD954}">
      <dgm:prSet/>
      <dgm:spPr/>
      <dgm:t>
        <a:bodyPr/>
        <a:lstStyle/>
        <a:p>
          <a:r>
            <a:rPr lang="en-US"/>
            <a:t>Time vs. ambition</a:t>
          </a:r>
        </a:p>
      </dgm:t>
    </dgm:pt>
    <dgm:pt modelId="{8533EE37-B4BE-4B93-B1D8-3BD7740941EE}" type="parTrans" cxnId="{7ADFD930-9D11-4256-975E-D22CD38F6BB0}">
      <dgm:prSet/>
      <dgm:spPr/>
      <dgm:t>
        <a:bodyPr/>
        <a:lstStyle/>
        <a:p>
          <a:endParaRPr lang="en-US"/>
        </a:p>
      </dgm:t>
    </dgm:pt>
    <dgm:pt modelId="{5B47894F-6E36-4D2C-9467-07CF4C6CDFBA}" type="sibTrans" cxnId="{7ADFD930-9D11-4256-975E-D22CD38F6BB0}">
      <dgm:prSet/>
      <dgm:spPr/>
      <dgm:t>
        <a:bodyPr/>
        <a:lstStyle/>
        <a:p>
          <a:endParaRPr lang="en-US"/>
        </a:p>
      </dgm:t>
    </dgm:pt>
    <dgm:pt modelId="{20257669-DC2E-46AD-B02D-6E69519B6C54}">
      <dgm:prSet/>
      <dgm:spPr/>
      <dgm:t>
        <a:bodyPr/>
        <a:lstStyle/>
        <a:p>
          <a:r>
            <a:rPr lang="en-US"/>
            <a:t>SEC’s EDGAR API allows non-normalized taxonomy to “tag” accounting entries</a:t>
          </a:r>
        </a:p>
      </dgm:t>
    </dgm:pt>
    <dgm:pt modelId="{C392457B-8E5C-4231-99B1-239B103DF1F1}" type="parTrans" cxnId="{82515B04-4C94-480C-90D4-496BD9076CC7}">
      <dgm:prSet/>
      <dgm:spPr/>
      <dgm:t>
        <a:bodyPr/>
        <a:lstStyle/>
        <a:p>
          <a:endParaRPr lang="en-US"/>
        </a:p>
      </dgm:t>
    </dgm:pt>
    <dgm:pt modelId="{5DA90BDF-5169-484B-8718-A926DBAA5A09}" type="sibTrans" cxnId="{82515B04-4C94-480C-90D4-496BD9076CC7}">
      <dgm:prSet/>
      <dgm:spPr/>
      <dgm:t>
        <a:bodyPr/>
        <a:lstStyle/>
        <a:p>
          <a:endParaRPr lang="en-US"/>
        </a:p>
      </dgm:t>
    </dgm:pt>
    <dgm:pt modelId="{B358A5AB-2B93-4B00-81E1-6DA9F58105E7}">
      <dgm:prSet/>
      <dgm:spPr/>
      <dgm:t>
        <a:bodyPr/>
        <a:lstStyle/>
        <a:p>
          <a:r>
            <a:rPr lang="en-US"/>
            <a:t>Not all companies file “revenues”, for example. FASB taxonomy and switched tags</a:t>
          </a:r>
        </a:p>
      </dgm:t>
    </dgm:pt>
    <dgm:pt modelId="{8EA481BD-1225-46BD-9A1F-E9090CDE7CC5}" type="parTrans" cxnId="{51417041-E0AC-4DDC-9E9B-33BFCC6BC218}">
      <dgm:prSet/>
      <dgm:spPr/>
      <dgm:t>
        <a:bodyPr/>
        <a:lstStyle/>
        <a:p>
          <a:endParaRPr lang="en-US"/>
        </a:p>
      </dgm:t>
    </dgm:pt>
    <dgm:pt modelId="{B95ECD95-A932-4403-BEC5-18D942AA2871}" type="sibTrans" cxnId="{51417041-E0AC-4DDC-9E9B-33BFCC6BC218}">
      <dgm:prSet/>
      <dgm:spPr/>
      <dgm:t>
        <a:bodyPr/>
        <a:lstStyle/>
        <a:p>
          <a:endParaRPr lang="en-US"/>
        </a:p>
      </dgm:t>
    </dgm:pt>
    <dgm:pt modelId="{A6767AA6-0796-4551-A951-48B2D3BC64F2}">
      <dgm:prSet/>
      <dgm:spPr/>
      <dgm:t>
        <a:bodyPr/>
        <a:lstStyle/>
        <a:p>
          <a:r>
            <a:rPr lang="en-US"/>
            <a:t>Coding to search for accounting fraud in the Glob was dataframe trial and error.  Very complex, tricky</a:t>
          </a:r>
        </a:p>
      </dgm:t>
    </dgm:pt>
    <dgm:pt modelId="{939561B9-99F2-4CD2-B279-4F94E1FE8D91}" type="parTrans" cxnId="{051F6A77-3576-42A5-8F0F-AFE57C80AE65}">
      <dgm:prSet/>
      <dgm:spPr/>
      <dgm:t>
        <a:bodyPr/>
        <a:lstStyle/>
        <a:p>
          <a:endParaRPr lang="en-US"/>
        </a:p>
      </dgm:t>
    </dgm:pt>
    <dgm:pt modelId="{662F92EC-CD07-44FC-B424-8680EADCC22D}" type="sibTrans" cxnId="{051F6A77-3576-42A5-8F0F-AFE57C80AE65}">
      <dgm:prSet/>
      <dgm:spPr/>
      <dgm:t>
        <a:bodyPr/>
        <a:lstStyle/>
        <a:p>
          <a:endParaRPr lang="en-US"/>
        </a:p>
      </dgm:t>
    </dgm:pt>
    <dgm:pt modelId="{B69C79B2-F3B6-488A-9A70-870F04BE064B}">
      <dgm:prSet/>
      <dgm:spPr/>
      <dgm:t>
        <a:bodyPr/>
        <a:lstStyle/>
        <a:p>
          <a:r>
            <a:rPr lang="en-US"/>
            <a:t>Benford’s law seems to identify abundant non-random numbers/potential accounting fraud</a:t>
          </a:r>
        </a:p>
      </dgm:t>
    </dgm:pt>
    <dgm:pt modelId="{8BDD9563-C5C9-44A1-B00C-A3DF855A09B8}" type="parTrans" cxnId="{50545DDC-5A22-46C3-91F0-D22C86F1F42E}">
      <dgm:prSet/>
      <dgm:spPr/>
      <dgm:t>
        <a:bodyPr/>
        <a:lstStyle/>
        <a:p>
          <a:endParaRPr lang="en-US"/>
        </a:p>
      </dgm:t>
    </dgm:pt>
    <dgm:pt modelId="{780602C9-06AB-46A9-A95A-AC7252180912}" type="sibTrans" cxnId="{50545DDC-5A22-46C3-91F0-D22C86F1F42E}">
      <dgm:prSet/>
      <dgm:spPr/>
      <dgm:t>
        <a:bodyPr/>
        <a:lstStyle/>
        <a:p>
          <a:endParaRPr lang="en-US"/>
        </a:p>
      </dgm:t>
    </dgm:pt>
    <dgm:pt modelId="{8D0CCD3A-E9C8-4C0F-A4DF-94637C00A46B}">
      <dgm:prSet/>
      <dgm:spPr/>
      <dgm:t>
        <a:bodyPr/>
        <a:lstStyle/>
        <a:p>
          <a:r>
            <a:rPr lang="en-US" b="0" i="0"/>
            <a:t>Machine Learning - Random Forest –  to determine if any of the features are better predictors of potential fraud than others.</a:t>
          </a:r>
          <a:endParaRPr lang="en-US"/>
        </a:p>
      </dgm:t>
    </dgm:pt>
    <dgm:pt modelId="{8A1648F5-FE98-4E66-B898-ACE6F3D24CC6}" type="parTrans" cxnId="{2D182111-DDF8-458C-889D-BFBF953193AF}">
      <dgm:prSet/>
      <dgm:spPr/>
      <dgm:t>
        <a:bodyPr/>
        <a:lstStyle/>
        <a:p>
          <a:endParaRPr lang="en-US"/>
        </a:p>
      </dgm:t>
    </dgm:pt>
    <dgm:pt modelId="{FE2F5761-430D-4279-BB75-576B597572D8}" type="sibTrans" cxnId="{2D182111-DDF8-458C-889D-BFBF953193AF}">
      <dgm:prSet/>
      <dgm:spPr/>
      <dgm:t>
        <a:bodyPr/>
        <a:lstStyle/>
        <a:p>
          <a:endParaRPr lang="en-US"/>
        </a:p>
      </dgm:t>
    </dgm:pt>
    <dgm:pt modelId="{2D455434-A0FE-4A8B-9787-A3B3176299E9}" type="pres">
      <dgm:prSet presAssocID="{D8E88FFF-0A18-4515-855A-A7B06F706AC9}" presName="diagram" presStyleCnt="0">
        <dgm:presLayoutVars>
          <dgm:dir/>
          <dgm:resizeHandles val="exact"/>
        </dgm:presLayoutVars>
      </dgm:prSet>
      <dgm:spPr/>
    </dgm:pt>
    <dgm:pt modelId="{2F6F9398-0302-4D51-9963-7FB3C7044B8D}" type="pres">
      <dgm:prSet presAssocID="{DFEE1737-F7A1-4CC1-9BA9-C71772AAD954}" presName="node" presStyleLbl="node1" presStyleIdx="0" presStyleCnt="6">
        <dgm:presLayoutVars>
          <dgm:bulletEnabled val="1"/>
        </dgm:presLayoutVars>
      </dgm:prSet>
      <dgm:spPr/>
    </dgm:pt>
    <dgm:pt modelId="{2C7FA7DB-09F7-4C7B-A0F9-E4BACE75C1E6}" type="pres">
      <dgm:prSet presAssocID="{5B47894F-6E36-4D2C-9467-07CF4C6CDFBA}" presName="sibTrans" presStyleCnt="0"/>
      <dgm:spPr/>
    </dgm:pt>
    <dgm:pt modelId="{1F2104D0-A663-4594-87FF-60833C2B9E12}" type="pres">
      <dgm:prSet presAssocID="{20257669-DC2E-46AD-B02D-6E69519B6C54}" presName="node" presStyleLbl="node1" presStyleIdx="1" presStyleCnt="6">
        <dgm:presLayoutVars>
          <dgm:bulletEnabled val="1"/>
        </dgm:presLayoutVars>
      </dgm:prSet>
      <dgm:spPr/>
    </dgm:pt>
    <dgm:pt modelId="{A8DBE576-6D03-4AD8-B107-CB046D7F3622}" type="pres">
      <dgm:prSet presAssocID="{5DA90BDF-5169-484B-8718-A926DBAA5A09}" presName="sibTrans" presStyleCnt="0"/>
      <dgm:spPr/>
    </dgm:pt>
    <dgm:pt modelId="{D98526DF-2DD9-47C2-B81E-565170398DAC}" type="pres">
      <dgm:prSet presAssocID="{B358A5AB-2B93-4B00-81E1-6DA9F58105E7}" presName="node" presStyleLbl="node1" presStyleIdx="2" presStyleCnt="6">
        <dgm:presLayoutVars>
          <dgm:bulletEnabled val="1"/>
        </dgm:presLayoutVars>
      </dgm:prSet>
      <dgm:spPr/>
    </dgm:pt>
    <dgm:pt modelId="{A8EB36FF-DED2-41E2-854D-2EE3A953706D}" type="pres">
      <dgm:prSet presAssocID="{B95ECD95-A932-4403-BEC5-18D942AA2871}" presName="sibTrans" presStyleCnt="0"/>
      <dgm:spPr/>
    </dgm:pt>
    <dgm:pt modelId="{234EFEC8-9FBA-4770-95F0-9E761D76B99A}" type="pres">
      <dgm:prSet presAssocID="{A6767AA6-0796-4551-A951-48B2D3BC64F2}" presName="node" presStyleLbl="node1" presStyleIdx="3" presStyleCnt="6">
        <dgm:presLayoutVars>
          <dgm:bulletEnabled val="1"/>
        </dgm:presLayoutVars>
      </dgm:prSet>
      <dgm:spPr/>
    </dgm:pt>
    <dgm:pt modelId="{3C188E81-0273-4261-870F-BFF96A0A9BF1}" type="pres">
      <dgm:prSet presAssocID="{662F92EC-CD07-44FC-B424-8680EADCC22D}" presName="sibTrans" presStyleCnt="0"/>
      <dgm:spPr/>
    </dgm:pt>
    <dgm:pt modelId="{5B5065F9-559C-4EF6-9F0F-18E0A207EA91}" type="pres">
      <dgm:prSet presAssocID="{B69C79B2-F3B6-488A-9A70-870F04BE064B}" presName="node" presStyleLbl="node1" presStyleIdx="4" presStyleCnt="6">
        <dgm:presLayoutVars>
          <dgm:bulletEnabled val="1"/>
        </dgm:presLayoutVars>
      </dgm:prSet>
      <dgm:spPr/>
    </dgm:pt>
    <dgm:pt modelId="{3379FDB0-F322-44C8-8B14-6F9B63EA3FA6}" type="pres">
      <dgm:prSet presAssocID="{780602C9-06AB-46A9-A95A-AC7252180912}" presName="sibTrans" presStyleCnt="0"/>
      <dgm:spPr/>
    </dgm:pt>
    <dgm:pt modelId="{6DC76B83-CF41-4EA4-93DF-5019783ADAAE}" type="pres">
      <dgm:prSet presAssocID="{8D0CCD3A-E9C8-4C0F-A4DF-94637C00A46B}" presName="node" presStyleLbl="node1" presStyleIdx="5" presStyleCnt="6">
        <dgm:presLayoutVars>
          <dgm:bulletEnabled val="1"/>
        </dgm:presLayoutVars>
      </dgm:prSet>
      <dgm:spPr/>
    </dgm:pt>
  </dgm:ptLst>
  <dgm:cxnLst>
    <dgm:cxn modelId="{82515B04-4C94-480C-90D4-496BD9076CC7}" srcId="{D8E88FFF-0A18-4515-855A-A7B06F706AC9}" destId="{20257669-DC2E-46AD-B02D-6E69519B6C54}" srcOrd="1" destOrd="0" parTransId="{C392457B-8E5C-4231-99B1-239B103DF1F1}" sibTransId="{5DA90BDF-5169-484B-8718-A926DBAA5A09}"/>
    <dgm:cxn modelId="{A607A507-F290-48DB-B1E5-52941220BDBD}" type="presOf" srcId="{D8E88FFF-0A18-4515-855A-A7B06F706AC9}" destId="{2D455434-A0FE-4A8B-9787-A3B3176299E9}" srcOrd="0" destOrd="0" presId="urn:microsoft.com/office/officeart/2005/8/layout/default"/>
    <dgm:cxn modelId="{2D182111-DDF8-458C-889D-BFBF953193AF}" srcId="{D8E88FFF-0A18-4515-855A-A7B06F706AC9}" destId="{8D0CCD3A-E9C8-4C0F-A4DF-94637C00A46B}" srcOrd="5" destOrd="0" parTransId="{8A1648F5-FE98-4E66-B898-ACE6F3D24CC6}" sibTransId="{FE2F5761-430D-4279-BB75-576B597572D8}"/>
    <dgm:cxn modelId="{F663F818-9AC6-4B39-9F73-67479DD9BF3A}" type="presOf" srcId="{A6767AA6-0796-4551-A951-48B2D3BC64F2}" destId="{234EFEC8-9FBA-4770-95F0-9E761D76B99A}" srcOrd="0" destOrd="0" presId="urn:microsoft.com/office/officeart/2005/8/layout/default"/>
    <dgm:cxn modelId="{7ADFD930-9D11-4256-975E-D22CD38F6BB0}" srcId="{D8E88FFF-0A18-4515-855A-A7B06F706AC9}" destId="{DFEE1737-F7A1-4CC1-9BA9-C71772AAD954}" srcOrd="0" destOrd="0" parTransId="{8533EE37-B4BE-4B93-B1D8-3BD7740941EE}" sibTransId="{5B47894F-6E36-4D2C-9467-07CF4C6CDFBA}"/>
    <dgm:cxn modelId="{E6013F3A-F8DE-40E9-A70C-00B822E3DF9F}" type="presOf" srcId="{B358A5AB-2B93-4B00-81E1-6DA9F58105E7}" destId="{D98526DF-2DD9-47C2-B81E-565170398DAC}" srcOrd="0" destOrd="0" presId="urn:microsoft.com/office/officeart/2005/8/layout/default"/>
    <dgm:cxn modelId="{51417041-E0AC-4DDC-9E9B-33BFCC6BC218}" srcId="{D8E88FFF-0A18-4515-855A-A7B06F706AC9}" destId="{B358A5AB-2B93-4B00-81E1-6DA9F58105E7}" srcOrd="2" destOrd="0" parTransId="{8EA481BD-1225-46BD-9A1F-E9090CDE7CC5}" sibTransId="{B95ECD95-A932-4403-BEC5-18D942AA2871}"/>
    <dgm:cxn modelId="{DD3DBE63-C382-4614-A0B1-8E7176308BFF}" type="presOf" srcId="{8D0CCD3A-E9C8-4C0F-A4DF-94637C00A46B}" destId="{6DC76B83-CF41-4EA4-93DF-5019783ADAAE}" srcOrd="0" destOrd="0" presId="urn:microsoft.com/office/officeart/2005/8/layout/default"/>
    <dgm:cxn modelId="{0EF57A6E-3C29-4C1D-A2D7-0500D89631E4}" type="presOf" srcId="{B69C79B2-F3B6-488A-9A70-870F04BE064B}" destId="{5B5065F9-559C-4EF6-9F0F-18E0A207EA91}" srcOrd="0" destOrd="0" presId="urn:microsoft.com/office/officeart/2005/8/layout/default"/>
    <dgm:cxn modelId="{051F6A77-3576-42A5-8F0F-AFE57C80AE65}" srcId="{D8E88FFF-0A18-4515-855A-A7B06F706AC9}" destId="{A6767AA6-0796-4551-A951-48B2D3BC64F2}" srcOrd="3" destOrd="0" parTransId="{939561B9-99F2-4CD2-B279-4F94E1FE8D91}" sibTransId="{662F92EC-CD07-44FC-B424-8680EADCC22D}"/>
    <dgm:cxn modelId="{4D5E9BCF-9F3D-4C45-96DC-DD8604C2F094}" type="presOf" srcId="{DFEE1737-F7A1-4CC1-9BA9-C71772AAD954}" destId="{2F6F9398-0302-4D51-9963-7FB3C7044B8D}" srcOrd="0" destOrd="0" presId="urn:microsoft.com/office/officeart/2005/8/layout/default"/>
    <dgm:cxn modelId="{50545DDC-5A22-46C3-91F0-D22C86F1F42E}" srcId="{D8E88FFF-0A18-4515-855A-A7B06F706AC9}" destId="{B69C79B2-F3B6-488A-9A70-870F04BE064B}" srcOrd="4" destOrd="0" parTransId="{8BDD9563-C5C9-44A1-B00C-A3DF855A09B8}" sibTransId="{780602C9-06AB-46A9-A95A-AC7252180912}"/>
    <dgm:cxn modelId="{26ADADE1-6365-4EE7-9B01-0F8EB09FD0C5}" type="presOf" srcId="{20257669-DC2E-46AD-B02D-6E69519B6C54}" destId="{1F2104D0-A663-4594-87FF-60833C2B9E12}" srcOrd="0" destOrd="0" presId="urn:microsoft.com/office/officeart/2005/8/layout/default"/>
    <dgm:cxn modelId="{0C67E618-538B-431E-82FF-449B3F503483}" type="presParOf" srcId="{2D455434-A0FE-4A8B-9787-A3B3176299E9}" destId="{2F6F9398-0302-4D51-9963-7FB3C7044B8D}" srcOrd="0" destOrd="0" presId="urn:microsoft.com/office/officeart/2005/8/layout/default"/>
    <dgm:cxn modelId="{55BACBD2-E094-4607-B891-E8F9B6B99486}" type="presParOf" srcId="{2D455434-A0FE-4A8B-9787-A3B3176299E9}" destId="{2C7FA7DB-09F7-4C7B-A0F9-E4BACE75C1E6}" srcOrd="1" destOrd="0" presId="urn:microsoft.com/office/officeart/2005/8/layout/default"/>
    <dgm:cxn modelId="{353135F8-DE5B-47AD-A669-9A001422F171}" type="presParOf" srcId="{2D455434-A0FE-4A8B-9787-A3B3176299E9}" destId="{1F2104D0-A663-4594-87FF-60833C2B9E12}" srcOrd="2" destOrd="0" presId="urn:microsoft.com/office/officeart/2005/8/layout/default"/>
    <dgm:cxn modelId="{860FE13C-4334-47D8-9A15-B6FA215A25EC}" type="presParOf" srcId="{2D455434-A0FE-4A8B-9787-A3B3176299E9}" destId="{A8DBE576-6D03-4AD8-B107-CB046D7F3622}" srcOrd="3" destOrd="0" presId="urn:microsoft.com/office/officeart/2005/8/layout/default"/>
    <dgm:cxn modelId="{D46D942B-CCF6-43F8-88BB-339CDA2514CA}" type="presParOf" srcId="{2D455434-A0FE-4A8B-9787-A3B3176299E9}" destId="{D98526DF-2DD9-47C2-B81E-565170398DAC}" srcOrd="4" destOrd="0" presId="urn:microsoft.com/office/officeart/2005/8/layout/default"/>
    <dgm:cxn modelId="{D619D220-700F-42E4-AA0F-0A78AFCDFC13}" type="presParOf" srcId="{2D455434-A0FE-4A8B-9787-A3B3176299E9}" destId="{A8EB36FF-DED2-41E2-854D-2EE3A953706D}" srcOrd="5" destOrd="0" presId="urn:microsoft.com/office/officeart/2005/8/layout/default"/>
    <dgm:cxn modelId="{4E1F9AAD-2AA9-4BCD-8999-9E5A8A4362FA}" type="presParOf" srcId="{2D455434-A0FE-4A8B-9787-A3B3176299E9}" destId="{234EFEC8-9FBA-4770-95F0-9E761D76B99A}" srcOrd="6" destOrd="0" presId="urn:microsoft.com/office/officeart/2005/8/layout/default"/>
    <dgm:cxn modelId="{6B022B0D-83D9-4939-8EB4-A7585A66ED69}" type="presParOf" srcId="{2D455434-A0FE-4A8B-9787-A3B3176299E9}" destId="{3C188E81-0273-4261-870F-BFF96A0A9BF1}" srcOrd="7" destOrd="0" presId="urn:microsoft.com/office/officeart/2005/8/layout/default"/>
    <dgm:cxn modelId="{D5A01281-13C6-4EB8-B689-D3FD5CD1A316}" type="presParOf" srcId="{2D455434-A0FE-4A8B-9787-A3B3176299E9}" destId="{5B5065F9-559C-4EF6-9F0F-18E0A207EA91}" srcOrd="8" destOrd="0" presId="urn:microsoft.com/office/officeart/2005/8/layout/default"/>
    <dgm:cxn modelId="{E16CD080-D399-4B5F-884B-E06769ADCDA9}" type="presParOf" srcId="{2D455434-A0FE-4A8B-9787-A3B3176299E9}" destId="{3379FDB0-F322-44C8-8B14-6F9B63EA3FA6}" srcOrd="9" destOrd="0" presId="urn:microsoft.com/office/officeart/2005/8/layout/default"/>
    <dgm:cxn modelId="{14DDF9E0-5652-495C-AD1C-4288CD352068}" type="presParOf" srcId="{2D455434-A0FE-4A8B-9787-A3B3176299E9}" destId="{6DC76B83-CF41-4EA4-93DF-5019783ADAA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F9398-0302-4D51-9963-7FB3C7044B8D}">
      <dsp:nvSpPr>
        <dsp:cNvPr id="0" name=""/>
        <dsp:cNvSpPr/>
      </dsp:nvSpPr>
      <dsp:spPr>
        <a:xfrm>
          <a:off x="298608" y="3009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 vs. ambition</a:t>
          </a:r>
        </a:p>
      </dsp:txBody>
      <dsp:txXfrm>
        <a:off x="298608" y="3009"/>
        <a:ext cx="2956619" cy="1773971"/>
      </dsp:txXfrm>
    </dsp:sp>
    <dsp:sp modelId="{1F2104D0-A663-4594-87FF-60833C2B9E12}">
      <dsp:nvSpPr>
        <dsp:cNvPr id="0" name=""/>
        <dsp:cNvSpPr/>
      </dsp:nvSpPr>
      <dsp:spPr>
        <a:xfrm>
          <a:off x="3550890" y="3009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SEC’s EDGAR API allows non-normalized taxonomy to “tag” accounting entries</a:t>
          </a:r>
        </a:p>
      </dsp:txBody>
      <dsp:txXfrm>
        <a:off x="3550890" y="3009"/>
        <a:ext cx="2956619" cy="1773971"/>
      </dsp:txXfrm>
    </dsp:sp>
    <dsp:sp modelId="{D98526DF-2DD9-47C2-B81E-565170398DAC}">
      <dsp:nvSpPr>
        <dsp:cNvPr id="0" name=""/>
        <dsp:cNvSpPr/>
      </dsp:nvSpPr>
      <dsp:spPr>
        <a:xfrm>
          <a:off x="6803171" y="3009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Not all companies file “revenues”, for example. FASB taxonomy and switched tags</a:t>
          </a:r>
        </a:p>
      </dsp:txBody>
      <dsp:txXfrm>
        <a:off x="6803171" y="3009"/>
        <a:ext cx="2956619" cy="1773971"/>
      </dsp:txXfrm>
    </dsp:sp>
    <dsp:sp modelId="{234EFEC8-9FBA-4770-95F0-9E761D76B99A}">
      <dsp:nvSpPr>
        <dsp:cNvPr id="0" name=""/>
        <dsp:cNvSpPr/>
      </dsp:nvSpPr>
      <dsp:spPr>
        <a:xfrm>
          <a:off x="298608" y="2072642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Coding to search for accounting fraud in the Glob was dataframe trial and error.  Very complex, tricky</a:t>
          </a:r>
        </a:p>
      </dsp:txBody>
      <dsp:txXfrm>
        <a:off x="298608" y="2072642"/>
        <a:ext cx="2956619" cy="1773971"/>
      </dsp:txXfrm>
    </dsp:sp>
    <dsp:sp modelId="{5B5065F9-559C-4EF6-9F0F-18E0A207EA91}">
      <dsp:nvSpPr>
        <dsp:cNvPr id="0" name=""/>
        <dsp:cNvSpPr/>
      </dsp:nvSpPr>
      <dsp:spPr>
        <a:xfrm>
          <a:off x="3550890" y="2072642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Benford’s law seems to identify abundant non-random numbers/potential accounting fraud</a:t>
          </a:r>
        </a:p>
      </dsp:txBody>
      <dsp:txXfrm>
        <a:off x="3550890" y="2072642"/>
        <a:ext cx="2956619" cy="1773971"/>
      </dsp:txXfrm>
    </dsp:sp>
    <dsp:sp modelId="{6DC76B83-CF41-4EA4-93DF-5019783ADAAE}">
      <dsp:nvSpPr>
        <dsp:cNvPr id="0" name=""/>
        <dsp:cNvSpPr/>
      </dsp:nvSpPr>
      <dsp:spPr>
        <a:xfrm>
          <a:off x="6803171" y="2072642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Machine Learning - Random Forest –  to determine if any of the features are better predictors of potential fraud than others.</a:t>
          </a:r>
          <a:endParaRPr lang="en-US" sz="1900" kern="1200"/>
        </a:p>
      </dsp:txBody>
      <dsp:txXfrm>
        <a:off x="6803171" y="2072642"/>
        <a:ext cx="2956619" cy="1773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197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241649"/>
            <a:ext cx="4775075" cy="163090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Potential Accounting fraud IN U.S. public 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Northwestern Data Science and Visualization Project #3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Saturday, October 2, 2021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JMDZ (Jackson, Mack, Deutsch, </a:t>
            </a:r>
            <a:r>
              <a:rPr lang="en-US" sz="1100" dirty="0" err="1">
                <a:solidFill>
                  <a:schemeClr val="tx1"/>
                </a:solidFill>
              </a:rPr>
              <a:t>Zaki</a:t>
            </a:r>
            <a:r>
              <a:rPr lang="en-US" sz="1100" dirty="0">
                <a:solidFill>
                  <a:schemeClr val="tx1"/>
                </a:solidFill>
              </a:rPr>
              <a:t>) Partnership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E395-C5AC-4D83-9D7A-93E29090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57" y="477766"/>
            <a:ext cx="9458611" cy="62500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2872-E878-43AF-A66B-E0DAB537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15" y="1102774"/>
            <a:ext cx="10826383" cy="419458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Slack-Lato"/>
              </a:rPr>
              <a:t>Books on accounting fraud </a:t>
            </a:r>
            <a:r>
              <a:rPr lang="en-US" sz="2000" dirty="0" err="1">
                <a:latin typeface="Slack-Lato"/>
              </a:rPr>
              <a:t>detetion</a:t>
            </a:r>
            <a:r>
              <a:rPr lang="en-US" sz="2000" dirty="0">
                <a:latin typeface="Slack-Lato"/>
              </a:rPr>
              <a:t>: seven fraud features to search for.  And, </a:t>
            </a:r>
            <a:r>
              <a:rPr lang="en-US" sz="2000" dirty="0" err="1">
                <a:latin typeface="Slack-Lato"/>
              </a:rPr>
              <a:t>Benford’s</a:t>
            </a:r>
            <a:r>
              <a:rPr lang="en-US" sz="2000" dirty="0">
                <a:latin typeface="Slack-Lato"/>
              </a:rPr>
              <a:t> Law to identify non-random numbers in collections of quantitative data</a:t>
            </a:r>
          </a:p>
          <a:p>
            <a:r>
              <a:rPr lang="en-US" sz="2000" dirty="0">
                <a:latin typeface="Slack-Lato"/>
              </a:rPr>
              <a:t>SEC’s EDGAR API - "data.sec.gov"  RESTful data Application Programming Interfaces (APIs) delivering JSON-formatted data to external customers. No authentication or API keys to access</a:t>
            </a:r>
          </a:p>
          <a:p>
            <a:r>
              <a:rPr lang="en-US" sz="2000" dirty="0">
                <a:latin typeface="Slack-Lato"/>
              </a:rPr>
              <a:t>Submissions history by filer + XBRL data from financial statements (forms 10-Q, 10-K)</a:t>
            </a:r>
          </a:p>
          <a:p>
            <a:r>
              <a:rPr lang="en-US" sz="2000" dirty="0">
                <a:latin typeface="Slack-Lato"/>
              </a:rPr>
              <a:t>Retrieved three years of </a:t>
            </a:r>
            <a:r>
              <a:rPr lang="en-US" sz="2000" dirty="0" err="1">
                <a:latin typeface="Slack-Lato"/>
              </a:rPr>
              <a:t>quarterely</a:t>
            </a:r>
            <a:r>
              <a:rPr lang="en-US" sz="2000" dirty="0">
                <a:latin typeface="Slack-Lato"/>
              </a:rPr>
              <a:t> filings for all companies filing with SEC</a:t>
            </a:r>
          </a:p>
          <a:p>
            <a:r>
              <a:rPr lang="en-US" sz="2000" dirty="0">
                <a:latin typeface="Slack-Lato"/>
              </a:rPr>
              <a:t>Mongo Glob. ~160 MBs, ~one million rows</a:t>
            </a:r>
          </a:p>
          <a:p>
            <a:r>
              <a:rPr lang="en-US" sz="2000" dirty="0">
                <a:latin typeface="Slack-Lato"/>
              </a:rPr>
              <a:t>Used Python Pandas. Math, </a:t>
            </a:r>
            <a:r>
              <a:rPr lang="en-US" sz="2000" dirty="0" err="1">
                <a:latin typeface="Slack-Lato"/>
              </a:rPr>
              <a:t>Benford’s</a:t>
            </a:r>
            <a:r>
              <a:rPr lang="en-US" sz="2000" dirty="0">
                <a:latin typeface="Slack-Lato"/>
              </a:rPr>
              <a:t> Law library, and Scikit-Learn to search for accounting fraud in the Glob (10-Q financial statements of publicly listed U.S. companies)</a:t>
            </a:r>
          </a:p>
          <a:p>
            <a:r>
              <a:rPr lang="en-US" sz="2000" dirty="0">
                <a:latin typeface="Slack-Lato"/>
              </a:rPr>
              <a:t>Features/</a:t>
            </a:r>
            <a:r>
              <a:rPr lang="en-US" sz="2000" dirty="0" err="1">
                <a:latin typeface="Slack-Lato"/>
              </a:rPr>
              <a:t>Benford’s</a:t>
            </a:r>
            <a:r>
              <a:rPr lang="en-US" sz="2000" dirty="0">
                <a:latin typeface="Slack-Lato"/>
              </a:rPr>
              <a:t> law, attempt to Identify U.S. publicly listed firms with potential accounting fraud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Machine Learning - Random Forest –  tags as columns. Summed values for each submission. Model uses five additional features to determine likelihood that based on the inputs for quarter, a company will have a positive or negative net income.  </a:t>
            </a:r>
            <a:endParaRPr lang="en-US" sz="1600" dirty="0"/>
          </a:p>
          <a:p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802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A3C22-3CD4-4771-867C-156B766B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961"/>
            <a:ext cx="11944732" cy="63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6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E395-C5AC-4D83-9D7A-93E29090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56D3E-4AE9-4E85-BB4B-94E799C72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723306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6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60B23-2227-427C-98D8-AE3607A7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55" y="622122"/>
            <a:ext cx="11366689" cy="55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35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{5E878EA8-D52A-40E0-936F-FB8640DD3809}tf78438558_win32</Template>
  <TotalTime>231</TotalTime>
  <Words>316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Garamond</vt:lpstr>
      <vt:lpstr>Slack-Lato</vt:lpstr>
      <vt:lpstr>SavonVTI</vt:lpstr>
      <vt:lpstr>Potential Accounting fraud IN U.S. public companies</vt:lpstr>
      <vt:lpstr>Project Steps</vt:lpstr>
      <vt:lpstr>PowerPoint Presentation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Accounting fraud</dc:title>
  <dc:creator>Steve Deutsch</dc:creator>
  <cp:lastModifiedBy>Steve Deutsch</cp:lastModifiedBy>
  <cp:revision>1</cp:revision>
  <dcterms:created xsi:type="dcterms:W3CDTF">2021-10-01T14:37:06Z</dcterms:created>
  <dcterms:modified xsi:type="dcterms:W3CDTF">2021-10-02T02:23:12Z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