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147469159" r:id="rId2"/>
    <p:sldId id="536" r:id="rId3"/>
    <p:sldId id="2147469166" r:id="rId4"/>
    <p:sldId id="2147469174" r:id="rId5"/>
    <p:sldId id="2147469172" r:id="rId6"/>
    <p:sldId id="2147469175" r:id="rId7"/>
    <p:sldId id="2147469176" r:id="rId8"/>
    <p:sldId id="2147469170" r:id="rId9"/>
    <p:sldId id="2147469178" r:id="rId10"/>
    <p:sldId id="2147469177" r:id="rId11"/>
    <p:sldId id="2147469173" r:id="rId12"/>
    <p:sldId id="21474691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782E7-1FD8-4BF2-B8C6-97B4F21E58E7}" v="63" dt="2022-10-17T15:04:5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89" autoAdjust="0"/>
  </p:normalViewPr>
  <p:slideViewPr>
    <p:cSldViewPr snapToGrid="0">
      <p:cViewPr varScale="1">
        <p:scale>
          <a:sx n="82" d="100"/>
          <a:sy n="82" d="100"/>
        </p:scale>
        <p:origin x="6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146B-6EC3-4C2B-B9A3-E120354EF0B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AE88C-F92C-4095-A286-006DCDBE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question we’re attempting to answer – or rather support others to answer</a:t>
            </a:r>
          </a:p>
          <a:p>
            <a:r>
              <a:rPr lang="en-GB" dirty="0"/>
              <a:t>Clear relevance to NHP – hospital design, site planning, architecture, capital and revenue planning</a:t>
            </a:r>
          </a:p>
          <a:p>
            <a:r>
              <a:rPr lang="en-GB" dirty="0"/>
              <a:t>But it’s a question that regularly asked </a:t>
            </a:r>
            <a:r>
              <a:rPr lang="en-GB" dirty="0" err="1"/>
              <a:t>outwith</a:t>
            </a:r>
            <a:r>
              <a:rPr lang="en-GB" dirty="0"/>
              <a:t> hospital building programme – medium and linger term financial planning, service reconfigurations, testing service resilience, commissioning plans</a:t>
            </a:r>
          </a:p>
          <a:p>
            <a:r>
              <a:rPr lang="en-GB" dirty="0"/>
              <a:t>Talk through what we’ve done for NHP – your view on wider </a:t>
            </a:r>
            <a:r>
              <a:rPr lang="en-GB" dirty="0" err="1"/>
              <a:t>applicabiliy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5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take on what happens now</a:t>
            </a:r>
          </a:p>
          <a:p>
            <a:endParaRPr lang="en-GB" dirty="0"/>
          </a:p>
          <a:p>
            <a:r>
              <a:rPr lang="en-GB" dirty="0"/>
              <a:t>Academic developments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0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distinct challenges.</a:t>
            </a:r>
          </a:p>
          <a:p>
            <a:endParaRPr lang="en-GB" dirty="0"/>
          </a:p>
          <a:p>
            <a:r>
              <a:rPr lang="en-GB" dirty="0"/>
              <a:t>The first rests with us (the model developers) – a technical challenge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we get a consensus that the initial methods are good enough, then as a community – we can slowly, steadily improve on the process</a:t>
            </a:r>
          </a:p>
          <a:p>
            <a:endParaRPr lang="en-GB" dirty="0"/>
          </a:p>
          <a:p>
            <a:r>
              <a:rPr lang="en-GB" dirty="0"/>
              <a:t>The second falls to model users – that is inherently difficult</a:t>
            </a:r>
          </a:p>
          <a:p>
            <a:r>
              <a:rPr lang="en-GB" dirty="0"/>
              <a:t>We don’t expect certainty – recognise and incorporate the users uncertainty in how the future might unfold</a:t>
            </a:r>
          </a:p>
          <a:p>
            <a:r>
              <a:rPr lang="en-GB" dirty="0"/>
              <a:t>The model providers the user with a range of relevant information (time series, hospital comparison, evidence) – so that their inputs are grounded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AE77-8F6A-4545-B836-761C4FC0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D241-F98F-467D-AADA-4752DAA8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55D1-3BBD-4853-9D5D-731B5B1F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3DBC-4A7A-497D-BE3C-B447759A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A2A-52CC-4FD9-8B57-5AE6B70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B6FD-9079-4553-B3CE-465C3917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34249-AB88-43CA-938F-1859C3CB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9F57-6C8A-4719-826F-D7D0C19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9D90-B9E8-4550-B23C-405C852A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9995-F78D-4C4C-8728-6A19025D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0D35-E86A-43B7-A02F-08C89721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85304-B203-473F-AEDB-B3A3664E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6216-171E-4F1B-B016-94F1F73F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9C37-C447-4BFD-851C-E94B1EA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9025-AD06-443A-9439-32A11065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7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6378" cy="685541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9335" y="1959101"/>
            <a:ext cx="9029929" cy="2285618"/>
          </a:xfrm>
        </p:spPr>
        <p:txBody>
          <a:bodyPr anchor="b" anchorCtr="0">
            <a:noAutofit/>
          </a:bodyPr>
          <a:lstStyle>
            <a:lvl1pPr>
              <a:defRPr sz="3265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335" y="4571236"/>
            <a:ext cx="9029929" cy="1306068"/>
          </a:xfrm>
        </p:spPr>
        <p:txBody>
          <a:bodyPr>
            <a:noAutofit/>
          </a:bodyPr>
          <a:lstStyle>
            <a:lvl1pPr marL="0" indent="0" algn="l">
              <a:buNone/>
              <a:defRPr sz="217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7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87" y="326761"/>
            <a:ext cx="2472509" cy="16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0191" y="359168"/>
            <a:ext cx="10671620" cy="653034"/>
          </a:xfrm>
        </p:spPr>
        <p:txBody>
          <a:bodyPr lIns="72000" tIns="72000" rIns="72000" bIns="72000" anchor="b" anchorCtr="0"/>
          <a:lstStyle>
            <a:lvl1pPr>
              <a:defRPr sz="254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0191" y="1338719"/>
            <a:ext cx="10671620" cy="502541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93DB-E653-416B-959B-E8B7E38C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B992-5622-40A3-8397-B16B954C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4155-0E28-4A0C-A273-1518FF0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B85E-043C-4CE0-B614-1753532D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474B-1AA5-4F48-8711-7B6398E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445-D54F-47DF-A747-4524A220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D8B0-DA3E-48E3-B97C-D9CEEB1E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C8B-1399-45D6-9459-0BD5B1BC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7C13-06D4-4B03-9E09-9D3B6759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C1D4-E3D2-43DE-A0E9-319F9261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7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2C03-084C-4A4A-ACE6-EE1CD4C9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E07A-1CB8-48D6-B774-07341AC01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17E3-8CC8-4A64-9672-EF9E4FAE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2B21-14FE-4606-AE86-6181817F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E556-B35E-4299-998D-7F4762A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3DDF8-2115-4612-AC3B-D8CAFE2F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DD63-0D02-4334-B55D-42417A2F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708D-3DE9-4742-9EBC-530BC307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C50-3A39-4CFC-B33E-1BA5ED2D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3B5EE-E862-4D09-B687-9A74DB5D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CE7AE-611D-49A2-94C0-A5326077C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4AFFC-3F92-49BB-80C9-0260C4C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62D3A-4A16-4780-A4F8-BA9278C1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6A7A-B67F-461A-9855-E8BD3E10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6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83E0-A9F6-4A85-9550-FB1AFE9A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FFDAC-948E-4737-8C12-B52564E2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46BC-31F0-4E5B-AF45-9B306D58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F2F4-922B-409A-8702-A1C2CABF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B2CD2-F5A9-4741-AD5A-969273B1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D8E9-DE94-40AE-B216-7D6CAA7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910A-966B-40AD-B1E6-BABDC225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DA18-585A-4C4E-A807-8BB1DE0E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84CE-CE77-49AF-9C1B-003D35E7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DD2E-CA74-4862-A945-1DD08664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ACFE-1B47-49FC-AE80-89754C67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B064-CC46-44FF-82D4-679FF11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DA62-6463-49CC-87E9-7C62302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23F-923F-489E-AA09-5A9A1131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E11AD-B48C-45DF-B88B-3DA66D41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DC02-FFA7-44F5-AEFB-A5357720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6A73-2E9B-40C8-B47B-7E82F2A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1FEC7-A05C-4CEB-99E2-FF13C3D8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04B6-5193-4134-843E-DCC12C1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C5F54-8A10-47DE-8786-A8A4454E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076A5-56BA-48D5-AD9B-688705B6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2B63-3D54-4472-AF2E-36D20C1E8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4F9-C2B7-443B-94C2-8A9C2B4A8FF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207A-724B-4EEA-876B-43DF2BA28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9FA8-7836-4F97-AFB3-EAA37885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590" y="2406952"/>
            <a:ext cx="8800065" cy="2285618"/>
          </a:xfrm>
        </p:spPr>
        <p:txBody>
          <a:bodyPr/>
          <a:lstStyle/>
          <a:p>
            <a:r>
              <a:rPr lang="en-GB" sz="4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Activity and capacity modelling for the </a:t>
            </a: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Hospital Programme</a:t>
            </a:r>
            <a:br>
              <a:rPr lang="en-GB" sz="2902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902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902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645" y="4579871"/>
            <a:ext cx="7183372" cy="970916"/>
          </a:xfrm>
        </p:spPr>
        <p:txBody>
          <a:bodyPr/>
          <a:lstStyle/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1633" dirty="0">
                <a:latin typeface="Segoe UI Light" panose="020B0502040204020203" pitchFamily="34" charset="0"/>
                <a:cs typeface="Segoe UI Light" panose="020B0502040204020203" pitchFamily="34" charset="0"/>
              </a:rPr>
              <a:t>Steven Wyatt &amp; Tom Jemmett</a:t>
            </a:r>
          </a:p>
          <a:p>
            <a:r>
              <a:rPr lang="en-GB" sz="1633" dirty="0">
                <a:latin typeface="Segoe UI Light" panose="020B0502040204020203" pitchFamily="34" charset="0"/>
                <a:cs typeface="Segoe UI Light" panose="020B0502040204020203" pitchFamily="34" charset="0"/>
              </a:rPr>
              <a:t>NHSR Conference 2022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3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E9BAF-3CB9-EF4F-87FC-7A70598207B6}"/>
              </a:ext>
            </a:extLst>
          </p:cNvPr>
          <p:cNvSpPr/>
          <p:nvPr/>
        </p:nvSpPr>
        <p:spPr>
          <a:xfrm rot="16200000">
            <a:off x="5028485" y="3607947"/>
            <a:ext cx="2909295" cy="517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Temporary solution</a:t>
            </a:r>
          </a:p>
        </p:txBody>
      </p:sp>
    </p:spTree>
    <p:extLst>
      <p:ext uri="{BB962C8B-B14F-4D97-AF65-F5344CB8AC3E}">
        <p14:creationId xmlns:p14="http://schemas.microsoft.com/office/powerpoint/2010/main" val="162638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DC4-2C4F-93D7-644F-CD2AC7ED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venir Next LT Pro" panose="020B0504020202020204" pitchFamily="34" charset="0"/>
              </a:rPr>
              <a:t>Where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25BF-B2AF-8958-9E0C-D30BA3142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>
                <a:latin typeface="Avenir Next LT Pro" panose="020B0504020202020204" pitchFamily="34" charset="0"/>
              </a:rPr>
              <a:t>2 model releases so far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Further releases every 3/6 months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NHP team sharing the model with participating trusts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Discussion with NHSE about wider applications of the model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6611-EAAD-D55C-1D36-C225602CC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venir Next LT Pro" panose="020B0504020202020204" pitchFamily="34" charset="0"/>
              </a:rPr>
              <a:t>A further session planned to share the model code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0515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7AA28-7571-ED0D-AEA7-C629528FE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Please find Tom or Steven during the breaks if you’d like to find out more.</a:t>
            </a:r>
          </a:p>
        </p:txBody>
      </p:sp>
    </p:spTree>
    <p:extLst>
      <p:ext uri="{BB962C8B-B14F-4D97-AF65-F5344CB8AC3E}">
        <p14:creationId xmlns:p14="http://schemas.microsoft.com/office/powerpoint/2010/main" val="2204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88F216-9EA7-45CA-87F0-538E3475C7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0190" y="916294"/>
            <a:ext cx="10671620" cy="5025412"/>
          </a:xfrm>
        </p:spPr>
        <p:txBody>
          <a:bodyPr/>
          <a:lstStyle/>
          <a:p>
            <a:pPr marL="0" indent="0" algn="ctr">
              <a:buNone/>
            </a:pPr>
            <a:endParaRPr lang="en-GB" sz="2902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How much, and what types of activity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might a hospital need to accommodate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in the future?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5652-E5B2-457E-894A-F39E864211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7F598-C78D-BC41-20CF-9920717AC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What happens now?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models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consultancy support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similarities - but….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repetition / duplication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Methodological progress is slow</a:t>
            </a:r>
          </a:p>
          <a:p>
            <a:pPr>
              <a:buFontTx/>
              <a:buChar char="-"/>
            </a:pPr>
            <a:endParaRPr lang="en-GB" sz="24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en-GB" sz="24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No base to build from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F199E-B84E-935A-4A36-7E57D5E6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609600"/>
            <a:ext cx="5622533" cy="55673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Common issues with models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Handling uncertainty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Unnecessary aggregation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Poor coverage of some changes</a:t>
            </a:r>
          </a:p>
          <a:p>
            <a:pPr>
              <a:buFontTx/>
              <a:buChar char="-"/>
            </a:pPr>
            <a:endParaRPr lang="en-GB" sz="24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Lack of ownership and auditability of assumptions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Conflating demand forecasts with affordability</a:t>
            </a:r>
          </a:p>
        </p:txBody>
      </p:sp>
    </p:spTree>
    <p:extLst>
      <p:ext uri="{BB962C8B-B14F-4D97-AF65-F5344CB8AC3E}">
        <p14:creationId xmlns:p14="http://schemas.microsoft.com/office/powerpoint/2010/main" val="357322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352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BEF2-B817-398A-5E80-F9517CA7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4800" y="1897742"/>
            <a:ext cx="2880000" cy="2880000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How to model the changes?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8C622-D707-EA31-83C9-54AEB900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9399" y="1897742"/>
            <a:ext cx="2880000" cy="2880000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chemeClr val="bg1"/>
                </a:solidFill>
              </a:rPr>
              <a:t>How much change to model?</a:t>
            </a:r>
          </a:p>
        </p:txBody>
      </p:sp>
    </p:spTree>
    <p:extLst>
      <p:ext uri="{BB962C8B-B14F-4D97-AF65-F5344CB8AC3E}">
        <p14:creationId xmlns:p14="http://schemas.microsoft.com/office/powerpoint/2010/main" val="9789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D5A084-8993-F6CD-BF19-9CB3CB5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Deterministic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763D-9CB8-32AA-98C7-629B7B0D2F20}"/>
              </a:ext>
            </a:extLst>
          </p:cNvPr>
          <p:cNvSpPr txBox="1"/>
          <p:nvPr/>
        </p:nvSpPr>
        <p:spPr>
          <a:xfrm rot="16200000">
            <a:off x="-370157" y="4549137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parameters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25BA-CA43-F7D3-7293-8A5F771AEC55}"/>
              </a:ext>
            </a:extLst>
          </p:cNvPr>
          <p:cNvCxnSpPr>
            <a:cxnSpLocks/>
          </p:cNvCxnSpPr>
          <p:nvPr/>
        </p:nvCxnSpPr>
        <p:spPr>
          <a:xfrm>
            <a:off x="986319" y="3683279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FC033F2-63A6-DFDF-9A43-806A39709AA4}"/>
              </a:ext>
            </a:extLst>
          </p:cNvPr>
          <p:cNvSpPr/>
          <p:nvPr/>
        </p:nvSpPr>
        <p:spPr>
          <a:xfrm>
            <a:off x="1935053" y="357540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05392-D685-F1C6-38DB-5BC94575C9E7}"/>
              </a:ext>
            </a:extLst>
          </p:cNvPr>
          <p:cNvCxnSpPr>
            <a:cxnSpLocks/>
          </p:cNvCxnSpPr>
          <p:nvPr/>
        </p:nvCxnSpPr>
        <p:spPr>
          <a:xfrm>
            <a:off x="986319" y="4502635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D982DCE-E1BD-BD7B-2742-013523847D24}"/>
              </a:ext>
            </a:extLst>
          </p:cNvPr>
          <p:cNvSpPr/>
          <p:nvPr/>
        </p:nvSpPr>
        <p:spPr>
          <a:xfrm>
            <a:off x="1205589" y="439476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C2DA36-9AE7-4B34-5E07-41BD80995FBA}"/>
              </a:ext>
            </a:extLst>
          </p:cNvPr>
          <p:cNvCxnSpPr>
            <a:cxnSpLocks/>
          </p:cNvCxnSpPr>
          <p:nvPr/>
        </p:nvCxnSpPr>
        <p:spPr>
          <a:xfrm>
            <a:off x="986319" y="5321991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5ED93F0-EBC8-BD73-2331-F099A195718F}"/>
              </a:ext>
            </a:extLst>
          </p:cNvPr>
          <p:cNvSpPr/>
          <p:nvPr/>
        </p:nvSpPr>
        <p:spPr>
          <a:xfrm>
            <a:off x="2685066" y="5214117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CB536C-4EAA-9908-AB90-961FE97B3B96}"/>
              </a:ext>
            </a:extLst>
          </p:cNvPr>
          <p:cNvCxnSpPr>
            <a:cxnSpLocks/>
          </p:cNvCxnSpPr>
          <p:nvPr/>
        </p:nvCxnSpPr>
        <p:spPr>
          <a:xfrm>
            <a:off x="986319" y="6141347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DC0C13C-1897-53FB-8CA1-8DEF10FB89AE}"/>
              </a:ext>
            </a:extLst>
          </p:cNvPr>
          <p:cNvSpPr/>
          <p:nvPr/>
        </p:nvSpPr>
        <p:spPr>
          <a:xfrm>
            <a:off x="2150807" y="603347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D04A60-CBCA-E55F-BFEF-7EDB1B9E65AD}"/>
              </a:ext>
            </a:extLst>
          </p:cNvPr>
          <p:cNvCxnSpPr>
            <a:cxnSpLocks/>
          </p:cNvCxnSpPr>
          <p:nvPr/>
        </p:nvCxnSpPr>
        <p:spPr>
          <a:xfrm>
            <a:off x="2794570" y="1454625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1D6F4-2E66-A2A8-621D-C221DDF07D9B}"/>
              </a:ext>
            </a:extLst>
          </p:cNvPr>
          <p:cNvSpPr txBox="1"/>
          <p:nvPr/>
        </p:nvSpPr>
        <p:spPr>
          <a:xfrm>
            <a:off x="4538048" y="126995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0B503-FD3D-CF2D-C363-17FE7B934D6D}"/>
              </a:ext>
            </a:extLst>
          </p:cNvPr>
          <p:cNvSpPr txBox="1"/>
          <p:nvPr/>
        </p:nvSpPr>
        <p:spPr>
          <a:xfrm>
            <a:off x="7623915" y="12839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output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EB882B-1DED-8EF9-C673-318EFD380829}"/>
              </a:ext>
            </a:extLst>
          </p:cNvPr>
          <p:cNvSpPr/>
          <p:nvPr/>
        </p:nvSpPr>
        <p:spPr>
          <a:xfrm>
            <a:off x="1232620" y="2302698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CED34-B10B-14A9-9A8B-738F8F45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1" y="4073061"/>
            <a:ext cx="3004632" cy="11763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96A01B-50B5-A1B6-72FB-1DF1B41DF5C4}"/>
              </a:ext>
            </a:extLst>
          </p:cNvPr>
          <p:cNvSpPr txBox="1"/>
          <p:nvPr/>
        </p:nvSpPr>
        <p:spPr>
          <a:xfrm>
            <a:off x="1303008" y="12699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inputs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287CBA-9536-B0EB-BA15-A4A80E89B8A9}"/>
              </a:ext>
            </a:extLst>
          </p:cNvPr>
          <p:cNvSpPr/>
          <p:nvPr/>
        </p:nvSpPr>
        <p:spPr>
          <a:xfrm>
            <a:off x="7623915" y="4229732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38859-DAD9-3283-C080-D251D759CB33}"/>
              </a:ext>
            </a:extLst>
          </p:cNvPr>
          <p:cNvCxnSpPr>
            <a:cxnSpLocks/>
          </p:cNvCxnSpPr>
          <p:nvPr/>
        </p:nvCxnSpPr>
        <p:spPr>
          <a:xfrm>
            <a:off x="6021146" y="1468644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30CF3D-289C-3670-C868-F639FF264435}"/>
              </a:ext>
            </a:extLst>
          </p:cNvPr>
          <p:cNvSpPr/>
          <p:nvPr/>
        </p:nvSpPr>
        <p:spPr>
          <a:xfrm>
            <a:off x="7623915" y="4229732"/>
            <a:ext cx="1692000" cy="8630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</p:spTree>
    <p:extLst>
      <p:ext uri="{BB962C8B-B14F-4D97-AF65-F5344CB8AC3E}">
        <p14:creationId xmlns:p14="http://schemas.microsoft.com/office/powerpoint/2010/main" val="10960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8659 -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3" grpId="1" animBg="1"/>
      <p:bldP spid="15" grpId="0" animBg="1"/>
      <p:bldP spid="17" grpId="0" animBg="1"/>
      <p:bldP spid="26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D5A084-8993-F6CD-BF19-9CB3CB5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Stochastic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763D-9CB8-32AA-98C7-629B7B0D2F20}"/>
              </a:ext>
            </a:extLst>
          </p:cNvPr>
          <p:cNvSpPr txBox="1"/>
          <p:nvPr/>
        </p:nvSpPr>
        <p:spPr>
          <a:xfrm rot="16200000">
            <a:off x="-370157" y="4549137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parameters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25BA-CA43-F7D3-7293-8A5F771AEC55}"/>
              </a:ext>
            </a:extLst>
          </p:cNvPr>
          <p:cNvCxnSpPr>
            <a:cxnSpLocks/>
          </p:cNvCxnSpPr>
          <p:nvPr/>
        </p:nvCxnSpPr>
        <p:spPr>
          <a:xfrm>
            <a:off x="986319" y="3683279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05392-D685-F1C6-38DB-5BC94575C9E7}"/>
              </a:ext>
            </a:extLst>
          </p:cNvPr>
          <p:cNvCxnSpPr>
            <a:cxnSpLocks/>
          </p:cNvCxnSpPr>
          <p:nvPr/>
        </p:nvCxnSpPr>
        <p:spPr>
          <a:xfrm>
            <a:off x="986319" y="4502635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C2DA36-9AE7-4B34-5E07-41BD80995FBA}"/>
              </a:ext>
            </a:extLst>
          </p:cNvPr>
          <p:cNvCxnSpPr>
            <a:cxnSpLocks/>
          </p:cNvCxnSpPr>
          <p:nvPr/>
        </p:nvCxnSpPr>
        <p:spPr>
          <a:xfrm>
            <a:off x="986319" y="5321991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CB536C-4EAA-9908-AB90-961FE97B3B96}"/>
              </a:ext>
            </a:extLst>
          </p:cNvPr>
          <p:cNvCxnSpPr>
            <a:cxnSpLocks/>
          </p:cNvCxnSpPr>
          <p:nvPr/>
        </p:nvCxnSpPr>
        <p:spPr>
          <a:xfrm>
            <a:off x="986319" y="6141347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EB882B-1DED-8EF9-C673-318EFD380829}"/>
              </a:ext>
            </a:extLst>
          </p:cNvPr>
          <p:cNvSpPr/>
          <p:nvPr/>
        </p:nvSpPr>
        <p:spPr>
          <a:xfrm>
            <a:off x="1232620" y="2302698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CED34-B10B-14A9-9A8B-738F8F45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1" y="4073061"/>
            <a:ext cx="3004632" cy="1176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A833E-27CB-B6AF-E563-F9E46523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419" y="3274599"/>
            <a:ext cx="686958" cy="369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15FAA-8FB0-0FCF-A27A-CC726061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80" y="4200832"/>
            <a:ext cx="1449916" cy="265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0207EC-C811-E437-998A-676C1431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90" y="4673281"/>
            <a:ext cx="727358" cy="612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13E838-3493-CE85-AAFE-6C2711A2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91" y="5615559"/>
            <a:ext cx="614029" cy="4891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8C6FEE-3BD2-EB01-C267-CA375B768837}"/>
              </a:ext>
            </a:extLst>
          </p:cNvPr>
          <p:cNvSpPr/>
          <p:nvPr/>
        </p:nvSpPr>
        <p:spPr>
          <a:xfrm>
            <a:off x="3369924" y="3429000"/>
            <a:ext cx="4037743" cy="223650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D6236-E875-8EC7-907B-E8CCCD7C6C7F}"/>
              </a:ext>
            </a:extLst>
          </p:cNvPr>
          <p:cNvSpPr txBox="1"/>
          <p:nvPr/>
        </p:nvSpPr>
        <p:spPr>
          <a:xfrm>
            <a:off x="4097282" y="3274599"/>
            <a:ext cx="24093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/>
              <a:t>Monte-Carlo simulation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6A55CD-6179-5CB7-7B7C-483190832322}"/>
              </a:ext>
            </a:extLst>
          </p:cNvPr>
          <p:cNvCxnSpPr>
            <a:cxnSpLocks/>
          </p:cNvCxnSpPr>
          <p:nvPr/>
        </p:nvCxnSpPr>
        <p:spPr>
          <a:xfrm>
            <a:off x="2794570" y="1454625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758F75-8D7C-C236-D79A-AC920908697B}"/>
              </a:ext>
            </a:extLst>
          </p:cNvPr>
          <p:cNvSpPr txBox="1"/>
          <p:nvPr/>
        </p:nvSpPr>
        <p:spPr>
          <a:xfrm>
            <a:off x="4538048" y="126995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engine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9E259-1254-1ED8-48F2-E8F2D0127EBC}"/>
              </a:ext>
            </a:extLst>
          </p:cNvPr>
          <p:cNvSpPr txBox="1"/>
          <p:nvPr/>
        </p:nvSpPr>
        <p:spPr>
          <a:xfrm>
            <a:off x="7623915" y="12839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2D5FE-190F-CD4A-FCF4-B356CAEBC87F}"/>
              </a:ext>
            </a:extLst>
          </p:cNvPr>
          <p:cNvSpPr txBox="1"/>
          <p:nvPr/>
        </p:nvSpPr>
        <p:spPr>
          <a:xfrm>
            <a:off x="1303008" y="12699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inputs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5C7142-3E83-496B-A509-303531A547E7}"/>
              </a:ext>
            </a:extLst>
          </p:cNvPr>
          <p:cNvCxnSpPr>
            <a:cxnSpLocks/>
          </p:cNvCxnSpPr>
          <p:nvPr/>
        </p:nvCxnSpPr>
        <p:spPr>
          <a:xfrm>
            <a:off x="6021146" y="1468644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AC61BF4-8A5D-4EC3-ECF2-66EB69EE5BA5}"/>
              </a:ext>
            </a:extLst>
          </p:cNvPr>
          <p:cNvSpPr/>
          <p:nvPr/>
        </p:nvSpPr>
        <p:spPr>
          <a:xfrm>
            <a:off x="1935053" y="336992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0B3BDD-B797-7404-576A-E3E8062528F4}"/>
              </a:ext>
            </a:extLst>
          </p:cNvPr>
          <p:cNvSpPr/>
          <p:nvPr/>
        </p:nvSpPr>
        <p:spPr>
          <a:xfrm>
            <a:off x="2407403" y="415298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9049C7-E2A4-1F01-8E33-46EF11A32CF6}"/>
              </a:ext>
            </a:extLst>
          </p:cNvPr>
          <p:cNvSpPr/>
          <p:nvPr/>
        </p:nvSpPr>
        <p:spPr>
          <a:xfrm>
            <a:off x="1503249" y="510814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A1BD71-20F4-981F-F895-48D679333C06}"/>
              </a:ext>
            </a:extLst>
          </p:cNvPr>
          <p:cNvSpPr/>
          <p:nvPr/>
        </p:nvSpPr>
        <p:spPr>
          <a:xfrm>
            <a:off x="2503377" y="555606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9917A8-B8D7-1794-5A30-192ABBEE9B24}"/>
              </a:ext>
            </a:extLst>
          </p:cNvPr>
          <p:cNvSpPr/>
          <p:nvPr/>
        </p:nvSpPr>
        <p:spPr>
          <a:xfrm>
            <a:off x="7623915" y="1968202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F4CEAD-52A4-3E8E-D970-9CC81D545F84}"/>
              </a:ext>
            </a:extLst>
          </p:cNvPr>
          <p:cNvSpPr/>
          <p:nvPr/>
        </p:nvSpPr>
        <p:spPr>
          <a:xfrm>
            <a:off x="2200777" y="348361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A27B80-186D-1BE7-6457-DE035C1F7603}"/>
              </a:ext>
            </a:extLst>
          </p:cNvPr>
          <p:cNvSpPr/>
          <p:nvPr/>
        </p:nvSpPr>
        <p:spPr>
          <a:xfrm>
            <a:off x="2103763" y="421207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497B8F-3945-3E80-86F7-4C7950721956}"/>
              </a:ext>
            </a:extLst>
          </p:cNvPr>
          <p:cNvSpPr/>
          <p:nvPr/>
        </p:nvSpPr>
        <p:spPr>
          <a:xfrm>
            <a:off x="999541" y="5165998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500A50-1F0F-D628-9ABE-458F1477E040}"/>
              </a:ext>
            </a:extLst>
          </p:cNvPr>
          <p:cNvSpPr/>
          <p:nvPr/>
        </p:nvSpPr>
        <p:spPr>
          <a:xfrm>
            <a:off x="2734810" y="598757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D7932-09D9-F88A-01EE-AB5B14FC8DDA}"/>
              </a:ext>
            </a:extLst>
          </p:cNvPr>
          <p:cNvSpPr/>
          <p:nvPr/>
        </p:nvSpPr>
        <p:spPr>
          <a:xfrm>
            <a:off x="2794570" y="433634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A53148-8C7B-5122-78CC-521ECB206A1C}"/>
              </a:ext>
            </a:extLst>
          </p:cNvPr>
          <p:cNvSpPr/>
          <p:nvPr/>
        </p:nvSpPr>
        <p:spPr>
          <a:xfrm>
            <a:off x="1680343" y="347266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83AA89-FC07-87E2-4932-B9D3D0696087}"/>
              </a:ext>
            </a:extLst>
          </p:cNvPr>
          <p:cNvSpPr/>
          <p:nvPr/>
        </p:nvSpPr>
        <p:spPr>
          <a:xfrm>
            <a:off x="1242609" y="470432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6ED86F-D1DE-D64A-33E1-57348C53ADA8}"/>
              </a:ext>
            </a:extLst>
          </p:cNvPr>
          <p:cNvSpPr/>
          <p:nvPr/>
        </p:nvSpPr>
        <p:spPr>
          <a:xfrm>
            <a:off x="2200776" y="5996437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7B04F7-D0E2-28A6-AA22-A612DEE087CF}"/>
              </a:ext>
            </a:extLst>
          </p:cNvPr>
          <p:cNvSpPr/>
          <p:nvPr/>
        </p:nvSpPr>
        <p:spPr>
          <a:xfrm>
            <a:off x="7623915" y="3513431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0A9CAD9-329A-9B9C-0426-DCD1CEBCDD53}"/>
              </a:ext>
            </a:extLst>
          </p:cNvPr>
          <p:cNvSpPr/>
          <p:nvPr/>
        </p:nvSpPr>
        <p:spPr>
          <a:xfrm>
            <a:off x="7674795" y="5184044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196350B8-E5C5-EF97-7A10-A16525B323C3}"/>
              </a:ext>
            </a:extLst>
          </p:cNvPr>
          <p:cNvSpPr/>
          <p:nvPr/>
        </p:nvSpPr>
        <p:spPr>
          <a:xfrm>
            <a:off x="9462499" y="1849363"/>
            <a:ext cx="625738" cy="4403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906D96C-8307-8C1B-7649-88E57811A20A}"/>
              </a:ext>
            </a:extLst>
          </p:cNvPr>
          <p:cNvSpPr/>
          <p:nvPr/>
        </p:nvSpPr>
        <p:spPr>
          <a:xfrm>
            <a:off x="10256947" y="3683279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 of futures</a:t>
            </a:r>
          </a:p>
        </p:txBody>
      </p:sp>
    </p:spTree>
    <p:extLst>
      <p:ext uri="{BB962C8B-B14F-4D97-AF65-F5344CB8AC3E}">
        <p14:creationId xmlns:p14="http://schemas.microsoft.com/office/powerpoint/2010/main" val="38199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EDD6-3AB7-3B0A-2AEE-2A72C86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The data science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F736-6922-03BF-BE79-9AF68C58F0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Code on </a:t>
            </a:r>
            <a:r>
              <a:rPr lang="en-GB" dirty="0" err="1">
                <a:latin typeface="Avenir Next LT Pro" panose="020B0504020202020204" pitchFamily="34" charset="0"/>
              </a:rPr>
              <a:t>Github</a:t>
            </a:r>
            <a:endParaRPr lang="en-GB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R, Python &amp; TSQL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Hosted on MS Azure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Model UI – RStudio Connect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Raw data: HES - but could be SUS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48CE00-330B-8A0B-BC46-CC7E8E5C4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For a typical model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1¼ m records ingested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100 transformations applied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n (say 200) model runs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¼bn. records in output</a:t>
            </a:r>
          </a:p>
        </p:txBody>
      </p:sp>
    </p:spTree>
    <p:extLst>
      <p:ext uri="{BB962C8B-B14F-4D97-AF65-F5344CB8AC3E}">
        <p14:creationId xmlns:p14="http://schemas.microsoft.com/office/powerpoint/2010/main" val="4494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84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657</Words>
  <Application>Microsoft Office PowerPoint</Application>
  <PresentationFormat>Widescreen</PresentationFormat>
  <Paragraphs>170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Activity and capacity modelling for the New Hospital Programme  </vt:lpstr>
      <vt:lpstr>PowerPoint Presentation</vt:lpstr>
      <vt:lpstr>PowerPoint Presentation</vt:lpstr>
      <vt:lpstr>PowerPoint Presentation</vt:lpstr>
      <vt:lpstr>PowerPoint Presentation</vt:lpstr>
      <vt:lpstr>Deterministic mode</vt:lpstr>
      <vt:lpstr>Stochastic mode</vt:lpstr>
      <vt:lpstr>The data science </vt:lpstr>
      <vt:lpstr>PowerPoint Presentation</vt:lpstr>
      <vt:lpstr>PowerPoint Presentation</vt:lpstr>
      <vt:lpstr>Where from here?</vt:lpstr>
      <vt:lpstr>Thank you  Please find Tom or Steven during the breaks if you’d like to find out more.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</dc:title>
  <dc:creator>Steve Wyatt (Strategy Unit, hosted by MLCSU)</dc:creator>
  <cp:lastModifiedBy>Steve Wyatt (Strategy Unit, hosted by MLCSU)</cp:lastModifiedBy>
  <cp:revision>17</cp:revision>
  <dcterms:created xsi:type="dcterms:W3CDTF">2022-03-30T08:52:02Z</dcterms:created>
  <dcterms:modified xsi:type="dcterms:W3CDTF">2022-11-16T09:12:46Z</dcterms:modified>
</cp:coreProperties>
</file>