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ublic Sans"/>
      <p:regular r:id="rId17"/>
      <p:bold r:id="rId18"/>
      <p:italic r:id="rId19"/>
      <p:boldItalic r:id="rId20"/>
    </p:embeddedFont>
    <p:embeddedFont>
      <p:font typeface="Public Sans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boldItalic.fntdata"/><Relationship Id="rId11" Type="http://schemas.openxmlformats.org/officeDocument/2006/relationships/slide" Target="slides/slide6.xml"/><Relationship Id="rId22" Type="http://schemas.openxmlformats.org/officeDocument/2006/relationships/font" Target="fonts/PublicSansSemiBold-bold.fntdata"/><Relationship Id="rId10" Type="http://schemas.openxmlformats.org/officeDocument/2006/relationships/slide" Target="slides/slide5.xml"/><Relationship Id="rId21" Type="http://schemas.openxmlformats.org/officeDocument/2006/relationships/font" Target="fonts/PublicSansSemiBold-regular.fntdata"/><Relationship Id="rId13" Type="http://schemas.openxmlformats.org/officeDocument/2006/relationships/slide" Target="slides/slide8.xml"/><Relationship Id="rId24" Type="http://schemas.openxmlformats.org/officeDocument/2006/relationships/font" Target="fonts/PublicSansSemiBold-boldItalic.fntdata"/><Relationship Id="rId12" Type="http://schemas.openxmlformats.org/officeDocument/2006/relationships/slide" Target="slides/slide7.xml"/><Relationship Id="rId23" Type="http://schemas.openxmlformats.org/officeDocument/2006/relationships/font" Target="fonts/PublicSans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ublic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ublicSans-italic.fntdata"/><Relationship Id="rId6" Type="http://schemas.openxmlformats.org/officeDocument/2006/relationships/slide" Target="slides/slide1.xml"/><Relationship Id="rId18" Type="http://schemas.openxmlformats.org/officeDocument/2006/relationships/font" Target="fonts/Public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penprescribing.net/measure/statinintensity/"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penprescribing.net/measure/statinintensity/national/england/#statinintensit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penprescribing.net/measure/statinintensit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jgp.org/content/70/697/e525"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penprescribing.net/measure/ktt9_cephalosporins/national/england/"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penprescribing.net/measure/statinintensity/"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penprescribing.net/measure/statinintensit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49b59db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49b59db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https://openprescribing.net/measure/statinintensity/</a:t>
            </a:r>
            <a:r>
              <a:rPr lang="en-GB"/>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55175f41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55175f41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a5a3dd3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a5a3dd3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3407620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3407620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fe7da73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fe7da73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https://openprescribing.net/measure/statinintensity/national/england/#statinintensity</a:t>
            </a:r>
            <a:r>
              <a:rPr lang="en-GB"/>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fe7da737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fe7da737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https://openprescribing.net/measure/statinintensity/</a:t>
            </a:r>
            <a:r>
              <a:rPr lang="en-GB"/>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e7da737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e7da737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https://bjgp.org/content/70/697/e525</a:t>
            </a:r>
            <a:r>
              <a:rPr lang="en-GB"/>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fe7da73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fe7da73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https://openprescribing.net/measure/ktt9_cephalosporins/national/england/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fe7da737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fe7da737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https://openprescribing.net/measure/statinintensity/</a:t>
            </a:r>
            <a:r>
              <a:rPr lang="en-GB"/>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49b59db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49b59db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https://openprescribing.net/measure/statinintensity/</a:t>
            </a:r>
            <a:r>
              <a:rPr lang="en-GB"/>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hyperlink" Target="mailto:bennett@phc.ox.ac.uk" TargetMode="External"/><Relationship Id="rId5" Type="http://schemas.openxmlformats.org/officeDocument/2006/relationships/hyperlink" Target="http://www.bennett.ox.ac.uk"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hyperlink" Target="mailto:bennett@phc.ox.ac.uk" TargetMode="External"/><Relationship Id="rId5" Type="http://schemas.openxmlformats.org/officeDocument/2006/relationships/hyperlink" Target="http://www.bennett.ox.ac.uk"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311150" lvl="1" marL="914400" algn="ctr">
              <a:spcBef>
                <a:spcPts val="0"/>
              </a:spcBef>
              <a:spcAft>
                <a:spcPts val="0"/>
              </a:spcAft>
              <a:buSzPts val="1300"/>
              <a:buChar char="○"/>
              <a:defRPr/>
            </a:lvl2pPr>
            <a:lvl3pPr indent="-311150" lvl="2" marL="1371600" algn="ctr">
              <a:spcBef>
                <a:spcPts val="0"/>
              </a:spcBef>
              <a:spcAft>
                <a:spcPts val="0"/>
              </a:spcAft>
              <a:buSzPts val="1300"/>
              <a:buChar char="■"/>
              <a:defRPr/>
            </a:lvl3pPr>
            <a:lvl4pPr indent="-311150" lvl="3" marL="1828800" algn="ctr">
              <a:spcBef>
                <a:spcPts val="0"/>
              </a:spcBef>
              <a:spcAft>
                <a:spcPts val="0"/>
              </a:spcAft>
              <a:buSzPts val="1300"/>
              <a:buChar char="●"/>
              <a:defRPr/>
            </a:lvl4pPr>
            <a:lvl5pPr indent="-311150" lvl="4" marL="2286000" algn="ctr">
              <a:spcBef>
                <a:spcPts val="0"/>
              </a:spcBef>
              <a:spcAft>
                <a:spcPts val="0"/>
              </a:spcAft>
              <a:buSzPts val="1300"/>
              <a:buChar char="○"/>
              <a:defRPr/>
            </a:lvl5pPr>
            <a:lvl6pPr indent="-311150" lvl="5" marL="2743200" algn="ctr">
              <a:spcBef>
                <a:spcPts val="0"/>
              </a:spcBef>
              <a:spcAft>
                <a:spcPts val="0"/>
              </a:spcAft>
              <a:buSzPts val="1300"/>
              <a:buChar char="■"/>
              <a:defRPr/>
            </a:lvl6pPr>
            <a:lvl7pPr indent="-311150" lvl="6" marL="3200400" algn="ctr">
              <a:spcBef>
                <a:spcPts val="0"/>
              </a:spcBef>
              <a:spcAft>
                <a:spcPts val="0"/>
              </a:spcAft>
              <a:buSzPts val="1300"/>
              <a:buChar char="●"/>
              <a:defRPr/>
            </a:lvl7pPr>
            <a:lvl8pPr indent="-311150" lvl="7" marL="3657600" algn="ctr">
              <a:spcBef>
                <a:spcPts val="0"/>
              </a:spcBef>
              <a:spcAft>
                <a:spcPts val="0"/>
              </a:spcAft>
              <a:buSzPts val="1300"/>
              <a:buChar char="○"/>
              <a:defRPr/>
            </a:lvl8pPr>
            <a:lvl9pPr indent="-311150" lvl="8" marL="4114800" algn="ctr">
              <a:spcBef>
                <a:spcPts val="0"/>
              </a:spcBef>
              <a:spcAft>
                <a:spcPts val="0"/>
              </a:spcAft>
              <a:buSzPts val="1300"/>
              <a:buChar char="■"/>
              <a:defRPr/>
            </a:lvl9pPr>
          </a:lstStyle>
          <a:p/>
        </p:txBody>
      </p:sp>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2286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3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20" name="Google Shape;20;p4"/>
          <p:cNvGrpSpPr/>
          <p:nvPr/>
        </p:nvGrpSpPr>
        <p:grpSpPr>
          <a:xfrm>
            <a:off x="311700" y="4530966"/>
            <a:ext cx="8737642" cy="554100"/>
            <a:chOff x="311700" y="4530966"/>
            <a:chExt cx="8737642" cy="554100"/>
          </a:xfrm>
        </p:grpSpPr>
        <p:pic>
          <p:nvPicPr>
            <p:cNvPr id="21" name="Google Shape;21;p4"/>
            <p:cNvPicPr preferRelativeResize="0"/>
            <p:nvPr/>
          </p:nvPicPr>
          <p:blipFill>
            <a:blip r:embed="rId2">
              <a:alphaModFix/>
            </a:blip>
            <a:stretch>
              <a:fillRect/>
            </a:stretch>
          </p:blipFill>
          <p:spPr>
            <a:xfrm>
              <a:off x="1648987" y="4549125"/>
              <a:ext cx="504000" cy="504000"/>
            </a:xfrm>
            <a:prstGeom prst="rect">
              <a:avLst/>
            </a:prstGeom>
            <a:noFill/>
            <a:ln>
              <a:noFill/>
            </a:ln>
          </p:spPr>
        </p:pic>
        <p:pic>
          <p:nvPicPr>
            <p:cNvPr id="22" name="Google Shape;22;p4"/>
            <p:cNvPicPr preferRelativeResize="0"/>
            <p:nvPr/>
          </p:nvPicPr>
          <p:blipFill>
            <a:blip r:embed="rId3">
              <a:alphaModFix/>
            </a:blip>
            <a:stretch>
              <a:fillRect/>
            </a:stretch>
          </p:blipFill>
          <p:spPr>
            <a:xfrm>
              <a:off x="311700" y="4549123"/>
              <a:ext cx="1144080" cy="504000"/>
            </a:xfrm>
            <a:prstGeom prst="rect">
              <a:avLst/>
            </a:prstGeom>
            <a:noFill/>
            <a:ln>
              <a:noFill/>
            </a:ln>
          </p:spPr>
        </p:pic>
        <p:sp>
          <p:nvSpPr>
            <p:cNvPr id="23" name="Google Shape;23;p4"/>
            <p:cNvSpPr txBox="1"/>
            <p:nvPr/>
          </p:nvSpPr>
          <p:spPr>
            <a:xfrm>
              <a:off x="6999142" y="4530966"/>
              <a:ext cx="20502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GB" sz="1200">
                  <a:solidFill>
                    <a:srgbClr val="002147"/>
                  </a:solidFill>
                  <a:uFill>
                    <a:noFill/>
                  </a:uFill>
                  <a:latin typeface="Public Sans SemiBold"/>
                  <a:ea typeface="Public Sans SemiBold"/>
                  <a:cs typeface="Public Sans SemiBold"/>
                  <a:sym typeface="Public Sans SemiBold"/>
                  <a:hlinkClick r:id="rId4">
                    <a:extLst>
                      <a:ext uri="{A12FA001-AC4F-418D-AE19-62706E023703}">
                        <ahyp:hlinkClr val="tx"/>
                      </a:ext>
                    </a:extLst>
                  </a:hlinkClick>
                </a:rPr>
                <a:t>bennett@phc.ox.ac.uk</a:t>
              </a:r>
              <a:endParaRPr sz="1200">
                <a:solidFill>
                  <a:srgbClr val="002147"/>
                </a:solidFill>
                <a:latin typeface="Public Sans SemiBold"/>
                <a:ea typeface="Public Sans SemiBold"/>
                <a:cs typeface="Public Sans SemiBold"/>
                <a:sym typeface="Public Sans SemiBold"/>
              </a:endParaRPr>
            </a:p>
            <a:p>
              <a:pPr indent="0" lvl="0" marL="0" rtl="0" algn="r">
                <a:spcBef>
                  <a:spcPts val="0"/>
                </a:spcBef>
                <a:spcAft>
                  <a:spcPts val="0"/>
                </a:spcAft>
                <a:buNone/>
              </a:pPr>
              <a:r>
                <a:rPr lang="en-GB" sz="1200">
                  <a:solidFill>
                    <a:srgbClr val="002147"/>
                  </a:solidFill>
                  <a:uFill>
                    <a:noFill/>
                  </a:uFill>
                  <a:latin typeface="Public Sans SemiBold"/>
                  <a:ea typeface="Public Sans SemiBold"/>
                  <a:cs typeface="Public Sans SemiBold"/>
                  <a:sym typeface="Public Sans SemiBold"/>
                  <a:hlinkClick r:id="rId5">
                    <a:extLst>
                      <a:ext uri="{A12FA001-AC4F-418D-AE19-62706E023703}">
                        <ahyp:hlinkClr val="tx"/>
                      </a:ext>
                    </a:extLst>
                  </a:hlinkClick>
                </a:rPr>
                <a:t>www.bennett.ox.ac.uk</a:t>
              </a:r>
              <a:endParaRPr sz="1200">
                <a:latin typeface="Public Sans"/>
                <a:ea typeface="Public Sans"/>
                <a:cs typeface="Public Sans"/>
                <a:sym typeface="Public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footer">
  <p:cSld name="TITLE_AND_BODY_1">
    <p:spTree>
      <p:nvGrpSpPr>
        <p:cNvPr id="24" name="Shape 24"/>
        <p:cNvGrpSpPr/>
        <p:nvPr/>
      </p:nvGrpSpPr>
      <p:grpSpPr>
        <a:xfrm>
          <a:off x="0" y="0"/>
          <a:ext cx="0" cy="0"/>
          <a:chOff x="0" y="0"/>
          <a:chExt cx="0" cy="0"/>
        </a:xfrm>
      </p:grpSpPr>
      <p:sp>
        <p:nvSpPr>
          <p:cNvPr id="25" name="Google Shape;25;p5"/>
          <p:cNvSpPr txBox="1"/>
          <p:nvPr>
            <p:ph type="title"/>
          </p:nvPr>
        </p:nvSpPr>
        <p:spPr>
          <a:xfrm>
            <a:off x="311700" y="228600"/>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 name="Google Shape;26;p5"/>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11150" lvl="1" marL="914400" rtl="0">
              <a:spcBef>
                <a:spcPts val="0"/>
              </a:spcBef>
              <a:spcAft>
                <a:spcPts val="0"/>
              </a:spcAft>
              <a:buSzPts val="1300"/>
              <a:buChar char="○"/>
              <a:defRPr sz="1300"/>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311700" y="2286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33" name="Google Shape;33;p6"/>
          <p:cNvGrpSpPr/>
          <p:nvPr/>
        </p:nvGrpSpPr>
        <p:grpSpPr>
          <a:xfrm>
            <a:off x="311700" y="4530966"/>
            <a:ext cx="8737642" cy="554100"/>
            <a:chOff x="311700" y="4530966"/>
            <a:chExt cx="8737642" cy="554100"/>
          </a:xfrm>
        </p:grpSpPr>
        <p:pic>
          <p:nvPicPr>
            <p:cNvPr id="34" name="Google Shape;34;p6"/>
            <p:cNvPicPr preferRelativeResize="0"/>
            <p:nvPr/>
          </p:nvPicPr>
          <p:blipFill>
            <a:blip r:embed="rId2">
              <a:alphaModFix/>
            </a:blip>
            <a:stretch>
              <a:fillRect/>
            </a:stretch>
          </p:blipFill>
          <p:spPr>
            <a:xfrm>
              <a:off x="1648987" y="4549125"/>
              <a:ext cx="504000" cy="504000"/>
            </a:xfrm>
            <a:prstGeom prst="rect">
              <a:avLst/>
            </a:prstGeom>
            <a:noFill/>
            <a:ln>
              <a:noFill/>
            </a:ln>
          </p:spPr>
        </p:pic>
        <p:pic>
          <p:nvPicPr>
            <p:cNvPr id="35" name="Google Shape;35;p6"/>
            <p:cNvPicPr preferRelativeResize="0"/>
            <p:nvPr/>
          </p:nvPicPr>
          <p:blipFill>
            <a:blip r:embed="rId3">
              <a:alphaModFix/>
            </a:blip>
            <a:stretch>
              <a:fillRect/>
            </a:stretch>
          </p:blipFill>
          <p:spPr>
            <a:xfrm>
              <a:off x="311700" y="4549123"/>
              <a:ext cx="1144080" cy="504000"/>
            </a:xfrm>
            <a:prstGeom prst="rect">
              <a:avLst/>
            </a:prstGeom>
            <a:noFill/>
            <a:ln>
              <a:noFill/>
            </a:ln>
          </p:spPr>
        </p:pic>
        <p:sp>
          <p:nvSpPr>
            <p:cNvPr id="36" name="Google Shape;36;p6"/>
            <p:cNvSpPr txBox="1"/>
            <p:nvPr/>
          </p:nvSpPr>
          <p:spPr>
            <a:xfrm>
              <a:off x="6999142" y="4530966"/>
              <a:ext cx="20502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GB" sz="1200">
                  <a:solidFill>
                    <a:srgbClr val="002147"/>
                  </a:solidFill>
                  <a:uFill>
                    <a:noFill/>
                  </a:uFill>
                  <a:latin typeface="Public Sans SemiBold"/>
                  <a:ea typeface="Public Sans SemiBold"/>
                  <a:cs typeface="Public Sans SemiBold"/>
                  <a:sym typeface="Public Sans SemiBold"/>
                  <a:hlinkClick r:id="rId4">
                    <a:extLst>
                      <a:ext uri="{A12FA001-AC4F-418D-AE19-62706E023703}">
                        <ahyp:hlinkClr val="tx"/>
                      </a:ext>
                    </a:extLst>
                  </a:hlinkClick>
                </a:rPr>
                <a:t>bennett@phc.ox.ac.uk</a:t>
              </a:r>
              <a:endParaRPr sz="1200">
                <a:solidFill>
                  <a:srgbClr val="002147"/>
                </a:solidFill>
                <a:latin typeface="Public Sans SemiBold"/>
                <a:ea typeface="Public Sans SemiBold"/>
                <a:cs typeface="Public Sans SemiBold"/>
                <a:sym typeface="Public Sans SemiBold"/>
              </a:endParaRPr>
            </a:p>
            <a:p>
              <a:pPr indent="0" lvl="0" marL="0" rtl="0" algn="r">
                <a:spcBef>
                  <a:spcPts val="0"/>
                </a:spcBef>
                <a:spcAft>
                  <a:spcPts val="0"/>
                </a:spcAft>
                <a:buNone/>
              </a:pPr>
              <a:r>
                <a:rPr lang="en-GB" sz="1200">
                  <a:solidFill>
                    <a:srgbClr val="002147"/>
                  </a:solidFill>
                  <a:uFill>
                    <a:noFill/>
                  </a:uFill>
                  <a:latin typeface="Public Sans SemiBold"/>
                  <a:ea typeface="Public Sans SemiBold"/>
                  <a:cs typeface="Public Sans SemiBold"/>
                  <a:sym typeface="Public Sans SemiBold"/>
                  <a:hlinkClick r:id="rId5">
                    <a:extLst>
                      <a:ext uri="{A12FA001-AC4F-418D-AE19-62706E023703}">
                        <ahyp:hlinkClr val="tx"/>
                      </a:ext>
                    </a:extLst>
                  </a:hlinkClick>
                </a:rPr>
                <a:t>www.bennett.ox.ac.uk</a:t>
              </a:r>
              <a:endParaRPr sz="1200">
                <a:latin typeface="Public Sans"/>
                <a:ea typeface="Public Sans"/>
                <a:cs typeface="Public Sans"/>
                <a:sym typeface="Public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311700" y="2286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rgbClr val="F1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ublic Sans"/>
              <a:ea typeface="Public Sans"/>
              <a:cs typeface="Public Sans"/>
              <a:sym typeface="Public Sans"/>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1150" lvl="0" marL="457200">
              <a:spcBef>
                <a:spcPts val="0"/>
              </a:spcBef>
              <a:spcAft>
                <a:spcPts val="0"/>
              </a:spcAft>
              <a:buSzPts val="1300"/>
              <a:buChar char="●"/>
              <a:defRPr/>
            </a:lvl1pPr>
            <a:lvl2pPr indent="-311150" lvl="1" marL="914400">
              <a:spcBef>
                <a:spcPts val="0"/>
              </a:spcBef>
              <a:spcAft>
                <a:spcPts val="0"/>
              </a:spcAft>
              <a:buSzPts val="1300"/>
              <a:buChar char="○"/>
              <a:defRPr/>
            </a:lvl2pPr>
            <a:lvl3pPr indent="-311150" lvl="2" marL="1371600">
              <a:spcBef>
                <a:spcPts val="0"/>
              </a:spcBef>
              <a:spcAft>
                <a:spcPts val="0"/>
              </a:spcAft>
              <a:buSzPts val="1300"/>
              <a:buChar char="■"/>
              <a:defRPr/>
            </a:lvl3pPr>
            <a:lvl4pPr indent="-311150" lvl="3" marL="1828800">
              <a:spcBef>
                <a:spcPts val="0"/>
              </a:spcBef>
              <a:spcAft>
                <a:spcPts val="0"/>
              </a:spcAft>
              <a:buSzPts val="1300"/>
              <a:buChar char="●"/>
              <a:defRPr/>
            </a:lvl4pPr>
            <a:lvl5pPr indent="-311150" lvl="4" marL="2286000">
              <a:spcBef>
                <a:spcPts val="0"/>
              </a:spcBef>
              <a:spcAft>
                <a:spcPts val="0"/>
              </a:spcAft>
              <a:buSzPts val="1300"/>
              <a:buChar char="○"/>
              <a:defRPr/>
            </a:lvl5pPr>
            <a:lvl6pPr indent="-311150" lvl="5" marL="2743200">
              <a:spcBef>
                <a:spcPts val="0"/>
              </a:spcBef>
              <a:spcAft>
                <a:spcPts val="0"/>
              </a:spcAft>
              <a:buSzPts val="1300"/>
              <a:buChar char="■"/>
              <a:defRPr/>
            </a:lvl6pPr>
            <a:lvl7pPr indent="-311150" lvl="6" marL="3200400">
              <a:spcBef>
                <a:spcPts val="0"/>
              </a:spcBef>
              <a:spcAft>
                <a:spcPts val="0"/>
              </a:spcAft>
              <a:buSzPts val="1300"/>
              <a:buChar char="●"/>
              <a:defRPr/>
            </a:lvl7pPr>
            <a:lvl8pPr indent="-311150" lvl="7" marL="3657600">
              <a:spcBef>
                <a:spcPts val="0"/>
              </a:spcBef>
              <a:spcAft>
                <a:spcPts val="0"/>
              </a:spcAft>
              <a:buSzPts val="1300"/>
              <a:buChar char="○"/>
              <a:defRPr/>
            </a:lvl8pPr>
            <a:lvl9pPr indent="-311150" lvl="8" marL="4114800">
              <a:spcBef>
                <a:spcPts val="0"/>
              </a:spcBef>
              <a:spcAft>
                <a:spcPts val="0"/>
              </a:spcAft>
              <a:buSzPts val="1300"/>
              <a:buChar char="■"/>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28600"/>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02147"/>
              </a:buClr>
              <a:buSzPts val="2800"/>
              <a:buFont typeface="Public Sans"/>
              <a:buNone/>
              <a:defRPr b="1" sz="2800">
                <a:solidFill>
                  <a:srgbClr val="002147"/>
                </a:solidFill>
                <a:latin typeface="Public Sans"/>
                <a:ea typeface="Public Sans"/>
                <a:cs typeface="Public Sans"/>
                <a:sym typeface="Public Sans"/>
              </a:defRPr>
            </a:lvl1pPr>
            <a:lvl2pPr lvl="1">
              <a:spcBef>
                <a:spcPts val="0"/>
              </a:spcBef>
              <a:spcAft>
                <a:spcPts val="0"/>
              </a:spcAft>
              <a:buClr>
                <a:schemeClr val="dk1"/>
              </a:buClr>
              <a:buSzPts val="2800"/>
              <a:buFont typeface="Public Sans"/>
              <a:buNone/>
              <a:defRPr sz="2800">
                <a:solidFill>
                  <a:schemeClr val="dk1"/>
                </a:solidFill>
                <a:latin typeface="Public Sans"/>
                <a:ea typeface="Public Sans"/>
                <a:cs typeface="Public Sans"/>
                <a:sym typeface="Public Sans"/>
              </a:defRPr>
            </a:lvl2pPr>
            <a:lvl3pPr lvl="2">
              <a:spcBef>
                <a:spcPts val="0"/>
              </a:spcBef>
              <a:spcAft>
                <a:spcPts val="0"/>
              </a:spcAft>
              <a:buClr>
                <a:schemeClr val="dk1"/>
              </a:buClr>
              <a:buSzPts val="2800"/>
              <a:buFont typeface="Public Sans"/>
              <a:buNone/>
              <a:defRPr sz="2800">
                <a:solidFill>
                  <a:schemeClr val="dk1"/>
                </a:solidFill>
                <a:latin typeface="Public Sans"/>
                <a:ea typeface="Public Sans"/>
                <a:cs typeface="Public Sans"/>
                <a:sym typeface="Public Sans"/>
              </a:defRPr>
            </a:lvl3pPr>
            <a:lvl4pPr lvl="3">
              <a:spcBef>
                <a:spcPts val="0"/>
              </a:spcBef>
              <a:spcAft>
                <a:spcPts val="0"/>
              </a:spcAft>
              <a:buClr>
                <a:schemeClr val="dk1"/>
              </a:buClr>
              <a:buSzPts val="2800"/>
              <a:buFont typeface="Public Sans"/>
              <a:buNone/>
              <a:defRPr sz="2800">
                <a:solidFill>
                  <a:schemeClr val="dk1"/>
                </a:solidFill>
                <a:latin typeface="Public Sans"/>
                <a:ea typeface="Public Sans"/>
                <a:cs typeface="Public Sans"/>
                <a:sym typeface="Public Sans"/>
              </a:defRPr>
            </a:lvl4pPr>
            <a:lvl5pPr lvl="4">
              <a:spcBef>
                <a:spcPts val="0"/>
              </a:spcBef>
              <a:spcAft>
                <a:spcPts val="0"/>
              </a:spcAft>
              <a:buClr>
                <a:schemeClr val="dk1"/>
              </a:buClr>
              <a:buSzPts val="2800"/>
              <a:buFont typeface="Public Sans"/>
              <a:buNone/>
              <a:defRPr sz="2800">
                <a:solidFill>
                  <a:schemeClr val="dk1"/>
                </a:solidFill>
                <a:latin typeface="Public Sans"/>
                <a:ea typeface="Public Sans"/>
                <a:cs typeface="Public Sans"/>
                <a:sym typeface="Public Sans"/>
              </a:defRPr>
            </a:lvl5pPr>
            <a:lvl6pPr lvl="5">
              <a:spcBef>
                <a:spcPts val="0"/>
              </a:spcBef>
              <a:spcAft>
                <a:spcPts val="0"/>
              </a:spcAft>
              <a:buClr>
                <a:schemeClr val="dk1"/>
              </a:buClr>
              <a:buSzPts val="2800"/>
              <a:buFont typeface="Public Sans"/>
              <a:buNone/>
              <a:defRPr sz="2800">
                <a:solidFill>
                  <a:schemeClr val="dk1"/>
                </a:solidFill>
                <a:latin typeface="Public Sans"/>
                <a:ea typeface="Public Sans"/>
                <a:cs typeface="Public Sans"/>
                <a:sym typeface="Public Sans"/>
              </a:defRPr>
            </a:lvl6pPr>
            <a:lvl7pPr lvl="6">
              <a:spcBef>
                <a:spcPts val="0"/>
              </a:spcBef>
              <a:spcAft>
                <a:spcPts val="0"/>
              </a:spcAft>
              <a:buClr>
                <a:schemeClr val="dk1"/>
              </a:buClr>
              <a:buSzPts val="2800"/>
              <a:buFont typeface="Public Sans"/>
              <a:buNone/>
              <a:defRPr sz="2800">
                <a:solidFill>
                  <a:schemeClr val="dk1"/>
                </a:solidFill>
                <a:latin typeface="Public Sans"/>
                <a:ea typeface="Public Sans"/>
                <a:cs typeface="Public Sans"/>
                <a:sym typeface="Public Sans"/>
              </a:defRPr>
            </a:lvl7pPr>
            <a:lvl8pPr lvl="7">
              <a:spcBef>
                <a:spcPts val="0"/>
              </a:spcBef>
              <a:spcAft>
                <a:spcPts val="0"/>
              </a:spcAft>
              <a:buClr>
                <a:schemeClr val="dk1"/>
              </a:buClr>
              <a:buSzPts val="2800"/>
              <a:buFont typeface="Public Sans"/>
              <a:buNone/>
              <a:defRPr sz="2800">
                <a:solidFill>
                  <a:schemeClr val="dk1"/>
                </a:solidFill>
                <a:latin typeface="Public Sans"/>
                <a:ea typeface="Public Sans"/>
                <a:cs typeface="Public Sans"/>
                <a:sym typeface="Public Sans"/>
              </a:defRPr>
            </a:lvl8pPr>
            <a:lvl9pPr lvl="8">
              <a:spcBef>
                <a:spcPts val="0"/>
              </a:spcBef>
              <a:spcAft>
                <a:spcPts val="0"/>
              </a:spcAft>
              <a:buClr>
                <a:schemeClr val="dk1"/>
              </a:buClr>
              <a:buSzPts val="2800"/>
              <a:buFont typeface="Public Sans"/>
              <a:buNone/>
              <a:defRPr sz="2800">
                <a:solidFill>
                  <a:schemeClr val="dk1"/>
                </a:solidFill>
                <a:latin typeface="Public Sans"/>
                <a:ea typeface="Public Sans"/>
                <a:cs typeface="Public Sans"/>
                <a:sym typeface="Public Sans"/>
              </a:defRPr>
            </a:lvl9pPr>
          </a:lstStyle>
          <a:p/>
        </p:txBody>
      </p:sp>
      <p:sp>
        <p:nvSpPr>
          <p:cNvPr id="7" name="Google Shape;7;p1"/>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rgbClr val="001936"/>
              </a:buClr>
              <a:buSzPts val="1300"/>
              <a:buFont typeface="Public Sans"/>
              <a:buChar char="●"/>
              <a:defRPr sz="1300">
                <a:solidFill>
                  <a:srgbClr val="001936"/>
                </a:solidFill>
                <a:latin typeface="Public Sans"/>
                <a:ea typeface="Public Sans"/>
                <a:cs typeface="Public Sans"/>
                <a:sym typeface="Public Sans"/>
              </a:defRPr>
            </a:lvl1pPr>
            <a:lvl2pPr indent="-311150" lvl="1" marL="914400">
              <a:lnSpc>
                <a:spcPct val="115000"/>
              </a:lnSpc>
              <a:spcBef>
                <a:spcPts val="0"/>
              </a:spcBef>
              <a:spcAft>
                <a:spcPts val="0"/>
              </a:spcAft>
              <a:buClr>
                <a:srgbClr val="001936"/>
              </a:buClr>
              <a:buSzPts val="1300"/>
              <a:buFont typeface="Public Sans"/>
              <a:buChar char="○"/>
              <a:defRPr sz="1300">
                <a:solidFill>
                  <a:srgbClr val="001936"/>
                </a:solidFill>
                <a:latin typeface="Public Sans"/>
                <a:ea typeface="Public Sans"/>
                <a:cs typeface="Public Sans"/>
                <a:sym typeface="Public Sans"/>
              </a:defRPr>
            </a:lvl2pPr>
            <a:lvl3pPr indent="-311150" lvl="2" marL="1371600">
              <a:lnSpc>
                <a:spcPct val="115000"/>
              </a:lnSpc>
              <a:spcBef>
                <a:spcPts val="0"/>
              </a:spcBef>
              <a:spcAft>
                <a:spcPts val="0"/>
              </a:spcAft>
              <a:buClr>
                <a:srgbClr val="001936"/>
              </a:buClr>
              <a:buSzPts val="1300"/>
              <a:buFont typeface="Public Sans"/>
              <a:buChar char="■"/>
              <a:defRPr sz="1300">
                <a:solidFill>
                  <a:srgbClr val="001936"/>
                </a:solidFill>
                <a:latin typeface="Public Sans"/>
                <a:ea typeface="Public Sans"/>
                <a:cs typeface="Public Sans"/>
                <a:sym typeface="Public Sans"/>
              </a:defRPr>
            </a:lvl3pPr>
            <a:lvl4pPr indent="-311150" lvl="3" marL="1828800">
              <a:lnSpc>
                <a:spcPct val="115000"/>
              </a:lnSpc>
              <a:spcBef>
                <a:spcPts val="0"/>
              </a:spcBef>
              <a:spcAft>
                <a:spcPts val="0"/>
              </a:spcAft>
              <a:buClr>
                <a:srgbClr val="001936"/>
              </a:buClr>
              <a:buSzPts val="1300"/>
              <a:buFont typeface="Public Sans"/>
              <a:buChar char="●"/>
              <a:defRPr sz="1300">
                <a:solidFill>
                  <a:srgbClr val="001936"/>
                </a:solidFill>
                <a:latin typeface="Public Sans"/>
                <a:ea typeface="Public Sans"/>
                <a:cs typeface="Public Sans"/>
                <a:sym typeface="Public Sans"/>
              </a:defRPr>
            </a:lvl4pPr>
            <a:lvl5pPr indent="-311150" lvl="4" marL="2286000">
              <a:lnSpc>
                <a:spcPct val="115000"/>
              </a:lnSpc>
              <a:spcBef>
                <a:spcPts val="0"/>
              </a:spcBef>
              <a:spcAft>
                <a:spcPts val="0"/>
              </a:spcAft>
              <a:buClr>
                <a:srgbClr val="001936"/>
              </a:buClr>
              <a:buSzPts val="1300"/>
              <a:buFont typeface="Public Sans"/>
              <a:buChar char="○"/>
              <a:defRPr sz="1300">
                <a:solidFill>
                  <a:srgbClr val="001936"/>
                </a:solidFill>
                <a:latin typeface="Public Sans"/>
                <a:ea typeface="Public Sans"/>
                <a:cs typeface="Public Sans"/>
                <a:sym typeface="Public Sans"/>
              </a:defRPr>
            </a:lvl5pPr>
            <a:lvl6pPr indent="-311150" lvl="5" marL="2743200">
              <a:lnSpc>
                <a:spcPct val="115000"/>
              </a:lnSpc>
              <a:spcBef>
                <a:spcPts val="0"/>
              </a:spcBef>
              <a:spcAft>
                <a:spcPts val="0"/>
              </a:spcAft>
              <a:buClr>
                <a:srgbClr val="001936"/>
              </a:buClr>
              <a:buSzPts val="1300"/>
              <a:buFont typeface="Public Sans"/>
              <a:buChar char="■"/>
              <a:defRPr sz="1300">
                <a:solidFill>
                  <a:srgbClr val="001936"/>
                </a:solidFill>
                <a:latin typeface="Public Sans"/>
                <a:ea typeface="Public Sans"/>
                <a:cs typeface="Public Sans"/>
                <a:sym typeface="Public Sans"/>
              </a:defRPr>
            </a:lvl6pPr>
            <a:lvl7pPr indent="-311150" lvl="6" marL="3200400">
              <a:lnSpc>
                <a:spcPct val="115000"/>
              </a:lnSpc>
              <a:spcBef>
                <a:spcPts val="0"/>
              </a:spcBef>
              <a:spcAft>
                <a:spcPts val="0"/>
              </a:spcAft>
              <a:buClr>
                <a:srgbClr val="001936"/>
              </a:buClr>
              <a:buSzPts val="1300"/>
              <a:buFont typeface="Public Sans"/>
              <a:buChar char="●"/>
              <a:defRPr sz="1300">
                <a:solidFill>
                  <a:srgbClr val="001936"/>
                </a:solidFill>
                <a:latin typeface="Public Sans"/>
                <a:ea typeface="Public Sans"/>
                <a:cs typeface="Public Sans"/>
                <a:sym typeface="Public Sans"/>
              </a:defRPr>
            </a:lvl7pPr>
            <a:lvl8pPr indent="-311150" lvl="7" marL="3657600">
              <a:lnSpc>
                <a:spcPct val="115000"/>
              </a:lnSpc>
              <a:spcBef>
                <a:spcPts val="0"/>
              </a:spcBef>
              <a:spcAft>
                <a:spcPts val="0"/>
              </a:spcAft>
              <a:buClr>
                <a:srgbClr val="001936"/>
              </a:buClr>
              <a:buSzPts val="1300"/>
              <a:buFont typeface="Public Sans"/>
              <a:buChar char="○"/>
              <a:defRPr sz="1300">
                <a:solidFill>
                  <a:srgbClr val="001936"/>
                </a:solidFill>
                <a:latin typeface="Public Sans"/>
                <a:ea typeface="Public Sans"/>
                <a:cs typeface="Public Sans"/>
                <a:sym typeface="Public Sans"/>
              </a:defRPr>
            </a:lvl8pPr>
            <a:lvl9pPr indent="-311150" lvl="8" marL="4114800">
              <a:lnSpc>
                <a:spcPct val="115000"/>
              </a:lnSpc>
              <a:spcBef>
                <a:spcPts val="0"/>
              </a:spcBef>
              <a:spcAft>
                <a:spcPts val="0"/>
              </a:spcAft>
              <a:buClr>
                <a:srgbClr val="001936"/>
              </a:buClr>
              <a:buSzPts val="1300"/>
              <a:buFont typeface="Public Sans"/>
              <a:buChar char="■"/>
              <a:defRPr sz="1300">
                <a:solidFill>
                  <a:srgbClr val="001936"/>
                </a:solidFill>
                <a:latin typeface="Public Sans"/>
                <a:ea typeface="Public Sans"/>
                <a:cs typeface="Public Sans"/>
                <a:sym typeface="Public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ublic Sans"/>
                <a:ea typeface="Public Sans"/>
                <a:cs typeface="Public Sans"/>
                <a:sym typeface="Public Sans"/>
              </a:defRPr>
            </a:lvl1pPr>
            <a:lvl2pPr lvl="1" algn="r">
              <a:buNone/>
              <a:defRPr sz="1000">
                <a:solidFill>
                  <a:schemeClr val="dk2"/>
                </a:solidFill>
                <a:latin typeface="Public Sans"/>
                <a:ea typeface="Public Sans"/>
                <a:cs typeface="Public Sans"/>
                <a:sym typeface="Public Sans"/>
              </a:defRPr>
            </a:lvl2pPr>
            <a:lvl3pPr lvl="2" algn="r">
              <a:buNone/>
              <a:defRPr sz="1000">
                <a:solidFill>
                  <a:schemeClr val="dk2"/>
                </a:solidFill>
                <a:latin typeface="Public Sans"/>
                <a:ea typeface="Public Sans"/>
                <a:cs typeface="Public Sans"/>
                <a:sym typeface="Public Sans"/>
              </a:defRPr>
            </a:lvl3pPr>
            <a:lvl4pPr lvl="3" algn="r">
              <a:buNone/>
              <a:defRPr sz="1000">
                <a:solidFill>
                  <a:schemeClr val="dk2"/>
                </a:solidFill>
                <a:latin typeface="Public Sans"/>
                <a:ea typeface="Public Sans"/>
                <a:cs typeface="Public Sans"/>
                <a:sym typeface="Public Sans"/>
              </a:defRPr>
            </a:lvl4pPr>
            <a:lvl5pPr lvl="4" algn="r">
              <a:buNone/>
              <a:defRPr sz="1000">
                <a:solidFill>
                  <a:schemeClr val="dk2"/>
                </a:solidFill>
                <a:latin typeface="Public Sans"/>
                <a:ea typeface="Public Sans"/>
                <a:cs typeface="Public Sans"/>
                <a:sym typeface="Public Sans"/>
              </a:defRPr>
            </a:lvl5pPr>
            <a:lvl6pPr lvl="5" algn="r">
              <a:buNone/>
              <a:defRPr sz="1000">
                <a:solidFill>
                  <a:schemeClr val="dk2"/>
                </a:solidFill>
                <a:latin typeface="Public Sans"/>
                <a:ea typeface="Public Sans"/>
                <a:cs typeface="Public Sans"/>
                <a:sym typeface="Public Sans"/>
              </a:defRPr>
            </a:lvl6pPr>
            <a:lvl7pPr lvl="6" algn="r">
              <a:buNone/>
              <a:defRPr sz="1000">
                <a:solidFill>
                  <a:schemeClr val="dk2"/>
                </a:solidFill>
                <a:latin typeface="Public Sans"/>
                <a:ea typeface="Public Sans"/>
                <a:cs typeface="Public Sans"/>
                <a:sym typeface="Public Sans"/>
              </a:defRPr>
            </a:lvl7pPr>
            <a:lvl8pPr lvl="7" algn="r">
              <a:buNone/>
              <a:defRPr sz="1000">
                <a:solidFill>
                  <a:schemeClr val="dk2"/>
                </a:solidFill>
                <a:latin typeface="Public Sans"/>
                <a:ea typeface="Public Sans"/>
                <a:cs typeface="Public Sans"/>
                <a:sym typeface="Public Sans"/>
              </a:defRPr>
            </a:lvl8pPr>
            <a:lvl9pPr lvl="8" algn="r">
              <a:buNone/>
              <a:defRPr sz="1000">
                <a:solidFill>
                  <a:schemeClr val="dk2"/>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bennett.ox.ac.uk" TargetMode="External"/><Relationship Id="rId4" Type="http://schemas.openxmlformats.org/officeDocument/2006/relationships/hyperlink" Target="mailto:bennett@phc.ox.ac.uk" TargetMode="External"/><Relationship Id="rId5" Type="http://schemas.openxmlformats.org/officeDocument/2006/relationships/hyperlink" Target="https://twitter.com/BennettOxford" TargetMode="External"/><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pSp>
        <p:nvGrpSpPr>
          <p:cNvPr id="66" name="Google Shape;66;p14"/>
          <p:cNvGrpSpPr/>
          <p:nvPr/>
        </p:nvGrpSpPr>
        <p:grpSpPr>
          <a:xfrm>
            <a:off x="2524958" y="362177"/>
            <a:ext cx="3844599" cy="1080720"/>
            <a:chOff x="1583700" y="707863"/>
            <a:chExt cx="5123400" cy="1440000"/>
          </a:xfrm>
        </p:grpSpPr>
        <p:pic>
          <p:nvPicPr>
            <p:cNvPr id="67" name="Google Shape;67;p14"/>
            <p:cNvPicPr preferRelativeResize="0"/>
            <p:nvPr/>
          </p:nvPicPr>
          <p:blipFill>
            <a:blip r:embed="rId3">
              <a:alphaModFix/>
            </a:blip>
            <a:stretch>
              <a:fillRect/>
            </a:stretch>
          </p:blipFill>
          <p:spPr>
            <a:xfrm>
              <a:off x="1583700" y="707863"/>
              <a:ext cx="3302400" cy="1440000"/>
            </a:xfrm>
            <a:prstGeom prst="rect">
              <a:avLst/>
            </a:prstGeom>
            <a:noFill/>
            <a:ln>
              <a:noFill/>
            </a:ln>
          </p:spPr>
        </p:pic>
        <p:pic>
          <p:nvPicPr>
            <p:cNvPr id="68" name="Google Shape;68;p14"/>
            <p:cNvPicPr preferRelativeResize="0"/>
            <p:nvPr/>
          </p:nvPicPr>
          <p:blipFill>
            <a:blip r:embed="rId4">
              <a:alphaModFix/>
            </a:blip>
            <a:stretch>
              <a:fillRect/>
            </a:stretch>
          </p:blipFill>
          <p:spPr>
            <a:xfrm>
              <a:off x="5267100" y="707863"/>
              <a:ext cx="1440000" cy="1440000"/>
            </a:xfrm>
            <a:prstGeom prst="rect">
              <a:avLst/>
            </a:prstGeom>
            <a:noFill/>
            <a:ln>
              <a:noFill/>
            </a:ln>
          </p:spPr>
        </p:pic>
      </p:grpSp>
      <p:sp>
        <p:nvSpPr>
          <p:cNvPr id="69" name="Google Shape;69;p14"/>
          <p:cNvSpPr txBox="1"/>
          <p:nvPr/>
        </p:nvSpPr>
        <p:spPr>
          <a:xfrm>
            <a:off x="607225" y="1690700"/>
            <a:ext cx="8167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GB" sz="2800">
                <a:solidFill>
                  <a:srgbClr val="002147"/>
                </a:solidFill>
                <a:latin typeface="Public Sans"/>
                <a:ea typeface="Public Sans"/>
                <a:cs typeface="Public Sans"/>
                <a:sym typeface="Public Sans"/>
              </a:rPr>
              <a:t>Better, Broader, Safer: Using Health Data for Research and Analysis </a:t>
            </a:r>
            <a:endParaRPr>
              <a:latin typeface="Public Sans"/>
              <a:ea typeface="Public Sans"/>
              <a:cs typeface="Public Sans"/>
              <a:sym typeface="Public Sans"/>
            </a:endParaRPr>
          </a:p>
        </p:txBody>
      </p:sp>
      <p:sp>
        <p:nvSpPr>
          <p:cNvPr id="70" name="Google Shape;70;p14"/>
          <p:cNvSpPr txBox="1"/>
          <p:nvPr/>
        </p:nvSpPr>
        <p:spPr>
          <a:xfrm>
            <a:off x="1476375" y="2797975"/>
            <a:ext cx="6262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latin typeface="Public Sans"/>
              <a:ea typeface="Public Sans"/>
              <a:cs typeface="Public Sans"/>
              <a:sym typeface="Public Sans"/>
            </a:endParaRPr>
          </a:p>
          <a:p>
            <a:pPr indent="0" lvl="0" marL="0" rtl="0" algn="ctr">
              <a:spcBef>
                <a:spcPts val="0"/>
              </a:spcBef>
              <a:spcAft>
                <a:spcPts val="0"/>
              </a:spcAft>
              <a:buNone/>
            </a:pPr>
            <a:r>
              <a:rPr lang="en-GB">
                <a:latin typeface="Public Sans"/>
                <a:ea typeface="Public Sans"/>
                <a:cs typeface="Public Sans"/>
                <a:sym typeface="Public Sans"/>
              </a:rPr>
              <a:t> Jess Morley</a:t>
            </a:r>
            <a:endParaRPr>
              <a:latin typeface="Public Sans"/>
              <a:ea typeface="Public Sans"/>
              <a:cs typeface="Public Sans"/>
              <a:sym typeface="Public Sans"/>
            </a:endParaRPr>
          </a:p>
          <a:p>
            <a:pPr indent="0" lvl="0" marL="0" rtl="0" algn="ctr">
              <a:spcBef>
                <a:spcPts val="0"/>
              </a:spcBef>
              <a:spcAft>
                <a:spcPts val="0"/>
              </a:spcAft>
              <a:buNone/>
            </a:pPr>
            <a:r>
              <a:rPr lang="en-GB" sz="1000">
                <a:latin typeface="Public Sans"/>
                <a:ea typeface="Public Sans"/>
                <a:cs typeface="Public Sans"/>
                <a:sym typeface="Public Sans"/>
              </a:rPr>
              <a:t>@jessRmorley</a:t>
            </a:r>
            <a:endParaRPr sz="1000">
              <a:latin typeface="Public Sans"/>
              <a:ea typeface="Public Sans"/>
              <a:cs typeface="Public Sans"/>
              <a:sym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a:p>
            <a:pPr indent="0" lvl="0" marL="0" rtl="0" algn="l">
              <a:spcBef>
                <a:spcPts val="0"/>
              </a:spcBef>
              <a:spcAft>
                <a:spcPts val="0"/>
              </a:spcAft>
              <a:buNone/>
            </a:pPr>
            <a:r>
              <a:t/>
            </a:r>
            <a:endParaRPr/>
          </a:p>
        </p:txBody>
      </p:sp>
      <p:sp>
        <p:nvSpPr>
          <p:cNvPr id="125" name="Google Shape;125;p23"/>
          <p:cNvSpPr txBox="1"/>
          <p:nvPr>
            <p:ph idx="1" type="body"/>
          </p:nvPr>
        </p:nvSpPr>
        <p:spPr>
          <a:xfrm>
            <a:off x="311700" y="923875"/>
            <a:ext cx="85206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1200"/>
              </a:spcBef>
              <a:spcAft>
                <a:spcPts val="0"/>
              </a:spcAft>
              <a:buSzPts val="1400"/>
              <a:buChar char="●"/>
            </a:pPr>
            <a:r>
              <a:rPr lang="en-GB" sz="1400"/>
              <a:t>The NHS has a phenomenal resource in the detailed data that has been collected for tens of millions of patients, over the course of many decades. This data represents a spectacular opportunity to improve NHS care, and drive innovation in the life sciences sector.</a:t>
            </a:r>
            <a:endParaRPr sz="1400"/>
          </a:p>
          <a:p>
            <a:pPr indent="-317500" lvl="0" marL="457200" rtl="0" algn="l">
              <a:spcBef>
                <a:spcPts val="0"/>
              </a:spcBef>
              <a:spcAft>
                <a:spcPts val="0"/>
              </a:spcAft>
              <a:buSzPts val="1400"/>
              <a:buChar char="●"/>
            </a:pPr>
            <a:r>
              <a:rPr lang="en-GB" sz="1400"/>
              <a:t>We should all regard it as a profound ethical duty to make the best use of this resource.</a:t>
            </a:r>
            <a:endParaRPr sz="1400"/>
          </a:p>
          <a:p>
            <a:pPr indent="-317500" lvl="0" marL="457200" rtl="0" algn="l">
              <a:spcBef>
                <a:spcPts val="0"/>
              </a:spcBef>
              <a:spcAft>
                <a:spcPts val="0"/>
              </a:spcAft>
              <a:buSzPts val="1400"/>
              <a:buChar char="●"/>
            </a:pPr>
            <a:r>
              <a:rPr lang="en-GB" sz="1400"/>
              <a:t>By investing in a coherent approach to data curation, and a small number of secure platforms, the nation can unlock all the untapped potential in NHS data.</a:t>
            </a:r>
            <a:endParaRPr sz="1400"/>
          </a:p>
          <a:p>
            <a:pPr indent="-317500" lvl="0" marL="457200" rtl="0" algn="l">
              <a:spcBef>
                <a:spcPts val="0"/>
              </a:spcBef>
              <a:spcAft>
                <a:spcPts val="0"/>
              </a:spcAft>
              <a:buSzPts val="1400"/>
              <a:buChar char="●"/>
            </a:pPr>
            <a:r>
              <a:rPr lang="en-GB" sz="1400"/>
              <a:t>This will reap rewards across the global research community.  It will drive innovation across the whole life sciences sector. And it will drive change across the NHS.</a:t>
            </a:r>
            <a:endParaRPr sz="1400"/>
          </a:p>
          <a:p>
            <a:pPr indent="-317500" lvl="0" marL="457200" rtl="0" algn="l">
              <a:spcBef>
                <a:spcPts val="0"/>
              </a:spcBef>
              <a:spcAft>
                <a:spcPts val="0"/>
              </a:spcAft>
              <a:buSzPts val="1400"/>
              <a:buChar char="●"/>
            </a:pPr>
            <a:r>
              <a:rPr lang="en-GB" sz="1400"/>
              <a:t>In all this, we must earn public trust. If we can show the public that we have built secure platforms for data sharing, then every patient can confidently embrace sharing their records, safely and securely, for the good of the NHS, and humanity, around the globe.</a:t>
            </a:r>
            <a:endParaRPr sz="1400"/>
          </a:p>
          <a:p>
            <a:pPr indent="-317500" lvl="0" marL="457200" rtl="0" algn="l">
              <a:spcBef>
                <a:spcPts val="0"/>
              </a:spcBef>
              <a:spcAft>
                <a:spcPts val="0"/>
              </a:spcAft>
              <a:buSzPts val="1400"/>
              <a:buChar char="●"/>
            </a:pPr>
            <a:r>
              <a:rPr lang="en-GB" sz="1400"/>
              <a:t>COVID-19 has brought fresh urgency, and shone a harsh light on some current shortcomings. But future pandemics and waves may bring bigger challenges; and there were always lives waiting to be saved through better, broader, faster, safer use of NHS data.</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 in touch!</a:t>
            </a:r>
            <a:endParaRPr/>
          </a:p>
        </p:txBody>
      </p:sp>
      <p:sp>
        <p:nvSpPr>
          <p:cNvPr id="131" name="Google Shape;131;p2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457200" lvl="0" marL="0" rtl="0" algn="l">
              <a:lnSpc>
                <a:spcPct val="120000"/>
              </a:lnSpc>
              <a:spcBef>
                <a:spcPts val="0"/>
              </a:spcBef>
              <a:spcAft>
                <a:spcPts val="0"/>
              </a:spcAft>
              <a:buNone/>
            </a:pPr>
            <a:r>
              <a:rPr b="1" lang="en-GB" sz="1800">
                <a:solidFill>
                  <a:srgbClr val="0058BE"/>
                </a:solidFill>
                <a:uFill>
                  <a:noFill/>
                </a:uFill>
                <a:hlinkClick r:id="rId3">
                  <a:extLst>
                    <a:ext uri="{A12FA001-AC4F-418D-AE19-62706E023703}">
                      <ahyp:hlinkClr val="tx"/>
                    </a:ext>
                  </a:extLst>
                </a:hlinkClick>
              </a:rPr>
              <a:t>www.bennett.ox.ac.uk</a:t>
            </a:r>
            <a:endParaRPr b="1" sz="1800">
              <a:solidFill>
                <a:srgbClr val="0058BE"/>
              </a:solidFill>
            </a:endParaRPr>
          </a:p>
          <a:p>
            <a:pPr indent="457200" lvl="0" marL="0" rtl="0" algn="l">
              <a:lnSpc>
                <a:spcPct val="120000"/>
              </a:lnSpc>
              <a:spcBef>
                <a:spcPts val="1600"/>
              </a:spcBef>
              <a:spcAft>
                <a:spcPts val="0"/>
              </a:spcAft>
              <a:buNone/>
            </a:pPr>
            <a:r>
              <a:rPr b="1" lang="en-GB" sz="1800">
                <a:solidFill>
                  <a:srgbClr val="0058BE"/>
                </a:solidFill>
              </a:rPr>
              <a:t>jessica.morley</a:t>
            </a:r>
            <a:r>
              <a:rPr b="1" lang="en-GB" sz="1800">
                <a:solidFill>
                  <a:srgbClr val="0058BE"/>
                </a:solidFill>
                <a:uFill>
                  <a:noFill/>
                </a:uFill>
                <a:hlinkClick r:id="rId4">
                  <a:extLst>
                    <a:ext uri="{A12FA001-AC4F-418D-AE19-62706E023703}">
                      <ahyp:hlinkClr val="tx"/>
                    </a:ext>
                  </a:extLst>
                </a:hlinkClick>
              </a:rPr>
              <a:t>@phc.ox.ac.uk</a:t>
            </a:r>
            <a:endParaRPr b="1" sz="1800">
              <a:solidFill>
                <a:srgbClr val="0058BE"/>
              </a:solidFill>
            </a:endParaRPr>
          </a:p>
          <a:p>
            <a:pPr indent="457200" lvl="0" marL="0" rtl="0" algn="l">
              <a:lnSpc>
                <a:spcPct val="120000"/>
              </a:lnSpc>
              <a:spcBef>
                <a:spcPts val="1600"/>
              </a:spcBef>
              <a:spcAft>
                <a:spcPts val="0"/>
              </a:spcAft>
              <a:buNone/>
            </a:pPr>
            <a:r>
              <a:rPr b="1" lang="en-GB" sz="1800">
                <a:solidFill>
                  <a:srgbClr val="0058BE"/>
                </a:solidFill>
                <a:uFill>
                  <a:noFill/>
                </a:uFill>
                <a:hlinkClick r:id="rId5">
                  <a:extLst>
                    <a:ext uri="{A12FA001-AC4F-418D-AE19-62706E023703}">
                      <ahyp:hlinkClr val="tx"/>
                    </a:ext>
                  </a:extLst>
                </a:hlinkClick>
              </a:rPr>
              <a:t>@BennettOxford</a:t>
            </a:r>
            <a:endParaRPr sz="1800">
              <a:solidFill>
                <a:srgbClr val="0058BE"/>
              </a:solidFill>
            </a:endParaRPr>
          </a:p>
          <a:p>
            <a:pPr indent="457200" lvl="0" marL="0" rtl="0" algn="l">
              <a:lnSpc>
                <a:spcPct val="120000"/>
              </a:lnSpc>
              <a:spcBef>
                <a:spcPts val="1600"/>
              </a:spcBef>
              <a:spcAft>
                <a:spcPts val="0"/>
              </a:spcAft>
              <a:buNone/>
            </a:pPr>
            <a:r>
              <a:rPr b="1" lang="en-GB" sz="1800">
                <a:solidFill>
                  <a:srgbClr val="0058BE"/>
                </a:solidFill>
              </a:rPr>
              <a:t>@jessRMorley</a:t>
            </a:r>
            <a:endParaRPr b="1" sz="1800">
              <a:solidFill>
                <a:srgbClr val="0058BE"/>
              </a:solidFill>
            </a:endParaRPr>
          </a:p>
          <a:p>
            <a:pPr indent="457200" lvl="0" marL="0" rtl="0" algn="l">
              <a:lnSpc>
                <a:spcPct val="120000"/>
              </a:lnSpc>
              <a:spcBef>
                <a:spcPts val="1600"/>
              </a:spcBef>
              <a:spcAft>
                <a:spcPts val="1600"/>
              </a:spcAft>
              <a:buNone/>
            </a:pPr>
            <a:r>
              <a:rPr b="1" lang="en-GB" sz="1800">
                <a:solidFill>
                  <a:srgbClr val="0058BE"/>
                </a:solidFill>
              </a:rPr>
              <a:t>@bengoldacre</a:t>
            </a:r>
            <a:endParaRPr b="1" sz="1800">
              <a:solidFill>
                <a:srgbClr val="0058BE"/>
              </a:solidFill>
            </a:endParaRPr>
          </a:p>
        </p:txBody>
      </p:sp>
      <p:pic>
        <p:nvPicPr>
          <p:cNvPr id="132" name="Google Shape;132;p24"/>
          <p:cNvPicPr preferRelativeResize="0"/>
          <p:nvPr/>
        </p:nvPicPr>
        <p:blipFill>
          <a:blip r:embed="rId6">
            <a:alphaModFix/>
          </a:blip>
          <a:stretch>
            <a:fillRect/>
          </a:stretch>
        </p:blipFill>
        <p:spPr>
          <a:xfrm>
            <a:off x="414458" y="2077567"/>
            <a:ext cx="360000" cy="295999"/>
          </a:xfrm>
          <a:prstGeom prst="rect">
            <a:avLst/>
          </a:prstGeom>
          <a:noFill/>
          <a:ln>
            <a:noFill/>
          </a:ln>
        </p:spPr>
      </p:pic>
      <p:pic>
        <p:nvPicPr>
          <p:cNvPr id="133" name="Google Shape;133;p24"/>
          <p:cNvPicPr preferRelativeResize="0"/>
          <p:nvPr/>
        </p:nvPicPr>
        <p:blipFill>
          <a:blip r:embed="rId7">
            <a:alphaModFix/>
          </a:blip>
          <a:stretch>
            <a:fillRect/>
          </a:stretch>
        </p:blipFill>
        <p:spPr>
          <a:xfrm>
            <a:off x="414450" y="1523134"/>
            <a:ext cx="360000" cy="360000"/>
          </a:xfrm>
          <a:prstGeom prst="rect">
            <a:avLst/>
          </a:prstGeom>
          <a:noFill/>
          <a:ln>
            <a:noFill/>
          </a:ln>
        </p:spPr>
      </p:pic>
      <p:pic>
        <p:nvPicPr>
          <p:cNvPr id="134" name="Google Shape;134;p24"/>
          <p:cNvPicPr preferRelativeResize="0"/>
          <p:nvPr/>
        </p:nvPicPr>
        <p:blipFill>
          <a:blip r:embed="rId8">
            <a:alphaModFix/>
          </a:blip>
          <a:stretch>
            <a:fillRect/>
          </a:stretch>
        </p:blipFill>
        <p:spPr>
          <a:xfrm>
            <a:off x="414450" y="982213"/>
            <a:ext cx="360000" cy="36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205550" y="750475"/>
            <a:ext cx="3955876" cy="3489250"/>
          </a:xfrm>
          <a:prstGeom prst="rect">
            <a:avLst/>
          </a:prstGeom>
          <a:noFill/>
          <a:ln>
            <a:noFill/>
          </a:ln>
        </p:spPr>
      </p:pic>
      <p:sp>
        <p:nvSpPr>
          <p:cNvPr id="76" name="Google Shape;76;p15"/>
          <p:cNvSpPr txBox="1"/>
          <p:nvPr/>
        </p:nvSpPr>
        <p:spPr>
          <a:xfrm>
            <a:off x="4665025" y="757575"/>
            <a:ext cx="4173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ublic Sans"/>
              <a:buChar char="●"/>
            </a:pPr>
            <a:r>
              <a:rPr lang="en-GB">
                <a:latin typeface="Public Sans"/>
                <a:ea typeface="Public Sans"/>
                <a:cs typeface="Public Sans"/>
                <a:sym typeface="Public Sans"/>
              </a:rPr>
              <a:t>Broad terms of reference </a:t>
            </a:r>
            <a:endParaRPr>
              <a:latin typeface="Public Sans"/>
              <a:ea typeface="Public Sans"/>
              <a:cs typeface="Public Sans"/>
              <a:sym typeface="Public Sans"/>
            </a:endParaRPr>
          </a:p>
          <a:p>
            <a:pPr indent="0" lvl="0" marL="457200" rtl="0" algn="l">
              <a:spcBef>
                <a:spcPts val="0"/>
              </a:spcBef>
              <a:spcAft>
                <a:spcPts val="0"/>
              </a:spcAft>
              <a:buNone/>
            </a:pPr>
            <a:r>
              <a:t/>
            </a:r>
            <a:endParaRPr>
              <a:latin typeface="Public Sans"/>
              <a:ea typeface="Public Sans"/>
              <a:cs typeface="Public Sans"/>
              <a:sym typeface="Public Sans"/>
            </a:endParaRPr>
          </a:p>
          <a:p>
            <a:pPr indent="-317500" lvl="0" marL="457200" rtl="0" algn="l">
              <a:spcBef>
                <a:spcPts val="0"/>
              </a:spcBef>
              <a:spcAft>
                <a:spcPts val="0"/>
              </a:spcAft>
              <a:buSzPts val="1400"/>
              <a:buFont typeface="Public Sans"/>
              <a:buChar char="●"/>
            </a:pPr>
            <a:r>
              <a:rPr lang="en-GB">
                <a:latin typeface="Public Sans"/>
                <a:ea typeface="Public Sans"/>
                <a:cs typeface="Public Sans"/>
                <a:sym typeface="Public Sans"/>
              </a:rPr>
              <a:t>300+ </a:t>
            </a:r>
            <a:r>
              <a:rPr lang="en-GB">
                <a:latin typeface="Public Sans"/>
                <a:ea typeface="Public Sans"/>
                <a:cs typeface="Public Sans"/>
                <a:sym typeface="Public Sans"/>
              </a:rPr>
              <a:t>Interviews</a:t>
            </a:r>
            <a:endParaRPr>
              <a:latin typeface="Public Sans"/>
              <a:ea typeface="Public Sans"/>
              <a:cs typeface="Public Sans"/>
              <a:sym typeface="Public Sans"/>
            </a:endParaRPr>
          </a:p>
          <a:p>
            <a:pPr indent="0" lvl="0" marL="457200" rtl="0" algn="l">
              <a:spcBef>
                <a:spcPts val="0"/>
              </a:spcBef>
              <a:spcAft>
                <a:spcPts val="0"/>
              </a:spcAft>
              <a:buNone/>
            </a:pPr>
            <a:r>
              <a:t/>
            </a:r>
            <a:endParaRPr>
              <a:latin typeface="Public Sans"/>
              <a:ea typeface="Public Sans"/>
              <a:cs typeface="Public Sans"/>
              <a:sym typeface="Public Sans"/>
            </a:endParaRPr>
          </a:p>
          <a:p>
            <a:pPr indent="-317500" lvl="0" marL="457200" rtl="0" algn="l">
              <a:spcBef>
                <a:spcPts val="0"/>
              </a:spcBef>
              <a:spcAft>
                <a:spcPts val="0"/>
              </a:spcAft>
              <a:buSzPts val="1400"/>
              <a:buFont typeface="Public Sans"/>
              <a:buChar char="●"/>
            </a:pPr>
            <a:r>
              <a:rPr lang="en-GB">
                <a:latin typeface="Public Sans"/>
                <a:ea typeface="Public Sans"/>
                <a:cs typeface="Public Sans"/>
                <a:sym typeface="Public Sans"/>
              </a:rPr>
              <a:t>Desk Research </a:t>
            </a:r>
            <a:endParaRPr>
              <a:latin typeface="Public Sans"/>
              <a:ea typeface="Public Sans"/>
              <a:cs typeface="Public Sans"/>
              <a:sym typeface="Public Sans"/>
            </a:endParaRPr>
          </a:p>
          <a:p>
            <a:pPr indent="0" lvl="0" marL="457200" rtl="0" algn="l">
              <a:spcBef>
                <a:spcPts val="0"/>
              </a:spcBef>
              <a:spcAft>
                <a:spcPts val="0"/>
              </a:spcAft>
              <a:buNone/>
            </a:pPr>
            <a:r>
              <a:t/>
            </a:r>
            <a:endParaRPr>
              <a:latin typeface="Public Sans"/>
              <a:ea typeface="Public Sans"/>
              <a:cs typeface="Public Sans"/>
              <a:sym typeface="Public Sans"/>
            </a:endParaRPr>
          </a:p>
          <a:p>
            <a:pPr indent="-317500" lvl="0" marL="457200" rtl="0" algn="l">
              <a:spcBef>
                <a:spcPts val="0"/>
              </a:spcBef>
              <a:spcAft>
                <a:spcPts val="0"/>
              </a:spcAft>
              <a:buSzPts val="1400"/>
              <a:buFont typeface="Public Sans"/>
              <a:buChar char="●"/>
            </a:pPr>
            <a:r>
              <a:rPr lang="en-GB">
                <a:latin typeface="Public Sans"/>
                <a:ea typeface="Public Sans"/>
                <a:cs typeface="Public Sans"/>
                <a:sym typeface="Public Sans"/>
              </a:rPr>
              <a:t>Focus Groups </a:t>
            </a:r>
            <a:endParaRPr>
              <a:latin typeface="Public Sans"/>
              <a:ea typeface="Public Sans"/>
              <a:cs typeface="Public Sans"/>
              <a:sym typeface="Public Sans"/>
            </a:endParaRPr>
          </a:p>
          <a:p>
            <a:pPr indent="0" lvl="0" marL="457200" rtl="0" algn="l">
              <a:spcBef>
                <a:spcPts val="0"/>
              </a:spcBef>
              <a:spcAft>
                <a:spcPts val="0"/>
              </a:spcAft>
              <a:buNone/>
            </a:pPr>
            <a:r>
              <a:t/>
            </a:r>
            <a:endParaRPr>
              <a:latin typeface="Public Sans"/>
              <a:ea typeface="Public Sans"/>
              <a:cs typeface="Public Sans"/>
              <a:sym typeface="Public Sans"/>
            </a:endParaRPr>
          </a:p>
          <a:p>
            <a:pPr indent="-317500" lvl="0" marL="457200" rtl="0" algn="l">
              <a:spcBef>
                <a:spcPts val="0"/>
              </a:spcBef>
              <a:spcAft>
                <a:spcPts val="0"/>
              </a:spcAft>
              <a:buSzPts val="1400"/>
              <a:buFont typeface="Public Sans"/>
              <a:buChar char="●"/>
            </a:pPr>
            <a:r>
              <a:rPr lang="en-GB">
                <a:latin typeface="Public Sans"/>
                <a:ea typeface="Public Sans"/>
                <a:cs typeface="Public Sans"/>
                <a:sym typeface="Public Sans"/>
              </a:rPr>
              <a:t>&gt;180 Recommendations </a:t>
            </a:r>
            <a:endParaRPr>
              <a:latin typeface="Public Sans"/>
              <a:ea typeface="Public Sans"/>
              <a:cs typeface="Public Sans"/>
              <a:sym typeface="Public Sans"/>
            </a:endParaRPr>
          </a:p>
        </p:txBody>
      </p:sp>
      <p:sp>
        <p:nvSpPr>
          <p:cNvPr id="77" name="Google Shape;77;p15"/>
          <p:cNvSpPr txBox="1"/>
          <p:nvPr/>
        </p:nvSpPr>
        <p:spPr>
          <a:xfrm>
            <a:off x="265800" y="0"/>
            <a:ext cx="54624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800">
                <a:solidFill>
                  <a:srgbClr val="002147"/>
                </a:solidFill>
                <a:latin typeface="Public Sans"/>
                <a:ea typeface="Public Sans"/>
                <a:cs typeface="Public Sans"/>
                <a:sym typeface="Public Sans"/>
              </a:rPr>
              <a:t>Background</a:t>
            </a:r>
            <a:endParaRPr b="1" sz="2800">
              <a:solidFill>
                <a:srgbClr val="002147"/>
              </a:solidFill>
              <a:latin typeface="Public Sans"/>
              <a:ea typeface="Public Sans"/>
              <a:cs typeface="Public Sans"/>
              <a:sym typeface="Public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28600"/>
            <a:ext cx="4260300" cy="572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t/>
            </a:r>
            <a:endParaRPr/>
          </a:p>
          <a:p>
            <a:pPr indent="0" lvl="0" marL="0" rtl="0" algn="l">
              <a:lnSpc>
                <a:spcPct val="115000"/>
              </a:lnSpc>
              <a:spcBef>
                <a:spcPts val="0"/>
              </a:spcBef>
              <a:spcAft>
                <a:spcPts val="0"/>
              </a:spcAft>
              <a:buClr>
                <a:schemeClr val="dk1"/>
              </a:buClr>
              <a:buSzPct val="39285"/>
              <a:buFont typeface="Arial"/>
              <a:buNone/>
            </a:pPr>
            <a:r>
              <a:rPr lang="en-GB"/>
              <a:t>Platforms and security</a:t>
            </a:r>
            <a:endParaRPr/>
          </a:p>
          <a:p>
            <a:pPr indent="0" lvl="0" marL="0" rtl="0" algn="l">
              <a:spcBef>
                <a:spcPts val="0"/>
              </a:spcBef>
              <a:spcAft>
                <a:spcPts val="0"/>
              </a:spcAft>
              <a:buNone/>
            </a:pPr>
            <a:r>
              <a:t/>
            </a:r>
            <a:endParaRPr/>
          </a:p>
        </p:txBody>
      </p:sp>
      <p:sp>
        <p:nvSpPr>
          <p:cNvPr id="83" name="Google Shape;83;p16"/>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209550" lvl="0" marL="177800" rtl="0" algn="l">
              <a:spcBef>
                <a:spcPts val="0"/>
              </a:spcBef>
              <a:spcAft>
                <a:spcPts val="0"/>
              </a:spcAft>
              <a:buClr>
                <a:schemeClr val="dk1"/>
              </a:buClr>
              <a:buSzPts val="1300"/>
              <a:buChar char="●"/>
            </a:pPr>
            <a:r>
              <a:rPr lang="en-GB"/>
              <a:t>1.</a:t>
            </a:r>
            <a:r>
              <a:rPr b="1" lang="en-GB"/>
              <a:t>Build trust by taking concrete action on privacy and transparency</a:t>
            </a:r>
            <a:r>
              <a:rPr lang="en-GB"/>
              <a:t>: trust cannot be earned through communications and public engagement alone.</a:t>
            </a:r>
            <a:endParaRPr/>
          </a:p>
          <a:p>
            <a:pPr indent="-209550" lvl="0" marL="177800" rtl="0" algn="l">
              <a:spcBef>
                <a:spcPts val="0"/>
              </a:spcBef>
              <a:spcAft>
                <a:spcPts val="0"/>
              </a:spcAft>
              <a:buClr>
                <a:schemeClr val="dk1"/>
              </a:buClr>
              <a:buSzPts val="1300"/>
              <a:buChar char="●"/>
            </a:pPr>
            <a:r>
              <a:rPr lang="en-GB"/>
              <a:t>2. </a:t>
            </a:r>
            <a:r>
              <a:rPr b="1" lang="en-GB"/>
              <a:t>Ensure all NHS data policies actively acknowledge the shortcomings of ‘pseudonymisation’ and ‘trust’</a:t>
            </a:r>
            <a:r>
              <a:rPr lang="en-GB"/>
              <a:t> as techniques to manage patient privacy: </a:t>
            </a:r>
            <a:endParaRPr/>
          </a:p>
          <a:p>
            <a:pPr indent="-209550" lvl="0" marL="177800" rtl="0" algn="l">
              <a:spcBef>
                <a:spcPts val="0"/>
              </a:spcBef>
              <a:spcAft>
                <a:spcPts val="0"/>
              </a:spcAft>
              <a:buClr>
                <a:schemeClr val="dk1"/>
              </a:buClr>
              <a:buSzPts val="1300"/>
              <a:buChar char="●"/>
            </a:pPr>
            <a:r>
              <a:rPr lang="en-GB"/>
              <a:t>3. </a:t>
            </a:r>
            <a:r>
              <a:rPr b="1" lang="en-GB"/>
              <a:t>Build a small number of secure analytics platforms</a:t>
            </a:r>
            <a:r>
              <a:rPr lang="en-GB"/>
              <a:t> – shared ‘Trusted Research Environments’ – then make these the norm</a:t>
            </a:r>
            <a:endParaRPr/>
          </a:p>
          <a:p>
            <a:pPr indent="-209550" lvl="0" marL="177800" rtl="0" algn="l">
              <a:spcBef>
                <a:spcPts val="0"/>
              </a:spcBef>
              <a:spcAft>
                <a:spcPts val="0"/>
              </a:spcAft>
              <a:buClr>
                <a:schemeClr val="dk1"/>
              </a:buClr>
              <a:buSzPts val="1300"/>
              <a:buChar char="●"/>
            </a:pPr>
            <a:r>
              <a:rPr lang="en-GB"/>
              <a:t>4. </a:t>
            </a:r>
            <a:r>
              <a:rPr b="1" lang="en-GB"/>
              <a:t>Use the enhanced privacy protections of TREs to create new, faster access rules and processes for safe users of NHS data;</a:t>
            </a:r>
            <a:r>
              <a:rPr lang="en-GB"/>
              <a:t> ensure all TREs publish logs of all activity, to build public trust.</a:t>
            </a:r>
            <a:endParaRPr/>
          </a:p>
          <a:p>
            <a:pPr indent="-209550" lvl="0" marL="177800" rtl="0" algn="l">
              <a:spcBef>
                <a:spcPts val="0"/>
              </a:spcBef>
              <a:spcAft>
                <a:spcPts val="0"/>
              </a:spcAft>
              <a:buClr>
                <a:schemeClr val="dk1"/>
              </a:buClr>
              <a:buSzPts val="1300"/>
              <a:buChar char="●"/>
            </a:pPr>
            <a:r>
              <a:rPr lang="en-GB"/>
              <a:t>5. </a:t>
            </a:r>
            <a:r>
              <a:rPr b="1" lang="en-GB"/>
              <a:t>Map all current bulk flows of pseudonymised NHS GP data</a:t>
            </a:r>
            <a:r>
              <a:rPr lang="en-GB"/>
              <a:t>, and then shut these down, wherever possible, as soon as TREs for GP data meet all reasonable user needs.</a:t>
            </a:r>
            <a:endParaRPr/>
          </a:p>
          <a:p>
            <a:pPr indent="-209550" lvl="0" marL="177800" rtl="0" algn="l">
              <a:spcBef>
                <a:spcPts val="0"/>
              </a:spcBef>
              <a:spcAft>
                <a:spcPts val="0"/>
              </a:spcAft>
              <a:buClr>
                <a:schemeClr val="dk1"/>
              </a:buClr>
              <a:buSzPts val="1300"/>
              <a:buChar char="●"/>
            </a:pPr>
            <a:r>
              <a:rPr lang="en-GB"/>
              <a:t>6</a:t>
            </a:r>
            <a:r>
              <a:rPr b="1" lang="en-GB"/>
              <a:t>. Use TREs – where all analysts work in a standard environment – as a strategic opportunity to drive modern, efficient, open, collaborative approaches to data science.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Modern, Open Working Methods for NHS Data</a:t>
            </a:r>
            <a:endParaRPr/>
          </a:p>
        </p:txBody>
      </p:sp>
      <p:sp>
        <p:nvSpPr>
          <p:cNvPr id="89" name="Google Shape;89;p17"/>
          <p:cNvSpPr txBox="1"/>
          <p:nvPr>
            <p:ph idx="1" type="body"/>
          </p:nvPr>
        </p:nvSpPr>
        <p:spPr>
          <a:xfrm>
            <a:off x="268950" y="801300"/>
            <a:ext cx="860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262549" lvl="0" marL="269999" rtl="0" algn="l">
              <a:spcBef>
                <a:spcPts val="0"/>
              </a:spcBef>
              <a:spcAft>
                <a:spcPts val="0"/>
              </a:spcAft>
              <a:buSzPts val="1300"/>
              <a:buChar char="●"/>
            </a:pPr>
            <a:r>
              <a:rPr lang="en-GB" sz="1300"/>
              <a:t>7. </a:t>
            </a:r>
            <a:r>
              <a:rPr b="1" lang="en-GB" sz="1300"/>
              <a:t>Promote and resource ‘Reproducible Analytical Pathways’</a:t>
            </a:r>
            <a:r>
              <a:rPr lang="en-GB" sz="1300"/>
              <a:t> as the minimum standard for academic and NHS data analysis</a:t>
            </a:r>
            <a:endParaRPr sz="1300"/>
          </a:p>
          <a:p>
            <a:pPr indent="-262549" lvl="0" marL="269999" rtl="0" algn="l">
              <a:spcBef>
                <a:spcPts val="0"/>
              </a:spcBef>
              <a:spcAft>
                <a:spcPts val="0"/>
              </a:spcAft>
              <a:buSzPts val="1300"/>
              <a:buChar char="●"/>
            </a:pPr>
            <a:r>
              <a:rPr lang="en-GB" sz="1300"/>
              <a:t>8.</a:t>
            </a:r>
            <a:r>
              <a:rPr b="1" lang="en-GB" sz="1300"/>
              <a:t> Ensure all code for data curation and analysis paid for by the state through academic funders and NHS procurement is shared openly</a:t>
            </a:r>
            <a:r>
              <a:rPr lang="en-GB" sz="1300"/>
              <a:t>, with appropriate technical documentation, to all data users. </a:t>
            </a:r>
            <a:endParaRPr sz="1300"/>
          </a:p>
          <a:p>
            <a:pPr indent="-262549" lvl="0" marL="269999" rtl="0" algn="l">
              <a:spcBef>
                <a:spcPts val="0"/>
              </a:spcBef>
              <a:spcAft>
                <a:spcPts val="0"/>
              </a:spcAft>
              <a:buSzPts val="1300"/>
              <a:buChar char="●"/>
            </a:pPr>
            <a:r>
              <a:rPr lang="en-GB" sz="1300"/>
              <a:t>9. </a:t>
            </a:r>
            <a:r>
              <a:rPr b="1" lang="en-GB" sz="1300"/>
              <a:t>Recognise software development as a central feature of all good work with data.</a:t>
            </a:r>
            <a:endParaRPr b="1" sz="1300"/>
          </a:p>
          <a:p>
            <a:pPr indent="-262549" lvl="0" marL="269999" rtl="0" algn="l">
              <a:spcBef>
                <a:spcPts val="0"/>
              </a:spcBef>
              <a:spcAft>
                <a:spcPts val="0"/>
              </a:spcAft>
              <a:buSzPts val="1300"/>
              <a:buChar char="●"/>
            </a:pPr>
            <a:r>
              <a:rPr lang="en-GB" sz="1300"/>
              <a:t>10.</a:t>
            </a:r>
            <a:r>
              <a:rPr b="1" lang="en-GB" sz="1300"/>
              <a:t> Bridge the gap between health research and software development</a:t>
            </a:r>
            <a:r>
              <a:rPr lang="en-GB" sz="1300"/>
              <a:t>: train academic researchers and NHS analysts in contemporary computational data science techniques, using RAP where appropriate; offer ‘onboarding’ training for software developers and data scientists who are entering health services research and epidemiology; use in-person and online training; make online resources openly available where possible.</a:t>
            </a:r>
            <a:endParaRPr sz="1300"/>
          </a:p>
          <a:p>
            <a:pPr indent="-262549" lvl="0" marL="269999" rtl="0" algn="l">
              <a:spcBef>
                <a:spcPts val="0"/>
              </a:spcBef>
              <a:spcAft>
                <a:spcPts val="0"/>
              </a:spcAft>
              <a:buSzPts val="1300"/>
              <a:buChar char="●"/>
            </a:pPr>
            <a:r>
              <a:rPr lang="en-GB" sz="1300"/>
              <a:t>11. N</a:t>
            </a:r>
            <a:r>
              <a:rPr b="1" lang="en-GB" sz="1300"/>
              <a:t>ote that ‘open code’ is different to ‘open data</a:t>
            </a:r>
            <a:r>
              <a:rPr lang="en-GB" sz="1300"/>
              <a:t>’: it is reasonable for the NHS and government to do some analyses discreetly without sharing all results in real time.</a:t>
            </a:r>
            <a:endParaRPr sz="1300"/>
          </a:p>
          <a:p>
            <a:pPr indent="0" lvl="0" marL="269999" rtl="0" algn="l">
              <a:lnSpc>
                <a:spcPct val="120000"/>
              </a:lnSpc>
              <a:spcBef>
                <a:spcPts val="0"/>
              </a:spcBef>
              <a:spcAft>
                <a:spcPts val="8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curation and knowledge management</a:t>
            </a:r>
            <a:endParaRPr/>
          </a:p>
        </p:txBody>
      </p:sp>
      <p:sp>
        <p:nvSpPr>
          <p:cNvPr id="95" name="Google Shape;95;p18"/>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12. </a:t>
            </a:r>
            <a:r>
              <a:rPr b="1" lang="en-GB"/>
              <a:t>Stop doing data curation differently, to variable and unseen standards, duplicatively in every team, data centre, and project</a:t>
            </a:r>
            <a:r>
              <a:rPr lang="en-GB"/>
              <a:t>: recognise NHS data curation as a complex, standalone, high status technical challenge of its own.</a:t>
            </a:r>
            <a:endParaRPr/>
          </a:p>
          <a:p>
            <a:pPr indent="0" lvl="0" marL="0" rtl="0" algn="l">
              <a:spcBef>
                <a:spcPts val="0"/>
              </a:spcBef>
              <a:spcAft>
                <a:spcPts val="0"/>
              </a:spcAft>
              <a:buClr>
                <a:schemeClr val="dk1"/>
              </a:buClr>
              <a:buSzPts val="1100"/>
              <a:buFont typeface="Arial"/>
              <a:buNone/>
            </a:pPr>
            <a:r>
              <a:rPr lang="en-GB"/>
              <a:t>13.</a:t>
            </a:r>
            <a:r>
              <a:rPr b="1" lang="en-GB"/>
              <a:t> Meet this challenge with systematic curation work, devoted teams, shared working practices, shared code, shared tools, and shared documentation</a:t>
            </a:r>
            <a:r>
              <a:rPr lang="en-GB"/>
              <a:t>; driven by open competitive funding to develop new shared curation methods and tools, and to manually curate data for individual datasets and fields.</a:t>
            </a:r>
            <a:endParaRPr/>
          </a:p>
          <a:p>
            <a:pPr indent="0" lvl="0" marL="0" rtl="0" algn="l">
              <a:spcBef>
                <a:spcPts val="0"/>
              </a:spcBef>
              <a:spcAft>
                <a:spcPts val="0"/>
              </a:spcAft>
              <a:buClr>
                <a:schemeClr val="dk1"/>
              </a:buClr>
              <a:buSzPts val="1100"/>
              <a:buFont typeface="Arial"/>
              <a:buNone/>
            </a:pPr>
            <a:r>
              <a:rPr lang="en-GB"/>
              <a:t>14. </a:t>
            </a:r>
            <a:r>
              <a:rPr b="1" lang="en-GB"/>
              <a:t>Use TREs as an opportunity to impose standards on how commonly used datasets are stored, and curated </a:t>
            </a:r>
            <a:r>
              <a:rPr lang="en-GB"/>
              <a:t>into analysis-ready tables.</a:t>
            </a:r>
            <a:endParaRPr/>
          </a:p>
          <a:p>
            <a:pPr indent="0" lvl="0" marL="0" rtl="0" algn="l">
              <a:spcBef>
                <a:spcPts val="0"/>
              </a:spcBef>
              <a:spcAft>
                <a:spcPts val="0"/>
              </a:spcAft>
              <a:buClr>
                <a:schemeClr val="dk1"/>
              </a:buClr>
              <a:buSzPts val="1100"/>
              <a:buFont typeface="Arial"/>
              <a:buNone/>
            </a:pPr>
            <a:r>
              <a:rPr lang="en-GB"/>
              <a:t>15. </a:t>
            </a:r>
            <a:r>
              <a:rPr b="1" lang="en-GB"/>
              <a:t>Create an open online library for NHS data curation code, validity tests, and technical documentation</a:t>
            </a:r>
            <a:r>
              <a:rPr lang="en-GB"/>
              <a:t> with dedicated staff who have appropriate skills in data science, curation, and technical documentation; so that new analysts, academics and innovators can arrive to find platforms with well curated data and accessible technical documentation.</a:t>
            </a:r>
            <a:endParaRPr/>
          </a:p>
          <a:p>
            <a:pPr indent="0" lvl="0" marL="0" rtl="0" algn="l">
              <a:spcBef>
                <a:spcPts val="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NHS Data Analysts</a:t>
            </a:r>
            <a:endParaRPr/>
          </a:p>
          <a:p>
            <a:pPr indent="0" lvl="0" marL="0" rtl="0" algn="l">
              <a:spcBef>
                <a:spcPts val="0"/>
              </a:spcBef>
              <a:spcAft>
                <a:spcPts val="0"/>
              </a:spcAft>
              <a:buNone/>
            </a:pPr>
            <a:r>
              <a:t/>
            </a:r>
            <a:endParaRPr/>
          </a:p>
        </p:txBody>
      </p:sp>
      <p:sp>
        <p:nvSpPr>
          <p:cNvPr id="101" name="Google Shape;101;p1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33343F"/>
                </a:solidFill>
              </a:rPr>
              <a:t>16. </a:t>
            </a:r>
            <a:r>
              <a:rPr b="1" lang="en-GB">
                <a:solidFill>
                  <a:srgbClr val="33343F"/>
                </a:solidFill>
              </a:rPr>
              <a:t>Create an NHS Analyst Service modelled on the Government Economic Service and Statistical Service</a:t>
            </a:r>
            <a:endParaRPr b="1">
              <a:solidFill>
                <a:srgbClr val="33343F"/>
              </a:solidFill>
            </a:endParaRPr>
          </a:p>
          <a:p>
            <a:pPr indent="0" lvl="0" marL="0" rtl="0" algn="l">
              <a:spcBef>
                <a:spcPts val="0"/>
              </a:spcBef>
              <a:spcAft>
                <a:spcPts val="0"/>
              </a:spcAft>
              <a:buClr>
                <a:schemeClr val="dk1"/>
              </a:buClr>
              <a:buSzPts val="1100"/>
              <a:buFont typeface="Arial"/>
              <a:buNone/>
            </a:pPr>
            <a:r>
              <a:rPr lang="en-GB">
                <a:solidFill>
                  <a:srgbClr val="33343F"/>
                </a:solidFill>
              </a:rPr>
              <a:t>17. </a:t>
            </a:r>
            <a:r>
              <a:rPr b="1" lang="en-GB">
                <a:solidFill>
                  <a:srgbClr val="33343F"/>
                </a:solidFill>
              </a:rPr>
              <a:t>Embrace modern, open working methods for NHS data analysis</a:t>
            </a:r>
            <a:r>
              <a:rPr lang="en-GB">
                <a:solidFill>
                  <a:srgbClr val="33343F"/>
                </a:solidFill>
              </a:rPr>
              <a:t> by committing to Reproducible Analytical Pipelines (RAP) as the core working practice that must be supported by all platforms and teams; make this a core focus of NHS analyst training.</a:t>
            </a:r>
            <a:endParaRPr>
              <a:solidFill>
                <a:srgbClr val="33343F"/>
              </a:solidFill>
            </a:endParaRPr>
          </a:p>
          <a:p>
            <a:pPr indent="0" lvl="0" marL="0" rtl="0" algn="l">
              <a:spcBef>
                <a:spcPts val="0"/>
              </a:spcBef>
              <a:spcAft>
                <a:spcPts val="0"/>
              </a:spcAft>
              <a:buNone/>
            </a:pPr>
            <a:r>
              <a:rPr lang="en-GB">
                <a:solidFill>
                  <a:srgbClr val="33343F"/>
                </a:solidFill>
              </a:rPr>
              <a:t>18. </a:t>
            </a:r>
            <a:r>
              <a:rPr b="1" lang="en-GB">
                <a:solidFill>
                  <a:srgbClr val="33343F"/>
                </a:solidFill>
              </a:rPr>
              <a:t>Create an Open College for NHS Analysts</a:t>
            </a:r>
            <a:endParaRPr b="1">
              <a:solidFill>
                <a:srgbClr val="33343F"/>
              </a:solidFill>
            </a:endParaRPr>
          </a:p>
          <a:p>
            <a:pPr indent="0" lvl="0" marL="0" rtl="0" algn="l">
              <a:spcBef>
                <a:spcPts val="0"/>
              </a:spcBef>
              <a:spcAft>
                <a:spcPts val="0"/>
              </a:spcAft>
              <a:buNone/>
            </a:pPr>
            <a:r>
              <a:rPr lang="en-GB">
                <a:solidFill>
                  <a:srgbClr val="33343F"/>
                </a:solidFill>
              </a:rPr>
              <a:t>19. </a:t>
            </a:r>
            <a:r>
              <a:rPr b="1" lang="en-GB">
                <a:solidFill>
                  <a:srgbClr val="33343F"/>
                </a:solidFill>
              </a:rPr>
              <a:t>Recognise the value of knowledge management</a:t>
            </a:r>
            <a:r>
              <a:rPr lang="en-GB">
                <a:solidFill>
                  <a:srgbClr val="33343F"/>
                </a:solidFill>
              </a:rPr>
              <a:t>: create and maintain a curated national open library of NHS analyst code and methods, with adequate technical documentation</a:t>
            </a:r>
            <a:endParaRPr>
              <a:solidFill>
                <a:srgbClr val="33343F"/>
              </a:solidFill>
            </a:endParaRPr>
          </a:p>
          <a:p>
            <a:pPr indent="0" lvl="0" marL="0" rtl="0" algn="l">
              <a:spcBef>
                <a:spcPts val="0"/>
              </a:spcBef>
              <a:spcAft>
                <a:spcPts val="0"/>
              </a:spcAft>
              <a:buNone/>
            </a:pPr>
            <a:r>
              <a:rPr lang="en-GB">
                <a:solidFill>
                  <a:srgbClr val="33343F"/>
                </a:solidFill>
              </a:rPr>
              <a:t>20. </a:t>
            </a:r>
            <a:r>
              <a:rPr b="1" lang="en-GB">
                <a:solidFill>
                  <a:srgbClr val="33343F"/>
                </a:solidFill>
              </a:rPr>
              <a:t>Seek expert help from academia and industry, but ensure all code and technical documentation is openly available </a:t>
            </a:r>
            <a:r>
              <a:rPr lang="en-GB">
                <a:solidFill>
                  <a:srgbClr val="33343F"/>
                </a:solidFill>
              </a:rPr>
              <a:t>to all, procuring newly created ‘intellectual property’ on a ‘buy out’ basis</a:t>
            </a:r>
            <a:endParaRPr>
              <a:solidFill>
                <a:srgbClr val="33343F"/>
              </a:solidFill>
            </a:endParaRPr>
          </a:p>
          <a:p>
            <a:pPr indent="0" lvl="0" marL="0" rtl="0" algn="l">
              <a:spcBef>
                <a:spcPts val="0"/>
              </a:spcBef>
              <a:spcAft>
                <a:spcPts val="0"/>
              </a:spcAft>
              <a:buNone/>
            </a:pPr>
            <a:r>
              <a:rPr lang="en-GB">
                <a:solidFill>
                  <a:srgbClr val="33343F"/>
                </a:solidFill>
              </a:rPr>
              <a:t>21. </a:t>
            </a:r>
            <a:r>
              <a:rPr b="1" lang="en-GB">
                <a:solidFill>
                  <a:srgbClr val="33343F"/>
                </a:solidFill>
              </a:rPr>
              <a:t>Train senior non-analysts and leaders in how to be good customers of data </a:t>
            </a:r>
            <a:r>
              <a:rPr lang="en-GB">
                <a:solidFill>
                  <a:srgbClr val="33343F"/>
                </a:solidFill>
              </a:rPr>
              <a:t>teams.</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Governance</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231600" y="863550"/>
            <a:ext cx="86808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sz="1300"/>
              <a:t>22. </a:t>
            </a:r>
            <a:r>
              <a:rPr b="1" lang="en-GB" sz="1300"/>
              <a:t>Rationalise approvals</a:t>
            </a:r>
            <a:endParaRPr sz="1300"/>
          </a:p>
          <a:p>
            <a:pPr indent="-311150" lvl="0" marL="457200" rtl="0" algn="l">
              <a:spcBef>
                <a:spcPts val="0"/>
              </a:spcBef>
              <a:spcAft>
                <a:spcPts val="0"/>
              </a:spcAft>
              <a:buSzPts val="1300"/>
              <a:buChar char="●"/>
            </a:pPr>
            <a:r>
              <a:rPr lang="en-GB" sz="1300"/>
              <a:t>23</a:t>
            </a:r>
            <a:r>
              <a:rPr b="1" lang="en-GB" sz="1300"/>
              <a:t>. Have a frank public conversation about commercial use of NHS data for innovation, but only after privacy issues have been addressed</a:t>
            </a:r>
            <a:r>
              <a:rPr lang="en-GB" sz="1300"/>
              <a:t> through adoption of TREs; ensure the NHS gets appropriate financial return where marketable innovations are driven by NHS data, which has been collected at great cost over many decades; avoid exclusive commercial arrangements.</a:t>
            </a:r>
            <a:endParaRPr sz="1300"/>
          </a:p>
          <a:p>
            <a:pPr indent="-311150" lvl="0" marL="457200" rtl="0" algn="l">
              <a:spcBef>
                <a:spcPts val="0"/>
              </a:spcBef>
              <a:spcAft>
                <a:spcPts val="0"/>
              </a:spcAft>
              <a:buSzPts val="1300"/>
              <a:buChar char="●"/>
            </a:pPr>
            <a:r>
              <a:rPr lang="en-GB" sz="1300"/>
              <a:t>24. </a:t>
            </a:r>
            <a:r>
              <a:rPr b="1" lang="en-GB" sz="1300"/>
              <a:t>Develop clear rules around the use of NHS patient records in performance management</a:t>
            </a:r>
            <a:r>
              <a:rPr lang="en-GB" sz="1300"/>
              <a:t> of NHS organisations, aiming to: ensure reasonable use in improving services; avoid distracting NHS organisations with unhelpful performance measures.</a:t>
            </a:r>
            <a:endParaRPr sz="1300"/>
          </a:p>
          <a:p>
            <a:pPr indent="-311150" lvl="0" marL="457200" rtl="0" algn="l">
              <a:spcBef>
                <a:spcPts val="0"/>
              </a:spcBef>
              <a:spcAft>
                <a:spcPts val="0"/>
              </a:spcAft>
              <a:buSzPts val="1300"/>
              <a:buChar char="●"/>
            </a:pPr>
            <a:r>
              <a:rPr lang="en-GB" sz="1300"/>
              <a:t>25. </a:t>
            </a:r>
            <a:r>
              <a:rPr b="1" lang="en-GB" sz="1300"/>
              <a:t>Address the problem of 160 trusts and 6,500 GPs all acting as separate data controllers.</a:t>
            </a:r>
            <a:r>
              <a:rPr lang="en-GB" sz="1300"/>
              <a:t>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Approaches and Strategy</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9238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91666"/>
              <a:buFont typeface="Arial"/>
              <a:buNone/>
            </a:pPr>
            <a:r>
              <a:rPr lang="en-GB" sz="1200"/>
              <a:t>26. </a:t>
            </a:r>
            <a:r>
              <a:rPr b="1" lang="en-GB" sz="1200"/>
              <a:t>Use people with technical skills to manage complex technical problems</a:t>
            </a:r>
            <a:r>
              <a:rPr lang="en-GB" sz="1200"/>
              <a:t> – create very senior strategic leadership roles for developers, data architects and data scientists; offer leadership training to those in existing technical roles. (Also train senior leaders in the basics of data analysis, software development, and clinical informatics; but recognise the limitations of that approach).</a:t>
            </a:r>
            <a:endParaRPr sz="1200"/>
          </a:p>
          <a:p>
            <a:pPr indent="0" lvl="0" marL="0" rtl="0" algn="l">
              <a:spcBef>
                <a:spcPts val="0"/>
              </a:spcBef>
              <a:spcAft>
                <a:spcPts val="0"/>
              </a:spcAft>
              <a:buClr>
                <a:schemeClr val="dk1"/>
              </a:buClr>
              <a:buSzPct val="91666"/>
              <a:buFont typeface="Arial"/>
              <a:buNone/>
            </a:pPr>
            <a:r>
              <a:rPr lang="en-GB" sz="1200"/>
              <a:t>27.</a:t>
            </a:r>
            <a:r>
              <a:rPr b="1" lang="en-GB" sz="1200"/>
              <a:t> Build impatiently, but incrementally, </a:t>
            </a:r>
            <a:r>
              <a:rPr lang="en-GB" sz="1200"/>
              <a:t>accepting that new ways of working are overdue, but cannot replace old methods overnight. We must build skills, and prove the value of modern approaches to data in parallel to maintaining old services and teams.</a:t>
            </a:r>
            <a:endParaRPr sz="1200"/>
          </a:p>
          <a:p>
            <a:pPr indent="0" lvl="0" marL="0" rtl="0" algn="l">
              <a:spcBef>
                <a:spcPts val="0"/>
              </a:spcBef>
              <a:spcAft>
                <a:spcPts val="0"/>
              </a:spcAft>
              <a:buClr>
                <a:schemeClr val="dk1"/>
              </a:buClr>
              <a:buSzPct val="91666"/>
              <a:buFont typeface="Arial"/>
              <a:buNone/>
            </a:pPr>
            <a:r>
              <a:rPr lang="en-GB" sz="1200"/>
              <a:t>28. </a:t>
            </a:r>
            <a:r>
              <a:rPr b="1" lang="en-GB" sz="1200"/>
              <a:t>Identify a range of ‘data pioneer’ groups from each key secto</a:t>
            </a:r>
            <a:r>
              <a:rPr lang="en-GB" sz="1200"/>
              <a:t>r: 3 ICS analyst teams; 3 national quality improvement registry or audit teams; 3 academic birth cohort or electronic health record analysis teams; and 1 to 3 national NHS analytic teams. These should be selected competitively as those with the best current technical skills</a:t>
            </a:r>
            <a:endParaRPr sz="1200"/>
          </a:p>
          <a:p>
            <a:pPr indent="0" lvl="0" marL="0" rtl="0" algn="l">
              <a:spcBef>
                <a:spcPts val="0"/>
              </a:spcBef>
              <a:spcAft>
                <a:spcPts val="0"/>
              </a:spcAft>
              <a:buClr>
                <a:schemeClr val="dk1"/>
              </a:buClr>
              <a:buSzPct val="91666"/>
              <a:buFont typeface="Arial"/>
              <a:buNone/>
            </a:pPr>
            <a:r>
              <a:rPr lang="en-GB" sz="1200"/>
              <a:t>29.</a:t>
            </a:r>
            <a:r>
              <a:rPr b="1" lang="en-GB" sz="1200"/>
              <a:t> Build TRE capacity by taking a hands-on approach to the components of work common to all TREs</a:t>
            </a:r>
            <a:r>
              <a:rPr lang="en-GB" sz="1200"/>
              <a:t>. Avoid commissioning multiple closed, black box data projects from which little can be learned, or framing these as ‘experiments’. Experimentation is only powerful where it delivers openly shared working methods, code, outputs and technical documentation from which all can learn. </a:t>
            </a:r>
            <a:endParaRPr sz="1200"/>
          </a:p>
          <a:p>
            <a:pPr indent="0" lvl="0" marL="0" rtl="0" algn="l">
              <a:spcBef>
                <a:spcPts val="0"/>
              </a:spcBef>
              <a:spcAft>
                <a:spcPts val="0"/>
              </a:spcAft>
              <a:buClr>
                <a:schemeClr val="dk1"/>
              </a:buClr>
              <a:buSzPct val="91666"/>
              <a:buFont typeface="Arial"/>
              <a:buNone/>
            </a:pPr>
            <a:r>
              <a:rPr lang="en-GB" sz="1200"/>
              <a:t>30. </a:t>
            </a:r>
            <a:r>
              <a:rPr b="1" lang="en-GB" sz="1200"/>
              <a:t>Focus on platforms</a:t>
            </a:r>
            <a:r>
              <a:rPr lang="en-GB" sz="1200"/>
              <a:t> by resourcing teams, services and institutions who are focused solely on facilitating great analytic work by other people, working closely with users. Data curation, secure analytics, TREs, libraries, RAP training, and platforms are the key missing link: they will only be delivered if they become high status, independent activities.</a:t>
            </a:r>
            <a:endParaRPr sz="1200"/>
          </a:p>
          <a:p>
            <a:pPr indent="0" lvl="0" marL="0" rtl="0" algn="l">
              <a:spcBef>
                <a:spcPts val="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NHS Data Strategy</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Commits to the following: </a:t>
            </a:r>
            <a:endParaRPr sz="1400"/>
          </a:p>
          <a:p>
            <a:pPr indent="-317500" lvl="0" marL="457200" rtl="0" algn="l">
              <a:spcBef>
                <a:spcPts val="1200"/>
              </a:spcBef>
              <a:spcAft>
                <a:spcPts val="0"/>
              </a:spcAft>
              <a:buSzPts val="1400"/>
              <a:buChar char="●"/>
            </a:pPr>
            <a:r>
              <a:rPr lang="en-GB" sz="1400"/>
              <a:t>Implementing secure data environments (TREs) as the default across the NHS</a:t>
            </a:r>
            <a:endParaRPr sz="1400"/>
          </a:p>
          <a:p>
            <a:pPr indent="-317500" lvl="0" marL="457200" rtl="0" algn="l">
              <a:spcBef>
                <a:spcPts val="0"/>
              </a:spcBef>
              <a:spcAft>
                <a:spcPts val="0"/>
              </a:spcAft>
              <a:buSzPts val="1400"/>
              <a:buChar char="●"/>
            </a:pPr>
            <a:r>
              <a:rPr lang="en-GB" sz="1400"/>
              <a:t>Simplifying the Information Governance Framework; creating fit-for-purpose rules around different types of data - including pseudonymised data; simplifying the national data opt-out; standardising approaches to PPIE; and tackling the ‘bigger’ issues through participatory engagement such as citizens juries </a:t>
            </a:r>
            <a:endParaRPr sz="1400"/>
          </a:p>
          <a:p>
            <a:pPr indent="-317500" lvl="0" marL="457200" rtl="0" algn="l">
              <a:spcBef>
                <a:spcPts val="0"/>
              </a:spcBef>
              <a:spcAft>
                <a:spcPts val="0"/>
              </a:spcAft>
              <a:buSzPts val="1400"/>
              <a:buChar char="●"/>
            </a:pPr>
            <a:r>
              <a:rPr lang="en-GB" sz="1400"/>
              <a:t>Insisting that “Public services are built with public money, and so the code they are based on should be made available across the health and care system, and those working with it, to reuse and build on.”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