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4" r:id="rId4"/>
    <p:sldId id="265" r:id="rId5"/>
    <p:sldId id="258" r:id="rId6"/>
    <p:sldId id="266" r:id="rId7"/>
    <p:sldId id="267" r:id="rId8"/>
    <p:sldId id="268" r:id="rId9"/>
    <p:sldId id="269" r:id="rId10"/>
    <p:sldId id="259" r:id="rId11"/>
    <p:sldId id="260"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96" autoAdjust="0"/>
  </p:normalViewPr>
  <p:slideViewPr>
    <p:cSldViewPr snapToGrid="0">
      <p:cViewPr>
        <p:scale>
          <a:sx n="104" d="100"/>
          <a:sy n="104" d="100"/>
        </p:scale>
        <p:origin x="792"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AF915-2EAA-43EF-8BCE-74135F7B1D4D}" type="datetimeFigureOut">
              <a:rPr lang="en-GB" smtClean="0"/>
              <a:t>03/11/2022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32C04-09C5-4FBD-95A9-E21F1E6EDB42}" type="slidenum">
              <a:rPr lang="en-GB" smtClean="0"/>
              <a:t>‹#›</a:t>
            </a:fld>
            <a:endParaRPr lang="en-GB"/>
          </a:p>
        </p:txBody>
      </p:sp>
    </p:spTree>
    <p:extLst>
      <p:ext uri="{BB962C8B-B14F-4D97-AF65-F5344CB8AC3E}">
        <p14:creationId xmlns:p14="http://schemas.microsoft.com/office/powerpoint/2010/main" val="945098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18 week referral to treatment target – we have to see 92%</a:t>
            </a:r>
            <a:r>
              <a:rPr lang="en-GB" baseline="0" dirty="0" smtClean="0"/>
              <a:t> of our patients for first definitive treatment within 18 weeks of referral</a:t>
            </a:r>
          </a:p>
          <a:p>
            <a:r>
              <a:rPr lang="en-GB" baseline="0" dirty="0" smtClean="0"/>
              <a:t>Even before </a:t>
            </a:r>
            <a:r>
              <a:rPr lang="en-GB" baseline="0" dirty="0" err="1" smtClean="0"/>
              <a:t>covid</a:t>
            </a:r>
            <a:r>
              <a:rPr lang="en-GB" baseline="0" dirty="0" smtClean="0"/>
              <a:t> we were not meeting this at WAHT – waiting list has since nearly doubled in size, and long waiters have increased to the point of measuring 104+ week breaches instead of 52+ week breaches (although for now this backlog has been cleared)</a:t>
            </a:r>
          </a:p>
          <a:p>
            <a:r>
              <a:rPr lang="en-GB" baseline="0" dirty="0" smtClean="0"/>
              <a:t>Now more than ever it is important for the Trust to be able to predict what our waiting list is going to do – how many long waiters we will have, what proportion will be seen within 18 weeks, and what level of continued waiting list growth may we be looking at </a:t>
            </a:r>
            <a:endParaRPr lang="en-GB" dirty="0"/>
          </a:p>
        </p:txBody>
      </p:sp>
      <p:sp>
        <p:nvSpPr>
          <p:cNvPr id="4" name="Slide Number Placeholder 3"/>
          <p:cNvSpPr>
            <a:spLocks noGrp="1"/>
          </p:cNvSpPr>
          <p:nvPr>
            <p:ph type="sldNum" sz="quarter" idx="10"/>
          </p:nvPr>
        </p:nvSpPr>
        <p:spPr/>
        <p:txBody>
          <a:bodyPr/>
          <a:lstStyle/>
          <a:p>
            <a:fld id="{E0A32C04-09C5-4FBD-95A9-E21F1E6EDB42}" type="slidenum">
              <a:rPr lang="en-GB" smtClean="0"/>
              <a:t>2</a:t>
            </a:fld>
            <a:endParaRPr lang="en-GB"/>
          </a:p>
        </p:txBody>
      </p:sp>
    </p:spTree>
    <p:extLst>
      <p:ext uri="{BB962C8B-B14F-4D97-AF65-F5344CB8AC3E}">
        <p14:creationId xmlns:p14="http://schemas.microsoft.com/office/powerpoint/2010/main" val="813118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Pythia is integrated into our RTT modelling – no going back now!</a:t>
            </a:r>
          </a:p>
          <a:p>
            <a:r>
              <a:rPr lang="en-GB" dirty="0" smtClean="0"/>
              <a:t>Using</a:t>
            </a:r>
            <a:r>
              <a:rPr lang="en-GB" baseline="0" dirty="0" smtClean="0"/>
              <a:t> this model to predict waiting list growth accurately, especially the Trust’s growth to 60k+ waiting list size, is increasing confidence of execs/Trust leadership in what the model can do</a:t>
            </a:r>
          </a:p>
          <a:p>
            <a:r>
              <a:rPr lang="en-GB" baseline="0" dirty="0" smtClean="0"/>
              <a:t>No further need to create ad hoc modelling to support business cases – Pythia should be able to evidence why the extra capacity you want will bring benefits (or not!)</a:t>
            </a:r>
            <a:endParaRPr lang="en-GB" dirty="0"/>
          </a:p>
        </p:txBody>
      </p:sp>
      <p:sp>
        <p:nvSpPr>
          <p:cNvPr id="4" name="Slide Number Placeholder 3"/>
          <p:cNvSpPr>
            <a:spLocks noGrp="1"/>
          </p:cNvSpPr>
          <p:nvPr>
            <p:ph type="sldNum" sz="quarter" idx="10"/>
          </p:nvPr>
        </p:nvSpPr>
        <p:spPr/>
        <p:txBody>
          <a:bodyPr/>
          <a:lstStyle/>
          <a:p>
            <a:fld id="{E0A32C04-09C5-4FBD-95A9-E21F1E6EDB42}" type="slidenum">
              <a:rPr lang="en-GB" smtClean="0"/>
              <a:t>12</a:t>
            </a:fld>
            <a:endParaRPr lang="en-GB"/>
          </a:p>
        </p:txBody>
      </p:sp>
    </p:spTree>
    <p:extLst>
      <p:ext uri="{BB962C8B-B14F-4D97-AF65-F5344CB8AC3E}">
        <p14:creationId xmlns:p14="http://schemas.microsoft.com/office/powerpoint/2010/main" val="780139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Already mentioned plans for modular expansion of the tool, to encompass</a:t>
            </a:r>
            <a:r>
              <a:rPr lang="en-GB" baseline="0" dirty="0" smtClean="0"/>
              <a:t> all areas of annual planning which the Trust has to undertake each year</a:t>
            </a:r>
          </a:p>
          <a:p>
            <a:r>
              <a:rPr lang="en-GB" baseline="0" dirty="0" smtClean="0"/>
              <a:t>Plans for cancer, diagnostic and theatre modules, incorporating insight from each other to improve ‘holistic’ forecasting and see cross-impacts</a:t>
            </a:r>
          </a:p>
          <a:p>
            <a:r>
              <a:rPr lang="en-GB" baseline="0" dirty="0" smtClean="0"/>
              <a:t>Make it easier for users to find an easy way to ask their what if question</a:t>
            </a:r>
          </a:p>
          <a:p>
            <a:r>
              <a:rPr lang="en-GB" baseline="0" dirty="0" smtClean="0"/>
              <a:t>Peer review from any other trusts undertaking waiting list modelling</a:t>
            </a:r>
            <a:endParaRPr lang="en-GB" dirty="0"/>
          </a:p>
        </p:txBody>
      </p:sp>
      <p:sp>
        <p:nvSpPr>
          <p:cNvPr id="4" name="Slide Number Placeholder 3"/>
          <p:cNvSpPr>
            <a:spLocks noGrp="1"/>
          </p:cNvSpPr>
          <p:nvPr>
            <p:ph type="sldNum" sz="quarter" idx="10"/>
          </p:nvPr>
        </p:nvSpPr>
        <p:spPr/>
        <p:txBody>
          <a:bodyPr/>
          <a:lstStyle/>
          <a:p>
            <a:fld id="{E0A32C04-09C5-4FBD-95A9-E21F1E6EDB42}" type="slidenum">
              <a:rPr lang="en-GB" smtClean="0"/>
              <a:t>13</a:t>
            </a:fld>
            <a:endParaRPr lang="en-GB"/>
          </a:p>
        </p:txBody>
      </p:sp>
    </p:spTree>
    <p:extLst>
      <p:ext uri="{BB962C8B-B14F-4D97-AF65-F5344CB8AC3E}">
        <p14:creationId xmlns:p14="http://schemas.microsoft.com/office/powerpoint/2010/main" val="2312391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Pre-COVID, we relied on a system of dozens of excel spreadsheets  at specialty level, all answering</a:t>
            </a:r>
            <a:r>
              <a:rPr lang="en-GB" baseline="0" dirty="0" smtClean="0"/>
              <a:t> specific waiting list related questions without really working together to show the knock on effects of proposed changes, and all producing fixed point forecasts without appreciating that random chance in patient pathways can have noticeable impacts on waiting list behaviour</a:t>
            </a:r>
            <a:endParaRPr lang="en-GB" dirty="0"/>
          </a:p>
        </p:txBody>
      </p:sp>
      <p:sp>
        <p:nvSpPr>
          <p:cNvPr id="4" name="Slide Number Placeholder 3"/>
          <p:cNvSpPr>
            <a:spLocks noGrp="1"/>
          </p:cNvSpPr>
          <p:nvPr>
            <p:ph type="sldNum" sz="quarter" idx="10"/>
          </p:nvPr>
        </p:nvSpPr>
        <p:spPr/>
        <p:txBody>
          <a:bodyPr/>
          <a:lstStyle/>
          <a:p>
            <a:fld id="{E0A32C04-09C5-4FBD-95A9-E21F1E6EDB42}" type="slidenum">
              <a:rPr lang="en-GB" smtClean="0"/>
              <a:t>3</a:t>
            </a:fld>
            <a:endParaRPr lang="en-GB"/>
          </a:p>
        </p:txBody>
      </p:sp>
    </p:spTree>
    <p:extLst>
      <p:ext uri="{BB962C8B-B14F-4D97-AF65-F5344CB8AC3E}">
        <p14:creationId xmlns:p14="http://schemas.microsoft.com/office/powerpoint/2010/main" val="2759240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foolishly</a:t>
            </a:r>
            <a:r>
              <a:rPr lang="en-GB" baseline="0" dirty="0" smtClean="0"/>
              <a:t> tried to achieve waiting list modelling in SQL using cursor loops, and quickly came to regret the effort – more painful than listening to my husband sing, and he couldn’t carry a tune with a bucket!</a:t>
            </a:r>
          </a:p>
          <a:p>
            <a:r>
              <a:rPr lang="en-GB" baseline="0" dirty="0" smtClean="0"/>
              <a:t>Came to the NHSR Conference in 2019 and saw Tom Lawton’s fantastic presentation on using simmer to model the behaviour of an ICU at his Trust</a:t>
            </a:r>
            <a:endParaRPr lang="en-GB" dirty="0"/>
          </a:p>
        </p:txBody>
      </p:sp>
      <p:sp>
        <p:nvSpPr>
          <p:cNvPr id="4" name="Slide Number Placeholder 3"/>
          <p:cNvSpPr>
            <a:spLocks noGrp="1"/>
          </p:cNvSpPr>
          <p:nvPr>
            <p:ph type="sldNum" sz="quarter" idx="10"/>
          </p:nvPr>
        </p:nvSpPr>
        <p:spPr/>
        <p:txBody>
          <a:bodyPr/>
          <a:lstStyle/>
          <a:p>
            <a:fld id="{E0A32C04-09C5-4FBD-95A9-E21F1E6EDB42}" type="slidenum">
              <a:rPr lang="en-GB" smtClean="0"/>
              <a:t>4</a:t>
            </a:fld>
            <a:endParaRPr lang="en-GB"/>
          </a:p>
        </p:txBody>
      </p:sp>
    </p:spTree>
    <p:extLst>
      <p:ext uri="{BB962C8B-B14F-4D97-AF65-F5344CB8AC3E}">
        <p14:creationId xmlns:p14="http://schemas.microsoft.com/office/powerpoint/2010/main" val="1353012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Began to see how several strands</a:t>
            </a:r>
            <a:r>
              <a:rPr lang="en-GB" baseline="0" dirty="0" smtClean="0"/>
              <a:t> of informative modelling could be combined into a waiting list forecasting model – time series forecasting of ‘front door’ demand (GP referrals </a:t>
            </a:r>
            <a:r>
              <a:rPr lang="en-GB" baseline="0" dirty="0" err="1" smtClean="0"/>
              <a:t>etc</a:t>
            </a:r>
            <a:r>
              <a:rPr lang="en-GB" baseline="0" dirty="0" smtClean="0"/>
              <a:t>), analysis and visualisation of patient treatment pathways based on activity recorded on our core systems, and simulation based modelling to see a range of potential waiting list behaviours</a:t>
            </a:r>
            <a:endParaRPr lang="en-GB" dirty="0"/>
          </a:p>
        </p:txBody>
      </p:sp>
      <p:sp>
        <p:nvSpPr>
          <p:cNvPr id="4" name="Slide Number Placeholder 3"/>
          <p:cNvSpPr>
            <a:spLocks noGrp="1"/>
          </p:cNvSpPr>
          <p:nvPr>
            <p:ph type="sldNum" sz="quarter" idx="10"/>
          </p:nvPr>
        </p:nvSpPr>
        <p:spPr/>
        <p:txBody>
          <a:bodyPr/>
          <a:lstStyle/>
          <a:p>
            <a:fld id="{E0A32C04-09C5-4FBD-95A9-E21F1E6EDB42}" type="slidenum">
              <a:rPr lang="en-GB" smtClean="0"/>
              <a:t>5</a:t>
            </a:fld>
            <a:endParaRPr lang="en-GB"/>
          </a:p>
        </p:txBody>
      </p:sp>
    </p:spTree>
    <p:extLst>
      <p:ext uri="{BB962C8B-B14F-4D97-AF65-F5344CB8AC3E}">
        <p14:creationId xmlns:p14="http://schemas.microsoft.com/office/powerpoint/2010/main" val="4276359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Pythia is a modular tool – started with RTT modelling, now building a foundation</a:t>
            </a:r>
            <a:r>
              <a:rPr lang="en-GB" baseline="0" dirty="0" smtClean="0"/>
              <a:t> capacity planning module – kind of where we should have started first but never mind! – all built in R with a Shiny front end to allow corporate and operational teams to teams to interact with the model </a:t>
            </a:r>
          </a:p>
          <a:p>
            <a:r>
              <a:rPr lang="en-GB" baseline="0" dirty="0" smtClean="0"/>
              <a:t>Third iteration of the methodology since the start of COVID, with the model evolving through each use for annual planning</a:t>
            </a:r>
            <a:endParaRPr lang="en-GB" dirty="0"/>
          </a:p>
        </p:txBody>
      </p:sp>
      <p:sp>
        <p:nvSpPr>
          <p:cNvPr id="4" name="Slide Number Placeholder 3"/>
          <p:cNvSpPr>
            <a:spLocks noGrp="1"/>
          </p:cNvSpPr>
          <p:nvPr>
            <p:ph type="sldNum" sz="quarter" idx="10"/>
          </p:nvPr>
        </p:nvSpPr>
        <p:spPr/>
        <p:txBody>
          <a:bodyPr/>
          <a:lstStyle/>
          <a:p>
            <a:fld id="{E0A32C04-09C5-4FBD-95A9-E21F1E6EDB42}" type="slidenum">
              <a:rPr lang="en-GB" smtClean="0"/>
              <a:t>6</a:t>
            </a:fld>
            <a:endParaRPr lang="en-GB"/>
          </a:p>
        </p:txBody>
      </p:sp>
    </p:spTree>
    <p:extLst>
      <p:ext uri="{BB962C8B-B14F-4D97-AF65-F5344CB8AC3E}">
        <p14:creationId xmlns:p14="http://schemas.microsoft.com/office/powerpoint/2010/main" val="4236847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Try</a:t>
            </a:r>
            <a:r>
              <a:rPr lang="en-GB" baseline="0" dirty="0" smtClean="0"/>
              <a:t> as I might, I couldn’t think of a good acronym that contained RTT, discrete event simulation, waiting list performance modelling</a:t>
            </a:r>
          </a:p>
          <a:p>
            <a:r>
              <a:rPr lang="en-GB" baseline="0" dirty="0" smtClean="0"/>
              <a:t>Spend a lot of time feeling like the Information department’s resident prophet or Mystic Meg, so did some googling on famous oracles!</a:t>
            </a:r>
            <a:endParaRPr lang="en-GB" dirty="0"/>
          </a:p>
        </p:txBody>
      </p:sp>
      <p:sp>
        <p:nvSpPr>
          <p:cNvPr id="4" name="Slide Number Placeholder 3"/>
          <p:cNvSpPr>
            <a:spLocks noGrp="1"/>
          </p:cNvSpPr>
          <p:nvPr>
            <p:ph type="sldNum" sz="quarter" idx="10"/>
          </p:nvPr>
        </p:nvSpPr>
        <p:spPr/>
        <p:txBody>
          <a:bodyPr/>
          <a:lstStyle/>
          <a:p>
            <a:fld id="{E0A32C04-09C5-4FBD-95A9-E21F1E6EDB42}" type="slidenum">
              <a:rPr lang="en-GB" smtClean="0"/>
              <a:t>7</a:t>
            </a:fld>
            <a:endParaRPr lang="en-GB"/>
          </a:p>
        </p:txBody>
      </p:sp>
    </p:spTree>
    <p:extLst>
      <p:ext uri="{BB962C8B-B14F-4D97-AF65-F5344CB8AC3E}">
        <p14:creationId xmlns:p14="http://schemas.microsoft.com/office/powerpoint/2010/main" val="617333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Uses DES, in the form of</a:t>
            </a:r>
            <a:r>
              <a:rPr lang="en-GB" baseline="0" dirty="0" smtClean="0"/>
              <a:t> the simmer package</a:t>
            </a:r>
          </a:p>
          <a:p>
            <a:r>
              <a:rPr lang="en-GB" baseline="0" dirty="0" smtClean="0"/>
              <a:t>Automated the process of deriving treatment pathways from historic activity data, rather than having to manually construct over 180 individual treatment pathways for cancer/urgent/routine referrals on new or existing patients</a:t>
            </a:r>
          </a:p>
          <a:p>
            <a:r>
              <a:rPr lang="en-GB" baseline="0" dirty="0" smtClean="0"/>
              <a:t>Model builds in random </a:t>
            </a:r>
            <a:r>
              <a:rPr lang="en-GB" baseline="0" dirty="0" smtClean="0"/>
              <a:t>(stochastic) variation</a:t>
            </a:r>
            <a:r>
              <a:rPr lang="en-GB" baseline="0" dirty="0" smtClean="0"/>
              <a:t>, whereby patients pass through </a:t>
            </a:r>
            <a:r>
              <a:rPr lang="en-GB" baseline="0" dirty="0" smtClean="0"/>
              <a:t>a series of linked activity nodes with different probabilities</a:t>
            </a:r>
            <a:endParaRPr lang="en-GB" dirty="0"/>
          </a:p>
        </p:txBody>
      </p:sp>
      <p:sp>
        <p:nvSpPr>
          <p:cNvPr id="4" name="Slide Number Placeholder 3"/>
          <p:cNvSpPr>
            <a:spLocks noGrp="1"/>
          </p:cNvSpPr>
          <p:nvPr>
            <p:ph type="sldNum" sz="quarter" idx="10"/>
          </p:nvPr>
        </p:nvSpPr>
        <p:spPr/>
        <p:txBody>
          <a:bodyPr/>
          <a:lstStyle/>
          <a:p>
            <a:fld id="{E0A32C04-09C5-4FBD-95A9-E21F1E6EDB42}" type="slidenum">
              <a:rPr lang="en-GB" smtClean="0"/>
              <a:t>8</a:t>
            </a:fld>
            <a:endParaRPr lang="en-GB"/>
          </a:p>
        </p:txBody>
      </p:sp>
    </p:spTree>
    <p:extLst>
      <p:ext uri="{BB962C8B-B14F-4D97-AF65-F5344CB8AC3E}">
        <p14:creationId xmlns:p14="http://schemas.microsoft.com/office/powerpoint/2010/main" val="3007681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Model builds in random variation, whereby patients pass through a series of treatment nodes with probability distributions guiding them on to the next most likely activity or clock stop</a:t>
            </a:r>
            <a:endParaRPr lang="en-GB" dirty="0"/>
          </a:p>
        </p:txBody>
      </p:sp>
      <p:sp>
        <p:nvSpPr>
          <p:cNvPr id="4" name="Slide Number Placeholder 3"/>
          <p:cNvSpPr>
            <a:spLocks noGrp="1"/>
          </p:cNvSpPr>
          <p:nvPr>
            <p:ph type="sldNum" sz="quarter" idx="10"/>
          </p:nvPr>
        </p:nvSpPr>
        <p:spPr/>
        <p:txBody>
          <a:bodyPr/>
          <a:lstStyle/>
          <a:p>
            <a:fld id="{E0A32C04-09C5-4FBD-95A9-E21F1E6EDB42}" type="slidenum">
              <a:rPr lang="en-GB" smtClean="0"/>
              <a:t>9</a:t>
            </a:fld>
            <a:endParaRPr lang="en-GB"/>
          </a:p>
        </p:txBody>
      </p:sp>
    </p:spTree>
    <p:extLst>
      <p:ext uri="{BB962C8B-B14F-4D97-AF65-F5344CB8AC3E}">
        <p14:creationId xmlns:p14="http://schemas.microsoft.com/office/powerpoint/2010/main" val="370478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Real power of Pythia is when you begin to ask what if questions –</a:t>
            </a:r>
            <a:r>
              <a:rPr lang="en-GB" baseline="0" dirty="0" smtClean="0"/>
              <a:t> allows us to quantify the impact of changes to any of the elements which create a forecast – demand, capacity, treatment pathways or change levers within the system like use of capacity, distribution between cancer/urgent/routine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fld id="{E0A32C04-09C5-4FBD-95A9-E21F1E6EDB42}" type="slidenum">
              <a:rPr lang="en-GB" smtClean="0"/>
              <a:t>11</a:t>
            </a:fld>
            <a:endParaRPr lang="en-GB"/>
          </a:p>
        </p:txBody>
      </p:sp>
    </p:spTree>
    <p:extLst>
      <p:ext uri="{BB962C8B-B14F-4D97-AF65-F5344CB8AC3E}">
        <p14:creationId xmlns:p14="http://schemas.microsoft.com/office/powerpoint/2010/main" val="3580252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65982E1-7730-4A00-A389-2BD7DA8A028E}" type="datetimeFigureOut">
              <a:rPr lang="en-GB" smtClean="0"/>
              <a:t>03/11/2022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9873EC-D6B3-474B-9EC5-FE0E6968F25B}" type="slidenum">
              <a:rPr lang="en-GB" smtClean="0"/>
              <a:t>‹#›</a:t>
            </a:fld>
            <a:endParaRPr lang="en-GB"/>
          </a:p>
        </p:txBody>
      </p:sp>
    </p:spTree>
    <p:extLst>
      <p:ext uri="{BB962C8B-B14F-4D97-AF65-F5344CB8AC3E}">
        <p14:creationId xmlns:p14="http://schemas.microsoft.com/office/powerpoint/2010/main" val="395204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5982E1-7730-4A00-A389-2BD7DA8A028E}" type="datetimeFigureOut">
              <a:rPr lang="en-GB" smtClean="0"/>
              <a:t>03/11/2022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9873EC-D6B3-474B-9EC5-FE0E6968F25B}" type="slidenum">
              <a:rPr lang="en-GB" smtClean="0"/>
              <a:t>‹#›</a:t>
            </a:fld>
            <a:endParaRPr lang="en-GB"/>
          </a:p>
        </p:txBody>
      </p:sp>
    </p:spTree>
    <p:extLst>
      <p:ext uri="{BB962C8B-B14F-4D97-AF65-F5344CB8AC3E}">
        <p14:creationId xmlns:p14="http://schemas.microsoft.com/office/powerpoint/2010/main" val="2205228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5982E1-7730-4A00-A389-2BD7DA8A028E}" type="datetimeFigureOut">
              <a:rPr lang="en-GB" smtClean="0"/>
              <a:t>03/11/2022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9873EC-D6B3-474B-9EC5-FE0E6968F25B}" type="slidenum">
              <a:rPr lang="en-GB" smtClean="0"/>
              <a:t>‹#›</a:t>
            </a:fld>
            <a:endParaRPr lang="en-GB"/>
          </a:p>
        </p:txBody>
      </p:sp>
    </p:spTree>
    <p:extLst>
      <p:ext uri="{BB962C8B-B14F-4D97-AF65-F5344CB8AC3E}">
        <p14:creationId xmlns:p14="http://schemas.microsoft.com/office/powerpoint/2010/main" val="3366375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5982E1-7730-4A00-A389-2BD7DA8A028E}" type="datetimeFigureOut">
              <a:rPr lang="en-GB" smtClean="0"/>
              <a:t>03/11/2022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9873EC-D6B3-474B-9EC5-FE0E6968F25B}" type="slidenum">
              <a:rPr lang="en-GB" smtClean="0"/>
              <a:t>‹#›</a:t>
            </a:fld>
            <a:endParaRPr lang="en-GB"/>
          </a:p>
        </p:txBody>
      </p:sp>
    </p:spTree>
    <p:extLst>
      <p:ext uri="{BB962C8B-B14F-4D97-AF65-F5344CB8AC3E}">
        <p14:creationId xmlns:p14="http://schemas.microsoft.com/office/powerpoint/2010/main" val="703698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5982E1-7730-4A00-A389-2BD7DA8A028E}" type="datetimeFigureOut">
              <a:rPr lang="en-GB" smtClean="0"/>
              <a:t>03/11/2022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9873EC-D6B3-474B-9EC5-FE0E6968F25B}" type="slidenum">
              <a:rPr lang="en-GB" smtClean="0"/>
              <a:t>‹#›</a:t>
            </a:fld>
            <a:endParaRPr lang="en-GB"/>
          </a:p>
        </p:txBody>
      </p:sp>
    </p:spTree>
    <p:extLst>
      <p:ext uri="{BB962C8B-B14F-4D97-AF65-F5344CB8AC3E}">
        <p14:creationId xmlns:p14="http://schemas.microsoft.com/office/powerpoint/2010/main" val="103412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65982E1-7730-4A00-A389-2BD7DA8A028E}" type="datetimeFigureOut">
              <a:rPr lang="en-GB" smtClean="0"/>
              <a:t>03/11/2022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9873EC-D6B3-474B-9EC5-FE0E6968F25B}" type="slidenum">
              <a:rPr lang="en-GB" smtClean="0"/>
              <a:t>‹#›</a:t>
            </a:fld>
            <a:endParaRPr lang="en-GB"/>
          </a:p>
        </p:txBody>
      </p:sp>
    </p:spTree>
    <p:extLst>
      <p:ext uri="{BB962C8B-B14F-4D97-AF65-F5344CB8AC3E}">
        <p14:creationId xmlns:p14="http://schemas.microsoft.com/office/powerpoint/2010/main" val="211227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65982E1-7730-4A00-A389-2BD7DA8A028E}" type="datetimeFigureOut">
              <a:rPr lang="en-GB" smtClean="0"/>
              <a:t>03/11/2022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9873EC-D6B3-474B-9EC5-FE0E6968F25B}" type="slidenum">
              <a:rPr lang="en-GB" smtClean="0"/>
              <a:t>‹#›</a:t>
            </a:fld>
            <a:endParaRPr lang="en-GB"/>
          </a:p>
        </p:txBody>
      </p:sp>
    </p:spTree>
    <p:extLst>
      <p:ext uri="{BB962C8B-B14F-4D97-AF65-F5344CB8AC3E}">
        <p14:creationId xmlns:p14="http://schemas.microsoft.com/office/powerpoint/2010/main" val="89700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65982E1-7730-4A00-A389-2BD7DA8A028E}" type="datetimeFigureOut">
              <a:rPr lang="en-GB" smtClean="0"/>
              <a:t>03/11/2022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9873EC-D6B3-474B-9EC5-FE0E6968F25B}" type="slidenum">
              <a:rPr lang="en-GB" smtClean="0"/>
              <a:t>‹#›</a:t>
            </a:fld>
            <a:endParaRPr lang="en-GB"/>
          </a:p>
        </p:txBody>
      </p:sp>
    </p:spTree>
    <p:extLst>
      <p:ext uri="{BB962C8B-B14F-4D97-AF65-F5344CB8AC3E}">
        <p14:creationId xmlns:p14="http://schemas.microsoft.com/office/powerpoint/2010/main" val="391917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982E1-7730-4A00-A389-2BD7DA8A028E}" type="datetimeFigureOut">
              <a:rPr lang="en-GB" smtClean="0"/>
              <a:t>03/11/2022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9873EC-D6B3-474B-9EC5-FE0E6968F25B}" type="slidenum">
              <a:rPr lang="en-GB" smtClean="0"/>
              <a:t>‹#›</a:t>
            </a:fld>
            <a:endParaRPr lang="en-GB"/>
          </a:p>
        </p:txBody>
      </p:sp>
    </p:spTree>
    <p:extLst>
      <p:ext uri="{BB962C8B-B14F-4D97-AF65-F5344CB8AC3E}">
        <p14:creationId xmlns:p14="http://schemas.microsoft.com/office/powerpoint/2010/main" val="377824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5982E1-7730-4A00-A389-2BD7DA8A028E}" type="datetimeFigureOut">
              <a:rPr lang="en-GB" smtClean="0"/>
              <a:t>03/11/2022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9873EC-D6B3-474B-9EC5-FE0E6968F25B}" type="slidenum">
              <a:rPr lang="en-GB" smtClean="0"/>
              <a:t>‹#›</a:t>
            </a:fld>
            <a:endParaRPr lang="en-GB"/>
          </a:p>
        </p:txBody>
      </p:sp>
    </p:spTree>
    <p:extLst>
      <p:ext uri="{BB962C8B-B14F-4D97-AF65-F5344CB8AC3E}">
        <p14:creationId xmlns:p14="http://schemas.microsoft.com/office/powerpoint/2010/main" val="29603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5982E1-7730-4A00-A389-2BD7DA8A028E}" type="datetimeFigureOut">
              <a:rPr lang="en-GB" smtClean="0"/>
              <a:t>03/11/2022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9873EC-D6B3-474B-9EC5-FE0E6968F25B}" type="slidenum">
              <a:rPr lang="en-GB" smtClean="0"/>
              <a:t>‹#›</a:t>
            </a:fld>
            <a:endParaRPr lang="en-GB"/>
          </a:p>
        </p:txBody>
      </p:sp>
    </p:spTree>
    <p:extLst>
      <p:ext uri="{BB962C8B-B14F-4D97-AF65-F5344CB8AC3E}">
        <p14:creationId xmlns:p14="http://schemas.microsoft.com/office/powerpoint/2010/main" val="956205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5982E1-7730-4A00-A389-2BD7DA8A028E}" type="datetimeFigureOut">
              <a:rPr lang="en-GB" smtClean="0"/>
              <a:t>03/11/2022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873EC-D6B3-474B-9EC5-FE0E6968F25B}" type="slidenum">
              <a:rPr lang="en-GB" smtClean="0"/>
              <a:t>‹#›</a:t>
            </a:fld>
            <a:endParaRPr lang="en-GB"/>
          </a:p>
        </p:txBody>
      </p:sp>
    </p:spTree>
    <p:extLst>
      <p:ext uri="{BB962C8B-B14F-4D97-AF65-F5344CB8AC3E}">
        <p14:creationId xmlns:p14="http://schemas.microsoft.com/office/powerpoint/2010/main" val="3032894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1278" y="480766"/>
            <a:ext cx="10548594" cy="3054285"/>
          </a:xfrm>
        </p:spPr>
        <p:txBody>
          <a:bodyPr>
            <a:normAutofit/>
          </a:bodyPr>
          <a:lstStyle/>
          <a:p>
            <a:pPr algn="l"/>
            <a:r>
              <a:rPr lang="en-GB" sz="9600" dirty="0" smtClean="0"/>
              <a:t>Pythia</a:t>
            </a:r>
            <a:r>
              <a:rPr lang="en-GB" dirty="0" smtClean="0"/>
              <a:t/>
            </a:r>
            <a:br>
              <a:rPr lang="en-GB" dirty="0" smtClean="0"/>
            </a:br>
            <a:r>
              <a:rPr lang="en-GB" sz="3600" dirty="0" smtClean="0"/>
              <a:t>Discrete Event Simulation </a:t>
            </a:r>
            <a:r>
              <a:rPr lang="en-GB" sz="3600" dirty="0" smtClean="0"/>
              <a:t/>
            </a:r>
            <a:br>
              <a:rPr lang="en-GB" sz="3600" dirty="0" smtClean="0"/>
            </a:br>
            <a:r>
              <a:rPr lang="en-GB" sz="3600" dirty="0" smtClean="0"/>
              <a:t>for </a:t>
            </a:r>
            <a:r>
              <a:rPr lang="en-GB" sz="3600" dirty="0" smtClean="0"/>
              <a:t>RTT Waiting List Modelling</a:t>
            </a:r>
            <a:endParaRPr lang="en-GB" sz="7200" dirty="0"/>
          </a:p>
        </p:txBody>
      </p:sp>
      <p:sp>
        <p:nvSpPr>
          <p:cNvPr id="3" name="Subtitle 2"/>
          <p:cNvSpPr>
            <a:spLocks noGrp="1"/>
          </p:cNvSpPr>
          <p:nvPr>
            <p:ph type="subTitle" idx="1"/>
          </p:nvPr>
        </p:nvSpPr>
        <p:spPr>
          <a:xfrm>
            <a:off x="801278" y="3910335"/>
            <a:ext cx="9144000" cy="1655762"/>
          </a:xfrm>
        </p:spPr>
        <p:txBody>
          <a:bodyPr>
            <a:normAutofit lnSpcReduction="10000"/>
          </a:bodyPr>
          <a:lstStyle/>
          <a:p>
            <a:endParaRPr lang="en-GB" dirty="0" smtClean="0"/>
          </a:p>
          <a:p>
            <a:pPr algn="l"/>
            <a:r>
              <a:rPr lang="en-GB" dirty="0" smtClean="0"/>
              <a:t>Chris </a:t>
            </a:r>
            <a:r>
              <a:rPr lang="en-GB" dirty="0" smtClean="0"/>
              <a:t>Reading-</a:t>
            </a:r>
            <a:r>
              <a:rPr lang="en-GB" dirty="0" err="1" smtClean="0"/>
              <a:t>Skilton</a:t>
            </a:r>
            <a:endParaRPr lang="en-GB" dirty="0" smtClean="0"/>
          </a:p>
          <a:p>
            <a:pPr algn="l"/>
            <a:r>
              <a:rPr lang="en-GB" dirty="0" smtClean="0"/>
              <a:t>Information </a:t>
            </a:r>
            <a:r>
              <a:rPr lang="en-GB" dirty="0" smtClean="0"/>
              <a:t>Specialist</a:t>
            </a:r>
          </a:p>
          <a:p>
            <a:pPr algn="l"/>
            <a:r>
              <a:rPr lang="en-GB" dirty="0" smtClean="0"/>
              <a:t>Worcestershire </a:t>
            </a:r>
            <a:r>
              <a:rPr lang="en-GB" dirty="0" smtClean="0"/>
              <a:t>Acute Hospitals NHS Trust</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1490" y="60754"/>
            <a:ext cx="1464156" cy="72156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04" y="60754"/>
            <a:ext cx="1728217" cy="81032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0120" y="0"/>
            <a:ext cx="4244413" cy="6858000"/>
          </a:xfrm>
          <a:prstGeom prst="rect">
            <a:avLst/>
          </a:prstGeom>
        </p:spPr>
      </p:pic>
    </p:spTree>
    <p:extLst>
      <p:ext uri="{BB962C8B-B14F-4D97-AF65-F5344CB8AC3E}">
        <p14:creationId xmlns:p14="http://schemas.microsoft.com/office/powerpoint/2010/main" val="3540630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1192"/>
            <a:ext cx="10515600" cy="1325563"/>
          </a:xfrm>
        </p:spPr>
        <p:txBody>
          <a:bodyPr/>
          <a:lstStyle/>
          <a:p>
            <a:r>
              <a:rPr lang="en-GB" dirty="0" smtClean="0"/>
              <a:t>What is Pythia</a:t>
            </a:r>
            <a:endParaRPr lang="en-GB" dirty="0"/>
          </a:p>
        </p:txBody>
      </p:sp>
      <p:sp>
        <p:nvSpPr>
          <p:cNvPr id="3" name="Content Placeholder 2"/>
          <p:cNvSpPr>
            <a:spLocks noGrp="1"/>
          </p:cNvSpPr>
          <p:nvPr>
            <p:ph idx="1"/>
          </p:nvPr>
        </p:nvSpPr>
        <p:spPr/>
        <p:txBody>
          <a:bodyPr>
            <a:normAutofit/>
          </a:bodyPr>
          <a:lstStyle/>
          <a:p>
            <a:r>
              <a:rPr lang="en-GB" dirty="0" smtClean="0"/>
              <a:t>Custom queueing behaviour</a:t>
            </a:r>
          </a:p>
          <a:p>
            <a:r>
              <a:rPr lang="en-GB" dirty="0" smtClean="0"/>
              <a:t>Runs </a:t>
            </a:r>
            <a:r>
              <a:rPr lang="en-GB" dirty="0" err="1" smtClean="0"/>
              <a:t>monte-carlo</a:t>
            </a:r>
            <a:r>
              <a:rPr lang="en-GB" dirty="0" smtClean="0"/>
              <a:t> loop – 50 iterations produces ensemble forecasts</a:t>
            </a:r>
            <a:endParaRPr lang="en-GB" dirty="0"/>
          </a:p>
        </p:txBody>
      </p:sp>
      <p:pic>
        <p:nvPicPr>
          <p:cNvPr id="5" name="Picture 4"/>
          <p:cNvPicPr>
            <a:picLocks noChangeAspect="1"/>
          </p:cNvPicPr>
          <p:nvPr/>
        </p:nvPicPr>
        <p:blipFill>
          <a:blip r:embed="rId2"/>
          <a:stretch>
            <a:fillRect/>
          </a:stretch>
        </p:blipFill>
        <p:spPr>
          <a:xfrm>
            <a:off x="456334" y="2977690"/>
            <a:ext cx="11238321" cy="347852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1490" y="60754"/>
            <a:ext cx="1464156" cy="72156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04" y="60754"/>
            <a:ext cx="1728217" cy="810324"/>
          </a:xfrm>
          <a:prstGeom prst="rect">
            <a:avLst/>
          </a:prstGeom>
        </p:spPr>
      </p:pic>
    </p:spTree>
    <p:extLst>
      <p:ext uri="{BB962C8B-B14F-4D97-AF65-F5344CB8AC3E}">
        <p14:creationId xmlns:p14="http://schemas.microsoft.com/office/powerpoint/2010/main" val="176850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6813"/>
            <a:ext cx="10515600" cy="1325563"/>
          </a:xfrm>
        </p:spPr>
        <p:txBody>
          <a:bodyPr>
            <a:normAutofit/>
          </a:bodyPr>
          <a:lstStyle/>
          <a:p>
            <a:r>
              <a:rPr lang="en-GB" sz="4000" dirty="0" smtClean="0"/>
              <a:t>What </a:t>
            </a:r>
            <a:r>
              <a:rPr lang="en-GB" sz="4000" dirty="0" smtClean="0"/>
              <a:t>kind of questions have </a:t>
            </a:r>
            <a:r>
              <a:rPr lang="en-GB" sz="4000" dirty="0" smtClean="0"/>
              <a:t>we </a:t>
            </a:r>
            <a:r>
              <a:rPr lang="en-GB" sz="4000" dirty="0" smtClean="0"/>
              <a:t>asked Pythia?</a:t>
            </a:r>
            <a:endParaRPr lang="en-GB" sz="4000" dirty="0"/>
          </a:p>
        </p:txBody>
      </p:sp>
      <p:sp>
        <p:nvSpPr>
          <p:cNvPr id="3" name="Content Placeholder 2"/>
          <p:cNvSpPr>
            <a:spLocks noGrp="1"/>
          </p:cNvSpPr>
          <p:nvPr>
            <p:ph idx="1"/>
          </p:nvPr>
        </p:nvSpPr>
        <p:spPr/>
        <p:txBody>
          <a:bodyPr>
            <a:normAutofit fontScale="85000" lnSpcReduction="20000"/>
          </a:bodyPr>
          <a:lstStyle/>
          <a:p>
            <a:r>
              <a:rPr lang="en-GB" dirty="0" smtClean="0"/>
              <a:t>What is the impact on waiting list size of recruiting a new consultant?</a:t>
            </a:r>
          </a:p>
          <a:p>
            <a:endParaRPr lang="en-GB" dirty="0"/>
          </a:p>
          <a:p>
            <a:r>
              <a:rPr lang="en-GB" dirty="0" smtClean="0"/>
              <a:t>What happens to cancer waiting list sizes if more capacity is reallocated to routine long waiters?</a:t>
            </a:r>
          </a:p>
          <a:p>
            <a:endParaRPr lang="en-GB" dirty="0" smtClean="0"/>
          </a:p>
          <a:p>
            <a:r>
              <a:rPr lang="en-GB" dirty="0" smtClean="0"/>
              <a:t>How many 18 week breaches could I reduce by lowering DNA rates?</a:t>
            </a:r>
          </a:p>
          <a:p>
            <a:endParaRPr lang="en-GB" dirty="0" smtClean="0"/>
          </a:p>
          <a:p>
            <a:r>
              <a:rPr lang="en-GB" dirty="0" smtClean="0"/>
              <a:t>What is the impact of changing treatment pathways to reduce number of follow-up appointments?</a:t>
            </a:r>
          </a:p>
          <a:p>
            <a:endParaRPr lang="en-GB" dirty="0" smtClean="0"/>
          </a:p>
          <a:p>
            <a:r>
              <a:rPr lang="en-GB" dirty="0" smtClean="0"/>
              <a:t>What is the impact of changing booking practices across wait bands – creating more capacity to see 78+ week waiters?</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1490" y="60754"/>
            <a:ext cx="1464156" cy="72156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04" y="60754"/>
            <a:ext cx="1728217" cy="810324"/>
          </a:xfrm>
          <a:prstGeom prst="rect">
            <a:avLst/>
          </a:prstGeom>
        </p:spPr>
      </p:pic>
    </p:spTree>
    <p:extLst>
      <p:ext uri="{BB962C8B-B14F-4D97-AF65-F5344CB8AC3E}">
        <p14:creationId xmlns:p14="http://schemas.microsoft.com/office/powerpoint/2010/main" val="288502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6813"/>
            <a:ext cx="10515600" cy="1325563"/>
          </a:xfrm>
        </p:spPr>
        <p:txBody>
          <a:bodyPr/>
          <a:lstStyle/>
          <a:p>
            <a:r>
              <a:rPr lang="en-GB" dirty="0" smtClean="0"/>
              <a:t>How have we used Pythia so far?</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Trust annual planning now uses Pythia for RTT</a:t>
            </a:r>
          </a:p>
          <a:p>
            <a:pPr marL="0" indent="0">
              <a:buNone/>
            </a:pPr>
            <a:r>
              <a:rPr lang="en-GB" dirty="0" smtClean="0"/>
              <a:t> </a:t>
            </a:r>
          </a:p>
          <a:p>
            <a:r>
              <a:rPr lang="en-GB" dirty="0" smtClean="0"/>
              <a:t>Predicted the level of growth seen in 2021/22 (unfortunately!)</a:t>
            </a:r>
          </a:p>
          <a:p>
            <a:pPr marL="0" indent="0">
              <a:buNone/>
            </a:pPr>
            <a:endParaRPr lang="en-GB" dirty="0" smtClean="0"/>
          </a:p>
          <a:p>
            <a:r>
              <a:rPr lang="en-GB" dirty="0" smtClean="0"/>
              <a:t>Used by operational managers to quantify the level of risk they face in delivering zero 78+ week waiters</a:t>
            </a:r>
          </a:p>
          <a:p>
            <a:endParaRPr lang="en-GB" dirty="0"/>
          </a:p>
          <a:p>
            <a:r>
              <a:rPr lang="en-GB" dirty="0" smtClean="0"/>
              <a:t>Increasing leadership confidence in </a:t>
            </a:r>
            <a:r>
              <a:rPr lang="en-GB" dirty="0"/>
              <a:t>medium term </a:t>
            </a:r>
            <a:r>
              <a:rPr lang="en-GB" dirty="0" smtClean="0"/>
              <a:t>waiting list modelling </a:t>
            </a:r>
            <a:r>
              <a:rPr lang="en-GB" dirty="0"/>
              <a:t>presented to </a:t>
            </a:r>
            <a:r>
              <a:rPr lang="en-GB" dirty="0" smtClean="0"/>
              <a:t>ICS/NHSE</a:t>
            </a:r>
          </a:p>
          <a:p>
            <a:endParaRPr lang="en-GB" dirty="0"/>
          </a:p>
          <a:p>
            <a:r>
              <a:rPr lang="en-GB" dirty="0"/>
              <a:t>Ability to quantify proposed impact of business cases on </a:t>
            </a:r>
            <a:r>
              <a:rPr lang="en-GB" dirty="0" smtClean="0"/>
              <a:t>RTT performance </a:t>
            </a:r>
            <a:r>
              <a:rPr lang="en-GB" dirty="0"/>
              <a:t>using a single consistent methodology and readily available tool</a:t>
            </a:r>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1490" y="60754"/>
            <a:ext cx="1464156" cy="72156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04" y="60754"/>
            <a:ext cx="1728217" cy="810324"/>
          </a:xfrm>
          <a:prstGeom prst="rect">
            <a:avLst/>
          </a:prstGeom>
        </p:spPr>
      </p:pic>
    </p:spTree>
    <p:extLst>
      <p:ext uri="{BB962C8B-B14F-4D97-AF65-F5344CB8AC3E}">
        <p14:creationId xmlns:p14="http://schemas.microsoft.com/office/powerpoint/2010/main" val="906336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1490" y="60754"/>
            <a:ext cx="1464156" cy="721567"/>
          </a:xfrm>
          <a:prstGeom prst="rect">
            <a:avLst/>
          </a:prstGeom>
        </p:spPr>
      </p:pic>
      <p:sp>
        <p:nvSpPr>
          <p:cNvPr id="2" name="Title 1"/>
          <p:cNvSpPr>
            <a:spLocks noGrp="1"/>
          </p:cNvSpPr>
          <p:nvPr>
            <p:ph type="title"/>
          </p:nvPr>
        </p:nvSpPr>
        <p:spPr>
          <a:xfrm>
            <a:off x="838201" y="685570"/>
            <a:ext cx="10515600" cy="1325563"/>
          </a:xfrm>
        </p:spPr>
        <p:txBody>
          <a:bodyPr/>
          <a:lstStyle/>
          <a:p>
            <a:r>
              <a:rPr lang="en-GB" dirty="0" smtClean="0"/>
              <a:t>Where to next?</a:t>
            </a:r>
            <a:endParaRPr lang="en-GB" dirty="0"/>
          </a:p>
        </p:txBody>
      </p:sp>
      <p:sp>
        <p:nvSpPr>
          <p:cNvPr id="3" name="Content Placeholder 2"/>
          <p:cNvSpPr>
            <a:spLocks noGrp="1"/>
          </p:cNvSpPr>
          <p:nvPr>
            <p:ph idx="1"/>
          </p:nvPr>
        </p:nvSpPr>
        <p:spPr>
          <a:xfrm>
            <a:off x="838201" y="1825625"/>
            <a:ext cx="7190232" cy="4351338"/>
          </a:xfrm>
        </p:spPr>
        <p:txBody>
          <a:bodyPr>
            <a:normAutofit fontScale="92500" lnSpcReduction="10000"/>
          </a:bodyPr>
          <a:lstStyle/>
          <a:p>
            <a:r>
              <a:rPr lang="en-GB" dirty="0" smtClean="0"/>
              <a:t>Modular expansion of Pythia into a broader, integrated simulation tool for elective service planning</a:t>
            </a:r>
          </a:p>
          <a:p>
            <a:endParaRPr lang="en-GB" dirty="0" smtClean="0"/>
          </a:p>
          <a:p>
            <a:r>
              <a:rPr lang="en-GB" dirty="0" smtClean="0"/>
              <a:t>Modules for cancer, diagnostics, theatres</a:t>
            </a:r>
          </a:p>
          <a:p>
            <a:endParaRPr lang="en-GB" dirty="0" smtClean="0"/>
          </a:p>
          <a:p>
            <a:r>
              <a:rPr lang="en-GB" dirty="0" smtClean="0"/>
              <a:t>UI improvements to allow even more questions to be framed in a way Pythia can work with</a:t>
            </a:r>
          </a:p>
          <a:p>
            <a:endParaRPr lang="en-GB" dirty="0"/>
          </a:p>
          <a:p>
            <a:r>
              <a:rPr lang="en-GB" dirty="0" smtClean="0"/>
              <a:t>Peer review!</a:t>
            </a:r>
            <a:endParaRPr lang="en-GB"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8433" y="504919"/>
            <a:ext cx="3931919" cy="635308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04" y="60754"/>
            <a:ext cx="1728217" cy="810324"/>
          </a:xfrm>
          <a:prstGeom prst="rect">
            <a:avLst/>
          </a:prstGeom>
        </p:spPr>
      </p:pic>
    </p:spTree>
    <p:extLst>
      <p:ext uri="{BB962C8B-B14F-4D97-AF65-F5344CB8AC3E}">
        <p14:creationId xmlns:p14="http://schemas.microsoft.com/office/powerpoint/2010/main" val="412200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2321"/>
            <a:ext cx="10515600" cy="908367"/>
          </a:xfrm>
        </p:spPr>
        <p:txBody>
          <a:bodyPr/>
          <a:lstStyle/>
          <a:p>
            <a:r>
              <a:rPr lang="en-GB" dirty="0" smtClean="0"/>
              <a:t>The problem…</a:t>
            </a:r>
            <a:endParaRPr lang="en-GB" dirty="0"/>
          </a:p>
        </p:txBody>
      </p:sp>
      <p:sp>
        <p:nvSpPr>
          <p:cNvPr id="3" name="Content Placeholder 2"/>
          <p:cNvSpPr>
            <a:spLocks noGrp="1"/>
          </p:cNvSpPr>
          <p:nvPr>
            <p:ph idx="1"/>
          </p:nvPr>
        </p:nvSpPr>
        <p:spPr>
          <a:xfrm>
            <a:off x="337038" y="1764079"/>
            <a:ext cx="4973515" cy="4351338"/>
          </a:xfrm>
        </p:spPr>
        <p:txBody>
          <a:bodyPr/>
          <a:lstStyle/>
          <a:p>
            <a:r>
              <a:rPr lang="en-GB" dirty="0" smtClean="0"/>
              <a:t>18 Week Referral to Treatment Target</a:t>
            </a:r>
          </a:p>
          <a:p>
            <a:r>
              <a:rPr lang="en-GB" dirty="0" smtClean="0"/>
              <a:t>Waiting list deterioration since pre-COVID</a:t>
            </a:r>
          </a:p>
          <a:p>
            <a:r>
              <a:rPr lang="en-GB" dirty="0" smtClean="0"/>
              <a:t>Modelling interconnected metrics – total waiting list size, 78+/104+ week breaches, performance, clock start and stops</a:t>
            </a:r>
          </a:p>
          <a:p>
            <a:endParaRPr lang="en-GB" dirty="0"/>
          </a:p>
        </p:txBody>
      </p:sp>
      <p:pic>
        <p:nvPicPr>
          <p:cNvPr id="5" name="Picture 4"/>
          <p:cNvPicPr>
            <a:picLocks noChangeAspect="1"/>
          </p:cNvPicPr>
          <p:nvPr/>
        </p:nvPicPr>
        <p:blipFill rotWithShape="1">
          <a:blip r:embed="rId3"/>
          <a:srcRect t="713"/>
          <a:stretch/>
        </p:blipFill>
        <p:spPr>
          <a:xfrm>
            <a:off x="5933124" y="457914"/>
            <a:ext cx="5316768" cy="2990522"/>
          </a:xfrm>
          <a:prstGeom prst="rect">
            <a:avLst/>
          </a:prstGeom>
        </p:spPr>
      </p:pic>
      <p:pic>
        <p:nvPicPr>
          <p:cNvPr id="6" name="Picture 5"/>
          <p:cNvPicPr>
            <a:picLocks noChangeAspect="1"/>
          </p:cNvPicPr>
          <p:nvPr/>
        </p:nvPicPr>
        <p:blipFill>
          <a:blip r:embed="rId4"/>
          <a:stretch>
            <a:fillRect/>
          </a:stretch>
        </p:blipFill>
        <p:spPr>
          <a:xfrm>
            <a:off x="5933124" y="3772843"/>
            <a:ext cx="5378560" cy="2903558"/>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1490" y="60754"/>
            <a:ext cx="1464156" cy="721567"/>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504" y="60754"/>
            <a:ext cx="1728217" cy="810324"/>
          </a:xfrm>
          <a:prstGeom prst="rect">
            <a:avLst/>
          </a:prstGeom>
        </p:spPr>
      </p:pic>
    </p:spTree>
    <p:extLst>
      <p:ext uri="{BB962C8B-B14F-4D97-AF65-F5344CB8AC3E}">
        <p14:creationId xmlns:p14="http://schemas.microsoft.com/office/powerpoint/2010/main" val="931243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164" y="365125"/>
            <a:ext cx="9432636" cy="1109257"/>
          </a:xfrm>
        </p:spPr>
        <p:txBody>
          <a:bodyPr/>
          <a:lstStyle/>
          <a:p>
            <a:r>
              <a:rPr lang="en-GB" dirty="0" smtClean="0"/>
              <a:t>Once upon a time…</a:t>
            </a:r>
            <a:endParaRPr lang="en-GB" dirty="0"/>
          </a:p>
        </p:txBody>
      </p:sp>
      <p:sp>
        <p:nvSpPr>
          <p:cNvPr id="3" name="Content Placeholder 2"/>
          <p:cNvSpPr>
            <a:spLocks noGrp="1"/>
          </p:cNvSpPr>
          <p:nvPr>
            <p:ph idx="1"/>
          </p:nvPr>
        </p:nvSpPr>
        <p:spPr>
          <a:xfrm>
            <a:off x="6193410" y="1690688"/>
            <a:ext cx="5550122" cy="4351338"/>
          </a:xfrm>
        </p:spPr>
        <p:txBody>
          <a:bodyPr/>
          <a:lstStyle/>
          <a:p>
            <a:r>
              <a:rPr lang="en-GB" dirty="0" smtClean="0"/>
              <a:t>Lots of Excel spreadsheets</a:t>
            </a:r>
          </a:p>
          <a:p>
            <a:endParaRPr lang="en-GB" dirty="0"/>
          </a:p>
          <a:p>
            <a:r>
              <a:rPr lang="en-GB" dirty="0" smtClean="0"/>
              <a:t>Fixed point forecasts</a:t>
            </a:r>
          </a:p>
          <a:p>
            <a:endParaRPr lang="en-GB" dirty="0"/>
          </a:p>
          <a:p>
            <a:r>
              <a:rPr lang="en-GB" dirty="0" smtClean="0"/>
              <a:t>Limited to specific metrics</a:t>
            </a:r>
          </a:p>
          <a:p>
            <a:endParaRPr lang="en-GB" dirty="0"/>
          </a:p>
          <a:p>
            <a:r>
              <a:rPr lang="en-GB" dirty="0" smtClean="0"/>
              <a:t>No real understanding of </a:t>
            </a:r>
            <a:r>
              <a:rPr lang="en-GB" dirty="0" smtClean="0"/>
              <a:t>interconnectivity of treatment </a:t>
            </a:r>
            <a:r>
              <a:rPr lang="en-GB" dirty="0" smtClean="0"/>
              <a:t>pathways</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3513" y="2593742"/>
            <a:ext cx="2572922" cy="4157253"/>
          </a:xfrm>
          <a:prstGeom prst="rect">
            <a:avLst/>
          </a:prstGeom>
        </p:spPr>
      </p:pic>
      <p:pic>
        <p:nvPicPr>
          <p:cNvPr id="2050" name="Picture 2" descr="Excel Logo, symbol, meaning, history, 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966" r="62648" b="16550"/>
          <a:stretch/>
        </p:blipFill>
        <p:spPr bwMode="auto">
          <a:xfrm rot="19141735">
            <a:off x="1341149" y="2055649"/>
            <a:ext cx="750296" cy="7512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xcel Logo, symbol, meaning, history, 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966" r="62648" b="16550"/>
          <a:stretch/>
        </p:blipFill>
        <p:spPr bwMode="auto">
          <a:xfrm rot="20844764">
            <a:off x="3530047" y="2136890"/>
            <a:ext cx="750296" cy="7512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xcel Logo, symbol, meaning, history, 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966" r="62648" b="16550"/>
          <a:stretch/>
        </p:blipFill>
        <p:spPr bwMode="auto">
          <a:xfrm rot="3046007">
            <a:off x="2438584" y="1425198"/>
            <a:ext cx="750296" cy="7512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1490" y="60754"/>
            <a:ext cx="1464156" cy="721567"/>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504" y="60754"/>
            <a:ext cx="1728217" cy="810324"/>
          </a:xfrm>
          <a:prstGeom prst="rect">
            <a:avLst/>
          </a:prstGeom>
        </p:spPr>
      </p:pic>
    </p:spTree>
    <p:extLst>
      <p:ext uri="{BB962C8B-B14F-4D97-AF65-F5344CB8AC3E}">
        <p14:creationId xmlns:p14="http://schemas.microsoft.com/office/powerpoint/2010/main" val="409781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1078"/>
            <a:ext cx="10515600" cy="819610"/>
          </a:xfrm>
        </p:spPr>
        <p:txBody>
          <a:bodyPr/>
          <a:lstStyle/>
          <a:p>
            <a:r>
              <a:rPr lang="en-GB" dirty="0" smtClean="0"/>
              <a:t>Trying to do better…</a:t>
            </a:r>
            <a:endParaRPr lang="en-GB" dirty="0"/>
          </a:p>
        </p:txBody>
      </p:sp>
      <p:sp>
        <p:nvSpPr>
          <p:cNvPr id="3" name="Content Placeholder 2"/>
          <p:cNvSpPr>
            <a:spLocks noGrp="1"/>
          </p:cNvSpPr>
          <p:nvPr>
            <p:ph idx="1"/>
          </p:nvPr>
        </p:nvSpPr>
        <p:spPr>
          <a:xfrm>
            <a:off x="838200" y="1936462"/>
            <a:ext cx="5096608" cy="4351338"/>
          </a:xfrm>
        </p:spPr>
        <p:txBody>
          <a:bodyPr>
            <a:normAutofit/>
          </a:bodyPr>
          <a:lstStyle/>
          <a:p>
            <a:r>
              <a:rPr lang="en-GB" sz="2400" dirty="0" smtClean="0"/>
              <a:t>Waiting list modelling in SQL?</a:t>
            </a:r>
          </a:p>
          <a:p>
            <a:pPr marL="0" indent="0">
              <a:buNone/>
            </a:pPr>
            <a:r>
              <a:rPr lang="en-GB" sz="2400" dirty="0"/>
              <a:t>	</a:t>
            </a:r>
            <a:r>
              <a:rPr lang="en-GB" sz="2400" dirty="0" smtClean="0"/>
              <a:t>…Don’t even try it…</a:t>
            </a:r>
          </a:p>
          <a:p>
            <a:pPr marL="0" indent="0">
              <a:buNone/>
            </a:pPr>
            <a:endParaRPr lang="en-GB" sz="2400" dirty="0"/>
          </a:p>
          <a:p>
            <a:r>
              <a:rPr lang="en-GB" sz="2400" dirty="0" smtClean="0"/>
              <a:t>Introduction to R</a:t>
            </a:r>
          </a:p>
          <a:p>
            <a:endParaRPr lang="en-GB" sz="2400" dirty="0"/>
          </a:p>
          <a:p>
            <a:r>
              <a:rPr lang="en-GB" sz="2400" dirty="0" smtClean="0"/>
              <a:t>Tom Lawton’s NHS-R Conference presentation in 2019 – inspiration!</a:t>
            </a:r>
            <a:endParaRPr lang="en-GB" sz="2400" dirty="0"/>
          </a:p>
          <a:p>
            <a:endParaRPr lang="en-GB" sz="2400" dirty="0" smtClean="0"/>
          </a:p>
          <a:p>
            <a:r>
              <a:rPr lang="en-GB" sz="2400" dirty="0" smtClean="0"/>
              <a:t>Introduction to Simmer package</a:t>
            </a:r>
            <a:endParaRPr lang="en-GB" sz="2400" dirty="0"/>
          </a:p>
        </p:txBody>
      </p:sp>
      <p:pic>
        <p:nvPicPr>
          <p:cNvPr id="1026" name="Picture 2" descr="Quick Start Guide | SQL Server Management Studio Backup"/>
          <p:cNvPicPr>
            <a:picLocks noChangeAspect="1" noChangeArrowheads="1"/>
          </p:cNvPicPr>
          <p:nvPr/>
        </p:nvPicPr>
        <p:blipFill rotWithShape="1">
          <a:blip r:embed="rId3">
            <a:extLst>
              <a:ext uri="{28A0092B-C50C-407E-A947-70E740481C1C}">
                <a14:useLocalDpi xmlns:a14="http://schemas.microsoft.com/office/drawing/2010/main" val="0"/>
              </a:ext>
            </a:extLst>
          </a:blip>
          <a:srcRect l="31182" r="26832"/>
          <a:stretch/>
        </p:blipFill>
        <p:spPr bwMode="auto">
          <a:xfrm>
            <a:off x="7694579" y="1690688"/>
            <a:ext cx="2879387" cy="3295651"/>
          </a:xfrm>
          <a:prstGeom prst="rect">
            <a:avLst/>
          </a:prstGeom>
          <a:noFill/>
          <a:extLst>
            <a:ext uri="{909E8E84-426E-40DD-AFC4-6F175D3DCCD1}">
              <a14:hiddenFill xmlns:a14="http://schemas.microsoft.com/office/drawing/2010/main">
                <a:solidFill>
                  <a:srgbClr val="FFFFFF"/>
                </a:solidFill>
              </a14:hiddenFill>
            </a:ext>
          </a:extLst>
        </p:spPr>
      </p:pic>
      <p:sp>
        <p:nvSpPr>
          <p:cNvPr id="5" name="&quot;No&quot; Symbol 4"/>
          <p:cNvSpPr/>
          <p:nvPr/>
        </p:nvSpPr>
        <p:spPr>
          <a:xfrm>
            <a:off x="7109297" y="1585608"/>
            <a:ext cx="3699753" cy="3677056"/>
          </a:xfrm>
          <a:prstGeom prst="noSmoking">
            <a:avLst>
              <a:gd name="adj" fmla="val 553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solidFill>
                <a:schemeClr val="tx1"/>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1490" y="60754"/>
            <a:ext cx="1464156" cy="72156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04" y="60754"/>
            <a:ext cx="1728217" cy="810324"/>
          </a:xfrm>
          <a:prstGeom prst="rect">
            <a:avLst/>
          </a:prstGeom>
        </p:spPr>
      </p:pic>
    </p:spTree>
    <p:extLst>
      <p:ext uri="{BB962C8B-B14F-4D97-AF65-F5344CB8AC3E}">
        <p14:creationId xmlns:p14="http://schemas.microsoft.com/office/powerpoint/2010/main" val="1043417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9852"/>
            <a:ext cx="10515600" cy="1325563"/>
          </a:xfrm>
        </p:spPr>
        <p:txBody>
          <a:bodyPr/>
          <a:lstStyle/>
          <a:p>
            <a:r>
              <a:rPr lang="en-GB" dirty="0" smtClean="0"/>
              <a:t>Lots of elements coming together</a:t>
            </a:r>
            <a:endParaRPr lang="en-GB" dirty="0"/>
          </a:p>
        </p:txBody>
      </p:sp>
      <p:sp>
        <p:nvSpPr>
          <p:cNvPr id="3" name="Content Placeholder 2"/>
          <p:cNvSpPr>
            <a:spLocks noGrp="1"/>
          </p:cNvSpPr>
          <p:nvPr>
            <p:ph idx="1"/>
          </p:nvPr>
        </p:nvSpPr>
        <p:spPr>
          <a:xfrm>
            <a:off x="838200" y="4525818"/>
            <a:ext cx="10515600" cy="2207491"/>
          </a:xfrm>
        </p:spPr>
        <p:txBody>
          <a:bodyPr numCol="2">
            <a:normAutofit/>
          </a:bodyPr>
          <a:lstStyle/>
          <a:p>
            <a:r>
              <a:rPr lang="en-GB" sz="2400" dirty="0" smtClean="0"/>
              <a:t>Forecasting referrals into the Trust using time-series forecasting </a:t>
            </a:r>
            <a:r>
              <a:rPr lang="en-GB" sz="2400" dirty="0" smtClean="0"/>
              <a:t>methods</a:t>
            </a:r>
            <a:endParaRPr lang="en-GB" sz="2400" dirty="0" smtClean="0"/>
          </a:p>
          <a:p>
            <a:r>
              <a:rPr lang="en-GB" sz="2400" dirty="0" smtClean="0"/>
              <a:t>Treatment </a:t>
            </a:r>
            <a:r>
              <a:rPr lang="en-GB" sz="2400" dirty="0" smtClean="0"/>
              <a:t>pathway analysis to understand what activities our patients need to get their first definitive </a:t>
            </a:r>
            <a:r>
              <a:rPr lang="en-GB" sz="2400" dirty="0" smtClean="0"/>
              <a:t>treatment</a:t>
            </a:r>
            <a:endParaRPr lang="en-GB" sz="2400" dirty="0" smtClean="0"/>
          </a:p>
          <a:p>
            <a:r>
              <a:rPr lang="en-GB" sz="2400" dirty="0" smtClean="0"/>
              <a:t>Modelling </a:t>
            </a:r>
            <a:r>
              <a:rPr lang="en-GB" sz="2400" dirty="0" smtClean="0"/>
              <a:t>a range of possible futures, depending on treatment pathways, variations in referral demand</a:t>
            </a:r>
          </a:p>
          <a:p>
            <a:r>
              <a:rPr lang="en-GB" sz="2400" dirty="0" smtClean="0"/>
              <a:t>Need </a:t>
            </a:r>
            <a:r>
              <a:rPr lang="en-GB" sz="2400" dirty="0" smtClean="0"/>
              <a:t>for a new modelling solution!</a:t>
            </a:r>
            <a:endParaRPr lang="en-GB" sz="2400" dirty="0"/>
          </a:p>
        </p:txBody>
      </p:sp>
      <p:pic>
        <p:nvPicPr>
          <p:cNvPr id="4" name="Picture 3"/>
          <p:cNvPicPr>
            <a:picLocks noChangeAspect="1"/>
          </p:cNvPicPr>
          <p:nvPr/>
        </p:nvPicPr>
        <p:blipFill>
          <a:blip r:embed="rId3"/>
          <a:stretch>
            <a:fillRect/>
          </a:stretch>
        </p:blipFill>
        <p:spPr>
          <a:xfrm>
            <a:off x="2493575" y="1561359"/>
            <a:ext cx="6945989" cy="287209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1490" y="60754"/>
            <a:ext cx="1464156" cy="721567"/>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04" y="60754"/>
            <a:ext cx="1728217" cy="810324"/>
          </a:xfrm>
          <a:prstGeom prst="rect">
            <a:avLst/>
          </a:prstGeom>
        </p:spPr>
      </p:pic>
    </p:spTree>
    <p:extLst>
      <p:ext uri="{BB962C8B-B14F-4D97-AF65-F5344CB8AC3E}">
        <p14:creationId xmlns:p14="http://schemas.microsoft.com/office/powerpoint/2010/main" val="153674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Birth of Pythia</a:t>
            </a:r>
            <a:endParaRPr lang="en-GB" dirty="0"/>
          </a:p>
        </p:txBody>
      </p:sp>
      <p:sp>
        <p:nvSpPr>
          <p:cNvPr id="3" name="Content Placeholder 2"/>
          <p:cNvSpPr>
            <a:spLocks noGrp="1"/>
          </p:cNvSpPr>
          <p:nvPr>
            <p:ph idx="1"/>
          </p:nvPr>
        </p:nvSpPr>
        <p:spPr>
          <a:xfrm>
            <a:off x="5862686" y="1690688"/>
            <a:ext cx="5791200" cy="4351338"/>
          </a:xfrm>
        </p:spPr>
        <p:txBody>
          <a:bodyPr/>
          <a:lstStyle/>
          <a:p>
            <a:r>
              <a:rPr lang="en-GB" dirty="0" smtClean="0"/>
              <a:t>Modular tool for Trust activity and waiting list modelling</a:t>
            </a:r>
          </a:p>
          <a:p>
            <a:endParaRPr lang="en-GB" dirty="0"/>
          </a:p>
          <a:p>
            <a:r>
              <a:rPr lang="en-GB" dirty="0" smtClean="0"/>
              <a:t>RTT module – third iteration</a:t>
            </a:r>
          </a:p>
          <a:p>
            <a:endParaRPr lang="en-GB" dirty="0"/>
          </a:p>
          <a:p>
            <a:r>
              <a:rPr lang="en-GB" dirty="0" smtClean="0"/>
              <a:t>User interface created with Shiny</a:t>
            </a:r>
          </a:p>
          <a:p>
            <a:endParaRPr lang="en-GB" dirty="0"/>
          </a:p>
          <a:p>
            <a:r>
              <a:rPr lang="en-GB" dirty="0" smtClean="0"/>
              <a:t>Capacity planning module – currently in active development</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467" y="494186"/>
            <a:ext cx="3691603" cy="596478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1490" y="60754"/>
            <a:ext cx="1464156" cy="72156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04" y="60754"/>
            <a:ext cx="1728217" cy="810324"/>
          </a:xfrm>
          <a:prstGeom prst="rect">
            <a:avLst/>
          </a:prstGeom>
        </p:spPr>
      </p:pic>
    </p:spTree>
    <p:extLst>
      <p:ext uri="{BB962C8B-B14F-4D97-AF65-F5344CB8AC3E}">
        <p14:creationId xmlns:p14="http://schemas.microsoft.com/office/powerpoint/2010/main" val="307988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Why </a:t>
            </a:r>
            <a:r>
              <a:rPr lang="en-GB" dirty="0" smtClean="0"/>
              <a:t>“Pythia”?</a:t>
            </a:r>
            <a:endParaRPr lang="en-GB" dirty="0"/>
          </a:p>
        </p:txBody>
      </p:sp>
      <p:pic>
        <p:nvPicPr>
          <p:cNvPr id="5" name="Picture 4"/>
          <p:cNvPicPr>
            <a:picLocks noChangeAspect="1"/>
          </p:cNvPicPr>
          <p:nvPr/>
        </p:nvPicPr>
        <p:blipFill>
          <a:blip r:embed="rId3"/>
          <a:stretch>
            <a:fillRect/>
          </a:stretch>
        </p:blipFill>
        <p:spPr>
          <a:xfrm>
            <a:off x="6185616" y="2712293"/>
            <a:ext cx="5422531" cy="2860385"/>
          </a:xfrm>
          <a:prstGeom prst="rect">
            <a:avLst/>
          </a:prstGeom>
        </p:spPr>
      </p:pic>
      <p:sp>
        <p:nvSpPr>
          <p:cNvPr id="6" name="TextBox 5"/>
          <p:cNvSpPr txBox="1"/>
          <p:nvPr/>
        </p:nvSpPr>
        <p:spPr>
          <a:xfrm>
            <a:off x="3544781" y="5739520"/>
            <a:ext cx="8424936" cy="677108"/>
          </a:xfrm>
          <a:prstGeom prst="rect">
            <a:avLst/>
          </a:prstGeom>
          <a:noFill/>
        </p:spPr>
        <p:txBody>
          <a:bodyPr wrap="square" rtlCol="0">
            <a:spAutoFit/>
          </a:bodyPr>
          <a:lstStyle/>
          <a:p>
            <a:pPr algn="r"/>
            <a:r>
              <a:rPr lang="en-GB" sz="1400" dirty="0" smtClean="0"/>
              <a:t>Pythia </a:t>
            </a:r>
            <a:r>
              <a:rPr lang="en-GB" sz="1400" dirty="0"/>
              <a:t>(/ˈpɪθiə/;[1] Ancient Greek: Πυθία [pyːˈtʰíaː]) was the name of the high priestess of the Temple of Apollo at Delphi. She specifically served as its oracle and was known as the Oracle of Delphi</a:t>
            </a:r>
            <a:r>
              <a:rPr lang="en-GB" sz="1400" dirty="0" smtClean="0"/>
              <a:t>.</a:t>
            </a:r>
          </a:p>
          <a:p>
            <a:r>
              <a:rPr lang="en-GB" sz="1000" dirty="0"/>
              <a:t>(https://</a:t>
            </a:r>
            <a:r>
              <a:rPr lang="en-GB" sz="1000" dirty="0" smtClean="0"/>
              <a:t>en.wikipedia.org/wiki/Pythia)</a:t>
            </a:r>
            <a:endParaRPr lang="en-GB" sz="1000"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108" y="1458492"/>
            <a:ext cx="5725800" cy="308432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1490" y="60754"/>
            <a:ext cx="1464156" cy="721567"/>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504" y="60754"/>
            <a:ext cx="1728217" cy="810324"/>
          </a:xfrm>
          <a:prstGeom prst="rect">
            <a:avLst/>
          </a:prstGeom>
        </p:spPr>
      </p:pic>
    </p:spTree>
    <p:extLst>
      <p:ext uri="{BB962C8B-B14F-4D97-AF65-F5344CB8AC3E}">
        <p14:creationId xmlns:p14="http://schemas.microsoft.com/office/powerpoint/2010/main" val="135799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570"/>
            <a:ext cx="10515600" cy="1325563"/>
          </a:xfrm>
        </p:spPr>
        <p:txBody>
          <a:bodyPr/>
          <a:lstStyle/>
          <a:p>
            <a:r>
              <a:rPr lang="en-GB" dirty="0" smtClean="0"/>
              <a:t>What is Pythia</a:t>
            </a:r>
            <a:endParaRPr lang="en-GB" dirty="0"/>
          </a:p>
        </p:txBody>
      </p:sp>
      <p:sp>
        <p:nvSpPr>
          <p:cNvPr id="3" name="Content Placeholder 2"/>
          <p:cNvSpPr>
            <a:spLocks noGrp="1"/>
          </p:cNvSpPr>
          <p:nvPr>
            <p:ph idx="1"/>
          </p:nvPr>
        </p:nvSpPr>
        <p:spPr>
          <a:xfrm>
            <a:off x="838200" y="2078181"/>
            <a:ext cx="10515600" cy="4098781"/>
          </a:xfrm>
        </p:spPr>
        <p:txBody>
          <a:bodyPr>
            <a:normAutofit/>
          </a:bodyPr>
          <a:lstStyle/>
          <a:p>
            <a:r>
              <a:rPr lang="en-GB" dirty="0" smtClean="0"/>
              <a:t>Stochastic discrete </a:t>
            </a:r>
            <a:r>
              <a:rPr lang="en-GB" dirty="0" smtClean="0"/>
              <a:t>event simulation model, built using the Simmer package</a:t>
            </a:r>
          </a:p>
          <a:p>
            <a:endParaRPr lang="en-GB" dirty="0" smtClean="0"/>
          </a:p>
          <a:p>
            <a:r>
              <a:rPr lang="en-GB" dirty="0" smtClean="0"/>
              <a:t>Combines forecasting of clock starts, automated derivation of treatment pathways, and waiting list simulation based on specialty level activity plans</a:t>
            </a:r>
          </a:p>
          <a:p>
            <a:endParaRPr lang="en-GB"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1490" y="60754"/>
            <a:ext cx="1464156" cy="72156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04" y="60754"/>
            <a:ext cx="1728217" cy="810324"/>
          </a:xfrm>
          <a:prstGeom prst="rect">
            <a:avLst/>
          </a:prstGeom>
        </p:spPr>
      </p:pic>
    </p:spTree>
    <p:extLst>
      <p:ext uri="{BB962C8B-B14F-4D97-AF65-F5344CB8AC3E}">
        <p14:creationId xmlns:p14="http://schemas.microsoft.com/office/powerpoint/2010/main" val="3439902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1078"/>
            <a:ext cx="10515600" cy="1054449"/>
          </a:xfrm>
        </p:spPr>
        <p:txBody>
          <a:bodyPr/>
          <a:lstStyle/>
          <a:p>
            <a:r>
              <a:rPr lang="en-GB" dirty="0" smtClean="0"/>
              <a:t>What is Pythia</a:t>
            </a:r>
            <a:endParaRPr lang="en-GB" dirty="0"/>
          </a:p>
        </p:txBody>
      </p:sp>
      <p:sp>
        <p:nvSpPr>
          <p:cNvPr id="3" name="Content Placeholder 2"/>
          <p:cNvSpPr>
            <a:spLocks noGrp="1"/>
          </p:cNvSpPr>
          <p:nvPr>
            <p:ph idx="1"/>
          </p:nvPr>
        </p:nvSpPr>
        <p:spPr>
          <a:xfrm>
            <a:off x="838200" y="2078181"/>
            <a:ext cx="3874477" cy="4098781"/>
          </a:xfrm>
        </p:spPr>
        <p:txBody>
          <a:bodyPr>
            <a:normAutofit/>
          </a:bodyPr>
          <a:lstStyle/>
          <a:p>
            <a:r>
              <a:rPr lang="en-GB" sz="2400" dirty="0" smtClean="0"/>
              <a:t>Stochastic model - ‘dice rolls’ deciding how patients proceed down treatment </a:t>
            </a:r>
            <a:r>
              <a:rPr lang="en-GB" sz="2400" dirty="0" smtClean="0"/>
              <a:t>pathways</a:t>
            </a:r>
          </a:p>
          <a:p>
            <a:endParaRPr lang="en-GB" sz="2400" dirty="0" smtClean="0"/>
          </a:p>
          <a:p>
            <a:r>
              <a:rPr lang="en-GB" sz="2400" dirty="0" smtClean="0"/>
              <a:t>Treatment pathways derived from historic RTT activity and parsed into Simmer trajectory instructions</a:t>
            </a:r>
            <a:endParaRPr lang="en-GB" sz="2400" dirty="0" smtClean="0"/>
          </a:p>
        </p:txBody>
      </p:sp>
      <p:pic>
        <p:nvPicPr>
          <p:cNvPr id="5" name="Picture 4"/>
          <p:cNvPicPr>
            <a:picLocks noChangeAspect="1"/>
          </p:cNvPicPr>
          <p:nvPr/>
        </p:nvPicPr>
        <p:blipFill>
          <a:blip r:embed="rId3"/>
          <a:stretch>
            <a:fillRect/>
          </a:stretch>
        </p:blipFill>
        <p:spPr>
          <a:xfrm>
            <a:off x="5239657" y="1019741"/>
            <a:ext cx="6014260" cy="515722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1490" y="60754"/>
            <a:ext cx="1464156" cy="72156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04" y="60754"/>
            <a:ext cx="1728217" cy="810324"/>
          </a:xfrm>
          <a:prstGeom prst="rect">
            <a:avLst/>
          </a:prstGeom>
        </p:spPr>
      </p:pic>
    </p:spTree>
    <p:extLst>
      <p:ext uri="{BB962C8B-B14F-4D97-AF65-F5344CB8AC3E}">
        <p14:creationId xmlns:p14="http://schemas.microsoft.com/office/powerpoint/2010/main" val="229001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30522</TotalTime>
  <Words>1264</Words>
  <Application>Microsoft Office PowerPoint</Application>
  <PresentationFormat>Widescreen</PresentationFormat>
  <Paragraphs>115</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Pythia Discrete Event Simulation  for RTT Waiting List Modelling</vt:lpstr>
      <vt:lpstr>The problem…</vt:lpstr>
      <vt:lpstr>Once upon a time…</vt:lpstr>
      <vt:lpstr>Trying to do better…</vt:lpstr>
      <vt:lpstr>Lots of elements coming together</vt:lpstr>
      <vt:lpstr>Birth of Pythia</vt:lpstr>
      <vt:lpstr>Why “Pythia”?</vt:lpstr>
      <vt:lpstr>What is Pythia</vt:lpstr>
      <vt:lpstr>What is Pythia</vt:lpstr>
      <vt:lpstr>What is Pythia</vt:lpstr>
      <vt:lpstr>What kind of questions have we asked Pythia?</vt:lpstr>
      <vt:lpstr>How have we used Pythia so far?</vt:lpstr>
      <vt:lpstr>Where to next?</vt:lpstr>
    </vt:vector>
  </TitlesOfParts>
  <Company>Worcestershire Acute Hospitals NHS Trust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Reading, Christopher (Information)</dc:creator>
  <cp:lastModifiedBy>READING, Christopher (WORCESTERSHIRE ACUTE HOSPITALS NHS TRUST)</cp:lastModifiedBy>
  <cp:revision>17</cp:revision>
  <dcterms:created xsi:type="dcterms:W3CDTF">2022-09-29T13:12:57Z</dcterms:created>
  <dcterms:modified xsi:type="dcterms:W3CDTF">2022-11-04T21:15:03Z</dcterms:modified>
</cp:coreProperties>
</file>