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ublic Sans"/>
      <p:regular r:id="rId29"/>
      <p:bold r:id="rId30"/>
      <p:italic r:id="rId31"/>
      <p:boldItalic r:id="rId32"/>
    </p:embeddedFont>
    <p:embeddedFont>
      <p:font typeface="Public Sans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ublic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ublicSans-italic.fntdata"/><Relationship Id="rId30" Type="http://schemas.openxmlformats.org/officeDocument/2006/relationships/font" Target="fonts/PublicSans-bold.fntdata"/><Relationship Id="rId11" Type="http://schemas.openxmlformats.org/officeDocument/2006/relationships/slide" Target="slides/slide6.xml"/><Relationship Id="rId33" Type="http://schemas.openxmlformats.org/officeDocument/2006/relationships/font" Target="fonts/PublicSans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PublicSans-boldItalic.fntdata"/><Relationship Id="rId13" Type="http://schemas.openxmlformats.org/officeDocument/2006/relationships/slide" Target="slides/slide8.xml"/><Relationship Id="rId35" Type="http://schemas.openxmlformats.org/officeDocument/2006/relationships/font" Target="fonts/PublicSansSemiBold-italic.fntdata"/><Relationship Id="rId12" Type="http://schemas.openxmlformats.org/officeDocument/2006/relationships/slide" Target="slides/slide7.xml"/><Relationship Id="rId34" Type="http://schemas.openxmlformats.org/officeDocument/2006/relationships/font" Target="fonts/PublicSansSemi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ublicSans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a74a6910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a74a6910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a74a6910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8a74a6910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a74a6910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a74a6910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a74a6910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a74a6910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a74a6910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8a74a6910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a74a6910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8a74a6910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a74a6910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a74a6910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a74a6910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a74a6910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a74a6910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a74a6910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a74a6910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a74a6910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5ad13c9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5ad13c9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a74a6910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8a74a6910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a74a6910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a74a6910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a74a6910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8a74a6910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5ad13c99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5ad13c99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a74a691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a74a691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ad13c99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5ad13c99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ad13c99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5ad13c99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a74a6910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a74a6910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a74a6910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a74a6910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a74a6910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a74a6910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a74a6910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a74a6910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hyperlink" Target="mailto:bennett@phc.ox.ac.uk" TargetMode="External"/><Relationship Id="rId5" Type="http://schemas.openxmlformats.org/officeDocument/2006/relationships/hyperlink" Target="http://www.bennett.ox.ac.uk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hyperlink" Target="mailto:bennett@phc.ox.ac.uk" TargetMode="External"/><Relationship Id="rId5" Type="http://schemas.openxmlformats.org/officeDocument/2006/relationships/hyperlink" Target="http://www.bennett.ox.ac.uk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311700" y="4530966"/>
            <a:ext cx="8737642" cy="554100"/>
            <a:chOff x="311700" y="4530966"/>
            <a:chExt cx="8737642" cy="554100"/>
          </a:xfrm>
        </p:grpSpPr>
        <p:pic>
          <p:nvPicPr>
            <p:cNvPr id="21" name="Google Shape;2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48987" y="4549125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4549123"/>
              <a:ext cx="1144080" cy="50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4"/>
            <p:cNvSpPr txBox="1"/>
            <p:nvPr/>
          </p:nvSpPr>
          <p:spPr>
            <a:xfrm>
              <a:off x="6999142" y="4530966"/>
              <a:ext cx="2050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rgbClr val="002147"/>
                  </a:solidFill>
                  <a:uFill>
                    <a:noFill/>
                  </a:uFill>
                  <a:latin typeface="Public Sans SemiBold"/>
                  <a:ea typeface="Public Sans SemiBold"/>
                  <a:cs typeface="Public Sans SemiBold"/>
                  <a:sym typeface="Public Sans SemiBold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bennett@phc.ox.ac.uk</a:t>
              </a:r>
              <a:endParaRPr sz="1200">
                <a:solidFill>
                  <a:srgbClr val="002147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2147"/>
                  </a:solidFill>
                  <a:uFill>
                    <a:noFill/>
                  </a:uFill>
                  <a:latin typeface="Public Sans SemiBold"/>
                  <a:ea typeface="Public Sans SemiBold"/>
                  <a:cs typeface="Public Sans SemiBold"/>
                  <a:sym typeface="Public Sans SemiBold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www.bennett.ox.ac.uk</a:t>
              </a:r>
              <a:endParaRPr sz="1200"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No footer">
  <p:cSld name="TITLE_AND_BODY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9252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9252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3" name="Google Shape;33;p6"/>
          <p:cNvGrpSpPr/>
          <p:nvPr/>
        </p:nvGrpSpPr>
        <p:grpSpPr>
          <a:xfrm>
            <a:off x="311700" y="4530966"/>
            <a:ext cx="8737642" cy="554100"/>
            <a:chOff x="311700" y="4530966"/>
            <a:chExt cx="8737642" cy="554100"/>
          </a:xfrm>
        </p:grpSpPr>
        <p:pic>
          <p:nvPicPr>
            <p:cNvPr id="34" name="Google Shape;34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48987" y="4549125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4549123"/>
              <a:ext cx="1144080" cy="50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6"/>
            <p:cNvSpPr txBox="1"/>
            <p:nvPr/>
          </p:nvSpPr>
          <p:spPr>
            <a:xfrm>
              <a:off x="6999142" y="4530966"/>
              <a:ext cx="2050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rgbClr val="002147"/>
                  </a:solidFill>
                  <a:uFill>
                    <a:noFill/>
                  </a:uFill>
                  <a:latin typeface="Public Sans SemiBold"/>
                  <a:ea typeface="Public Sans SemiBold"/>
                  <a:cs typeface="Public Sans SemiBold"/>
                  <a:sym typeface="Public Sans SemiBold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bennett@phc.ox.ac.uk</a:t>
              </a:r>
              <a:endParaRPr sz="1200">
                <a:solidFill>
                  <a:srgbClr val="002147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2147"/>
                  </a:solidFill>
                  <a:uFill>
                    <a:noFill/>
                  </a:uFill>
                  <a:latin typeface="Public Sans SemiBold"/>
                  <a:ea typeface="Public Sans SemiBold"/>
                  <a:cs typeface="Public Sans SemiBold"/>
                  <a:sym typeface="Public Sans SemiBold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www.bennett.ox.ac.uk</a:t>
              </a:r>
              <a:endParaRPr sz="1200"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2800"/>
              <a:buFont typeface="Public Sans"/>
              <a:buNone/>
              <a:defRPr b="1" sz="2800">
                <a:solidFill>
                  <a:srgbClr val="002147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"/>
              <a:buNone/>
              <a:defRPr sz="28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"/>
              <a:buNone/>
              <a:defRPr sz="28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"/>
              <a:buNone/>
              <a:defRPr sz="28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"/>
              <a:buNone/>
              <a:defRPr sz="28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"/>
              <a:buNone/>
              <a:defRPr sz="28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"/>
              <a:buNone/>
              <a:defRPr sz="28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"/>
              <a:buNone/>
              <a:defRPr sz="28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"/>
              <a:buNone/>
              <a:defRPr sz="28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936"/>
              </a:buClr>
              <a:buSzPts val="1300"/>
              <a:buFont typeface="Public Sans"/>
              <a:buChar char="●"/>
              <a:defRPr sz="1300">
                <a:solidFill>
                  <a:srgbClr val="001936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3111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936"/>
              </a:buClr>
              <a:buSzPts val="1300"/>
              <a:buFont typeface="Public Sans"/>
              <a:buChar char="○"/>
              <a:defRPr sz="1300">
                <a:solidFill>
                  <a:srgbClr val="001936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3111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936"/>
              </a:buClr>
              <a:buSzPts val="1300"/>
              <a:buFont typeface="Public Sans"/>
              <a:buChar char="■"/>
              <a:defRPr sz="1300">
                <a:solidFill>
                  <a:srgbClr val="001936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3111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936"/>
              </a:buClr>
              <a:buSzPts val="1300"/>
              <a:buFont typeface="Public Sans"/>
              <a:buChar char="●"/>
              <a:defRPr sz="1300">
                <a:solidFill>
                  <a:srgbClr val="001936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3111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936"/>
              </a:buClr>
              <a:buSzPts val="1300"/>
              <a:buFont typeface="Public Sans"/>
              <a:buChar char="○"/>
              <a:defRPr sz="1300">
                <a:solidFill>
                  <a:srgbClr val="001936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3111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936"/>
              </a:buClr>
              <a:buSzPts val="1300"/>
              <a:buFont typeface="Public Sans"/>
              <a:buChar char="■"/>
              <a:defRPr sz="1300">
                <a:solidFill>
                  <a:srgbClr val="001936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-3111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936"/>
              </a:buClr>
              <a:buSzPts val="1300"/>
              <a:buFont typeface="Public Sans"/>
              <a:buChar char="●"/>
              <a:defRPr sz="1300">
                <a:solidFill>
                  <a:srgbClr val="001936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-3111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936"/>
              </a:buClr>
              <a:buSzPts val="1300"/>
              <a:buFont typeface="Public Sans"/>
              <a:buChar char="○"/>
              <a:defRPr sz="1300">
                <a:solidFill>
                  <a:srgbClr val="001936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-3111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936"/>
              </a:buClr>
              <a:buSzPts val="1300"/>
              <a:buFont typeface="Public Sans"/>
              <a:buChar char="■"/>
              <a:defRPr sz="1300">
                <a:solidFill>
                  <a:srgbClr val="001936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opensafely-ac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opensafely" TargetMode="External"/><Relationship Id="rId4" Type="http://schemas.openxmlformats.org/officeDocument/2006/relationships/hyperlink" Target="https://github.com/opensafely-action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ctions.opensafely.org/" TargetMode="External"/><Relationship Id="rId4" Type="http://schemas.openxmlformats.org/officeDocument/2006/relationships/hyperlink" Target="https://github.com/opensafely-actions" TargetMode="External"/><Relationship Id="rId5" Type="http://schemas.openxmlformats.org/officeDocument/2006/relationships/hyperlink" Target="https://docs.opensafely.org/actions-reusable/" TargetMode="External"/><Relationship Id="rId6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bennett.ox.ac.uk" TargetMode="External"/><Relationship Id="rId4" Type="http://schemas.openxmlformats.org/officeDocument/2006/relationships/hyperlink" Target="mailto:bennett@phc.ox.ac.uk" TargetMode="External"/><Relationship Id="rId5" Type="http://schemas.openxmlformats.org/officeDocument/2006/relationships/hyperlink" Target="https://twitter.com/BennettOxford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4"/>
          <p:cNvGrpSpPr/>
          <p:nvPr/>
        </p:nvGrpSpPr>
        <p:grpSpPr>
          <a:xfrm>
            <a:off x="1370131" y="1040837"/>
            <a:ext cx="6403737" cy="1800000"/>
            <a:chOff x="1583700" y="707863"/>
            <a:chExt cx="5123400" cy="1440000"/>
          </a:xfrm>
        </p:grpSpPr>
        <p:pic>
          <p:nvPicPr>
            <p:cNvPr id="67" name="Google Shape;6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3700" y="707863"/>
              <a:ext cx="3302400" cy="14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67100" y="707863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1046" y="3294588"/>
            <a:ext cx="3857691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5285" y="3294587"/>
            <a:ext cx="31598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challenges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packages can be downloaded, then can data be uploaded?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TREs probably shouldn't have unrestricted access to the Internet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Where are packages hosted? Which software repository? Which mirror?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Software repositories and mirrors can be compromised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TREs probably shouldn't have unrestricted access to software repositories and mirrors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Did we get the package we asked for?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Packages can be compromised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TREs probably shouldn't have unrestricted access to packages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TREs and code reuse: some challenges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skills and security challenges can be addressed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But they distract us from achieving our aims: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Avoid duplication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 the same lines of code in each 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Improve functionality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 within, as well as between, projects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[Scripted | Reusable] actions in OpenSAFELY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OpenSAFELY project is a set of steps, which when run, produce a result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call each step an </a:t>
            </a:r>
            <a:r>
              <a:rPr i="1" lang="en-GB"/>
              <a:t>action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Each action is run within a Docker container, which doesn't have access to the Internet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Some actions address specific tasks: a cohort-extractor action, for example, allows a researcher to extract a cohort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researcher analyses the cohort by writing one or more </a:t>
            </a:r>
            <a:r>
              <a:rPr i="1" lang="en-GB"/>
              <a:t>scripted actions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Scripted actions are project-specific</a:t>
            </a:r>
            <a:endParaRPr/>
          </a:p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scripted actions?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reusable actions?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Reusable actions are scripted actions that have been decoupled from their projects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They help us achieve code reuse within, as well as between, projects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Whilst we could think of reusable actions as packages, it's better to think of them as reusable projects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scripted to reusable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step: refactoring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Typically, project-specific information is hard-coded in a scripted 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 example, we may hard-code the location of an input file like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path_to_input_file = "data/input.csv"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def my_function():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my_other_function(path_to_input_file)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which we may run like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python my_scripted_action.py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step: refactoring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 reusable action, project-specific information is passed as arguments to a command-line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 example, we may rewrite our scripted action as a reusable action like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def my_function():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parser = ArgumentParser()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parser.add_argument("--path-to-input-file")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args = parser.parse_args()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my_other_function(args.path_to_input_file)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which we may run like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python my_scripted_action.py --path-to-input-file data/input.csv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step: refactoring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Making a </a:t>
            </a:r>
            <a:r>
              <a:rPr lang="en-GB"/>
              <a:t>command-line interface is a writing code skill, not a releasing code skill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Remember: we use the same workflow whether we are working on a scripted action or a reusable action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 a new project in &lt;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https://github.com/opensafely-actions</a:t>
            </a:r>
            <a:r>
              <a:rPr lang="en-GB"/>
              <a:t>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Copy the scripted action to the new project: the scripted action is now a reusable 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Add README.md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Add action.yaml, which contains the run command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Point the existing project to the reusable action like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my_reusable_action:v0.0.1 --path-to-input-file data/input.csv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Remember: we use the same workflow whether we are working on a scripted action or a reusable action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Reuse in a Trusted Research Environment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Reusable Actions in OpenSAFELY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734150" y="3960000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ublic Sans"/>
                <a:ea typeface="Public Sans"/>
                <a:cs typeface="Public Sans"/>
                <a:sym typeface="Public Sans"/>
              </a:rPr>
              <a:t>Iain Dillingham, NHS-R, November 2022</a:t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create reusable actions?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decoupling scripted actions from their projects we: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 a location for making improvements (a new project)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Access a mechanism for sharing improvements: the Actions Registry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Access a mechanism for receiving credit for our work (potentially!)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redux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OpenSAFELY restricts access to the Internet; only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&lt;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https://github.com/opensafely</a:t>
            </a:r>
            <a:r>
              <a:rPr lang="en-GB"/>
              <a:t>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&lt;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https://github.com/opensafely-actions</a:t>
            </a:r>
            <a:r>
              <a:rPr lang="en-GB"/>
              <a:t>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are accessible, by proxy.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have more control over these GitHub organisations than we do over software repositories and mirrors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Reusable actions have a similar security profile to scripted actions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can I find reusable actions?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389600"/>
            <a:ext cx="4320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Actions Registry:</a:t>
            </a:r>
            <a:br>
              <a:rPr lang="en-GB"/>
            </a:br>
            <a:r>
              <a:rPr lang="en-GB"/>
              <a:t>&lt;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https://actions.opensafely.org/</a:t>
            </a:r>
            <a:r>
              <a:rPr lang="en-GB"/>
              <a:t>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Code:</a:t>
            </a:r>
            <a:br>
              <a:rPr lang="en-GB"/>
            </a:br>
            <a:r>
              <a:rPr lang="en-GB"/>
              <a:t>&lt;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https://github.com/opensafely-actions</a:t>
            </a:r>
            <a:r>
              <a:rPr lang="en-GB"/>
              <a:t>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Documentation:</a:t>
            </a:r>
            <a:br>
              <a:rPr lang="en-GB"/>
            </a:br>
            <a:r>
              <a:rPr lang="en-GB"/>
              <a:t>&lt;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https://docs.opensafely.org/actions-reusable/</a:t>
            </a:r>
            <a:r>
              <a:rPr lang="en-GB"/>
              <a:t>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6363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in touch!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58BE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www.bennett.ox.ac.uk</a:t>
            </a:r>
            <a:endParaRPr b="1" sz="1800">
              <a:solidFill>
                <a:srgbClr val="0058BE"/>
              </a:solidFill>
            </a:endParaRPr>
          </a:p>
          <a:p>
            <a:pPr indent="45720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58BE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bennett@phc.ox.ac.uk</a:t>
            </a:r>
            <a:endParaRPr b="1" sz="1800">
              <a:solidFill>
                <a:srgbClr val="0058BE"/>
              </a:solidFill>
            </a:endParaRPr>
          </a:p>
          <a:p>
            <a:pPr indent="45720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800">
                <a:solidFill>
                  <a:srgbClr val="0058BE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@BennettOxford</a:t>
            </a:r>
            <a:endParaRPr sz="1800">
              <a:solidFill>
                <a:srgbClr val="0058BE"/>
              </a:solidFill>
            </a:endParaRPr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458" y="2077567"/>
            <a:ext cx="360000" cy="29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450" y="1523134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4454" y="982213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TOC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is OpenSAFELY?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Why reuse code?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Code reuse in practice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TREs and code reuse: some challenges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are scripted actions?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are reusable actions?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From scripted to reusable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Security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Where?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“OpenSAFELY is a secure, transparent, open-source software platform for analysis of electronic health records data.”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reuse code?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Avoid duplicating identical lines of code in different locations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Instead, use the same lines of code in each 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Over time, improve the functionality that those lines of code implement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Documentation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Do this within, as well as between, projects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reuse in practice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reuse within a project: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Factor code into functions, classes,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Factor these into modules or packages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Code reuse between projects: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Release these to software repositories, such as PyPI or CRAN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TREs and</a:t>
            </a:r>
            <a:r>
              <a:rPr lang="en-GB"/>
              <a:t> </a:t>
            </a:r>
            <a:r>
              <a:rPr lang="en-GB"/>
              <a:t>code reuse: some challenges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Skills challenges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Releasing code requires a different set of skills to writing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need to make choices: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Tooling (Flit, Poetry, Setuptools)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Versions of our chosen programming language (3.8, 3.9, 3.10)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Operating systems (Unix-like, Windows)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Versioning scheme (SemVer, CalVer)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challenges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may be familiar with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pip install matplotlib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or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conda install matplotlib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or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install.packages("ggplot2")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each case we're downloading a package from the Internet to a computer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What if the computer is within a TRE?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nnett (Test)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