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60" r:id="rId5"/>
    <p:sldId id="2146847365" r:id="rId6"/>
    <p:sldId id="2146847362" r:id="rId7"/>
    <p:sldId id="825" r:id="rId8"/>
    <p:sldId id="2146847375" r:id="rId9"/>
    <p:sldId id="2146847363" r:id="rId10"/>
    <p:sldId id="1235" r:id="rId11"/>
    <p:sldId id="1249" r:id="rId12"/>
    <p:sldId id="2146847367" r:id="rId13"/>
    <p:sldId id="2146847368" r:id="rId14"/>
    <p:sldId id="2146847371" r:id="rId15"/>
    <p:sldId id="2146847372" r:id="rId16"/>
    <p:sldId id="2146847374" r:id="rId17"/>
    <p:sldId id="21468473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AD0D0B-1B69-B339-A806-5E69D80C01DA}" name="Svetlana Batrakova" initials="SB" userId="Svetlana Batrakova" providerId="None"/>
  <p188:author id="{BCAB3027-C308-28C1-D4B7-52C2ECDFEE10}" name="Dimitris Pipinis" initials="DP" userId="S::dimitris.pipinis@england.nhs.uk::5d5588c4-68bc-404e-bc19-bcd72ac8a883" providerId="AD"/>
  <p188:author id="{45F22E48-80F7-4C03-36A4-5E721A9D2040}" name="Shyam Lamba" initials="SL" userId="S::Shyam.Lamba@england.nhs.uk::d49adfb6-a999-41de-9f7d-378d213106cc" providerId="AD"/>
  <p188:author id="{176B78E8-0720-EA25-7351-9CDADDA05BA4}" name="Christopher Pottage" initials="CP" userId="S::c.pottage@england.nhs.uk::8855ae31-c3f6-467a-9794-ef9d28a69fb3" providerId="AD"/>
  <p188:author id="{591E88F0-47D5-D075-841E-3C07459598E9}" name="Edmund Haacke" initials="EH" userId="S::edmund.haacke@england.nhs.uk::edc57f79-af9c-48c5-afe5-5195cf6dc8f2" providerId="AD"/>
  <p188:author id="{96BA85FC-FBDC-607B-8B9C-D173E111B22D}" name="Joseph Jones" initials="JJ" userId="S::joseph.jones17@england.nhs.uk::c8c5e613-3358-476e-8cf5-2c54fae78df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B8"/>
    <a:srgbClr val="E8EDEE"/>
    <a:srgbClr val="0072CE"/>
    <a:srgbClr val="003087"/>
    <a:srgbClr val="00A9CE"/>
    <a:srgbClr val="41B6E6"/>
    <a:srgbClr val="015BBB"/>
    <a:srgbClr val="01A9D0"/>
    <a:srgbClr val="39B5E8"/>
    <a:srgbClr val="007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A8D47-CD81-41F0-B256-BCA1A672777A}" v="2310" dt="2022-11-11T09:24:21.776"/>
    <p1510:client id="{73B5C726-0E9F-41EA-A07C-C83A0E2A1CB1}" v="4478" dt="2022-11-11T09:23:45.729"/>
    <p1510:client id="{82074E28-0F77-410C-8973-22EA6903DF71}" v="1396" dt="2022-11-11T09:36:48.553"/>
    <p1510:client id="{E9C3BF62-424A-4D11-A680-87F3AB379B1C}" v="1716" dt="2022-11-11T09:32:42.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78" autoAdjust="0"/>
    <p:restoredTop sz="94660"/>
  </p:normalViewPr>
  <p:slideViewPr>
    <p:cSldViewPr snapToGrid="0">
      <p:cViewPr>
        <p:scale>
          <a:sx n="91" d="100"/>
          <a:sy n="91" d="100"/>
        </p:scale>
        <p:origin x="55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EE455-537A-4E46-B3BA-C84D94A8F4DF}" type="datetimeFigureOut">
              <a:rPr lang="en-GB" smtClean="0"/>
              <a:t>11/11/2022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BFD624-C497-4CFC-ADE1-F53850DC54D8}" type="slidenum">
              <a:rPr lang="en-GB" smtClean="0"/>
              <a:t>‹#›</a:t>
            </a:fld>
            <a:endParaRPr lang="en-GB"/>
          </a:p>
        </p:txBody>
      </p:sp>
    </p:spTree>
    <p:extLst>
      <p:ext uri="{BB962C8B-B14F-4D97-AF65-F5344CB8AC3E}">
        <p14:creationId xmlns:p14="http://schemas.microsoft.com/office/powerpoint/2010/main" val="143262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5A775838-549E-44CA-8177-A7E40933B519}" type="slidenum">
              <a:rPr lang="en-GB" smtClean="0">
                <a:solidFill>
                  <a:prstClr val="black"/>
                </a:solidFill>
              </a:rPr>
              <a:pPr>
                <a:defRPr/>
              </a:pPr>
              <a:t>1</a:t>
            </a:fld>
            <a:endParaRPr lang="en-GB">
              <a:solidFill>
                <a:prstClr val="black"/>
              </a:solidFill>
            </a:endParaRPr>
          </a:p>
        </p:txBody>
      </p:sp>
    </p:spTree>
    <p:extLst>
      <p:ext uri="{BB962C8B-B14F-4D97-AF65-F5344CB8AC3E}">
        <p14:creationId xmlns:p14="http://schemas.microsoft.com/office/powerpoint/2010/main" val="1789728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BFD624-C497-4CFC-ADE1-F53850DC54D8}" type="slidenum">
              <a:rPr lang="en-GB" smtClean="0"/>
              <a:t>5</a:t>
            </a:fld>
            <a:endParaRPr lang="en-GB"/>
          </a:p>
        </p:txBody>
      </p:sp>
    </p:spTree>
    <p:extLst>
      <p:ext uri="{BB962C8B-B14F-4D97-AF65-F5344CB8AC3E}">
        <p14:creationId xmlns:p14="http://schemas.microsoft.com/office/powerpoint/2010/main" val="19114996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A55CF2-256D-44FD-9430-5B63A079CF5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7202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BFD624-C497-4CFC-ADE1-F53850DC54D8}" type="slidenum">
              <a:rPr lang="en-GB" smtClean="0"/>
              <a:t>8</a:t>
            </a:fld>
            <a:endParaRPr lang="en-GB"/>
          </a:p>
        </p:txBody>
      </p:sp>
    </p:spTree>
    <p:extLst>
      <p:ext uri="{BB962C8B-B14F-4D97-AF65-F5344CB8AC3E}">
        <p14:creationId xmlns:p14="http://schemas.microsoft.com/office/powerpoint/2010/main" val="1818885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DBFD624-C497-4CFC-ADE1-F53850DC54D8}" type="slidenum">
              <a:rPr lang="en-GB" smtClean="0"/>
              <a:t>10</a:t>
            </a:fld>
            <a:endParaRPr lang="en-GB"/>
          </a:p>
        </p:txBody>
      </p:sp>
    </p:spTree>
    <p:extLst>
      <p:ext uri="{BB962C8B-B14F-4D97-AF65-F5344CB8AC3E}">
        <p14:creationId xmlns:p14="http://schemas.microsoft.com/office/powerpoint/2010/main" val="2562909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page">
    <p:spTree>
      <p:nvGrpSpPr>
        <p:cNvPr id="1" name=""/>
        <p:cNvGrpSpPr/>
        <p:nvPr/>
      </p:nvGrpSpPr>
      <p:grpSpPr>
        <a:xfrm>
          <a:off x="0" y="0"/>
          <a:ext cx="0" cy="0"/>
          <a:chOff x="0" y="0"/>
          <a:chExt cx="0" cy="0"/>
        </a:xfrm>
      </p:grpSpPr>
      <p:sp>
        <p:nvSpPr>
          <p:cNvPr id="7" name="Title 9"/>
          <p:cNvSpPr>
            <a:spLocks noGrp="1"/>
          </p:cNvSpPr>
          <p:nvPr>
            <p:ph type="title" hasCustomPrompt="1"/>
          </p:nvPr>
        </p:nvSpPr>
        <p:spPr>
          <a:xfrm>
            <a:off x="599385" y="3660488"/>
            <a:ext cx="10515600" cy="689541"/>
          </a:xfrm>
          <a:prstGeom prst="rect">
            <a:avLst/>
          </a:prstGeom>
        </p:spPr>
        <p:txBody>
          <a:bodyPr/>
          <a:lstStyle>
            <a:lvl1pPr>
              <a:defRPr sz="3600" baseline="0">
                <a:solidFill>
                  <a:srgbClr val="005EB8"/>
                </a:solidFill>
                <a:latin typeface="Arial" panose="020B0604020202020204" pitchFamily="34" charset="0"/>
                <a:cs typeface="Arial" panose="020B0604020202020204" pitchFamily="34" charset="0"/>
              </a:defRPr>
            </a:lvl1pPr>
          </a:lstStyle>
          <a:p>
            <a:r>
              <a:rPr lang="en-US"/>
              <a:t>Presentation title</a:t>
            </a:r>
          </a:p>
        </p:txBody>
      </p:sp>
      <p:sp>
        <p:nvSpPr>
          <p:cNvPr id="11" name="Subtitle 2"/>
          <p:cNvSpPr>
            <a:spLocks noGrp="1"/>
          </p:cNvSpPr>
          <p:nvPr>
            <p:ph type="subTitle" idx="1" hasCustomPrompt="1"/>
          </p:nvPr>
        </p:nvSpPr>
        <p:spPr>
          <a:xfrm>
            <a:off x="618301" y="4364955"/>
            <a:ext cx="9144000" cy="473244"/>
          </a:xfrm>
          <a:prstGeom prst="rect">
            <a:avLst/>
          </a:prstGeom>
        </p:spPr>
        <p:txBody>
          <a:bodyPr/>
          <a:lstStyle>
            <a:lvl1pPr marL="0" indent="0" algn="l">
              <a:buNone/>
              <a:defRPr sz="1800" b="0" i="0" baseline="0">
                <a:solidFill>
                  <a:srgbClr val="005EB8"/>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Date</a:t>
            </a:r>
          </a:p>
        </p:txBody>
      </p:sp>
      <p:pic>
        <p:nvPicPr>
          <p:cNvPr id="8" name="Picture 7">
            <a:extLst>
              <a:ext uri="{FF2B5EF4-FFF2-40B4-BE49-F238E27FC236}">
                <a16:creationId xmlns:a16="http://schemas.microsoft.com/office/drawing/2014/main" id="{DE5BDE54-D1DB-499D-8A0E-D0FFDB40BB2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0000" y="360000"/>
            <a:ext cx="953272" cy="720000"/>
          </a:xfrm>
          <a:prstGeom prst="rect">
            <a:avLst/>
          </a:prstGeom>
          <a:noFill/>
          <a:ln>
            <a:noFill/>
          </a:ln>
        </p:spPr>
      </p:pic>
    </p:spTree>
    <p:extLst>
      <p:ext uri="{BB962C8B-B14F-4D97-AF65-F5344CB8AC3E}">
        <p14:creationId xmlns:p14="http://schemas.microsoft.com/office/powerpoint/2010/main" val="197232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in_slide">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614920" y="1343804"/>
            <a:ext cx="10316899"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p:nvPr>
        </p:nvSpPr>
        <p:spPr>
          <a:xfrm>
            <a:off x="614920" y="294429"/>
            <a:ext cx="10220720" cy="848571"/>
          </a:xfrm>
          <a:prstGeom prst="rect">
            <a:avLst/>
          </a:prstGeom>
        </p:spPr>
        <p:txBody>
          <a:bodyPr/>
          <a:lstStyle>
            <a:lvl1pPr>
              <a:defRPr sz="32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sp>
        <p:nvSpPr>
          <p:cNvPr id="8" name="TextBox 7"/>
          <p:cNvSpPr txBox="1"/>
          <p:nvPr userDrawn="1"/>
        </p:nvSpPr>
        <p:spPr>
          <a:xfrm>
            <a:off x="388419" y="6372537"/>
            <a:ext cx="863149" cy="276999"/>
          </a:xfrm>
          <a:prstGeom prst="rect">
            <a:avLst/>
          </a:prstGeom>
          <a:noFill/>
        </p:spPr>
        <p:txBody>
          <a:bodyPr wrap="square" rtlCol="0">
            <a:spAutoFit/>
          </a:bodyPr>
          <a:lstStyle/>
          <a:p>
            <a:fld id="{34F92BC6-D7C3-584B-87F2-0B845776A5AD}" type="slidenum">
              <a:rPr lang="en-US" sz="1200" smtClean="0">
                <a:solidFill>
                  <a:srgbClr val="0071D1">
                    <a:lumMod val="60000"/>
                    <a:lumOff val="40000"/>
                  </a:srgbClr>
                </a:solidFill>
                <a:cs typeface="Arial" panose="020B0604020202020204" pitchFamily="34" charset="0"/>
              </a:rPr>
              <a:pPr/>
              <a:t>‹#›</a:t>
            </a:fld>
            <a:r>
              <a:rPr lang="en-US" sz="1200">
                <a:solidFill>
                  <a:srgbClr val="0071D1">
                    <a:lumMod val="60000"/>
                    <a:lumOff val="40000"/>
                  </a:srgbClr>
                </a:solidFill>
                <a:cs typeface="Arial" panose="020B0604020202020204" pitchFamily="34" charset="0"/>
              </a:rPr>
              <a:t> </a:t>
            </a:r>
            <a:r>
              <a:rPr lang="en-US" sz="1200">
                <a:solidFill>
                  <a:srgbClr val="0071D1"/>
                </a:solidFill>
                <a:cs typeface="Arial" panose="020B0604020202020204" pitchFamily="34" charset="0"/>
              </a:rPr>
              <a:t>  </a:t>
            </a:r>
            <a:r>
              <a:rPr lang="en-US" sz="1200">
                <a:solidFill>
                  <a:srgbClr val="005EB8"/>
                </a:solidFill>
                <a:cs typeface="Arial" panose="020B0604020202020204" pitchFamily="34" charset="0"/>
              </a:rPr>
              <a:t>|</a:t>
            </a:r>
            <a:endParaRPr lang="en-US" sz="1200">
              <a:solidFill>
                <a:srgbClr val="0071D1"/>
              </a:solidFill>
              <a:cs typeface="Arial" panose="020B0604020202020204" pitchFamily="34" charset="0"/>
            </a:endParaRPr>
          </a:p>
        </p:txBody>
      </p:sp>
      <p:sp>
        <p:nvSpPr>
          <p:cNvPr id="9" name="Footer Placeholder 2"/>
          <p:cNvSpPr>
            <a:spLocks noGrp="1"/>
          </p:cNvSpPr>
          <p:nvPr>
            <p:ph type="ftr" sz="quarter" idx="3"/>
          </p:nvPr>
        </p:nvSpPr>
        <p:spPr>
          <a:xfrm>
            <a:off x="920902" y="6333440"/>
            <a:ext cx="7630885"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a:solidFill>
                  <a:srgbClr val="0071D1">
                    <a:lumMod val="60000"/>
                    <a:lumOff val="40000"/>
                  </a:srgbClr>
                </a:solidFill>
              </a:rPr>
              <a:t>Workforce constraint </a:t>
            </a:r>
          </a:p>
        </p:txBody>
      </p:sp>
      <p:pic>
        <p:nvPicPr>
          <p:cNvPr id="12" name="Picture 11">
            <a:extLst>
              <a:ext uri="{FF2B5EF4-FFF2-40B4-BE49-F238E27FC236}">
                <a16:creationId xmlns:a16="http://schemas.microsoft.com/office/drawing/2014/main" id="{7D4A151C-E698-4F30-8A42-1CE4D5B8E29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0000" y="360000"/>
            <a:ext cx="953272" cy="720000"/>
          </a:xfrm>
          <a:prstGeom prst="rect">
            <a:avLst/>
          </a:prstGeom>
          <a:noFill/>
          <a:ln>
            <a:noFill/>
          </a:ln>
        </p:spPr>
      </p:pic>
    </p:spTree>
    <p:extLst>
      <p:ext uri="{BB962C8B-B14F-4D97-AF65-F5344CB8AC3E}">
        <p14:creationId xmlns:p14="http://schemas.microsoft.com/office/powerpoint/2010/main" val="4066889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break">
    <p:bg>
      <p:bgPr>
        <a:solidFill>
          <a:srgbClr val="0061A8"/>
        </a:solidFill>
        <a:effectLst/>
      </p:bgPr>
    </p:bg>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3B74250C-13AF-4206-941A-DDAD06E0D522}"/>
              </a:ext>
            </a:extLst>
          </p:cNvPr>
          <p:cNvPicPr>
            <a:picLocks noChangeAspect="1"/>
          </p:cNvPicPr>
          <p:nvPr userDrawn="1"/>
        </p:nvPicPr>
        <p:blipFill>
          <a:blip r:embed="rId2"/>
          <a:stretch>
            <a:fillRect/>
          </a:stretch>
        </p:blipFill>
        <p:spPr>
          <a:xfrm>
            <a:off x="10890000" y="360000"/>
            <a:ext cx="956434" cy="720000"/>
          </a:xfrm>
          <a:prstGeom prst="rect">
            <a:avLst/>
          </a:prstGeom>
        </p:spPr>
      </p:pic>
      <p:sp>
        <p:nvSpPr>
          <p:cNvPr id="7" name="Title 9">
            <a:extLst>
              <a:ext uri="{FF2B5EF4-FFF2-40B4-BE49-F238E27FC236}">
                <a16:creationId xmlns:a16="http://schemas.microsoft.com/office/drawing/2014/main" id="{5AD7BFAF-593B-4E87-9086-9A25787C8A34}"/>
              </a:ext>
            </a:extLst>
          </p:cNvPr>
          <p:cNvSpPr>
            <a:spLocks noGrp="1"/>
          </p:cNvSpPr>
          <p:nvPr>
            <p:ph type="title" hasCustomPrompt="1"/>
          </p:nvPr>
        </p:nvSpPr>
        <p:spPr>
          <a:xfrm>
            <a:off x="599385" y="3660488"/>
            <a:ext cx="10515600" cy="689541"/>
          </a:xfrm>
          <a:prstGeom prst="rect">
            <a:avLst/>
          </a:prstGeom>
        </p:spPr>
        <p:txBody>
          <a:bodyPr/>
          <a:lstStyle>
            <a:lvl1pPr>
              <a:defRPr sz="3600" baseline="0">
                <a:solidFill>
                  <a:srgbClr val="FCF5E5"/>
                </a:solidFill>
                <a:latin typeface="Arial" panose="020B0604020202020204" pitchFamily="34" charset="0"/>
                <a:cs typeface="Arial" panose="020B0604020202020204" pitchFamily="34" charset="0"/>
              </a:defRPr>
            </a:lvl1pPr>
          </a:lstStyle>
          <a:p>
            <a:r>
              <a:rPr lang="en-US"/>
              <a:t>Presentation title</a:t>
            </a:r>
          </a:p>
        </p:txBody>
      </p:sp>
    </p:spTree>
    <p:extLst>
      <p:ext uri="{BB962C8B-B14F-4D97-AF65-F5344CB8AC3E}">
        <p14:creationId xmlns:p14="http://schemas.microsoft.com/office/powerpoint/2010/main" val="407896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ain_Slide_No_Share_No_QA">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CB08CE-B749-4A34-8E38-256DAB23FDA3}"/>
              </a:ext>
            </a:extLst>
          </p:cNvPr>
          <p:cNvSpPr txBox="1"/>
          <p:nvPr userDrawn="1"/>
        </p:nvSpPr>
        <p:spPr>
          <a:xfrm>
            <a:off x="291314" y="6372536"/>
            <a:ext cx="647362" cy="276999"/>
          </a:xfrm>
          <a:prstGeom prst="rect">
            <a:avLst/>
          </a:prstGeom>
          <a:noFill/>
        </p:spPr>
        <p:txBody>
          <a:bodyPr wrap="square" rtlCol="0">
            <a:spAutoFit/>
          </a:bodyPr>
          <a:lstStyle/>
          <a:p>
            <a:pPr algn="l"/>
            <a:fld id="{34F92BC6-D7C3-584B-87F2-0B845776A5AD}" type="slidenum">
              <a:rPr lang="en-US" sz="1200" smtClean="0">
                <a:solidFill>
                  <a:schemeClr val="accent3">
                    <a:lumMod val="60000"/>
                    <a:lumOff val="40000"/>
                  </a:schemeClr>
                </a:solidFill>
                <a:latin typeface="Arial" panose="020B0604020202020204" pitchFamily="34" charset="0"/>
                <a:cs typeface="Arial" panose="020B0604020202020204" pitchFamily="34" charset="0"/>
              </a:rPr>
              <a:pPr algn="l"/>
              <a:t>‹#›</a:t>
            </a:fld>
            <a:r>
              <a:rPr lang="en-US" sz="1200">
                <a:solidFill>
                  <a:schemeClr val="accent3">
                    <a:lumMod val="60000"/>
                    <a:lumOff val="40000"/>
                  </a:schemeClr>
                </a:solidFill>
                <a:latin typeface="Arial" panose="020B0604020202020204" pitchFamily="34" charset="0"/>
                <a:cs typeface="Arial" panose="020B0604020202020204" pitchFamily="34" charset="0"/>
              </a:rPr>
              <a:t> </a:t>
            </a:r>
            <a:r>
              <a:rPr lang="en-US" sz="1200">
                <a:solidFill>
                  <a:schemeClr val="accent3"/>
                </a:solidFill>
                <a:latin typeface="Arial" panose="020B0604020202020204" pitchFamily="34" charset="0"/>
                <a:cs typeface="Arial" panose="020B0604020202020204" pitchFamily="34" charset="0"/>
              </a:rPr>
              <a:t>  </a:t>
            </a:r>
            <a:r>
              <a:rPr lang="en-US" sz="1200">
                <a:solidFill>
                  <a:srgbClr val="005EB8"/>
                </a:solidFill>
                <a:latin typeface="Arial" panose="020B0604020202020204" pitchFamily="34" charset="0"/>
                <a:cs typeface="Arial" panose="020B0604020202020204" pitchFamily="34" charset="0"/>
              </a:rPr>
              <a:t>|</a:t>
            </a:r>
            <a:endParaRPr lang="en-US" sz="1200">
              <a:solidFill>
                <a:schemeClr val="accent3"/>
              </a:solidFill>
              <a:latin typeface="Arial" panose="020B0604020202020204" pitchFamily="34" charset="0"/>
              <a:cs typeface="Arial" panose="020B0604020202020204" pitchFamily="34" charset="0"/>
            </a:endParaRPr>
          </a:p>
        </p:txBody>
      </p:sp>
      <p:sp>
        <p:nvSpPr>
          <p:cNvPr id="12" name="Title 10">
            <a:extLst>
              <a:ext uri="{FF2B5EF4-FFF2-40B4-BE49-F238E27FC236}">
                <a16:creationId xmlns:a16="http://schemas.microsoft.com/office/drawing/2014/main" id="{22B34758-9E88-47CF-97D6-6500D97D9E41}"/>
              </a:ext>
            </a:extLst>
          </p:cNvPr>
          <p:cNvSpPr>
            <a:spLocks noGrp="1"/>
          </p:cNvSpPr>
          <p:nvPr>
            <p:ph type="title"/>
          </p:nvPr>
        </p:nvSpPr>
        <p:spPr>
          <a:xfrm>
            <a:off x="614995" y="414175"/>
            <a:ext cx="10198779"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sp>
        <p:nvSpPr>
          <p:cNvPr id="13" name="Content Placeholder 9">
            <a:extLst>
              <a:ext uri="{FF2B5EF4-FFF2-40B4-BE49-F238E27FC236}">
                <a16:creationId xmlns:a16="http://schemas.microsoft.com/office/drawing/2014/main" id="{34C2919C-3AD4-436F-A0CC-4F48C43AA521}"/>
              </a:ext>
            </a:extLst>
          </p:cNvPr>
          <p:cNvSpPr>
            <a:spLocks noGrp="1"/>
          </p:cNvSpPr>
          <p:nvPr>
            <p:ph sz="quarter" idx="10"/>
          </p:nvPr>
        </p:nvSpPr>
        <p:spPr>
          <a:xfrm>
            <a:off x="614995" y="1314216"/>
            <a:ext cx="10641498"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a:extLst>
              <a:ext uri="{FF2B5EF4-FFF2-40B4-BE49-F238E27FC236}">
                <a16:creationId xmlns:a16="http://schemas.microsoft.com/office/drawing/2014/main" id="{3D9F83AB-04F8-4C53-93F7-BAAABEF4269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0000" y="360000"/>
            <a:ext cx="953272" cy="720000"/>
          </a:xfrm>
          <a:prstGeom prst="rect">
            <a:avLst/>
          </a:prstGeom>
          <a:noFill/>
          <a:ln>
            <a:noFill/>
          </a:ln>
        </p:spPr>
      </p:pic>
      <p:sp>
        <p:nvSpPr>
          <p:cNvPr id="10" name="Footer Placeholder 2">
            <a:extLst>
              <a:ext uri="{FF2B5EF4-FFF2-40B4-BE49-F238E27FC236}">
                <a16:creationId xmlns:a16="http://schemas.microsoft.com/office/drawing/2014/main" id="{04ABB8A8-EFED-4907-BB9E-3140FBE9DFB6}"/>
              </a:ext>
            </a:extLst>
          </p:cNvPr>
          <p:cNvSpPr>
            <a:spLocks noGrp="1"/>
          </p:cNvSpPr>
          <p:nvPr>
            <p:ph type="ftr" sz="quarter" idx="3"/>
          </p:nvPr>
        </p:nvSpPr>
        <p:spPr>
          <a:xfrm>
            <a:off x="714324" y="6340092"/>
            <a:ext cx="5723164"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a:t>CCS Economic Evaluation – October 2022</a:t>
            </a:r>
          </a:p>
        </p:txBody>
      </p:sp>
    </p:spTree>
    <p:extLst>
      <p:ext uri="{BB962C8B-B14F-4D97-AF65-F5344CB8AC3E}">
        <p14:creationId xmlns:p14="http://schemas.microsoft.com/office/powerpoint/2010/main" val="289459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614920" y="1343804"/>
            <a:ext cx="10316899"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extBox 7"/>
          <p:cNvSpPr txBox="1"/>
          <p:nvPr userDrawn="1"/>
        </p:nvSpPr>
        <p:spPr>
          <a:xfrm>
            <a:off x="388419" y="6372537"/>
            <a:ext cx="863149" cy="276999"/>
          </a:xfrm>
          <a:prstGeom prst="rect">
            <a:avLst/>
          </a:prstGeom>
          <a:noFill/>
        </p:spPr>
        <p:txBody>
          <a:bodyPr wrap="square" rtlCol="0">
            <a:spAutoFit/>
          </a:bodyPr>
          <a:lstStyle/>
          <a:p>
            <a:fld id="{34F92BC6-D7C3-584B-87F2-0B845776A5AD}" type="slidenum">
              <a:rPr lang="en-US" sz="1200" smtClean="0">
                <a:solidFill>
                  <a:srgbClr val="0071D1">
                    <a:lumMod val="60000"/>
                    <a:lumOff val="40000"/>
                  </a:srgbClr>
                </a:solidFill>
                <a:cs typeface="Arial" panose="020B0604020202020204" pitchFamily="34" charset="0"/>
              </a:rPr>
              <a:pPr/>
              <a:t>‹#›</a:t>
            </a:fld>
            <a:r>
              <a:rPr lang="en-US" sz="1200">
                <a:solidFill>
                  <a:srgbClr val="0071D1">
                    <a:lumMod val="60000"/>
                    <a:lumOff val="40000"/>
                  </a:srgbClr>
                </a:solidFill>
                <a:cs typeface="Arial" panose="020B0604020202020204" pitchFamily="34" charset="0"/>
              </a:rPr>
              <a:t> </a:t>
            </a:r>
            <a:r>
              <a:rPr lang="en-US" sz="1200">
                <a:solidFill>
                  <a:srgbClr val="0071D1"/>
                </a:solidFill>
                <a:cs typeface="Arial" panose="020B0604020202020204" pitchFamily="34" charset="0"/>
              </a:rPr>
              <a:t>  </a:t>
            </a:r>
            <a:r>
              <a:rPr lang="en-US" sz="1200">
                <a:solidFill>
                  <a:srgbClr val="005EB8"/>
                </a:solidFill>
                <a:cs typeface="Arial" panose="020B0604020202020204" pitchFamily="34" charset="0"/>
              </a:rPr>
              <a:t>|</a:t>
            </a:r>
            <a:endParaRPr lang="en-US" sz="1200">
              <a:solidFill>
                <a:srgbClr val="0071D1"/>
              </a:solidFill>
              <a:cs typeface="Arial" panose="020B0604020202020204" pitchFamily="34" charset="0"/>
            </a:endParaRPr>
          </a:p>
        </p:txBody>
      </p:sp>
      <p:sp>
        <p:nvSpPr>
          <p:cNvPr id="9" name="Footer Placeholder 2"/>
          <p:cNvSpPr>
            <a:spLocks noGrp="1"/>
          </p:cNvSpPr>
          <p:nvPr>
            <p:ph type="ftr" sz="quarter" idx="3"/>
          </p:nvPr>
        </p:nvSpPr>
        <p:spPr>
          <a:xfrm>
            <a:off x="920902" y="6333440"/>
            <a:ext cx="7630885"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a:solidFill>
                  <a:srgbClr val="0071D1">
                    <a:lumMod val="60000"/>
                    <a:lumOff val="40000"/>
                  </a:srgbClr>
                </a:solidFill>
              </a:rPr>
              <a:t>Workforce constraint </a:t>
            </a:r>
          </a:p>
        </p:txBody>
      </p:sp>
      <p:pic>
        <p:nvPicPr>
          <p:cNvPr id="12" name="Picture 11">
            <a:extLst>
              <a:ext uri="{FF2B5EF4-FFF2-40B4-BE49-F238E27FC236}">
                <a16:creationId xmlns:a16="http://schemas.microsoft.com/office/drawing/2014/main" id="{8465CBBA-AF06-4D58-A4FE-6760A6A6D10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0000" y="360000"/>
            <a:ext cx="953272" cy="720000"/>
          </a:xfrm>
          <a:prstGeom prst="rect">
            <a:avLst/>
          </a:prstGeom>
          <a:noFill/>
          <a:ln>
            <a:noFill/>
          </a:ln>
        </p:spPr>
      </p:pic>
      <p:sp>
        <p:nvSpPr>
          <p:cNvPr id="13" name="Title 10">
            <a:extLst>
              <a:ext uri="{FF2B5EF4-FFF2-40B4-BE49-F238E27FC236}">
                <a16:creationId xmlns:a16="http://schemas.microsoft.com/office/drawing/2014/main" id="{9A4A4411-8960-4AF0-95DB-FA46EFD3DD95}"/>
              </a:ext>
            </a:extLst>
          </p:cNvPr>
          <p:cNvSpPr>
            <a:spLocks noGrp="1"/>
          </p:cNvSpPr>
          <p:nvPr>
            <p:ph type="title"/>
          </p:nvPr>
        </p:nvSpPr>
        <p:spPr>
          <a:xfrm>
            <a:off x="614920" y="294429"/>
            <a:ext cx="10220720" cy="848571"/>
          </a:xfrm>
          <a:prstGeom prst="rect">
            <a:avLst/>
          </a:prstGeom>
        </p:spPr>
        <p:txBody>
          <a:bodyPr/>
          <a:lstStyle>
            <a:lvl1pPr>
              <a:defRPr sz="32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spTree>
    <p:extLst>
      <p:ext uri="{BB962C8B-B14F-4D97-AF65-F5344CB8AC3E}">
        <p14:creationId xmlns:p14="http://schemas.microsoft.com/office/powerpoint/2010/main" val="2710004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614920" y="1343804"/>
            <a:ext cx="10316899" cy="2244128"/>
          </a:xfrm>
          <a:prstGeom prst="rect">
            <a:avLst/>
          </a:prstGeom>
        </p:spPr>
        <p:txBody>
          <a:bodyPr/>
          <a:lstStyle>
            <a:lvl1pPr>
              <a:defRPr sz="1400">
                <a:latin typeface="Arial" panose="020B0604020202020204" pitchFamily="34" charset="0"/>
                <a:cs typeface="Arial" panose="020B0604020202020204" pitchFamily="34" charset="0"/>
              </a:defRPr>
            </a:lvl1pPr>
            <a:lvl2pPr>
              <a:defRPr sz="1400">
                <a:latin typeface="Arial" panose="020B0604020202020204" pitchFamily="34" charset="0"/>
                <a:cs typeface="Arial" panose="020B0604020202020204" pitchFamily="34" charset="0"/>
              </a:defRPr>
            </a:lvl2pPr>
            <a:lvl3pPr>
              <a:defRPr sz="1400">
                <a:latin typeface="Arial" panose="020B0604020202020204" pitchFamily="34" charset="0"/>
                <a:cs typeface="Arial" panose="020B0604020202020204" pitchFamily="34" charset="0"/>
              </a:defRPr>
            </a:lvl3pPr>
            <a:lvl4pPr>
              <a:defRPr sz="1400">
                <a:latin typeface="Arial" panose="020B0604020202020204" pitchFamily="34" charset="0"/>
                <a:cs typeface="Arial" panose="020B0604020202020204" pitchFamily="34" charset="0"/>
              </a:defRPr>
            </a:lvl4pPr>
            <a:lvl5pPr>
              <a:defRPr sz="1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0"/>
          <p:cNvSpPr>
            <a:spLocks noGrp="1"/>
          </p:cNvSpPr>
          <p:nvPr>
            <p:ph type="title"/>
          </p:nvPr>
        </p:nvSpPr>
        <p:spPr>
          <a:xfrm>
            <a:off x="609601" y="548641"/>
            <a:ext cx="8756073" cy="611649"/>
          </a:xfrm>
          <a:prstGeom prst="rect">
            <a:avLst/>
          </a:prstGeom>
        </p:spPr>
        <p:txBody>
          <a:bodyPr/>
          <a:lstStyle>
            <a:lvl1pPr>
              <a:defRPr sz="3600" b="0">
                <a:solidFill>
                  <a:srgbClr val="005EB8"/>
                </a:solidFill>
                <a:latin typeface="Arial" panose="020B0604020202020204" pitchFamily="34" charset="0"/>
                <a:cs typeface="Arial" panose="020B0604020202020204" pitchFamily="34" charset="0"/>
              </a:defRPr>
            </a:lvl1pPr>
          </a:lstStyle>
          <a:p>
            <a:r>
              <a:rPr lang="en-US"/>
              <a:t>Click to edit Master title style</a:t>
            </a:r>
            <a:endParaRPr lang="en-US" sz="2800">
              <a:solidFill>
                <a:srgbClr val="005EB8"/>
              </a:solidFill>
              <a:latin typeface="Arial" charset="0"/>
              <a:ea typeface="Arial" charset="0"/>
              <a:cs typeface="Arial" charset="0"/>
            </a:endParaRPr>
          </a:p>
        </p:txBody>
      </p:sp>
      <p:sp>
        <p:nvSpPr>
          <p:cNvPr id="8" name="TextBox 7"/>
          <p:cNvSpPr txBox="1"/>
          <p:nvPr userDrawn="1"/>
        </p:nvSpPr>
        <p:spPr>
          <a:xfrm>
            <a:off x="388419" y="6372537"/>
            <a:ext cx="863149" cy="276999"/>
          </a:xfrm>
          <a:prstGeom prst="rect">
            <a:avLst/>
          </a:prstGeom>
          <a:noFill/>
        </p:spPr>
        <p:txBody>
          <a:bodyPr wrap="square" rtlCol="0">
            <a:spAutoFit/>
          </a:bodyPr>
          <a:lstStyle/>
          <a:p>
            <a:fld id="{34F92BC6-D7C3-584B-87F2-0B845776A5AD}" type="slidenum">
              <a:rPr lang="en-US" sz="1200" smtClean="0">
                <a:solidFill>
                  <a:srgbClr val="0071D1">
                    <a:lumMod val="60000"/>
                    <a:lumOff val="40000"/>
                  </a:srgbClr>
                </a:solidFill>
                <a:cs typeface="Arial" panose="020B0604020202020204" pitchFamily="34" charset="0"/>
              </a:rPr>
              <a:pPr/>
              <a:t>‹#›</a:t>
            </a:fld>
            <a:r>
              <a:rPr lang="en-US" sz="1200">
                <a:solidFill>
                  <a:srgbClr val="0071D1">
                    <a:lumMod val="60000"/>
                    <a:lumOff val="40000"/>
                  </a:srgbClr>
                </a:solidFill>
                <a:cs typeface="Arial" panose="020B0604020202020204" pitchFamily="34" charset="0"/>
              </a:rPr>
              <a:t> </a:t>
            </a:r>
            <a:r>
              <a:rPr lang="en-US" sz="1200">
                <a:solidFill>
                  <a:srgbClr val="0071D1"/>
                </a:solidFill>
                <a:cs typeface="Arial" panose="020B0604020202020204" pitchFamily="34" charset="0"/>
              </a:rPr>
              <a:t>  </a:t>
            </a:r>
            <a:r>
              <a:rPr lang="en-US" sz="1200">
                <a:solidFill>
                  <a:srgbClr val="005EB8"/>
                </a:solidFill>
                <a:cs typeface="Arial" panose="020B0604020202020204" pitchFamily="34" charset="0"/>
              </a:rPr>
              <a:t>|</a:t>
            </a:r>
            <a:endParaRPr lang="en-US" sz="1200">
              <a:solidFill>
                <a:srgbClr val="0071D1"/>
              </a:solidFill>
              <a:cs typeface="Arial" panose="020B0604020202020204" pitchFamily="34" charset="0"/>
            </a:endParaRPr>
          </a:p>
        </p:txBody>
      </p:sp>
      <p:sp>
        <p:nvSpPr>
          <p:cNvPr id="9" name="Footer Placeholder 2"/>
          <p:cNvSpPr>
            <a:spLocks noGrp="1"/>
          </p:cNvSpPr>
          <p:nvPr>
            <p:ph type="ftr" sz="quarter" idx="3"/>
          </p:nvPr>
        </p:nvSpPr>
        <p:spPr>
          <a:xfrm>
            <a:off x="920902" y="6333440"/>
            <a:ext cx="7630885"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a:solidFill>
                  <a:srgbClr val="0071D1">
                    <a:lumMod val="60000"/>
                    <a:lumOff val="40000"/>
                  </a:srgbClr>
                </a:solidFill>
              </a:rPr>
              <a:t>Slide Pack Writing Guidance </a:t>
            </a:r>
          </a:p>
        </p:txBody>
      </p:sp>
      <p:pic>
        <p:nvPicPr>
          <p:cNvPr id="12" name="Picture 11">
            <a:extLst>
              <a:ext uri="{FF2B5EF4-FFF2-40B4-BE49-F238E27FC236}">
                <a16:creationId xmlns:a16="http://schemas.microsoft.com/office/drawing/2014/main" id="{7D4A151C-E698-4F30-8A42-1CE4D5B8E29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90000" y="360000"/>
            <a:ext cx="953272" cy="720000"/>
          </a:xfrm>
          <a:prstGeom prst="rect">
            <a:avLst/>
          </a:prstGeom>
          <a:noFill/>
          <a:ln>
            <a:noFill/>
          </a:ln>
        </p:spPr>
      </p:pic>
    </p:spTree>
    <p:extLst>
      <p:ext uri="{BB962C8B-B14F-4D97-AF65-F5344CB8AC3E}">
        <p14:creationId xmlns:p14="http://schemas.microsoft.com/office/powerpoint/2010/main" val="3168188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388419" y="6372537"/>
            <a:ext cx="863149" cy="276999"/>
          </a:xfrm>
          <a:prstGeom prst="rect">
            <a:avLst/>
          </a:prstGeom>
          <a:noFill/>
        </p:spPr>
        <p:txBody>
          <a:bodyPr wrap="square" rtlCol="0">
            <a:spAutoFit/>
          </a:bodyPr>
          <a:lstStyle/>
          <a:p>
            <a:fld id="{34F92BC6-D7C3-584B-87F2-0B845776A5AD}" type="slidenum">
              <a:rPr lang="en-US" sz="1200" smtClean="0">
                <a:solidFill>
                  <a:srgbClr val="0071D1">
                    <a:lumMod val="60000"/>
                    <a:lumOff val="40000"/>
                  </a:srgbClr>
                </a:solidFill>
                <a:cs typeface="Arial" panose="020B0604020202020204" pitchFamily="34" charset="0"/>
              </a:rPr>
              <a:pPr/>
              <a:t>‹#›</a:t>
            </a:fld>
            <a:r>
              <a:rPr lang="en-US" sz="1200">
                <a:solidFill>
                  <a:srgbClr val="0071D1">
                    <a:lumMod val="60000"/>
                    <a:lumOff val="40000"/>
                  </a:srgbClr>
                </a:solidFill>
                <a:cs typeface="Arial" panose="020B0604020202020204" pitchFamily="34" charset="0"/>
              </a:rPr>
              <a:t> </a:t>
            </a:r>
            <a:r>
              <a:rPr lang="en-US" sz="1200">
                <a:solidFill>
                  <a:srgbClr val="0071D1"/>
                </a:solidFill>
                <a:cs typeface="Arial" panose="020B0604020202020204" pitchFamily="34" charset="0"/>
              </a:rPr>
              <a:t> </a:t>
            </a:r>
            <a:r>
              <a:rPr lang="en-US" sz="1200">
                <a:solidFill>
                  <a:srgbClr val="005EB8"/>
                </a:solidFill>
                <a:cs typeface="Arial" panose="020B0604020202020204" pitchFamily="34" charset="0"/>
              </a:rPr>
              <a:t> |</a:t>
            </a:r>
          </a:p>
        </p:txBody>
      </p:sp>
      <p:sp>
        <p:nvSpPr>
          <p:cNvPr id="4" name="Footer Placeholder 2">
            <a:extLst>
              <a:ext uri="{FF2B5EF4-FFF2-40B4-BE49-F238E27FC236}">
                <a16:creationId xmlns:a16="http://schemas.microsoft.com/office/drawing/2014/main" id="{3E96E32D-5EEF-415A-8FCF-CC7CE2D7EF05}"/>
              </a:ext>
            </a:extLst>
          </p:cNvPr>
          <p:cNvSpPr>
            <a:spLocks noGrp="1"/>
          </p:cNvSpPr>
          <p:nvPr>
            <p:ph type="ftr" sz="quarter" idx="3"/>
          </p:nvPr>
        </p:nvSpPr>
        <p:spPr>
          <a:xfrm>
            <a:off x="920902" y="6333440"/>
            <a:ext cx="7630885" cy="365125"/>
          </a:xfrm>
          <a:prstGeom prst="rect">
            <a:avLst/>
          </a:prstGeom>
        </p:spPr>
        <p:txBody>
          <a:bodyPr vert="horz" lIns="91440" tIns="45720" rIns="91440" bIns="45720" rtlCol="0" anchor="ctr"/>
          <a:lstStyle>
            <a:lvl1pPr algn="l">
              <a:defRPr sz="1200" b="0">
                <a:solidFill>
                  <a:schemeClr val="accent3">
                    <a:lumMod val="60000"/>
                    <a:lumOff val="40000"/>
                  </a:schemeClr>
                </a:solidFill>
                <a:latin typeface="Arial" charset="0"/>
                <a:ea typeface="Arial" charset="0"/>
                <a:cs typeface="Arial" charset="0"/>
              </a:defRPr>
            </a:lvl1pPr>
          </a:lstStyle>
          <a:p>
            <a:r>
              <a:rPr lang="en-US" dirty="0">
                <a:solidFill>
                  <a:srgbClr val="0071D1">
                    <a:lumMod val="60000"/>
                    <a:lumOff val="40000"/>
                  </a:srgbClr>
                </a:solidFill>
              </a:rPr>
              <a:t>Identifying ‘avoidable’ ED attendances; and the drivers of ED Crowding</a:t>
            </a:r>
          </a:p>
        </p:txBody>
      </p:sp>
    </p:spTree>
    <p:extLst>
      <p:ext uri="{BB962C8B-B14F-4D97-AF65-F5344CB8AC3E}">
        <p14:creationId xmlns:p14="http://schemas.microsoft.com/office/powerpoint/2010/main" val="55390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3" r:id="rId5"/>
    <p:sldLayoutId id="2147483666"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future.nhs.uk/DataAnalytics/view?objectID=33635440" TargetMode="External"/><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hyperlink" Target="https://github.com/nhsengland/ESA_ED_Crowding" TargetMode="External"/><Relationship Id="rId12"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svg"/><Relationship Id="rId11" Type="http://schemas.openxmlformats.org/officeDocument/2006/relationships/image" Target="../media/image15.png"/><Relationship Id="rId5" Type="http://schemas.openxmlformats.org/officeDocument/2006/relationships/image" Target="../media/image13.png"/><Relationship Id="rId10" Type="http://schemas.openxmlformats.org/officeDocument/2006/relationships/image" Target="../media/image39.svg"/><Relationship Id="rId4" Type="http://schemas.openxmlformats.org/officeDocument/2006/relationships/image" Target="../media/image12.svg"/><Relationship Id="rId9" Type="http://schemas.openxmlformats.org/officeDocument/2006/relationships/image" Target="../media/image38.png"/><Relationship Id="rId14" Type="http://schemas.openxmlformats.org/officeDocument/2006/relationships/image" Target="../media/image1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19.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sv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4.png"/><Relationship Id="rId4" Type="http://schemas.openxmlformats.org/officeDocument/2006/relationships/image" Target="../media/image12.sv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4.xml"/><Relationship Id="rId16" Type="http://schemas.openxmlformats.org/officeDocument/2006/relationships/image" Target="../media/image30.sv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25.png"/><Relationship Id="rId5" Type="http://schemas.openxmlformats.org/officeDocument/2006/relationships/image" Target="../media/image21.png"/><Relationship Id="rId15" Type="http://schemas.openxmlformats.org/officeDocument/2006/relationships/image" Target="../media/image29.png"/><Relationship Id="rId10" Type="http://schemas.openxmlformats.org/officeDocument/2006/relationships/image" Target="../media/image24.svg"/><Relationship Id="rId4" Type="http://schemas.microsoft.com/office/2007/relationships/hdphoto" Target="../media/hdphoto1.wdp"/><Relationship Id="rId9" Type="http://schemas.openxmlformats.org/officeDocument/2006/relationships/image" Target="../media/image23.png"/><Relationship Id="rId14"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6.png"/><Relationship Id="rId7"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34.png"/><Relationship Id="rId5" Type="http://schemas.microsoft.com/office/2007/relationships/hdphoto" Target="../media/hdphoto4.wdp"/><Relationship Id="rId10" Type="http://schemas.openxmlformats.org/officeDocument/2006/relationships/image" Target="../media/image37.svg"/><Relationship Id="rId4" Type="http://schemas.openxmlformats.org/officeDocument/2006/relationships/image" Target="../media/image33.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7E624-97F9-454D-9F72-1070D2BBF828}"/>
              </a:ext>
            </a:extLst>
          </p:cNvPr>
          <p:cNvSpPr>
            <a:spLocks noGrp="1"/>
          </p:cNvSpPr>
          <p:nvPr>
            <p:ph type="title"/>
          </p:nvPr>
        </p:nvSpPr>
        <p:spPr/>
        <p:txBody>
          <a:bodyPr/>
          <a:lstStyle/>
          <a:p>
            <a:r>
              <a:rPr lang="en-GB" dirty="0"/>
              <a:t>Identifying ‘avoidable’ ED attendances, and the drivers of ED crowding</a:t>
            </a:r>
            <a:endParaRPr lang="en-GB" i="1" dirty="0"/>
          </a:p>
        </p:txBody>
      </p:sp>
      <p:sp>
        <p:nvSpPr>
          <p:cNvPr id="3" name="Subtitle 2">
            <a:extLst>
              <a:ext uri="{FF2B5EF4-FFF2-40B4-BE49-F238E27FC236}">
                <a16:creationId xmlns:a16="http://schemas.microsoft.com/office/drawing/2014/main" id="{B4ECE05C-7A33-4D77-A9A2-853699C53F0D}"/>
              </a:ext>
            </a:extLst>
          </p:cNvPr>
          <p:cNvSpPr>
            <a:spLocks noGrp="1"/>
          </p:cNvSpPr>
          <p:nvPr>
            <p:ph type="subTitle" idx="1"/>
          </p:nvPr>
        </p:nvSpPr>
        <p:spPr>
          <a:xfrm>
            <a:off x="599385" y="4870645"/>
            <a:ext cx="9144000" cy="786165"/>
          </a:xfrm>
        </p:spPr>
        <p:txBody>
          <a:bodyPr/>
          <a:lstStyle/>
          <a:p>
            <a:r>
              <a:rPr lang="en-GB" dirty="0"/>
              <a:t>Edmund Haacke</a:t>
            </a:r>
          </a:p>
          <a:p>
            <a:r>
              <a:rPr lang="en-GB" dirty="0"/>
              <a:t>Economic and Strategic Analysis, NHS England</a:t>
            </a:r>
          </a:p>
          <a:p>
            <a:endParaRPr lang="en-GB" dirty="0"/>
          </a:p>
        </p:txBody>
      </p:sp>
    </p:spTree>
    <p:extLst>
      <p:ext uri="{BB962C8B-B14F-4D97-AF65-F5344CB8AC3E}">
        <p14:creationId xmlns:p14="http://schemas.microsoft.com/office/powerpoint/2010/main" val="271628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9C82360-5AD3-4A48-89E2-5B704463AD02}"/>
              </a:ext>
            </a:extLst>
          </p:cNvPr>
          <p:cNvSpPr txBox="1">
            <a:spLocks/>
          </p:cNvSpPr>
          <p:nvPr/>
        </p:nvSpPr>
        <p:spPr>
          <a:xfrm>
            <a:off x="614920" y="394301"/>
            <a:ext cx="10178976" cy="611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5EB8"/>
                </a:solidFill>
                <a:latin typeface="Arial" panose="020B0604020202020204" pitchFamily="34" charset="0"/>
                <a:ea typeface="+mj-ea"/>
                <a:cs typeface="Arial" panose="020B0604020202020204" pitchFamily="34" charset="0"/>
              </a:defRPr>
            </a:lvl1pPr>
          </a:lstStyle>
          <a:p>
            <a:r>
              <a:rPr lang="en-GB" sz="3600" dirty="0"/>
              <a:t>Implementation in R</a:t>
            </a:r>
            <a:endParaRPr lang="en-GB" sz="3600" dirty="0">
              <a:latin typeface="+mn-lt"/>
            </a:endParaRPr>
          </a:p>
        </p:txBody>
      </p:sp>
      <p:sp>
        <p:nvSpPr>
          <p:cNvPr id="8" name="Rectangle: Rounded Corners 7">
            <a:extLst>
              <a:ext uri="{FF2B5EF4-FFF2-40B4-BE49-F238E27FC236}">
                <a16:creationId xmlns:a16="http://schemas.microsoft.com/office/drawing/2014/main" id="{E8ED272C-16BA-4087-93E0-469BE5D5C392}"/>
              </a:ext>
            </a:extLst>
          </p:cNvPr>
          <p:cNvSpPr/>
          <p:nvPr/>
        </p:nvSpPr>
        <p:spPr>
          <a:xfrm>
            <a:off x="614920" y="5077058"/>
            <a:ext cx="10692282" cy="1362871"/>
          </a:xfrm>
          <a:prstGeom prst="roundRect">
            <a:avLst>
              <a:gd name="adj" fmla="val 7428"/>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prstClr val="white"/>
                </a:solidFill>
                <a:latin typeface="Arial" panose="020B0604020202020204" pitchFamily="34" charset="0"/>
                <a:cs typeface="Arial" panose="020B0604020202020204" pitchFamily="34" charset="0"/>
              </a:rPr>
              <a:t>Database-agnostic</a:t>
            </a:r>
            <a:r>
              <a:rPr lang="en-GB" sz="1400" dirty="0">
                <a:solidFill>
                  <a:prstClr val="white"/>
                </a:solidFill>
                <a:latin typeface="Arial" panose="020B0604020202020204" pitchFamily="34" charset="0"/>
                <a:cs typeface="Arial" panose="020B0604020202020204" pitchFamily="34" charset="0"/>
              </a:rPr>
              <a:t> – enabling users across the NHS to use their own data, provided the relevant data-points required are present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User-friendly </a:t>
            </a:r>
            <a:r>
              <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easy for non-proficient R users to take on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prstClr val="white"/>
                </a:solidFill>
                <a:latin typeface="Arial" panose="020B0604020202020204" pitchFamily="34" charset="0"/>
                <a:cs typeface="Arial" panose="020B0604020202020204" pitchFamily="34" charset="0"/>
              </a:rPr>
              <a:t>Customizable</a:t>
            </a:r>
            <a:r>
              <a:rPr lang="en-GB" sz="1400" dirty="0">
                <a:solidFill>
                  <a:prstClr val="white"/>
                </a:solidFill>
                <a:latin typeface="Arial" panose="020B0604020202020204" pitchFamily="34" charset="0"/>
                <a:cs typeface="Arial" panose="020B0604020202020204" pitchFamily="34" charset="0"/>
              </a:rPr>
              <a:t> – utilize different number/time allocation for slots, easily run models for longer ‘queues’ – e.g. 12 hr+ stays</a:t>
            </a: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36341CAD-DF45-480A-87DF-B3BD3A963E1F}"/>
              </a:ext>
            </a:extLst>
          </p:cNvPr>
          <p:cNvSpPr/>
          <p:nvPr/>
        </p:nvSpPr>
        <p:spPr>
          <a:xfrm>
            <a:off x="614920" y="1171285"/>
            <a:ext cx="6309341" cy="3829888"/>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GB" sz="1400">
              <a:solidFill>
                <a:prstClr val="white"/>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a:solidFill>
                  <a:prstClr val="white"/>
                </a:solidFill>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a:solidFill>
                  <a:prstClr val="white"/>
                </a:solidFill>
                <a:latin typeface="Arial" panose="020B0604020202020204" pitchFamily="34" charset="0"/>
                <a:cs typeface="Arial" panose="020B0604020202020204" pitchFamily="34" charset="0"/>
              </a:rPr>
              <a:t>Others can build on the model, using their own data to bring in other relevant variables </a:t>
            </a:r>
            <a:endParaRPr lang="en-GB" sz="1400" dirty="0">
              <a:solidFill>
                <a:prstClr val="white"/>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A6F9DE65-B0CC-4096-A1FA-784DFF19D561}"/>
              </a:ext>
            </a:extLst>
          </p:cNvPr>
          <p:cNvSpPr txBox="1"/>
          <p:nvPr/>
        </p:nvSpPr>
        <p:spPr>
          <a:xfrm>
            <a:off x="717244" y="1824710"/>
            <a:ext cx="3299482" cy="310854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R="0" lvl="0" algn="ctr" defTabSz="914400" rtl="0" eaLnBrk="1" fontAlgn="auto" latinLnBrk="0" hangingPunct="1">
              <a:lnSpc>
                <a:spcPct val="100000"/>
              </a:lnSpc>
              <a:spcBef>
                <a:spcPts val="0"/>
              </a:spcBef>
              <a:spcAft>
                <a:spcPts val="0"/>
              </a:spcAft>
              <a:buClrTx/>
              <a:buSzTx/>
              <a:tabLst/>
              <a:defRPr/>
            </a:pPr>
            <a:r>
              <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rPr>
              <a:t>Developed a package in R, available on the NHS England GitHub</a:t>
            </a:r>
          </a:p>
          <a:p>
            <a:pPr marR="0" lvl="0" defTabSz="914400" rtl="0" eaLnBrk="1" fontAlgn="auto" latinLnBrk="0" hangingPunct="1">
              <a:lnSpc>
                <a:spcPct val="100000"/>
              </a:lnSpc>
              <a:spcBef>
                <a:spcPts val="0"/>
              </a:spcBef>
              <a:spcAft>
                <a:spcPts val="0"/>
              </a:spcAft>
              <a:buClrTx/>
              <a:buSzTx/>
              <a:tabLst/>
              <a:defRPr/>
            </a:pPr>
            <a:endPar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latin typeface="Arial" panose="020B0604020202020204" pitchFamily="34" charset="0"/>
                <a:cs typeface="Arial" panose="020B0604020202020204" pitchFamily="34" charset="0"/>
              </a:rPr>
              <a:t>Database-agnostic</a:t>
            </a:r>
            <a:r>
              <a:rPr lang="en-GB" sz="1400" dirty="0">
                <a:latin typeface="Arial" panose="020B0604020202020204" pitchFamily="34" charset="0"/>
                <a:cs typeface="Arial" panose="020B0604020202020204" pitchFamily="34" charset="0"/>
              </a:rPr>
              <a:t> – enabling users across the NHS to use their own data, provided the relevant data-points required are present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effectLst/>
                <a:uLnTx/>
                <a:uFillTx/>
                <a:latin typeface="Arial" panose="020B0604020202020204" pitchFamily="34" charset="0"/>
                <a:cs typeface="Arial" panose="020B0604020202020204" pitchFamily="34" charset="0"/>
              </a:rPr>
              <a:t>User-friendly </a:t>
            </a:r>
            <a:r>
              <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rPr>
              <a:t>– easy for non-proficient R users to take on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latin typeface="Arial" panose="020B0604020202020204" pitchFamily="34" charset="0"/>
                <a:cs typeface="Arial" panose="020B0604020202020204" pitchFamily="34" charset="0"/>
              </a:rPr>
              <a:t>Customizable</a:t>
            </a:r>
            <a:r>
              <a:rPr lang="en-GB" sz="1400" dirty="0">
                <a:latin typeface="Arial" panose="020B0604020202020204" pitchFamily="34" charset="0"/>
                <a:cs typeface="Arial" panose="020B0604020202020204" pitchFamily="34" charset="0"/>
              </a:rPr>
              <a:t> – utilize different number/time allocation for slots, easily run models for longer ‘queues’ – e.g. 12 hr+ stays</a:t>
            </a:r>
            <a:endPar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75F7C1C6-6D10-438D-AC10-B454145B04CC}"/>
              </a:ext>
            </a:extLst>
          </p:cNvPr>
          <p:cNvSpPr txBox="1"/>
          <p:nvPr/>
        </p:nvSpPr>
        <p:spPr>
          <a:xfrm>
            <a:off x="4119049" y="1819403"/>
            <a:ext cx="2659347" cy="2031325"/>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endParaRPr lang="en-GB" sz="1400" dirty="0">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latin typeface="Arial" panose="020B0604020202020204" pitchFamily="34" charset="0"/>
                <a:cs typeface="Arial" panose="020B0604020202020204" pitchFamily="34" charset="0"/>
              </a:rPr>
              <a:t>Others can build on the model, using their own data to bring in other relevant variables </a:t>
            </a:r>
          </a:p>
        </p:txBody>
      </p:sp>
      <p:grpSp>
        <p:nvGrpSpPr>
          <p:cNvPr id="30" name="Group 29">
            <a:extLst>
              <a:ext uri="{FF2B5EF4-FFF2-40B4-BE49-F238E27FC236}">
                <a16:creationId xmlns:a16="http://schemas.microsoft.com/office/drawing/2014/main" id="{61F4C41F-09D4-4260-8B95-A5BB587969B1}"/>
              </a:ext>
            </a:extLst>
          </p:cNvPr>
          <p:cNvGrpSpPr/>
          <p:nvPr/>
        </p:nvGrpSpPr>
        <p:grpSpPr>
          <a:xfrm>
            <a:off x="717244" y="1274276"/>
            <a:ext cx="3206112" cy="500589"/>
            <a:chOff x="887504" y="1902173"/>
            <a:chExt cx="3206112" cy="500589"/>
          </a:xfrm>
        </p:grpSpPr>
        <p:sp>
          <p:nvSpPr>
            <p:cNvPr id="10" name="Rectangle: Rounded Corners 9">
              <a:extLst>
                <a:ext uri="{FF2B5EF4-FFF2-40B4-BE49-F238E27FC236}">
                  <a16:creationId xmlns:a16="http://schemas.microsoft.com/office/drawing/2014/main" id="{C6D862A5-0EEA-450F-B0CE-AB8640A11B79}"/>
                </a:ext>
              </a:extLst>
            </p:cNvPr>
            <p:cNvSpPr/>
            <p:nvPr/>
          </p:nvSpPr>
          <p:spPr>
            <a:xfrm>
              <a:off x="1038558" y="1902173"/>
              <a:ext cx="3055058"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What we did</a:t>
              </a:r>
            </a:p>
          </p:txBody>
        </p:sp>
        <p:sp>
          <p:nvSpPr>
            <p:cNvPr id="12" name="Oval 11">
              <a:extLst>
                <a:ext uri="{FF2B5EF4-FFF2-40B4-BE49-F238E27FC236}">
                  <a16:creationId xmlns:a16="http://schemas.microsoft.com/office/drawing/2014/main" id="{2E42B75D-32E6-4C66-A09E-B0017166F80C}"/>
                </a:ext>
              </a:extLst>
            </p:cNvPr>
            <p:cNvSpPr>
              <a:spLocks noChangeAspect="1"/>
            </p:cNvSpPr>
            <p:nvPr/>
          </p:nvSpPr>
          <p:spPr>
            <a:xfrm>
              <a:off x="887504" y="1902244"/>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01 </a:t>
              </a:r>
            </a:p>
          </p:txBody>
        </p:sp>
        <p:grpSp>
          <p:nvGrpSpPr>
            <p:cNvPr id="27" name="Graphic 5" descr="Programmer male with solid fill">
              <a:extLst>
                <a:ext uri="{FF2B5EF4-FFF2-40B4-BE49-F238E27FC236}">
                  <a16:creationId xmlns:a16="http://schemas.microsoft.com/office/drawing/2014/main" id="{7AE34F3F-A0B3-40FA-AD9A-0AF423FD4407}"/>
                </a:ext>
              </a:extLst>
            </p:cNvPr>
            <p:cNvGrpSpPr/>
            <p:nvPr/>
          </p:nvGrpSpPr>
          <p:grpSpPr>
            <a:xfrm>
              <a:off x="3659939" y="1952089"/>
              <a:ext cx="317831" cy="400793"/>
              <a:chOff x="3659939" y="1952089"/>
              <a:chExt cx="317831" cy="400793"/>
            </a:xfrm>
            <a:solidFill>
              <a:schemeClr val="bg1"/>
            </a:solidFill>
          </p:grpSpPr>
          <p:sp>
            <p:nvSpPr>
              <p:cNvPr id="28" name="Freeform: Shape 27">
                <a:extLst>
                  <a:ext uri="{FF2B5EF4-FFF2-40B4-BE49-F238E27FC236}">
                    <a16:creationId xmlns:a16="http://schemas.microsoft.com/office/drawing/2014/main" id="{D57E0FF4-468C-4588-A9A0-9133918CDE3B}"/>
                  </a:ext>
                </a:extLst>
              </p:cNvPr>
              <p:cNvSpPr/>
              <p:nvPr/>
            </p:nvSpPr>
            <p:spPr>
              <a:xfrm>
                <a:off x="3659939" y="1952089"/>
                <a:ext cx="317831" cy="372973"/>
              </a:xfrm>
              <a:custGeom>
                <a:avLst/>
                <a:gdLst>
                  <a:gd name="connsiteX0" fmla="*/ 226108 w 317831"/>
                  <a:gd name="connsiteY0" fmla="*/ 215014 h 372973"/>
                  <a:gd name="connsiteX1" fmla="*/ 280333 w 317831"/>
                  <a:gd name="connsiteY1" fmla="*/ 242834 h 372973"/>
                  <a:gd name="connsiteX2" fmla="*/ 290706 w 317831"/>
                  <a:gd name="connsiteY2" fmla="*/ 264052 h 372973"/>
                  <a:gd name="connsiteX3" fmla="*/ 299193 w 317831"/>
                  <a:gd name="connsiteY3" fmla="*/ 337138 h 372973"/>
                  <a:gd name="connsiteX4" fmla="*/ 295421 w 317831"/>
                  <a:gd name="connsiteY4" fmla="*/ 345626 h 372973"/>
                  <a:gd name="connsiteX5" fmla="*/ 295421 w 317831"/>
                  <a:gd name="connsiteY5" fmla="*/ 345626 h 372973"/>
                  <a:gd name="connsiteX6" fmla="*/ 269959 w 317831"/>
                  <a:gd name="connsiteY6" fmla="*/ 357885 h 372973"/>
                  <a:gd name="connsiteX7" fmla="*/ 269959 w 317831"/>
                  <a:gd name="connsiteY7" fmla="*/ 372974 h 372973"/>
                  <a:gd name="connsiteX8" fmla="*/ 282690 w 317831"/>
                  <a:gd name="connsiteY8" fmla="*/ 372974 h 372973"/>
                  <a:gd name="connsiteX9" fmla="*/ 305795 w 317831"/>
                  <a:gd name="connsiteY9" fmla="*/ 361186 h 372973"/>
                  <a:gd name="connsiteX10" fmla="*/ 305795 w 317831"/>
                  <a:gd name="connsiteY10" fmla="*/ 361186 h 372973"/>
                  <a:gd name="connsiteX11" fmla="*/ 317583 w 317831"/>
                  <a:gd name="connsiteY11" fmla="*/ 334781 h 372973"/>
                  <a:gd name="connsiteX12" fmla="*/ 310038 w 317831"/>
                  <a:gd name="connsiteY12" fmla="*/ 263581 h 372973"/>
                  <a:gd name="connsiteX13" fmla="*/ 292592 w 317831"/>
                  <a:gd name="connsiteY13" fmla="*/ 228688 h 372973"/>
                  <a:gd name="connsiteX14" fmla="*/ 232709 w 317831"/>
                  <a:gd name="connsiteY14" fmla="*/ 197568 h 372973"/>
                  <a:gd name="connsiteX15" fmla="*/ 209604 w 317831"/>
                  <a:gd name="connsiteY15" fmla="*/ 188137 h 372973"/>
                  <a:gd name="connsiteX16" fmla="*/ 206775 w 317831"/>
                  <a:gd name="connsiteY16" fmla="*/ 183894 h 372973"/>
                  <a:gd name="connsiteX17" fmla="*/ 206775 w 317831"/>
                  <a:gd name="connsiteY17" fmla="*/ 172577 h 372973"/>
                  <a:gd name="connsiteX18" fmla="*/ 235066 w 317831"/>
                  <a:gd name="connsiteY18" fmla="*/ 113637 h 372973"/>
                  <a:gd name="connsiteX19" fmla="*/ 235066 w 317831"/>
                  <a:gd name="connsiteY19" fmla="*/ 96662 h 372973"/>
                  <a:gd name="connsiteX20" fmla="*/ 244497 w 317831"/>
                  <a:gd name="connsiteY20" fmla="*/ 99491 h 372973"/>
                  <a:gd name="connsiteX21" fmla="*/ 236481 w 317831"/>
                  <a:gd name="connsiteY21" fmla="*/ 75915 h 372973"/>
                  <a:gd name="connsiteX22" fmla="*/ 234123 w 317831"/>
                  <a:gd name="connsiteY22" fmla="*/ 66013 h 372973"/>
                  <a:gd name="connsiteX23" fmla="*/ 192158 w 317831"/>
                  <a:gd name="connsiteY23" fmla="*/ 8487 h 372973"/>
                  <a:gd name="connsiteX24" fmla="*/ 186028 w 317831"/>
                  <a:gd name="connsiteY24" fmla="*/ 8959 h 372973"/>
                  <a:gd name="connsiteX25" fmla="*/ 181785 w 317831"/>
                  <a:gd name="connsiteY25" fmla="*/ 12260 h 372973"/>
                  <a:gd name="connsiteX26" fmla="*/ 177069 w 317831"/>
                  <a:gd name="connsiteY26" fmla="*/ 5658 h 372973"/>
                  <a:gd name="connsiteX27" fmla="*/ 171411 w 317831"/>
                  <a:gd name="connsiteY27" fmla="*/ 1415 h 372973"/>
                  <a:gd name="connsiteX28" fmla="*/ 158680 w 317831"/>
                  <a:gd name="connsiteY28" fmla="*/ 0 h 372973"/>
                  <a:gd name="connsiteX29" fmla="*/ 83708 w 317831"/>
                  <a:gd name="connsiteY29" fmla="*/ 67428 h 372973"/>
                  <a:gd name="connsiteX30" fmla="*/ 83708 w 317831"/>
                  <a:gd name="connsiteY30" fmla="*/ 70728 h 372973"/>
                  <a:gd name="connsiteX31" fmla="*/ 83708 w 317831"/>
                  <a:gd name="connsiteY31" fmla="*/ 70728 h 372973"/>
                  <a:gd name="connsiteX32" fmla="*/ 83708 w 317831"/>
                  <a:gd name="connsiteY32" fmla="*/ 78744 h 372973"/>
                  <a:gd name="connsiteX33" fmla="*/ 77578 w 317831"/>
                  <a:gd name="connsiteY33" fmla="*/ 108450 h 372973"/>
                  <a:gd name="connsiteX34" fmla="*/ 69562 w 317831"/>
                  <a:gd name="connsiteY34" fmla="*/ 127311 h 372973"/>
                  <a:gd name="connsiteX35" fmla="*/ 84651 w 317831"/>
                  <a:gd name="connsiteY35" fmla="*/ 123067 h 372973"/>
                  <a:gd name="connsiteX36" fmla="*/ 111999 w 317831"/>
                  <a:gd name="connsiteY36" fmla="*/ 171634 h 372973"/>
                  <a:gd name="connsiteX37" fmla="*/ 111999 w 317831"/>
                  <a:gd name="connsiteY37" fmla="*/ 183422 h 372973"/>
                  <a:gd name="connsiteX38" fmla="*/ 109170 w 317831"/>
                  <a:gd name="connsiteY38" fmla="*/ 187666 h 372973"/>
                  <a:gd name="connsiteX39" fmla="*/ 86066 w 317831"/>
                  <a:gd name="connsiteY39" fmla="*/ 197096 h 372973"/>
                  <a:gd name="connsiteX40" fmla="*/ 26182 w 317831"/>
                  <a:gd name="connsiteY40" fmla="*/ 228217 h 372973"/>
                  <a:gd name="connsiteX41" fmla="*/ 8264 w 317831"/>
                  <a:gd name="connsiteY41" fmla="*/ 263109 h 372973"/>
                  <a:gd name="connsiteX42" fmla="*/ 249 w 317831"/>
                  <a:gd name="connsiteY42" fmla="*/ 334781 h 372973"/>
                  <a:gd name="connsiteX43" fmla="*/ 12037 w 317831"/>
                  <a:gd name="connsiteY43" fmla="*/ 361186 h 372973"/>
                  <a:gd name="connsiteX44" fmla="*/ 35141 w 317831"/>
                  <a:gd name="connsiteY44" fmla="*/ 372974 h 372973"/>
                  <a:gd name="connsiteX45" fmla="*/ 48344 w 317831"/>
                  <a:gd name="connsiteY45" fmla="*/ 372974 h 372973"/>
                  <a:gd name="connsiteX46" fmla="*/ 48344 w 317831"/>
                  <a:gd name="connsiteY46" fmla="*/ 358357 h 372973"/>
                  <a:gd name="connsiteX47" fmla="*/ 22882 w 317831"/>
                  <a:gd name="connsiteY47" fmla="*/ 346097 h 372973"/>
                  <a:gd name="connsiteX48" fmla="*/ 19109 w 317831"/>
                  <a:gd name="connsiteY48" fmla="*/ 337610 h 372973"/>
                  <a:gd name="connsiteX49" fmla="*/ 27125 w 317831"/>
                  <a:gd name="connsiteY49" fmla="*/ 264995 h 372973"/>
                  <a:gd name="connsiteX50" fmla="*/ 27125 w 317831"/>
                  <a:gd name="connsiteY50" fmla="*/ 264052 h 372973"/>
                  <a:gd name="connsiteX51" fmla="*/ 37970 w 317831"/>
                  <a:gd name="connsiteY51" fmla="*/ 242834 h 372973"/>
                  <a:gd name="connsiteX52" fmla="*/ 92195 w 317831"/>
                  <a:gd name="connsiteY52" fmla="*/ 215014 h 372973"/>
                  <a:gd name="connsiteX53" fmla="*/ 99740 w 317831"/>
                  <a:gd name="connsiteY53" fmla="*/ 212656 h 372973"/>
                  <a:gd name="connsiteX54" fmla="*/ 159151 w 317831"/>
                  <a:gd name="connsiteY54" fmla="*/ 226331 h 372973"/>
                  <a:gd name="connsiteX55" fmla="*/ 219035 w 317831"/>
                  <a:gd name="connsiteY55" fmla="*/ 212656 h 372973"/>
                  <a:gd name="connsiteX56" fmla="*/ 226108 w 317831"/>
                  <a:gd name="connsiteY56" fmla="*/ 215014 h 372973"/>
                  <a:gd name="connsiteX57" fmla="*/ 102569 w 317831"/>
                  <a:gd name="connsiteY57" fmla="*/ 117409 h 372973"/>
                  <a:gd name="connsiteX58" fmla="*/ 201588 w 317831"/>
                  <a:gd name="connsiteY58" fmla="*/ 61298 h 372973"/>
                  <a:gd name="connsiteX59" fmla="*/ 215734 w 317831"/>
                  <a:gd name="connsiteY59" fmla="*/ 80159 h 372973"/>
                  <a:gd name="connsiteX60" fmla="*/ 215734 w 317831"/>
                  <a:gd name="connsiteY60" fmla="*/ 113165 h 372973"/>
                  <a:gd name="connsiteX61" fmla="*/ 159151 w 317831"/>
                  <a:gd name="connsiteY61" fmla="*/ 169748 h 372973"/>
                  <a:gd name="connsiteX62" fmla="*/ 102569 w 317831"/>
                  <a:gd name="connsiteY62" fmla="*/ 117409 h 372973"/>
                  <a:gd name="connsiteX63" fmla="*/ 121430 w 317831"/>
                  <a:gd name="connsiteY63" fmla="*/ 202283 h 372973"/>
                  <a:gd name="connsiteX64" fmla="*/ 130860 w 317831"/>
                  <a:gd name="connsiteY64" fmla="*/ 183422 h 372973"/>
                  <a:gd name="connsiteX65" fmla="*/ 130860 w 317831"/>
                  <a:gd name="connsiteY65" fmla="*/ 182950 h 372973"/>
                  <a:gd name="connsiteX66" fmla="*/ 187443 w 317831"/>
                  <a:gd name="connsiteY66" fmla="*/ 182950 h 372973"/>
                  <a:gd name="connsiteX67" fmla="*/ 187443 w 317831"/>
                  <a:gd name="connsiteY67" fmla="*/ 183422 h 372973"/>
                  <a:gd name="connsiteX68" fmla="*/ 196402 w 317831"/>
                  <a:gd name="connsiteY68" fmla="*/ 202283 h 372973"/>
                  <a:gd name="connsiteX69" fmla="*/ 158680 w 317831"/>
                  <a:gd name="connsiteY69" fmla="*/ 207470 h 372973"/>
                  <a:gd name="connsiteX70" fmla="*/ 121430 w 317831"/>
                  <a:gd name="connsiteY70" fmla="*/ 202283 h 37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17831" h="372973">
                    <a:moveTo>
                      <a:pt x="226108" y="215014"/>
                    </a:moveTo>
                    <a:cubicBezTo>
                      <a:pt x="245911" y="222087"/>
                      <a:pt x="264772" y="230103"/>
                      <a:pt x="280333" y="242834"/>
                    </a:cubicBezTo>
                    <a:cubicBezTo>
                      <a:pt x="286934" y="248021"/>
                      <a:pt x="290706" y="255565"/>
                      <a:pt x="290706" y="264052"/>
                    </a:cubicBezTo>
                    <a:lnTo>
                      <a:pt x="299193" y="337138"/>
                    </a:lnTo>
                    <a:cubicBezTo>
                      <a:pt x="299665" y="340439"/>
                      <a:pt x="298250" y="343739"/>
                      <a:pt x="295421" y="345626"/>
                    </a:cubicBezTo>
                    <a:lnTo>
                      <a:pt x="295421" y="345626"/>
                    </a:lnTo>
                    <a:cubicBezTo>
                      <a:pt x="287405" y="350812"/>
                      <a:pt x="278918" y="355056"/>
                      <a:pt x="269959" y="357885"/>
                    </a:cubicBezTo>
                    <a:lnTo>
                      <a:pt x="269959" y="372974"/>
                    </a:lnTo>
                    <a:lnTo>
                      <a:pt x="282690" y="372974"/>
                    </a:lnTo>
                    <a:cubicBezTo>
                      <a:pt x="290706" y="369673"/>
                      <a:pt x="298722" y="365901"/>
                      <a:pt x="305795" y="361186"/>
                    </a:cubicBezTo>
                    <a:lnTo>
                      <a:pt x="305795" y="361186"/>
                    </a:lnTo>
                    <a:cubicBezTo>
                      <a:pt x="314282" y="355528"/>
                      <a:pt x="318997" y="345154"/>
                      <a:pt x="317583" y="334781"/>
                    </a:cubicBezTo>
                    <a:lnTo>
                      <a:pt x="310038" y="263581"/>
                    </a:lnTo>
                    <a:cubicBezTo>
                      <a:pt x="309567" y="249907"/>
                      <a:pt x="303437" y="237176"/>
                      <a:pt x="292592" y="228688"/>
                    </a:cubicBezTo>
                    <a:cubicBezTo>
                      <a:pt x="275146" y="214071"/>
                      <a:pt x="254399" y="205112"/>
                      <a:pt x="232709" y="197568"/>
                    </a:cubicBezTo>
                    <a:lnTo>
                      <a:pt x="209604" y="188137"/>
                    </a:lnTo>
                    <a:cubicBezTo>
                      <a:pt x="207718" y="187194"/>
                      <a:pt x="206775" y="185780"/>
                      <a:pt x="206775" y="183894"/>
                    </a:cubicBezTo>
                    <a:lnTo>
                      <a:pt x="206775" y="172577"/>
                    </a:lnTo>
                    <a:cubicBezTo>
                      <a:pt x="224693" y="158431"/>
                      <a:pt x="235066" y="136741"/>
                      <a:pt x="235066" y="113637"/>
                    </a:cubicBezTo>
                    <a:lnTo>
                      <a:pt x="235066" y="96662"/>
                    </a:lnTo>
                    <a:cubicBezTo>
                      <a:pt x="237896" y="98548"/>
                      <a:pt x="241196" y="99020"/>
                      <a:pt x="244497" y="99491"/>
                    </a:cubicBezTo>
                    <a:lnTo>
                      <a:pt x="236481" y="75915"/>
                    </a:lnTo>
                    <a:cubicBezTo>
                      <a:pt x="235538" y="72614"/>
                      <a:pt x="234595" y="69314"/>
                      <a:pt x="234123" y="66013"/>
                    </a:cubicBezTo>
                    <a:cubicBezTo>
                      <a:pt x="230351" y="39136"/>
                      <a:pt x="214320" y="20275"/>
                      <a:pt x="192158" y="8487"/>
                    </a:cubicBezTo>
                    <a:cubicBezTo>
                      <a:pt x="190272" y="7544"/>
                      <a:pt x="187914" y="7544"/>
                      <a:pt x="186028" y="8959"/>
                    </a:cubicBezTo>
                    <a:lnTo>
                      <a:pt x="181785" y="12260"/>
                    </a:lnTo>
                    <a:lnTo>
                      <a:pt x="177069" y="5658"/>
                    </a:lnTo>
                    <a:cubicBezTo>
                      <a:pt x="175655" y="3772"/>
                      <a:pt x="173769" y="1886"/>
                      <a:pt x="171411" y="1415"/>
                    </a:cubicBezTo>
                    <a:cubicBezTo>
                      <a:pt x="167167" y="472"/>
                      <a:pt x="162924" y="0"/>
                      <a:pt x="158680" y="0"/>
                    </a:cubicBezTo>
                    <a:cubicBezTo>
                      <a:pt x="121430" y="0"/>
                      <a:pt x="90309" y="29234"/>
                      <a:pt x="83708" y="67428"/>
                    </a:cubicBezTo>
                    <a:lnTo>
                      <a:pt x="83708" y="70728"/>
                    </a:lnTo>
                    <a:lnTo>
                      <a:pt x="83708" y="70728"/>
                    </a:lnTo>
                    <a:lnTo>
                      <a:pt x="83708" y="78744"/>
                    </a:lnTo>
                    <a:cubicBezTo>
                      <a:pt x="83708" y="89118"/>
                      <a:pt x="81822" y="99020"/>
                      <a:pt x="77578" y="108450"/>
                    </a:cubicBezTo>
                    <a:lnTo>
                      <a:pt x="69562" y="127311"/>
                    </a:lnTo>
                    <a:cubicBezTo>
                      <a:pt x="69562" y="127311"/>
                      <a:pt x="75221" y="125896"/>
                      <a:pt x="84651" y="123067"/>
                    </a:cubicBezTo>
                    <a:cubicBezTo>
                      <a:pt x="87009" y="142400"/>
                      <a:pt x="96911" y="159846"/>
                      <a:pt x="111999" y="171634"/>
                    </a:cubicBezTo>
                    <a:lnTo>
                      <a:pt x="111999" y="183422"/>
                    </a:lnTo>
                    <a:cubicBezTo>
                      <a:pt x="111999" y="185308"/>
                      <a:pt x="111056" y="187194"/>
                      <a:pt x="109170" y="187666"/>
                    </a:cubicBezTo>
                    <a:lnTo>
                      <a:pt x="86066" y="197096"/>
                    </a:lnTo>
                    <a:cubicBezTo>
                      <a:pt x="64376" y="204641"/>
                      <a:pt x="43629" y="213599"/>
                      <a:pt x="26182" y="228217"/>
                    </a:cubicBezTo>
                    <a:cubicBezTo>
                      <a:pt x="15337" y="236704"/>
                      <a:pt x="8736" y="249435"/>
                      <a:pt x="8264" y="263109"/>
                    </a:cubicBezTo>
                    <a:lnTo>
                      <a:pt x="249" y="334781"/>
                    </a:lnTo>
                    <a:cubicBezTo>
                      <a:pt x="-1166" y="345154"/>
                      <a:pt x="3549" y="355528"/>
                      <a:pt x="12037" y="361186"/>
                    </a:cubicBezTo>
                    <a:cubicBezTo>
                      <a:pt x="19109" y="365901"/>
                      <a:pt x="27125" y="369673"/>
                      <a:pt x="35141" y="372974"/>
                    </a:cubicBezTo>
                    <a:lnTo>
                      <a:pt x="48344" y="372974"/>
                    </a:lnTo>
                    <a:lnTo>
                      <a:pt x="48344" y="358357"/>
                    </a:lnTo>
                    <a:cubicBezTo>
                      <a:pt x="39385" y="355056"/>
                      <a:pt x="30897" y="351284"/>
                      <a:pt x="22882" y="346097"/>
                    </a:cubicBezTo>
                    <a:cubicBezTo>
                      <a:pt x="20052" y="344211"/>
                      <a:pt x="18638" y="340910"/>
                      <a:pt x="19109" y="337610"/>
                    </a:cubicBezTo>
                    <a:lnTo>
                      <a:pt x="27125" y="264995"/>
                    </a:lnTo>
                    <a:lnTo>
                      <a:pt x="27125" y="264052"/>
                    </a:lnTo>
                    <a:cubicBezTo>
                      <a:pt x="27125" y="255565"/>
                      <a:pt x="31369" y="248021"/>
                      <a:pt x="37970" y="242834"/>
                    </a:cubicBezTo>
                    <a:cubicBezTo>
                      <a:pt x="53531" y="230103"/>
                      <a:pt x="72391" y="222087"/>
                      <a:pt x="92195" y="215014"/>
                    </a:cubicBezTo>
                    <a:lnTo>
                      <a:pt x="99740" y="212656"/>
                    </a:lnTo>
                    <a:cubicBezTo>
                      <a:pt x="113414" y="221144"/>
                      <a:pt x="135104" y="226331"/>
                      <a:pt x="159151" y="226331"/>
                    </a:cubicBezTo>
                    <a:cubicBezTo>
                      <a:pt x="183199" y="226331"/>
                      <a:pt x="204889" y="221144"/>
                      <a:pt x="219035" y="212656"/>
                    </a:cubicBezTo>
                    <a:lnTo>
                      <a:pt x="226108" y="215014"/>
                    </a:lnTo>
                    <a:close/>
                    <a:moveTo>
                      <a:pt x="102569" y="117409"/>
                    </a:moveTo>
                    <a:cubicBezTo>
                      <a:pt x="134632" y="106564"/>
                      <a:pt x="180841" y="87703"/>
                      <a:pt x="201588" y="61298"/>
                    </a:cubicBezTo>
                    <a:cubicBezTo>
                      <a:pt x="205832" y="67899"/>
                      <a:pt x="210547" y="74029"/>
                      <a:pt x="215734" y="80159"/>
                    </a:cubicBezTo>
                    <a:lnTo>
                      <a:pt x="215734" y="113165"/>
                    </a:lnTo>
                    <a:cubicBezTo>
                      <a:pt x="215734" y="144286"/>
                      <a:pt x="190272" y="169748"/>
                      <a:pt x="159151" y="169748"/>
                    </a:cubicBezTo>
                    <a:cubicBezTo>
                      <a:pt x="129446" y="169748"/>
                      <a:pt x="104926" y="147115"/>
                      <a:pt x="102569" y="117409"/>
                    </a:cubicBezTo>
                    <a:close/>
                    <a:moveTo>
                      <a:pt x="121430" y="202283"/>
                    </a:moveTo>
                    <a:cubicBezTo>
                      <a:pt x="127088" y="198039"/>
                      <a:pt x="130860" y="190966"/>
                      <a:pt x="130860" y="183422"/>
                    </a:cubicBezTo>
                    <a:lnTo>
                      <a:pt x="130860" y="182950"/>
                    </a:lnTo>
                    <a:cubicBezTo>
                      <a:pt x="148778" y="190495"/>
                      <a:pt x="169525" y="190495"/>
                      <a:pt x="187443" y="182950"/>
                    </a:cubicBezTo>
                    <a:lnTo>
                      <a:pt x="187443" y="183422"/>
                    </a:lnTo>
                    <a:cubicBezTo>
                      <a:pt x="187443" y="190495"/>
                      <a:pt x="190743" y="197568"/>
                      <a:pt x="196402" y="202283"/>
                    </a:cubicBezTo>
                    <a:cubicBezTo>
                      <a:pt x="184142" y="206055"/>
                      <a:pt x="171411" y="207941"/>
                      <a:pt x="158680" y="207470"/>
                    </a:cubicBezTo>
                    <a:cubicBezTo>
                      <a:pt x="146420" y="207470"/>
                      <a:pt x="133689" y="205584"/>
                      <a:pt x="121430" y="202283"/>
                    </a:cubicBezTo>
                    <a:close/>
                  </a:path>
                </a:pathLst>
              </a:custGeom>
              <a:solidFill>
                <a:schemeClr val="bg1"/>
              </a:solidFill>
              <a:ln w="4663"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1C8C7E7C-71A4-4E05-B123-5A97CF7F40C8}"/>
                  </a:ext>
                </a:extLst>
              </p:cNvPr>
              <p:cNvSpPr/>
              <p:nvPr/>
            </p:nvSpPr>
            <p:spPr>
              <a:xfrm>
                <a:off x="3681877" y="2205768"/>
                <a:ext cx="274897" cy="147114"/>
              </a:xfrm>
              <a:custGeom>
                <a:avLst/>
                <a:gdLst>
                  <a:gd name="connsiteX0" fmla="*/ 239062 w 274897"/>
                  <a:gd name="connsiteY0" fmla="*/ 11788 h 147114"/>
                  <a:gd name="connsiteX1" fmla="*/ 227274 w 274897"/>
                  <a:gd name="connsiteY1" fmla="*/ 0 h 147114"/>
                  <a:gd name="connsiteX2" fmla="*/ 227274 w 274897"/>
                  <a:gd name="connsiteY2" fmla="*/ 0 h 147114"/>
                  <a:gd name="connsiteX3" fmla="*/ 47624 w 274897"/>
                  <a:gd name="connsiteY3" fmla="*/ 0 h 147114"/>
                  <a:gd name="connsiteX4" fmla="*/ 35836 w 274897"/>
                  <a:gd name="connsiteY4" fmla="*/ 11788 h 147114"/>
                  <a:gd name="connsiteX5" fmla="*/ 35836 w 274897"/>
                  <a:gd name="connsiteY5" fmla="*/ 11788 h 147114"/>
                  <a:gd name="connsiteX6" fmla="*/ 35836 w 274897"/>
                  <a:gd name="connsiteY6" fmla="*/ 129197 h 147114"/>
                  <a:gd name="connsiteX7" fmla="*/ 0 w 274897"/>
                  <a:gd name="connsiteY7" fmla="*/ 129197 h 147114"/>
                  <a:gd name="connsiteX8" fmla="*/ 0 w 274897"/>
                  <a:gd name="connsiteY8" fmla="*/ 135327 h 147114"/>
                  <a:gd name="connsiteX9" fmla="*/ 11788 w 274897"/>
                  <a:gd name="connsiteY9" fmla="*/ 147115 h 147114"/>
                  <a:gd name="connsiteX10" fmla="*/ 263109 w 274897"/>
                  <a:gd name="connsiteY10" fmla="*/ 147115 h 147114"/>
                  <a:gd name="connsiteX11" fmla="*/ 274897 w 274897"/>
                  <a:gd name="connsiteY11" fmla="*/ 135327 h 147114"/>
                  <a:gd name="connsiteX12" fmla="*/ 274897 w 274897"/>
                  <a:gd name="connsiteY12" fmla="*/ 129197 h 147114"/>
                  <a:gd name="connsiteX13" fmla="*/ 239062 w 274897"/>
                  <a:gd name="connsiteY13" fmla="*/ 129197 h 147114"/>
                  <a:gd name="connsiteX14" fmla="*/ 239062 w 274897"/>
                  <a:gd name="connsiteY14" fmla="*/ 11788 h 147114"/>
                  <a:gd name="connsiteX15" fmla="*/ 112694 w 274897"/>
                  <a:gd name="connsiteY15" fmla="*/ 89589 h 147114"/>
                  <a:gd name="connsiteX16" fmla="*/ 106092 w 274897"/>
                  <a:gd name="connsiteY16" fmla="*/ 96190 h 147114"/>
                  <a:gd name="connsiteX17" fmla="*/ 79687 w 274897"/>
                  <a:gd name="connsiteY17" fmla="*/ 69785 h 147114"/>
                  <a:gd name="connsiteX18" fmla="*/ 106092 w 274897"/>
                  <a:gd name="connsiteY18" fmla="*/ 43380 h 147114"/>
                  <a:gd name="connsiteX19" fmla="*/ 112694 w 274897"/>
                  <a:gd name="connsiteY19" fmla="*/ 49981 h 147114"/>
                  <a:gd name="connsiteX20" fmla="*/ 92890 w 274897"/>
                  <a:gd name="connsiteY20" fmla="*/ 69785 h 147114"/>
                  <a:gd name="connsiteX21" fmla="*/ 112694 w 274897"/>
                  <a:gd name="connsiteY21" fmla="*/ 89589 h 147114"/>
                  <a:gd name="connsiteX22" fmla="*/ 130612 w 274897"/>
                  <a:gd name="connsiteY22" fmla="*/ 99491 h 147114"/>
                  <a:gd name="connsiteX23" fmla="*/ 122124 w 274897"/>
                  <a:gd name="connsiteY23" fmla="*/ 95719 h 147114"/>
                  <a:gd name="connsiteX24" fmla="*/ 144286 w 274897"/>
                  <a:gd name="connsiteY24" fmla="*/ 42437 h 147114"/>
                  <a:gd name="connsiteX25" fmla="*/ 152773 w 274897"/>
                  <a:gd name="connsiteY25" fmla="*/ 46209 h 147114"/>
                  <a:gd name="connsiteX26" fmla="*/ 130612 w 274897"/>
                  <a:gd name="connsiteY26" fmla="*/ 99491 h 147114"/>
                  <a:gd name="connsiteX27" fmla="*/ 168333 w 274897"/>
                  <a:gd name="connsiteY27" fmla="*/ 96662 h 147114"/>
                  <a:gd name="connsiteX28" fmla="*/ 161732 w 274897"/>
                  <a:gd name="connsiteY28" fmla="*/ 90061 h 147114"/>
                  <a:gd name="connsiteX29" fmla="*/ 181536 w 274897"/>
                  <a:gd name="connsiteY29" fmla="*/ 70257 h 147114"/>
                  <a:gd name="connsiteX30" fmla="*/ 161732 w 274897"/>
                  <a:gd name="connsiteY30" fmla="*/ 50453 h 147114"/>
                  <a:gd name="connsiteX31" fmla="*/ 168333 w 274897"/>
                  <a:gd name="connsiteY31" fmla="*/ 43852 h 147114"/>
                  <a:gd name="connsiteX32" fmla="*/ 194739 w 274897"/>
                  <a:gd name="connsiteY32" fmla="*/ 70257 h 147114"/>
                  <a:gd name="connsiteX33" fmla="*/ 168333 w 274897"/>
                  <a:gd name="connsiteY33" fmla="*/ 96662 h 14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4897" h="147114">
                    <a:moveTo>
                      <a:pt x="239062" y="11788"/>
                    </a:moveTo>
                    <a:cubicBezTo>
                      <a:pt x="239062" y="5187"/>
                      <a:pt x="233875" y="0"/>
                      <a:pt x="227274" y="0"/>
                    </a:cubicBezTo>
                    <a:lnTo>
                      <a:pt x="227274" y="0"/>
                    </a:lnTo>
                    <a:lnTo>
                      <a:pt x="47624" y="0"/>
                    </a:lnTo>
                    <a:cubicBezTo>
                      <a:pt x="41022" y="0"/>
                      <a:pt x="35836" y="5187"/>
                      <a:pt x="35836" y="11788"/>
                    </a:cubicBezTo>
                    <a:lnTo>
                      <a:pt x="35836" y="11788"/>
                    </a:lnTo>
                    <a:lnTo>
                      <a:pt x="35836" y="129197"/>
                    </a:lnTo>
                    <a:lnTo>
                      <a:pt x="0" y="129197"/>
                    </a:lnTo>
                    <a:lnTo>
                      <a:pt x="0" y="135327"/>
                    </a:lnTo>
                    <a:cubicBezTo>
                      <a:pt x="0" y="141928"/>
                      <a:pt x="5187" y="147115"/>
                      <a:pt x="11788" y="147115"/>
                    </a:cubicBezTo>
                    <a:lnTo>
                      <a:pt x="263109" y="147115"/>
                    </a:lnTo>
                    <a:cubicBezTo>
                      <a:pt x="269711" y="147115"/>
                      <a:pt x="274897" y="141928"/>
                      <a:pt x="274897" y="135327"/>
                    </a:cubicBezTo>
                    <a:lnTo>
                      <a:pt x="274897" y="129197"/>
                    </a:lnTo>
                    <a:lnTo>
                      <a:pt x="239062" y="129197"/>
                    </a:lnTo>
                    <a:lnTo>
                      <a:pt x="239062" y="11788"/>
                    </a:lnTo>
                    <a:close/>
                    <a:moveTo>
                      <a:pt x="112694" y="89589"/>
                    </a:moveTo>
                    <a:lnTo>
                      <a:pt x="106092" y="96190"/>
                    </a:lnTo>
                    <a:lnTo>
                      <a:pt x="79687" y="69785"/>
                    </a:lnTo>
                    <a:lnTo>
                      <a:pt x="106092" y="43380"/>
                    </a:lnTo>
                    <a:lnTo>
                      <a:pt x="112694" y="49981"/>
                    </a:lnTo>
                    <a:lnTo>
                      <a:pt x="92890" y="69785"/>
                    </a:lnTo>
                    <a:lnTo>
                      <a:pt x="112694" y="89589"/>
                    </a:lnTo>
                    <a:close/>
                    <a:moveTo>
                      <a:pt x="130612" y="99491"/>
                    </a:moveTo>
                    <a:lnTo>
                      <a:pt x="122124" y="95719"/>
                    </a:lnTo>
                    <a:lnTo>
                      <a:pt x="144286" y="42437"/>
                    </a:lnTo>
                    <a:lnTo>
                      <a:pt x="152773" y="46209"/>
                    </a:lnTo>
                    <a:lnTo>
                      <a:pt x="130612" y="99491"/>
                    </a:lnTo>
                    <a:close/>
                    <a:moveTo>
                      <a:pt x="168333" y="96662"/>
                    </a:moveTo>
                    <a:lnTo>
                      <a:pt x="161732" y="90061"/>
                    </a:lnTo>
                    <a:lnTo>
                      <a:pt x="181536" y="70257"/>
                    </a:lnTo>
                    <a:lnTo>
                      <a:pt x="161732" y="50453"/>
                    </a:lnTo>
                    <a:lnTo>
                      <a:pt x="168333" y="43852"/>
                    </a:lnTo>
                    <a:lnTo>
                      <a:pt x="194739" y="70257"/>
                    </a:lnTo>
                    <a:lnTo>
                      <a:pt x="168333" y="96662"/>
                    </a:lnTo>
                    <a:close/>
                  </a:path>
                </a:pathLst>
              </a:custGeom>
              <a:solidFill>
                <a:schemeClr val="bg1"/>
              </a:solidFill>
              <a:ln w="4663" cap="flat">
                <a:noFill/>
                <a:prstDash val="solid"/>
                <a:miter/>
              </a:ln>
            </p:spPr>
            <p:txBody>
              <a:bodyPr rtlCol="0" anchor="ctr"/>
              <a:lstStyle/>
              <a:p>
                <a:endParaRPr lang="en-GB"/>
              </a:p>
            </p:txBody>
          </p:sp>
        </p:grpSp>
      </p:grpSp>
      <p:grpSp>
        <p:nvGrpSpPr>
          <p:cNvPr id="32" name="Group 31">
            <a:extLst>
              <a:ext uri="{FF2B5EF4-FFF2-40B4-BE49-F238E27FC236}">
                <a16:creationId xmlns:a16="http://schemas.microsoft.com/office/drawing/2014/main" id="{7D1F9E17-D939-4DF5-A2AC-B9A17E72D3D0}"/>
              </a:ext>
            </a:extLst>
          </p:cNvPr>
          <p:cNvGrpSpPr/>
          <p:nvPr/>
        </p:nvGrpSpPr>
        <p:grpSpPr>
          <a:xfrm>
            <a:off x="4073141" y="1274276"/>
            <a:ext cx="2705256" cy="500518"/>
            <a:chOff x="4468915" y="1902173"/>
            <a:chExt cx="2705256" cy="500518"/>
          </a:xfrm>
        </p:grpSpPr>
        <p:grpSp>
          <p:nvGrpSpPr>
            <p:cNvPr id="23" name="Group 22">
              <a:extLst>
                <a:ext uri="{FF2B5EF4-FFF2-40B4-BE49-F238E27FC236}">
                  <a16:creationId xmlns:a16="http://schemas.microsoft.com/office/drawing/2014/main" id="{7A8250D4-9351-45B3-8E8E-5971220EA249}"/>
                </a:ext>
              </a:extLst>
            </p:cNvPr>
            <p:cNvGrpSpPr/>
            <p:nvPr/>
          </p:nvGrpSpPr>
          <p:grpSpPr>
            <a:xfrm>
              <a:off x="4468915" y="1902173"/>
              <a:ext cx="2705256" cy="500518"/>
              <a:chOff x="4330661" y="1829943"/>
              <a:chExt cx="2705256" cy="500518"/>
            </a:xfrm>
          </p:grpSpPr>
          <p:sp>
            <p:nvSpPr>
              <p:cNvPr id="18" name="Rectangle: Rounded Corners 17">
                <a:extLst>
                  <a:ext uri="{FF2B5EF4-FFF2-40B4-BE49-F238E27FC236}">
                    <a16:creationId xmlns:a16="http://schemas.microsoft.com/office/drawing/2014/main" id="{29378F15-1224-4901-A5F4-C99A0DDFDAD4}"/>
                  </a:ext>
                </a:extLst>
              </p:cNvPr>
              <p:cNvSpPr/>
              <p:nvPr/>
            </p:nvSpPr>
            <p:spPr>
              <a:xfrm>
                <a:off x="4496657" y="1829943"/>
                <a:ext cx="2539260"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Open Source</a:t>
                </a:r>
              </a:p>
            </p:txBody>
          </p:sp>
          <p:sp>
            <p:nvSpPr>
              <p:cNvPr id="19" name="Oval 18">
                <a:extLst>
                  <a:ext uri="{FF2B5EF4-FFF2-40B4-BE49-F238E27FC236}">
                    <a16:creationId xmlns:a16="http://schemas.microsoft.com/office/drawing/2014/main" id="{4F0987B0-57F6-4A03-B23E-F63E880A27BF}"/>
                  </a:ext>
                </a:extLst>
              </p:cNvPr>
              <p:cNvSpPr>
                <a:spLocks noChangeAspect="1"/>
              </p:cNvSpPr>
              <p:nvPr/>
            </p:nvSpPr>
            <p:spPr>
              <a:xfrm>
                <a:off x="4330661" y="1829943"/>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02</a:t>
                </a:r>
              </a:p>
            </p:txBody>
          </p:sp>
        </p:grpSp>
        <p:pic>
          <p:nvPicPr>
            <p:cNvPr id="31" name="Graphic 7" descr="Open hand with plant with solid fill">
              <a:extLst>
                <a:ext uri="{FF2B5EF4-FFF2-40B4-BE49-F238E27FC236}">
                  <a16:creationId xmlns:a16="http://schemas.microsoft.com/office/drawing/2014/main" id="{28FCC2A1-F19F-4373-BA7B-066923561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5896" y="1949047"/>
              <a:ext cx="375166" cy="372974"/>
            </a:xfrm>
            <a:prstGeom prst="rect">
              <a:avLst/>
            </a:prstGeom>
          </p:spPr>
        </p:pic>
      </p:grpSp>
      <p:grpSp>
        <p:nvGrpSpPr>
          <p:cNvPr id="44" name="Group 43">
            <a:extLst>
              <a:ext uri="{FF2B5EF4-FFF2-40B4-BE49-F238E27FC236}">
                <a16:creationId xmlns:a16="http://schemas.microsoft.com/office/drawing/2014/main" id="{7AED4965-A934-43C6-9B08-E6ED37E9EBD4}"/>
              </a:ext>
            </a:extLst>
          </p:cNvPr>
          <p:cNvGrpSpPr/>
          <p:nvPr/>
        </p:nvGrpSpPr>
        <p:grpSpPr>
          <a:xfrm>
            <a:off x="723354" y="5143591"/>
            <a:ext cx="3530902" cy="500518"/>
            <a:chOff x="723354" y="5143591"/>
            <a:chExt cx="3530902" cy="500518"/>
          </a:xfrm>
        </p:grpSpPr>
        <p:sp>
          <p:nvSpPr>
            <p:cNvPr id="20" name="Rectangle: Rounded Corners 19">
              <a:extLst>
                <a:ext uri="{FF2B5EF4-FFF2-40B4-BE49-F238E27FC236}">
                  <a16:creationId xmlns:a16="http://schemas.microsoft.com/office/drawing/2014/main" id="{AA446FC8-BC46-43C6-BC56-8ED496D54C42}"/>
                </a:ext>
              </a:extLst>
            </p:cNvPr>
            <p:cNvSpPr/>
            <p:nvPr/>
          </p:nvSpPr>
          <p:spPr>
            <a:xfrm>
              <a:off x="884798" y="5143591"/>
              <a:ext cx="3369458"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Arial" panose="020B0604020202020204" pitchFamily="34" charset="0"/>
                  <a:cs typeface="Arial" panose="020B0604020202020204" pitchFamily="34" charset="0"/>
                </a:rPr>
                <a:t>Resources</a:t>
              </a: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1CD0284C-143C-47A7-92F4-3EE5FFE098F8}"/>
                </a:ext>
              </a:extLst>
            </p:cNvPr>
            <p:cNvSpPr>
              <a:spLocks noChangeAspect="1"/>
            </p:cNvSpPr>
            <p:nvPr/>
          </p:nvSpPr>
          <p:spPr>
            <a:xfrm>
              <a:off x="723354" y="5143591"/>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03</a:t>
              </a:r>
            </a:p>
          </p:txBody>
        </p:sp>
      </p:grpSp>
      <p:pic>
        <p:nvPicPr>
          <p:cNvPr id="34" name="Graphic 33" descr="Link with solid fill">
            <a:extLst>
              <a:ext uri="{FF2B5EF4-FFF2-40B4-BE49-F238E27FC236}">
                <a16:creationId xmlns:a16="http://schemas.microsoft.com/office/drawing/2014/main" id="{E0195DAF-9CE5-4DB3-840A-F8528BE652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87768" y="1581971"/>
            <a:ext cx="467607" cy="467607"/>
          </a:xfrm>
          <a:prstGeom prst="rect">
            <a:avLst/>
          </a:prstGeom>
        </p:spPr>
      </p:pic>
      <p:sp>
        <p:nvSpPr>
          <p:cNvPr id="35" name="TextBox 34">
            <a:extLst>
              <a:ext uri="{FF2B5EF4-FFF2-40B4-BE49-F238E27FC236}">
                <a16:creationId xmlns:a16="http://schemas.microsoft.com/office/drawing/2014/main" id="{749CB3CD-836F-4D18-85DD-05C0DC7BADBD}"/>
              </a:ext>
            </a:extLst>
          </p:cNvPr>
          <p:cNvSpPr txBox="1"/>
          <p:nvPr/>
        </p:nvSpPr>
        <p:spPr>
          <a:xfrm>
            <a:off x="717244" y="5639147"/>
            <a:ext cx="8094247" cy="954107"/>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Arial" panose="020B0604020202020204" pitchFamily="34" charset="0"/>
                <a:cs typeface="Arial" panose="020B0604020202020204" pitchFamily="34" charset="0"/>
              </a:rPr>
              <a:t>GitHub: </a:t>
            </a:r>
            <a:r>
              <a:rPr lang="en-US" sz="1400" dirty="0">
                <a:latin typeface="Arial" panose="020B0604020202020204" pitchFamily="34" charset="0"/>
                <a:cs typeface="Arial" panose="020B0604020202020204" pitchFamily="34" charset="0"/>
                <a:hlinkClick r:id="rId7"/>
              </a:rPr>
              <a:t>https://github.com/nhsengland/ESA_ED_Crowding</a:t>
            </a: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defRPr/>
            </a:pPr>
            <a:r>
              <a:rPr lang="en-GB" sz="1400" b="0" dirty="0" err="1">
                <a:solidFill>
                  <a:schemeClr val="tx1"/>
                </a:solidFill>
                <a:latin typeface="Arial" panose="020B0604020202020204" pitchFamily="34" charset="0"/>
                <a:cs typeface="Arial" panose="020B0604020202020204" pitchFamily="34" charset="0"/>
              </a:rPr>
              <a:t>AnalystX</a:t>
            </a:r>
            <a:r>
              <a:rPr lang="en-GB" sz="1400" b="0" dirty="0">
                <a:solidFill>
                  <a:schemeClr val="tx1"/>
                </a:solidFill>
                <a:latin typeface="Arial" panose="020B0604020202020204" pitchFamily="34" charset="0"/>
                <a:cs typeface="Arial" panose="020B0604020202020204" pitchFamily="34" charset="0"/>
              </a:rPr>
              <a:t> Mini-huddle (video recording): </a:t>
            </a:r>
            <a:r>
              <a:rPr lang="en-GB" sz="1400" dirty="0">
                <a:latin typeface="Arial" panose="020B0604020202020204" pitchFamily="34" charset="0"/>
                <a:cs typeface="Arial" panose="020B0604020202020204" pitchFamily="34" charset="0"/>
                <a:hlinkClick r:id="rId8"/>
              </a:rPr>
              <a:t>Mini-Huddle: Drivers of crowding in type 1 EDs: econometric model and its implementation in R - </a:t>
            </a:r>
            <a:r>
              <a:rPr lang="en-GB" sz="1400" dirty="0" err="1">
                <a:latin typeface="Arial" panose="020B0604020202020204" pitchFamily="34" charset="0"/>
                <a:cs typeface="Arial" panose="020B0604020202020204" pitchFamily="34" charset="0"/>
                <a:hlinkClick r:id="rId8"/>
              </a:rPr>
              <a:t>AnalystX</a:t>
            </a:r>
            <a:r>
              <a:rPr lang="en-GB" sz="1400" dirty="0">
                <a:latin typeface="Arial" panose="020B0604020202020204" pitchFamily="34" charset="0"/>
                <a:cs typeface="Arial" panose="020B0604020202020204" pitchFamily="34" charset="0"/>
                <a:hlinkClick r:id="rId8"/>
              </a:rPr>
              <a:t> - </a:t>
            </a:r>
            <a:r>
              <a:rPr lang="en-GB" sz="1400" dirty="0" err="1">
                <a:latin typeface="Arial" panose="020B0604020202020204" pitchFamily="34" charset="0"/>
                <a:cs typeface="Arial" panose="020B0604020202020204" pitchFamily="34" charset="0"/>
                <a:hlinkClick r:id="rId8"/>
              </a:rPr>
              <a:t>FutureNHS</a:t>
            </a:r>
            <a:r>
              <a:rPr lang="en-GB" sz="1400" dirty="0">
                <a:latin typeface="Arial" panose="020B0604020202020204" pitchFamily="34" charset="0"/>
                <a:cs typeface="Arial" panose="020B0604020202020204" pitchFamily="34" charset="0"/>
                <a:hlinkClick r:id="rId8"/>
              </a:rPr>
              <a:t> Collaboration Platform</a:t>
            </a:r>
            <a:endParaRPr lang="en-GB" sz="1400" b="0" dirty="0">
              <a:solidFill>
                <a:schemeClr val="tx1"/>
              </a:solidFill>
              <a:latin typeface="Arial" panose="020B0604020202020204" pitchFamily="34" charset="0"/>
              <a:cs typeface="Arial" panose="020B0604020202020204" pitchFamily="34" charset="0"/>
            </a:endParaRPr>
          </a:p>
          <a:p>
            <a:pPr marR="0" lvl="0" defTabSz="914400" rtl="0" eaLnBrk="1" fontAlgn="auto" latinLnBrk="0" hangingPunct="1">
              <a:lnSpc>
                <a:spcPct val="100000"/>
              </a:lnSpc>
              <a:spcBef>
                <a:spcPts val="0"/>
              </a:spcBef>
              <a:spcAft>
                <a:spcPts val="0"/>
              </a:spcAft>
              <a:buClrTx/>
              <a:buSzTx/>
              <a:tabLst/>
              <a:defRPr/>
            </a:pPr>
            <a:endParaRPr lang="en-GB" sz="1400" dirty="0">
              <a:latin typeface="Arial" panose="020B0604020202020204" pitchFamily="34" charset="0"/>
              <a:cs typeface="Arial" panose="020B0604020202020204" pitchFamily="34" charset="0"/>
            </a:endParaRPr>
          </a:p>
        </p:txBody>
      </p:sp>
      <p:sp>
        <p:nvSpPr>
          <p:cNvPr id="36" name="Rectangle: Rounded Corners 35">
            <a:extLst>
              <a:ext uri="{FF2B5EF4-FFF2-40B4-BE49-F238E27FC236}">
                <a16:creationId xmlns:a16="http://schemas.microsoft.com/office/drawing/2014/main" id="{99DA5948-24D2-4954-8461-7D2B18132118}"/>
              </a:ext>
            </a:extLst>
          </p:cNvPr>
          <p:cNvSpPr/>
          <p:nvPr/>
        </p:nvSpPr>
        <p:spPr>
          <a:xfrm>
            <a:off x="7154895" y="1166191"/>
            <a:ext cx="4152307" cy="3829888"/>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GB" sz="1400" dirty="0">
              <a:solidFill>
                <a:prstClr val="white"/>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Others can build on the model, using their own data to bring in other relevant variables </a:t>
            </a:r>
          </a:p>
        </p:txBody>
      </p:sp>
      <p:sp>
        <p:nvSpPr>
          <p:cNvPr id="38" name="Rectangle: Rounded Corners 37">
            <a:extLst>
              <a:ext uri="{FF2B5EF4-FFF2-40B4-BE49-F238E27FC236}">
                <a16:creationId xmlns:a16="http://schemas.microsoft.com/office/drawing/2014/main" id="{FE8F7292-E3D9-4E9D-9664-FBB34055FAF7}"/>
              </a:ext>
            </a:extLst>
          </p:cNvPr>
          <p:cNvSpPr/>
          <p:nvPr/>
        </p:nvSpPr>
        <p:spPr>
          <a:xfrm>
            <a:off x="7441375" y="1274276"/>
            <a:ext cx="3610938"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Arial" panose="020B0604020202020204" pitchFamily="34" charset="0"/>
                <a:cs typeface="Arial" panose="020B0604020202020204" pitchFamily="34" charset="0"/>
              </a:rPr>
              <a:t>U</a:t>
            </a:r>
            <a:r>
              <a:rPr lang="en-GB" sz="1600" b="1" dirty="0">
                <a:solidFill>
                  <a:prstClr val="white"/>
                </a:solidFill>
                <a:latin typeface="Arial" panose="020B0604020202020204" pitchFamily="34" charset="0"/>
                <a:cs typeface="Arial" panose="020B0604020202020204" pitchFamily="34" charset="0"/>
              </a:rPr>
              <a:t>sage</a:t>
            </a: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DDF02B55-22EC-4C46-8946-31AFA7C9708C}"/>
              </a:ext>
            </a:extLst>
          </p:cNvPr>
          <p:cNvSpPr>
            <a:spLocks noChangeAspect="1"/>
          </p:cNvSpPr>
          <p:nvPr/>
        </p:nvSpPr>
        <p:spPr>
          <a:xfrm>
            <a:off x="7290322" y="1274347"/>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04 </a:t>
            </a:r>
          </a:p>
        </p:txBody>
      </p:sp>
      <p:sp>
        <p:nvSpPr>
          <p:cNvPr id="47" name="Rectangle: Rounded Corners 46">
            <a:extLst>
              <a:ext uri="{FF2B5EF4-FFF2-40B4-BE49-F238E27FC236}">
                <a16:creationId xmlns:a16="http://schemas.microsoft.com/office/drawing/2014/main" id="{82713B5F-3153-4083-9A4C-4FD0F68C6737}"/>
              </a:ext>
            </a:extLst>
          </p:cNvPr>
          <p:cNvSpPr/>
          <p:nvPr/>
        </p:nvSpPr>
        <p:spPr>
          <a:xfrm>
            <a:off x="7410633" y="2323951"/>
            <a:ext cx="3610938" cy="388242"/>
          </a:xfrm>
          <a:prstGeom prst="roundRect">
            <a:avLst>
              <a:gd name="adj" fmla="val 14787"/>
            </a:avLst>
          </a:prstGeom>
          <a:solidFill>
            <a:srgbClr val="41B6E6"/>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ED Crowding in November 21 to March 22</a:t>
            </a:r>
            <a:endParaRPr lang="en-GB" sz="1400" dirty="0">
              <a:solidFill>
                <a:schemeClr val="bg1"/>
              </a:solidFill>
              <a:latin typeface="Arial" panose="020B0604020202020204" pitchFamily="34" charset="0"/>
              <a:cs typeface="Arial" panose="020B0604020202020204" pitchFamily="34" charset="0"/>
            </a:endParaRPr>
          </a:p>
        </p:txBody>
      </p:sp>
      <p:sp>
        <p:nvSpPr>
          <p:cNvPr id="48" name="Rectangle: Rounded Corners 47">
            <a:extLst>
              <a:ext uri="{FF2B5EF4-FFF2-40B4-BE49-F238E27FC236}">
                <a16:creationId xmlns:a16="http://schemas.microsoft.com/office/drawing/2014/main" id="{44E53993-2037-4EEC-BE71-8FCC331D440D}"/>
              </a:ext>
            </a:extLst>
          </p:cNvPr>
          <p:cNvSpPr/>
          <p:nvPr/>
        </p:nvSpPr>
        <p:spPr>
          <a:xfrm>
            <a:off x="7410633" y="1873944"/>
            <a:ext cx="3610938" cy="357448"/>
          </a:xfrm>
          <a:prstGeom prst="roundRect">
            <a:avLst>
              <a:gd name="adj" fmla="val 14787"/>
            </a:avLst>
          </a:prstGeom>
          <a:solidFill>
            <a:srgbClr val="41B6E6"/>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ED Crowding in March 21 to October 21</a:t>
            </a:r>
            <a:endParaRPr lang="en-GB" sz="1400" dirty="0">
              <a:solidFill>
                <a:schemeClr val="bg1"/>
              </a:solidFill>
              <a:latin typeface="Arial" panose="020B0604020202020204" pitchFamily="34" charset="0"/>
              <a:cs typeface="Arial" panose="020B0604020202020204" pitchFamily="34" charset="0"/>
            </a:endParaRPr>
          </a:p>
        </p:txBody>
      </p:sp>
      <p:sp>
        <p:nvSpPr>
          <p:cNvPr id="49" name="Rectangle: Rounded Corners 48">
            <a:extLst>
              <a:ext uri="{FF2B5EF4-FFF2-40B4-BE49-F238E27FC236}">
                <a16:creationId xmlns:a16="http://schemas.microsoft.com/office/drawing/2014/main" id="{1ADA4C04-7899-48B7-B155-81CEEE2069C7}"/>
              </a:ext>
            </a:extLst>
          </p:cNvPr>
          <p:cNvSpPr/>
          <p:nvPr/>
        </p:nvSpPr>
        <p:spPr>
          <a:xfrm>
            <a:off x="7410633" y="3021100"/>
            <a:ext cx="3610938" cy="552767"/>
          </a:xfrm>
          <a:prstGeom prst="roundRect">
            <a:avLst>
              <a:gd name="adj" fmla="val 12012"/>
            </a:avLst>
          </a:prstGeom>
          <a:solidFill>
            <a:srgbClr val="41B6E6"/>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Ambulance handover delays (adapted) in November 21 to March 22</a:t>
            </a:r>
            <a:endParaRPr lang="en-GB" sz="1400" dirty="0">
              <a:solidFill>
                <a:schemeClr val="bg1"/>
              </a:solidFill>
              <a:latin typeface="Arial" panose="020B0604020202020204" pitchFamily="34" charset="0"/>
              <a:cs typeface="Arial" panose="020B0604020202020204" pitchFamily="34" charset="0"/>
            </a:endParaRPr>
          </a:p>
        </p:txBody>
      </p:sp>
      <p:pic>
        <p:nvPicPr>
          <p:cNvPr id="53" name="Graphic 52" descr="Add with solid fill">
            <a:extLst>
              <a:ext uri="{FF2B5EF4-FFF2-40B4-BE49-F238E27FC236}">
                <a16:creationId xmlns:a16="http://schemas.microsoft.com/office/drawing/2014/main" id="{0EBF40A6-4CDD-4D10-887C-DD61129AC27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1156" y="2722238"/>
            <a:ext cx="289891" cy="289891"/>
          </a:xfrm>
          <a:prstGeom prst="rect">
            <a:avLst/>
          </a:prstGeom>
        </p:spPr>
      </p:pic>
      <p:sp>
        <p:nvSpPr>
          <p:cNvPr id="57" name="Rectangle: Rounded Corners 56">
            <a:extLst>
              <a:ext uri="{FF2B5EF4-FFF2-40B4-BE49-F238E27FC236}">
                <a16:creationId xmlns:a16="http://schemas.microsoft.com/office/drawing/2014/main" id="{BA1F0860-C7FD-4022-A0E1-8489567D3423}"/>
              </a:ext>
            </a:extLst>
          </p:cNvPr>
          <p:cNvSpPr/>
          <p:nvPr/>
        </p:nvSpPr>
        <p:spPr>
          <a:xfrm>
            <a:off x="7410633" y="3672042"/>
            <a:ext cx="3610938" cy="388242"/>
          </a:xfrm>
          <a:prstGeom prst="roundRect">
            <a:avLst>
              <a:gd name="adj" fmla="val 14787"/>
            </a:avLst>
          </a:prstGeom>
          <a:solidFill>
            <a:srgbClr val="41B6E6"/>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ED Crowding in April 21 to August 22</a:t>
            </a:r>
            <a:endParaRPr lang="en-GB" sz="1400" dirty="0">
              <a:solidFill>
                <a:schemeClr val="bg1"/>
              </a:solidFill>
              <a:latin typeface="Arial" panose="020B0604020202020204" pitchFamily="34" charset="0"/>
              <a:cs typeface="Arial" panose="020B0604020202020204" pitchFamily="34" charset="0"/>
            </a:endParaRPr>
          </a:p>
        </p:txBody>
      </p:sp>
      <p:sp>
        <p:nvSpPr>
          <p:cNvPr id="58" name="Rectangle: Rounded Corners 57">
            <a:extLst>
              <a:ext uri="{FF2B5EF4-FFF2-40B4-BE49-F238E27FC236}">
                <a16:creationId xmlns:a16="http://schemas.microsoft.com/office/drawing/2014/main" id="{63FEB85D-40C7-45A9-88A9-75336D44899B}"/>
              </a:ext>
            </a:extLst>
          </p:cNvPr>
          <p:cNvSpPr/>
          <p:nvPr/>
        </p:nvSpPr>
        <p:spPr>
          <a:xfrm>
            <a:off x="7410633" y="4369191"/>
            <a:ext cx="3610938" cy="552767"/>
          </a:xfrm>
          <a:prstGeom prst="roundRect">
            <a:avLst>
              <a:gd name="adj" fmla="val 12012"/>
            </a:avLst>
          </a:prstGeom>
          <a:solidFill>
            <a:srgbClr val="41B6E6"/>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Ambulance handover delays (adapted) in April 21 to August 22</a:t>
            </a:r>
            <a:endParaRPr lang="en-GB" sz="1400" dirty="0">
              <a:solidFill>
                <a:schemeClr val="bg1"/>
              </a:solidFill>
              <a:latin typeface="Arial" panose="020B0604020202020204" pitchFamily="34" charset="0"/>
              <a:cs typeface="Arial" panose="020B0604020202020204" pitchFamily="34" charset="0"/>
            </a:endParaRPr>
          </a:p>
        </p:txBody>
      </p:sp>
      <p:pic>
        <p:nvPicPr>
          <p:cNvPr id="59" name="Graphic 58" descr="Add with solid fill">
            <a:extLst>
              <a:ext uri="{FF2B5EF4-FFF2-40B4-BE49-F238E27FC236}">
                <a16:creationId xmlns:a16="http://schemas.microsoft.com/office/drawing/2014/main" id="{05E58228-7ADD-45A4-94AC-4D1768E9A93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71156" y="4070329"/>
            <a:ext cx="289891" cy="289891"/>
          </a:xfrm>
          <a:prstGeom prst="rect">
            <a:avLst/>
          </a:prstGeom>
        </p:spPr>
      </p:pic>
      <p:pic>
        <p:nvPicPr>
          <p:cNvPr id="61" name="Graphic 60" descr="Presentation with bar chart with solid fill">
            <a:extLst>
              <a:ext uri="{FF2B5EF4-FFF2-40B4-BE49-F238E27FC236}">
                <a16:creationId xmlns:a16="http://schemas.microsoft.com/office/drawing/2014/main" id="{AF7EFE70-2D26-4284-A58B-5000D78500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93958" y="1295935"/>
            <a:ext cx="457200" cy="457200"/>
          </a:xfrm>
          <a:prstGeom prst="rect">
            <a:avLst/>
          </a:prstGeom>
        </p:spPr>
      </p:pic>
      <p:cxnSp>
        <p:nvCxnSpPr>
          <p:cNvPr id="62" name="Straight Connector 61">
            <a:extLst>
              <a:ext uri="{FF2B5EF4-FFF2-40B4-BE49-F238E27FC236}">
                <a16:creationId xmlns:a16="http://schemas.microsoft.com/office/drawing/2014/main" id="{2F687C57-0BA2-4E09-A7B0-82EDFF64D238}"/>
              </a:ext>
            </a:extLst>
          </p:cNvPr>
          <p:cNvCxnSpPr>
            <a:cxnSpLocks/>
          </p:cNvCxnSpPr>
          <p:nvPr/>
        </p:nvCxnSpPr>
        <p:spPr>
          <a:xfrm flipV="1">
            <a:off x="7261444" y="3620249"/>
            <a:ext cx="3936643" cy="1874"/>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995934-ECE3-490C-8E37-CA1BF2E3E770}"/>
              </a:ext>
            </a:extLst>
          </p:cNvPr>
          <p:cNvCxnSpPr>
            <a:cxnSpLocks/>
          </p:cNvCxnSpPr>
          <p:nvPr/>
        </p:nvCxnSpPr>
        <p:spPr>
          <a:xfrm flipV="1">
            <a:off x="7261443" y="2273899"/>
            <a:ext cx="3936643" cy="1874"/>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pic>
        <p:nvPicPr>
          <p:cNvPr id="66" name="Graphic 65" descr="Link with solid fill">
            <a:extLst>
              <a:ext uri="{FF2B5EF4-FFF2-40B4-BE49-F238E27FC236}">
                <a16:creationId xmlns:a16="http://schemas.microsoft.com/office/drawing/2014/main" id="{88FEB6F2-E39F-4963-85F3-F2024A417E3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769590" y="5162953"/>
            <a:ext cx="461793" cy="461793"/>
          </a:xfrm>
          <a:prstGeom prst="rect">
            <a:avLst/>
          </a:prstGeom>
        </p:spPr>
      </p:pic>
      <p:sp>
        <p:nvSpPr>
          <p:cNvPr id="67" name="Footer Placeholder 3">
            <a:extLst>
              <a:ext uri="{FF2B5EF4-FFF2-40B4-BE49-F238E27FC236}">
                <a16:creationId xmlns:a16="http://schemas.microsoft.com/office/drawing/2014/main" id="{CBA36D2E-79FF-48B1-9AF4-C5F7C4D85BEC}"/>
              </a:ext>
            </a:extLst>
          </p:cNvPr>
          <p:cNvSpPr>
            <a:spLocks noGrp="1"/>
          </p:cNvSpPr>
          <p:nvPr>
            <p:ph type="ftr" sz="quarter" idx="3"/>
          </p:nvPr>
        </p:nvSpPr>
        <p:spPr>
          <a:xfrm>
            <a:off x="920902" y="6333440"/>
            <a:ext cx="7630885" cy="365125"/>
          </a:xfrm>
        </p:spPr>
        <p:txBody>
          <a:bodyPr/>
          <a:lstStyle/>
          <a:p>
            <a:r>
              <a:rPr lang="en-US" dirty="0">
                <a:solidFill>
                  <a:srgbClr val="0071D1">
                    <a:lumMod val="60000"/>
                    <a:lumOff val="40000"/>
                  </a:srgbClr>
                </a:solidFill>
              </a:rPr>
              <a:t>The drivers of crowding in the Emergency Department</a:t>
            </a:r>
          </a:p>
        </p:txBody>
      </p:sp>
      <p:sp>
        <p:nvSpPr>
          <p:cNvPr id="40" name="TextBox 39">
            <a:extLst>
              <a:ext uri="{FF2B5EF4-FFF2-40B4-BE49-F238E27FC236}">
                <a16:creationId xmlns:a16="http://schemas.microsoft.com/office/drawing/2014/main" id="{F8ABDD3E-720E-46FE-980B-C1DC678DDDF9}"/>
              </a:ext>
            </a:extLst>
          </p:cNvPr>
          <p:cNvSpPr txBox="1"/>
          <p:nvPr/>
        </p:nvSpPr>
        <p:spPr>
          <a:xfrm>
            <a:off x="8537968" y="5639147"/>
            <a:ext cx="2613652" cy="738664"/>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GB" sz="1400" dirty="0">
                <a:latin typeface="Arial" panose="020B0604020202020204" pitchFamily="34" charset="0"/>
                <a:cs typeface="Arial" panose="020B0604020202020204" pitchFamily="34" charset="0"/>
              </a:rPr>
              <a:t>An example of how to use the package can be found on the GitHub</a:t>
            </a:r>
          </a:p>
        </p:txBody>
      </p:sp>
    </p:spTree>
    <p:extLst>
      <p:ext uri="{BB962C8B-B14F-4D97-AF65-F5344CB8AC3E}">
        <p14:creationId xmlns:p14="http://schemas.microsoft.com/office/powerpoint/2010/main" val="1511001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4A9FFD-4C37-467F-A7A7-55EA1B649334}"/>
              </a:ext>
            </a:extLst>
          </p:cNvPr>
          <p:cNvSpPr>
            <a:spLocks noGrp="1"/>
          </p:cNvSpPr>
          <p:nvPr>
            <p:ph type="title"/>
          </p:nvPr>
        </p:nvSpPr>
        <p:spPr>
          <a:xfrm>
            <a:off x="614920" y="429371"/>
            <a:ext cx="8756073" cy="611649"/>
          </a:xfrm>
        </p:spPr>
        <p:txBody>
          <a:bodyPr/>
          <a:lstStyle/>
          <a:p>
            <a:r>
              <a:rPr lang="en-US" dirty="0"/>
              <a:t>Packages</a:t>
            </a:r>
            <a:endParaRPr lang="en-GB" dirty="0"/>
          </a:p>
        </p:txBody>
      </p:sp>
      <p:sp>
        <p:nvSpPr>
          <p:cNvPr id="6" name="Footer Placeholder 3">
            <a:extLst>
              <a:ext uri="{FF2B5EF4-FFF2-40B4-BE49-F238E27FC236}">
                <a16:creationId xmlns:a16="http://schemas.microsoft.com/office/drawing/2014/main" id="{4DDB2A64-E682-4E8C-B697-FC499E745237}"/>
              </a:ext>
            </a:extLst>
          </p:cNvPr>
          <p:cNvSpPr>
            <a:spLocks noGrp="1"/>
          </p:cNvSpPr>
          <p:nvPr>
            <p:ph type="ftr" sz="quarter" idx="3"/>
          </p:nvPr>
        </p:nvSpPr>
        <p:spPr>
          <a:xfrm>
            <a:off x="920902" y="6333440"/>
            <a:ext cx="7630885" cy="365125"/>
          </a:xfrm>
        </p:spPr>
        <p:txBody>
          <a:bodyPr/>
          <a:lstStyle/>
          <a:p>
            <a:r>
              <a:rPr lang="en-US" dirty="0">
                <a:solidFill>
                  <a:srgbClr val="0071D1">
                    <a:lumMod val="60000"/>
                    <a:lumOff val="40000"/>
                  </a:srgbClr>
                </a:solidFill>
              </a:rPr>
              <a:t>The drivers of crowding in the Emergency Department</a:t>
            </a:r>
          </a:p>
        </p:txBody>
      </p:sp>
      <p:grpSp>
        <p:nvGrpSpPr>
          <p:cNvPr id="16" name="Group 15">
            <a:extLst>
              <a:ext uri="{FF2B5EF4-FFF2-40B4-BE49-F238E27FC236}">
                <a16:creationId xmlns:a16="http://schemas.microsoft.com/office/drawing/2014/main" id="{45FF2021-1192-4E94-9A86-7D481EC93A96}"/>
              </a:ext>
            </a:extLst>
          </p:cNvPr>
          <p:cNvGrpSpPr/>
          <p:nvPr/>
        </p:nvGrpSpPr>
        <p:grpSpPr>
          <a:xfrm>
            <a:off x="1288120" y="1646301"/>
            <a:ext cx="9615759" cy="3565397"/>
            <a:chOff x="614920" y="1756040"/>
            <a:chExt cx="9615759" cy="3565397"/>
          </a:xfrm>
        </p:grpSpPr>
        <p:sp>
          <p:nvSpPr>
            <p:cNvPr id="5" name="Rectangle: Rounded Corners 4">
              <a:extLst>
                <a:ext uri="{FF2B5EF4-FFF2-40B4-BE49-F238E27FC236}">
                  <a16:creationId xmlns:a16="http://schemas.microsoft.com/office/drawing/2014/main" id="{B24FD998-05B5-4444-A84C-925235BC4146}"/>
                </a:ext>
              </a:extLst>
            </p:cNvPr>
            <p:cNvSpPr/>
            <p:nvPr/>
          </p:nvSpPr>
          <p:spPr>
            <a:xfrm>
              <a:off x="614920" y="1756040"/>
              <a:ext cx="9615759" cy="3565397"/>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a:ln>
                  <a:noFill/>
                </a:ln>
                <a:solidFill>
                  <a:srgbClr val="003087"/>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a:solidFill>
                  <a:srgbClr val="003087"/>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7380E702-BC51-4E2B-B8B4-24BDEC1A917B}"/>
                </a:ext>
              </a:extLst>
            </p:cNvPr>
            <p:cNvSpPr/>
            <p:nvPr/>
          </p:nvSpPr>
          <p:spPr>
            <a:xfrm>
              <a:off x="768523" y="2124963"/>
              <a:ext cx="2213799" cy="3046916"/>
            </a:xfrm>
            <a:prstGeom prst="roundRect">
              <a:avLst>
                <a:gd name="adj" fmla="val 2633"/>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Arial" panose="020B0604020202020204" pitchFamily="34" charset="0"/>
                  <a:cs typeface="Arial" panose="020B0604020202020204" pitchFamily="34" charset="0"/>
                </a:rPr>
                <a:t>data.table</a:t>
              </a: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Arial" panose="020B0604020202020204" pitchFamily="34" charset="0"/>
                  <a:cs typeface="Arial" panose="020B0604020202020204" pitchFamily="34" charset="0"/>
                </a:rPr>
                <a:t>An efficient and highly performant improvement on the default </a:t>
              </a:r>
              <a:r>
                <a:rPr lang="en-GB" sz="1400" dirty="0">
                  <a:solidFill>
                    <a:schemeClr val="bg1"/>
                  </a:solidFill>
                  <a:latin typeface="Courier New" panose="02070309020205020404" pitchFamily="49" charset="0"/>
                </a:rPr>
                <a:t>data.frame</a:t>
              </a:r>
              <a:r>
                <a:rPr lang="en-GB" sz="1400" dirty="0">
                  <a:solidFill>
                    <a:prstClr val="white"/>
                  </a:solidFill>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Arial" panose="020B0604020202020204" pitchFamily="34" charset="0"/>
                  <a:cs typeface="Arial" panose="020B0604020202020204" pitchFamily="34" charset="0"/>
                </a:rPr>
                <a:t>Considered as one of the fastest packages for working with data, and able to cope with very large amounts.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C16417E2-25B3-4F96-B639-03A8B447BD7B}"/>
                </a:ext>
              </a:extLst>
            </p:cNvPr>
            <p:cNvSpPr/>
            <p:nvPr/>
          </p:nvSpPr>
          <p:spPr>
            <a:xfrm>
              <a:off x="3135925" y="2124963"/>
              <a:ext cx="2213799" cy="3046916"/>
            </a:xfrm>
            <a:prstGeom prst="roundRect">
              <a:avLst>
                <a:gd name="adj" fmla="val 2633"/>
              </a:avLst>
            </a:prstGeom>
            <a:solidFill>
              <a:srgbClr val="0072CE"/>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Arial" panose="020B0604020202020204" pitchFamily="34" charset="0"/>
                  <a:cs typeface="Arial" panose="020B0604020202020204" pitchFamily="34" charset="0"/>
                </a:rPr>
                <a:t>Lightweight, fast and simple implementation of encapsulated (classical) object-orientated programming for 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prstClr val="white"/>
                  </a:solidFill>
                  <a:latin typeface="Arial" panose="020B0604020202020204" pitchFamily="34" charset="0"/>
                  <a:cs typeface="Arial" panose="020B0604020202020204" pitchFamily="34" charset="0"/>
                </a:rPr>
                <a:t>Supports private &amp; public members and inheritance (including across packages).</a:t>
              </a: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BBCF39FB-003B-4DDC-8C38-D32FB59C9181}"/>
                </a:ext>
              </a:extLst>
            </p:cNvPr>
            <p:cNvSpPr/>
            <p:nvPr/>
          </p:nvSpPr>
          <p:spPr>
            <a:xfrm>
              <a:off x="5503327" y="2124963"/>
              <a:ext cx="2213799" cy="3046916"/>
            </a:xfrm>
            <a:prstGeom prst="roundRect">
              <a:avLst>
                <a:gd name="adj" fmla="val 2633"/>
              </a:avLst>
            </a:prstGeom>
            <a:solidFill>
              <a:srgbClr val="41B6E6"/>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err="1">
                  <a:ln>
                    <a:noFill/>
                  </a:ln>
                  <a:solidFill>
                    <a:prstClr val="white"/>
                  </a:solidFill>
                  <a:effectLst/>
                  <a:uLnTx/>
                  <a:uFillTx/>
                  <a:latin typeface="Arial" panose="020B0604020202020204" pitchFamily="34" charset="0"/>
                  <a:cs typeface="Arial" panose="020B0604020202020204" pitchFamily="34" charset="0"/>
                </a:rPr>
                <a:t>fixest</a:t>
              </a: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003087"/>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latin typeface="Arial" panose="020B0604020202020204" pitchFamily="34" charset="0"/>
                  <a:cs typeface="Arial" panose="020B0604020202020204" pitchFamily="34" charset="0"/>
                </a:rPr>
                <a:t>C++ backed and </a:t>
              </a:r>
              <a:r>
                <a:rPr lang="en-GB" sz="1400" dirty="0" err="1">
                  <a:solidFill>
                    <a:schemeClr val="bg1"/>
                  </a:solidFill>
                  <a:latin typeface="Arial" panose="020B0604020202020204" pitchFamily="34" charset="0"/>
                  <a:cs typeface="Arial" panose="020B0604020202020204" pitchFamily="34" charset="0"/>
                </a:rPr>
                <a:t>parallerized</a:t>
              </a:r>
              <a:r>
                <a:rPr lang="en-GB" sz="1400" dirty="0">
                  <a:solidFill>
                    <a:schemeClr val="bg1"/>
                  </a:solidFill>
                  <a:latin typeface="Arial" panose="020B0604020202020204" pitchFamily="34" charset="0"/>
                  <a:cs typeface="Arial" panose="020B0604020202020204" pitchFamily="34" charset="0"/>
                </a:rPr>
                <a:t> package for fast and user-friendly estimation of fixed effects regression models.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dirty="0">
                <a:solidFill>
                  <a:schemeClr val="bg1"/>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bg1"/>
                  </a:solidFill>
                  <a:latin typeface="Arial" panose="020B0604020202020204" pitchFamily="34" charset="0"/>
                  <a:cs typeface="Arial" panose="020B0604020202020204" pitchFamily="34" charset="0"/>
                </a:rPr>
                <a:t>Supports OLS, Poisson and Negative Binominal models.</a:t>
              </a:r>
            </a:p>
          </p:txBody>
        </p:sp>
        <p:sp>
          <p:nvSpPr>
            <p:cNvPr id="10" name="Rectangle: Rounded Corners 9">
              <a:extLst>
                <a:ext uri="{FF2B5EF4-FFF2-40B4-BE49-F238E27FC236}">
                  <a16:creationId xmlns:a16="http://schemas.microsoft.com/office/drawing/2014/main" id="{45EEEE65-31DC-4636-991E-8A4231EC6C73}"/>
                </a:ext>
              </a:extLst>
            </p:cNvPr>
            <p:cNvSpPr/>
            <p:nvPr/>
          </p:nvSpPr>
          <p:spPr>
            <a:xfrm>
              <a:off x="7870729" y="2124964"/>
              <a:ext cx="2213799" cy="3046916"/>
            </a:xfrm>
            <a:prstGeom prst="roundRect">
              <a:avLst>
                <a:gd name="adj" fmla="val 2633"/>
              </a:avLst>
            </a:prstGeom>
            <a:solidFill>
              <a:srgbClr val="00A9CE"/>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Other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a:solidFill>
                    <a:schemeClr val="bg1">
                      <a:lumMod val="95000"/>
                    </a:schemeClr>
                  </a:solidFill>
                  <a:latin typeface="Arial" panose="020B0604020202020204" pitchFamily="34" charset="0"/>
                  <a:cs typeface="Arial" panose="020B0604020202020204" pitchFamily="34" charset="0"/>
                </a:rPr>
                <a:t>ggplot2</a:t>
              </a:r>
              <a:r>
                <a:rPr lang="en-GB" sz="1400" dirty="0">
                  <a:solidFill>
                    <a:schemeClr val="bg1">
                      <a:lumMod val="95000"/>
                    </a:schemeClr>
                  </a:solidFill>
                  <a:latin typeface="Arial" panose="020B0604020202020204" pitchFamily="34" charset="0"/>
                  <a:cs typeface="Arial" panose="020B0604020202020204" pitchFamily="34" charset="0"/>
                </a:rPr>
                <a:t>: used for some plotting</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dirty="0">
                <a:solidFill>
                  <a:schemeClr val="bg1">
                    <a:lumMod val="95000"/>
                  </a:scheme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1" dirty="0" err="1">
                  <a:solidFill>
                    <a:schemeClr val="bg1">
                      <a:lumMod val="95000"/>
                    </a:schemeClr>
                  </a:solidFill>
                  <a:latin typeface="Arial" panose="020B0604020202020204" pitchFamily="34" charset="0"/>
                  <a:cs typeface="Arial" panose="020B0604020202020204" pitchFamily="34" charset="0"/>
                </a:rPr>
                <a:t>odbc</a:t>
              </a:r>
              <a:r>
                <a:rPr lang="en-GB" sz="1400" dirty="0">
                  <a:solidFill>
                    <a:schemeClr val="bg1">
                      <a:lumMod val="95000"/>
                    </a:schemeClr>
                  </a:solidFill>
                  <a:latin typeface="Arial" panose="020B0604020202020204" pitchFamily="34" charset="0"/>
                  <a:cs typeface="Arial" panose="020B0604020202020204" pitchFamily="34" charset="0"/>
                </a:rPr>
                <a:t> &amp; </a:t>
              </a:r>
              <a:r>
                <a:rPr lang="en-GB" sz="1400" b="1" dirty="0">
                  <a:solidFill>
                    <a:schemeClr val="bg1">
                      <a:lumMod val="95000"/>
                    </a:schemeClr>
                  </a:solidFill>
                  <a:latin typeface="Arial" panose="020B0604020202020204" pitchFamily="34" charset="0"/>
                  <a:cs typeface="Arial" panose="020B0604020202020204" pitchFamily="34" charset="0"/>
                </a:rPr>
                <a:t>DBI</a:t>
              </a:r>
              <a:r>
                <a:rPr lang="en-GB" sz="1400" dirty="0">
                  <a:solidFill>
                    <a:schemeClr val="bg1">
                      <a:lumMod val="95000"/>
                    </a:schemeClr>
                  </a:solidFill>
                  <a:latin typeface="Arial" panose="020B0604020202020204" pitchFamily="34" charset="0"/>
                  <a:cs typeface="Arial" panose="020B0604020202020204" pitchFamily="34" charset="0"/>
                </a:rPr>
                <a:t>: loading data from SQL servers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400" dirty="0">
                <a:solidFill>
                  <a:schemeClr val="bg1">
                    <a:lumMod val="95000"/>
                  </a:scheme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a:solidFill>
                    <a:schemeClr val="bg1">
                      <a:lumMod val="95000"/>
                    </a:schemeClr>
                  </a:solidFill>
                  <a:latin typeface="Arial" panose="020B0604020202020204" pitchFamily="34" charset="0"/>
                  <a:cs typeface="Arial" panose="020B0604020202020204" pitchFamily="34" charset="0"/>
                </a:rPr>
                <a:t> </a:t>
              </a:r>
              <a:r>
                <a:rPr lang="en-GB" sz="1400" b="1" dirty="0" err="1">
                  <a:solidFill>
                    <a:schemeClr val="bg1">
                      <a:lumMod val="95000"/>
                    </a:schemeClr>
                  </a:solidFill>
                  <a:latin typeface="Arial" panose="020B0604020202020204" pitchFamily="34" charset="0"/>
                  <a:cs typeface="Arial" panose="020B0604020202020204" pitchFamily="34" charset="0"/>
                </a:rPr>
                <a:t>gt</a:t>
              </a:r>
              <a:r>
                <a:rPr lang="en-GB" sz="1400" dirty="0">
                  <a:solidFill>
                    <a:schemeClr val="bg1">
                      <a:lumMod val="95000"/>
                    </a:schemeClr>
                  </a:solidFill>
                  <a:latin typeface="Arial" panose="020B0604020202020204" pitchFamily="34" charset="0"/>
                  <a:cs typeface="Arial" panose="020B0604020202020204" pitchFamily="34" charset="0"/>
                </a:rPr>
                <a:t>: creating HTML tables to display results</a:t>
              </a:r>
              <a:endParaRPr kumimoji="0" lang="en-GB" sz="1400" i="0"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C02B4FDD-4E97-4E70-B5B6-1E7AD2622972}"/>
                </a:ext>
              </a:extLst>
            </p:cNvPr>
            <p:cNvSpPr>
              <a:spLocks noChangeAspect="1"/>
            </p:cNvSpPr>
            <p:nvPr/>
          </p:nvSpPr>
          <p:spPr>
            <a:xfrm>
              <a:off x="1641942" y="1836885"/>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01</a:t>
              </a:r>
            </a:p>
          </p:txBody>
        </p:sp>
        <p:sp>
          <p:nvSpPr>
            <p:cNvPr id="12" name="Oval 11">
              <a:extLst>
                <a:ext uri="{FF2B5EF4-FFF2-40B4-BE49-F238E27FC236}">
                  <a16:creationId xmlns:a16="http://schemas.microsoft.com/office/drawing/2014/main" id="{EFCCFABF-06B6-4827-8179-5F1629C03230}"/>
                </a:ext>
              </a:extLst>
            </p:cNvPr>
            <p:cNvSpPr>
              <a:spLocks noChangeAspect="1"/>
            </p:cNvSpPr>
            <p:nvPr/>
          </p:nvSpPr>
          <p:spPr>
            <a:xfrm>
              <a:off x="4001369" y="1838028"/>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02</a:t>
              </a:r>
            </a:p>
          </p:txBody>
        </p:sp>
        <p:sp>
          <p:nvSpPr>
            <p:cNvPr id="13" name="Oval 12">
              <a:extLst>
                <a:ext uri="{FF2B5EF4-FFF2-40B4-BE49-F238E27FC236}">
                  <a16:creationId xmlns:a16="http://schemas.microsoft.com/office/drawing/2014/main" id="{EF01C3F2-BB44-4929-A0A6-C2954E4878F4}"/>
                </a:ext>
              </a:extLst>
            </p:cNvPr>
            <p:cNvSpPr>
              <a:spLocks noChangeAspect="1"/>
            </p:cNvSpPr>
            <p:nvPr/>
          </p:nvSpPr>
          <p:spPr>
            <a:xfrm>
              <a:off x="6390568" y="1863650"/>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03</a:t>
              </a:r>
            </a:p>
          </p:txBody>
        </p:sp>
        <p:sp>
          <p:nvSpPr>
            <p:cNvPr id="14" name="Oval 13">
              <a:extLst>
                <a:ext uri="{FF2B5EF4-FFF2-40B4-BE49-F238E27FC236}">
                  <a16:creationId xmlns:a16="http://schemas.microsoft.com/office/drawing/2014/main" id="{A8B0144A-00E3-4DF0-923E-022B65AB8E38}"/>
                </a:ext>
              </a:extLst>
            </p:cNvPr>
            <p:cNvSpPr>
              <a:spLocks noChangeAspect="1"/>
            </p:cNvSpPr>
            <p:nvPr/>
          </p:nvSpPr>
          <p:spPr>
            <a:xfrm>
              <a:off x="8743979" y="1856017"/>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04</a:t>
              </a:r>
            </a:p>
          </p:txBody>
        </p:sp>
      </p:grpSp>
    </p:spTree>
    <p:extLst>
      <p:ext uri="{BB962C8B-B14F-4D97-AF65-F5344CB8AC3E}">
        <p14:creationId xmlns:p14="http://schemas.microsoft.com/office/powerpoint/2010/main" val="2410187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Footer Placeholder 3">
            <a:extLst>
              <a:ext uri="{FF2B5EF4-FFF2-40B4-BE49-F238E27FC236}">
                <a16:creationId xmlns:a16="http://schemas.microsoft.com/office/drawing/2014/main" id="{FD4D8A70-66B7-4DC8-9DA8-0408975A0724}"/>
              </a:ext>
            </a:extLst>
          </p:cNvPr>
          <p:cNvSpPr>
            <a:spLocks noGrp="1"/>
          </p:cNvSpPr>
          <p:nvPr>
            <p:ph type="ftr" sz="quarter" idx="3"/>
          </p:nvPr>
        </p:nvSpPr>
        <p:spPr>
          <a:xfrm>
            <a:off x="920902" y="6333440"/>
            <a:ext cx="7630885" cy="365125"/>
          </a:xfrm>
        </p:spPr>
        <p:txBody>
          <a:bodyPr/>
          <a:lstStyle/>
          <a:p>
            <a:r>
              <a:rPr lang="en-US" dirty="0">
                <a:solidFill>
                  <a:srgbClr val="0071D1">
                    <a:lumMod val="60000"/>
                    <a:lumOff val="40000"/>
                  </a:srgbClr>
                </a:solidFill>
              </a:rPr>
              <a:t>The drivers of crowding in the Emergency Department</a:t>
            </a:r>
          </a:p>
        </p:txBody>
      </p:sp>
      <p:sp>
        <p:nvSpPr>
          <p:cNvPr id="4" name="Title 3">
            <a:extLst>
              <a:ext uri="{FF2B5EF4-FFF2-40B4-BE49-F238E27FC236}">
                <a16:creationId xmlns:a16="http://schemas.microsoft.com/office/drawing/2014/main" id="{B83B4258-1329-4AD3-A152-AFCAFC657277}"/>
              </a:ext>
            </a:extLst>
          </p:cNvPr>
          <p:cNvSpPr>
            <a:spLocks noGrp="1"/>
          </p:cNvSpPr>
          <p:nvPr>
            <p:ph type="title"/>
          </p:nvPr>
        </p:nvSpPr>
        <p:spPr>
          <a:xfrm>
            <a:off x="583097" y="422746"/>
            <a:ext cx="8756073" cy="611649"/>
          </a:xfrm>
        </p:spPr>
        <p:txBody>
          <a:bodyPr/>
          <a:lstStyle/>
          <a:p>
            <a:r>
              <a:rPr lang="en-US" dirty="0"/>
              <a:t>Class diagram</a:t>
            </a:r>
            <a:endParaRPr lang="en-GB" dirty="0"/>
          </a:p>
        </p:txBody>
      </p:sp>
      <p:pic>
        <p:nvPicPr>
          <p:cNvPr id="6" name="Picture 5">
            <a:extLst>
              <a:ext uri="{FF2B5EF4-FFF2-40B4-BE49-F238E27FC236}">
                <a16:creationId xmlns:a16="http://schemas.microsoft.com/office/drawing/2014/main" id="{F4D08314-A538-4652-B4A2-87186E4F9C05}"/>
              </a:ext>
            </a:extLst>
          </p:cNvPr>
          <p:cNvPicPr>
            <a:picLocks noChangeAspect="1"/>
          </p:cNvPicPr>
          <p:nvPr/>
        </p:nvPicPr>
        <p:blipFill>
          <a:blip r:embed="rId2"/>
          <a:stretch>
            <a:fillRect/>
          </a:stretch>
        </p:blipFill>
        <p:spPr>
          <a:xfrm>
            <a:off x="8265334" y="3632137"/>
            <a:ext cx="3757728" cy="3201851"/>
          </a:xfrm>
          <a:prstGeom prst="rect">
            <a:avLst/>
          </a:prstGeom>
        </p:spPr>
      </p:pic>
      <p:pic>
        <p:nvPicPr>
          <p:cNvPr id="8" name="Picture 7">
            <a:extLst>
              <a:ext uri="{FF2B5EF4-FFF2-40B4-BE49-F238E27FC236}">
                <a16:creationId xmlns:a16="http://schemas.microsoft.com/office/drawing/2014/main" id="{D64B338D-33BF-4197-9879-F6145020DA61}"/>
              </a:ext>
            </a:extLst>
          </p:cNvPr>
          <p:cNvPicPr>
            <a:picLocks noChangeAspect="1"/>
          </p:cNvPicPr>
          <p:nvPr/>
        </p:nvPicPr>
        <p:blipFill>
          <a:blip r:embed="rId3"/>
          <a:stretch>
            <a:fillRect/>
          </a:stretch>
        </p:blipFill>
        <p:spPr>
          <a:xfrm>
            <a:off x="4639130" y="556030"/>
            <a:ext cx="5114199" cy="3002202"/>
          </a:xfrm>
          <a:prstGeom prst="rect">
            <a:avLst/>
          </a:prstGeom>
        </p:spPr>
      </p:pic>
      <p:pic>
        <p:nvPicPr>
          <p:cNvPr id="10" name="Picture 9">
            <a:extLst>
              <a:ext uri="{FF2B5EF4-FFF2-40B4-BE49-F238E27FC236}">
                <a16:creationId xmlns:a16="http://schemas.microsoft.com/office/drawing/2014/main" id="{F54DC41B-168D-4E8D-AA7A-2EDD24598B25}"/>
              </a:ext>
            </a:extLst>
          </p:cNvPr>
          <p:cNvPicPr>
            <a:picLocks noChangeAspect="1"/>
          </p:cNvPicPr>
          <p:nvPr/>
        </p:nvPicPr>
        <p:blipFill>
          <a:blip r:embed="rId4"/>
          <a:stretch>
            <a:fillRect/>
          </a:stretch>
        </p:blipFill>
        <p:spPr>
          <a:xfrm>
            <a:off x="168938" y="1034395"/>
            <a:ext cx="4378001" cy="3134139"/>
          </a:xfrm>
          <a:prstGeom prst="rect">
            <a:avLst/>
          </a:prstGeom>
        </p:spPr>
      </p:pic>
      <p:pic>
        <p:nvPicPr>
          <p:cNvPr id="12" name="Picture 11">
            <a:extLst>
              <a:ext uri="{FF2B5EF4-FFF2-40B4-BE49-F238E27FC236}">
                <a16:creationId xmlns:a16="http://schemas.microsoft.com/office/drawing/2014/main" id="{CF6F91A2-7161-49F6-BE1B-8A6CE5932AE7}"/>
              </a:ext>
            </a:extLst>
          </p:cNvPr>
          <p:cNvPicPr>
            <a:picLocks noChangeAspect="1"/>
          </p:cNvPicPr>
          <p:nvPr/>
        </p:nvPicPr>
        <p:blipFill>
          <a:blip r:embed="rId5"/>
          <a:stretch>
            <a:fillRect/>
          </a:stretch>
        </p:blipFill>
        <p:spPr>
          <a:xfrm>
            <a:off x="168938" y="4607174"/>
            <a:ext cx="3262747" cy="1590842"/>
          </a:xfrm>
          <a:prstGeom prst="rect">
            <a:avLst/>
          </a:prstGeom>
        </p:spPr>
      </p:pic>
      <p:pic>
        <p:nvPicPr>
          <p:cNvPr id="14" name="Picture 13">
            <a:extLst>
              <a:ext uri="{FF2B5EF4-FFF2-40B4-BE49-F238E27FC236}">
                <a16:creationId xmlns:a16="http://schemas.microsoft.com/office/drawing/2014/main" id="{FF5648F5-7DC6-47D3-BE53-1826590D9B64}"/>
              </a:ext>
            </a:extLst>
          </p:cNvPr>
          <p:cNvPicPr>
            <a:picLocks noChangeAspect="1"/>
          </p:cNvPicPr>
          <p:nvPr/>
        </p:nvPicPr>
        <p:blipFill rotWithShape="1">
          <a:blip r:embed="rId6"/>
          <a:srcRect l="1" r="1210"/>
          <a:stretch/>
        </p:blipFill>
        <p:spPr>
          <a:xfrm>
            <a:off x="3494659" y="5246050"/>
            <a:ext cx="4325040" cy="1013485"/>
          </a:xfrm>
          <a:prstGeom prst="rect">
            <a:avLst/>
          </a:prstGeom>
        </p:spPr>
      </p:pic>
      <p:sp>
        <p:nvSpPr>
          <p:cNvPr id="17" name="Freeform: Shape 16">
            <a:extLst>
              <a:ext uri="{FF2B5EF4-FFF2-40B4-BE49-F238E27FC236}">
                <a16:creationId xmlns:a16="http://schemas.microsoft.com/office/drawing/2014/main" id="{A75FE79B-E3CA-4B8B-BBC4-28C7A32ABBB7}"/>
              </a:ext>
            </a:extLst>
          </p:cNvPr>
          <p:cNvSpPr/>
          <p:nvPr/>
        </p:nvSpPr>
        <p:spPr>
          <a:xfrm>
            <a:off x="4531585" y="3541406"/>
            <a:ext cx="1454956" cy="501873"/>
          </a:xfrm>
          <a:custGeom>
            <a:avLst/>
            <a:gdLst>
              <a:gd name="connsiteX0" fmla="*/ 1454956 w 1454956"/>
              <a:gd name="connsiteY0" fmla="*/ 0 h 501873"/>
              <a:gd name="connsiteX1" fmla="*/ 1121529 w 1454956"/>
              <a:gd name="connsiteY1" fmla="*/ 495089 h 501873"/>
              <a:gd name="connsiteX2" fmla="*/ 0 w 1454956"/>
              <a:gd name="connsiteY2" fmla="*/ 277856 h 501873"/>
            </a:gdLst>
            <a:ahLst/>
            <a:cxnLst>
              <a:cxn ang="0">
                <a:pos x="connsiteX0" y="connsiteY0"/>
              </a:cxn>
              <a:cxn ang="0">
                <a:pos x="connsiteX1" y="connsiteY1"/>
              </a:cxn>
              <a:cxn ang="0">
                <a:pos x="connsiteX2" y="connsiteY2"/>
              </a:cxn>
            </a:cxnLst>
            <a:rect l="l" t="t" r="r" b="b"/>
            <a:pathLst>
              <a:path w="1454956" h="501873">
                <a:moveTo>
                  <a:pt x="1454956" y="0"/>
                </a:moveTo>
                <a:cubicBezTo>
                  <a:pt x="1409489" y="224390"/>
                  <a:pt x="1364022" y="448780"/>
                  <a:pt x="1121529" y="495089"/>
                </a:cubicBezTo>
                <a:cubicBezTo>
                  <a:pt x="879036" y="541398"/>
                  <a:pt x="218075" y="337637"/>
                  <a:pt x="0" y="277856"/>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6C90667B-8AEA-4011-954A-BB2974EE7BC2}"/>
              </a:ext>
            </a:extLst>
          </p:cNvPr>
          <p:cNvSpPr/>
          <p:nvPr/>
        </p:nvSpPr>
        <p:spPr>
          <a:xfrm>
            <a:off x="4532243" y="3959750"/>
            <a:ext cx="3760967" cy="399629"/>
          </a:xfrm>
          <a:custGeom>
            <a:avLst/>
            <a:gdLst>
              <a:gd name="connsiteX0" fmla="*/ 3760967 w 3760967"/>
              <a:gd name="connsiteY0" fmla="*/ 127220 h 399629"/>
              <a:gd name="connsiteX1" fmla="*/ 2409246 w 3760967"/>
              <a:gd name="connsiteY1" fmla="*/ 397565 h 399629"/>
              <a:gd name="connsiteX2" fmla="*/ 0 w 3760967"/>
              <a:gd name="connsiteY2" fmla="*/ 0 h 399629"/>
            </a:gdLst>
            <a:ahLst/>
            <a:cxnLst>
              <a:cxn ang="0">
                <a:pos x="connsiteX0" y="connsiteY0"/>
              </a:cxn>
              <a:cxn ang="0">
                <a:pos x="connsiteX1" y="connsiteY1"/>
              </a:cxn>
              <a:cxn ang="0">
                <a:pos x="connsiteX2" y="connsiteY2"/>
              </a:cxn>
            </a:cxnLst>
            <a:rect l="l" t="t" r="r" b="b"/>
            <a:pathLst>
              <a:path w="3760967" h="399629">
                <a:moveTo>
                  <a:pt x="3760967" y="127220"/>
                </a:moveTo>
                <a:cubicBezTo>
                  <a:pt x="3398520" y="272994"/>
                  <a:pt x="3036074" y="418768"/>
                  <a:pt x="2409246" y="397565"/>
                </a:cubicBezTo>
                <a:cubicBezTo>
                  <a:pt x="1782418" y="376362"/>
                  <a:pt x="416118" y="25179"/>
                  <a:pt x="0" y="0"/>
                </a:cubicBezTo>
              </a:path>
            </a:pathLst>
          </a:custGeom>
          <a:noFill/>
          <a:ln>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Freeform: Shape 18">
            <a:extLst>
              <a:ext uri="{FF2B5EF4-FFF2-40B4-BE49-F238E27FC236}">
                <a16:creationId xmlns:a16="http://schemas.microsoft.com/office/drawing/2014/main" id="{17515220-B12F-4586-B132-3489E40CB2EA}"/>
              </a:ext>
            </a:extLst>
          </p:cNvPr>
          <p:cNvSpPr/>
          <p:nvPr/>
        </p:nvSpPr>
        <p:spPr>
          <a:xfrm>
            <a:off x="1789043" y="4158532"/>
            <a:ext cx="40817" cy="461176"/>
          </a:xfrm>
          <a:custGeom>
            <a:avLst/>
            <a:gdLst>
              <a:gd name="connsiteX0" fmla="*/ 15903 w 40817"/>
              <a:gd name="connsiteY0" fmla="*/ 0 h 461176"/>
              <a:gd name="connsiteX1" fmla="*/ 0 w 40817"/>
              <a:gd name="connsiteY1" fmla="*/ 461176 h 461176"/>
            </a:gdLst>
            <a:ahLst/>
            <a:cxnLst>
              <a:cxn ang="0">
                <a:pos x="connsiteX0" y="connsiteY0"/>
              </a:cxn>
              <a:cxn ang="0">
                <a:pos x="connsiteX1" y="connsiteY1"/>
              </a:cxn>
            </a:cxnLst>
            <a:rect l="l" t="t" r="r" b="b"/>
            <a:pathLst>
              <a:path w="40817" h="461176">
                <a:moveTo>
                  <a:pt x="15903" y="0"/>
                </a:moveTo>
                <a:cubicBezTo>
                  <a:pt x="39757" y="157038"/>
                  <a:pt x="63611" y="314077"/>
                  <a:pt x="0" y="461176"/>
                </a:cubicBezTo>
              </a:path>
            </a:pathLst>
          </a:custGeom>
          <a:noFill/>
          <a:ln>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Freeform: Shape 19">
            <a:extLst>
              <a:ext uri="{FF2B5EF4-FFF2-40B4-BE49-F238E27FC236}">
                <a16:creationId xmlns:a16="http://schemas.microsoft.com/office/drawing/2014/main" id="{01382A99-7036-43AC-A2C3-3984D5B13BB7}"/>
              </a:ext>
            </a:extLst>
          </p:cNvPr>
          <p:cNvSpPr/>
          <p:nvPr/>
        </p:nvSpPr>
        <p:spPr>
          <a:xfrm>
            <a:off x="3053301" y="4158532"/>
            <a:ext cx="4206240" cy="1240404"/>
          </a:xfrm>
          <a:custGeom>
            <a:avLst/>
            <a:gdLst>
              <a:gd name="connsiteX0" fmla="*/ 0 w 4206240"/>
              <a:gd name="connsiteY0" fmla="*/ 0 h 1240404"/>
              <a:gd name="connsiteX1" fmla="*/ 2846567 w 4206240"/>
              <a:gd name="connsiteY1" fmla="*/ 596348 h 1240404"/>
              <a:gd name="connsiteX2" fmla="*/ 4206240 w 4206240"/>
              <a:gd name="connsiteY2" fmla="*/ 1240404 h 1240404"/>
            </a:gdLst>
            <a:ahLst/>
            <a:cxnLst>
              <a:cxn ang="0">
                <a:pos x="connsiteX0" y="connsiteY0"/>
              </a:cxn>
              <a:cxn ang="0">
                <a:pos x="connsiteX1" y="connsiteY1"/>
              </a:cxn>
              <a:cxn ang="0">
                <a:pos x="connsiteX2" y="connsiteY2"/>
              </a:cxn>
            </a:cxnLst>
            <a:rect l="l" t="t" r="r" b="b"/>
            <a:pathLst>
              <a:path w="4206240" h="1240404">
                <a:moveTo>
                  <a:pt x="0" y="0"/>
                </a:moveTo>
                <a:cubicBezTo>
                  <a:pt x="1072763" y="194807"/>
                  <a:pt x="2145527" y="389614"/>
                  <a:pt x="2846567" y="596348"/>
                </a:cubicBezTo>
                <a:cubicBezTo>
                  <a:pt x="3547607" y="803082"/>
                  <a:pt x="3983604" y="1138362"/>
                  <a:pt x="4206240" y="1240404"/>
                </a:cubicBezTo>
              </a:path>
            </a:pathLst>
          </a:custGeom>
          <a:noFill/>
          <a:ln>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Freeform: Shape 20">
            <a:extLst>
              <a:ext uri="{FF2B5EF4-FFF2-40B4-BE49-F238E27FC236}">
                <a16:creationId xmlns:a16="http://schemas.microsoft.com/office/drawing/2014/main" id="{C4CA4E65-848E-43EB-9B7F-F094B5B637D9}"/>
              </a:ext>
            </a:extLst>
          </p:cNvPr>
          <p:cNvSpPr/>
          <p:nvPr/>
        </p:nvSpPr>
        <p:spPr>
          <a:xfrm>
            <a:off x="2684827" y="4150581"/>
            <a:ext cx="3453580" cy="1160890"/>
          </a:xfrm>
          <a:custGeom>
            <a:avLst/>
            <a:gdLst>
              <a:gd name="connsiteX0" fmla="*/ 129935 w 3453580"/>
              <a:gd name="connsiteY0" fmla="*/ 0 h 1160890"/>
              <a:gd name="connsiteX1" fmla="*/ 193545 w 3453580"/>
              <a:gd name="connsiteY1" fmla="*/ 246490 h 1160890"/>
              <a:gd name="connsiteX2" fmla="*/ 1974637 w 3453580"/>
              <a:gd name="connsiteY2" fmla="*/ 548640 h 1160890"/>
              <a:gd name="connsiteX3" fmla="*/ 3453580 w 3453580"/>
              <a:gd name="connsiteY3" fmla="*/ 1160890 h 1160890"/>
            </a:gdLst>
            <a:ahLst/>
            <a:cxnLst>
              <a:cxn ang="0">
                <a:pos x="connsiteX0" y="connsiteY0"/>
              </a:cxn>
              <a:cxn ang="0">
                <a:pos x="connsiteX1" y="connsiteY1"/>
              </a:cxn>
              <a:cxn ang="0">
                <a:pos x="connsiteX2" y="connsiteY2"/>
              </a:cxn>
              <a:cxn ang="0">
                <a:pos x="connsiteX3" y="connsiteY3"/>
              </a:cxn>
            </a:cxnLst>
            <a:rect l="l" t="t" r="r" b="b"/>
            <a:pathLst>
              <a:path w="3453580" h="1160890">
                <a:moveTo>
                  <a:pt x="129935" y="0"/>
                </a:moveTo>
                <a:cubicBezTo>
                  <a:pt x="8015" y="77525"/>
                  <a:pt x="-113905" y="155050"/>
                  <a:pt x="193545" y="246490"/>
                </a:cubicBezTo>
                <a:cubicBezTo>
                  <a:pt x="500995" y="337930"/>
                  <a:pt x="1431298" y="396240"/>
                  <a:pt x="1974637" y="548640"/>
                </a:cubicBezTo>
                <a:cubicBezTo>
                  <a:pt x="2517976" y="701040"/>
                  <a:pt x="3215041" y="1046921"/>
                  <a:pt x="3453580" y="1160890"/>
                </a:cubicBezTo>
              </a:path>
            </a:pathLst>
          </a:custGeom>
          <a:noFill/>
          <a:ln>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Freeform: Shape 21">
            <a:extLst>
              <a:ext uri="{FF2B5EF4-FFF2-40B4-BE49-F238E27FC236}">
                <a16:creationId xmlns:a16="http://schemas.microsoft.com/office/drawing/2014/main" id="{2E010DF9-1722-4442-A026-87D0CBAC84D5}"/>
              </a:ext>
            </a:extLst>
          </p:cNvPr>
          <p:cNvSpPr/>
          <p:nvPr/>
        </p:nvSpPr>
        <p:spPr>
          <a:xfrm>
            <a:off x="3427012" y="4909219"/>
            <a:ext cx="445273" cy="489717"/>
          </a:xfrm>
          <a:custGeom>
            <a:avLst/>
            <a:gdLst>
              <a:gd name="connsiteX0" fmla="*/ 0 w 445273"/>
              <a:gd name="connsiteY0" fmla="*/ 60346 h 489717"/>
              <a:gd name="connsiteX1" fmla="*/ 365760 w 445273"/>
              <a:gd name="connsiteY1" fmla="*/ 36492 h 489717"/>
              <a:gd name="connsiteX2" fmla="*/ 445273 w 445273"/>
              <a:gd name="connsiteY2" fmla="*/ 489717 h 489717"/>
            </a:gdLst>
            <a:ahLst/>
            <a:cxnLst>
              <a:cxn ang="0">
                <a:pos x="connsiteX0" y="connsiteY0"/>
              </a:cxn>
              <a:cxn ang="0">
                <a:pos x="connsiteX1" y="connsiteY1"/>
              </a:cxn>
              <a:cxn ang="0">
                <a:pos x="connsiteX2" y="connsiteY2"/>
              </a:cxn>
            </a:cxnLst>
            <a:rect l="l" t="t" r="r" b="b"/>
            <a:pathLst>
              <a:path w="445273" h="489717">
                <a:moveTo>
                  <a:pt x="0" y="60346"/>
                </a:moveTo>
                <a:cubicBezTo>
                  <a:pt x="145774" y="12638"/>
                  <a:pt x="291548" y="-35070"/>
                  <a:pt x="365760" y="36492"/>
                </a:cubicBezTo>
                <a:cubicBezTo>
                  <a:pt x="439972" y="108054"/>
                  <a:pt x="442622" y="298885"/>
                  <a:pt x="445273" y="489717"/>
                </a:cubicBezTo>
              </a:path>
            </a:pathLst>
          </a:custGeom>
          <a:noFill/>
          <a:ln>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Freeform: Shape 25">
            <a:extLst>
              <a:ext uri="{FF2B5EF4-FFF2-40B4-BE49-F238E27FC236}">
                <a16:creationId xmlns:a16="http://schemas.microsoft.com/office/drawing/2014/main" id="{E0ADC7B6-DD59-4B03-98FD-E7B283BE76C2}"/>
              </a:ext>
            </a:extLst>
          </p:cNvPr>
          <p:cNvSpPr/>
          <p:nvPr/>
        </p:nvSpPr>
        <p:spPr>
          <a:xfrm>
            <a:off x="3403158" y="4690072"/>
            <a:ext cx="1622066" cy="859938"/>
          </a:xfrm>
          <a:custGeom>
            <a:avLst/>
            <a:gdLst>
              <a:gd name="connsiteX0" fmla="*/ 0 w 1622066"/>
              <a:gd name="connsiteY0" fmla="*/ 25051 h 859938"/>
              <a:gd name="connsiteX1" fmla="*/ 675861 w 1622066"/>
              <a:gd name="connsiteY1" fmla="*/ 104565 h 859938"/>
              <a:gd name="connsiteX2" fmla="*/ 1622066 w 1622066"/>
              <a:gd name="connsiteY2" fmla="*/ 859938 h 859938"/>
            </a:gdLst>
            <a:ahLst/>
            <a:cxnLst>
              <a:cxn ang="0">
                <a:pos x="connsiteX0" y="connsiteY0"/>
              </a:cxn>
              <a:cxn ang="0">
                <a:pos x="connsiteX1" y="connsiteY1"/>
              </a:cxn>
              <a:cxn ang="0">
                <a:pos x="connsiteX2" y="connsiteY2"/>
              </a:cxn>
            </a:cxnLst>
            <a:rect l="l" t="t" r="r" b="b"/>
            <a:pathLst>
              <a:path w="1622066" h="859938">
                <a:moveTo>
                  <a:pt x="0" y="25051"/>
                </a:moveTo>
                <a:cubicBezTo>
                  <a:pt x="202758" y="-4766"/>
                  <a:pt x="405517" y="-34583"/>
                  <a:pt x="675861" y="104565"/>
                </a:cubicBezTo>
                <a:cubicBezTo>
                  <a:pt x="946205" y="243713"/>
                  <a:pt x="1497496" y="779100"/>
                  <a:pt x="1622066" y="859938"/>
                </a:cubicBezTo>
              </a:path>
            </a:pathLst>
          </a:custGeom>
          <a:noFill/>
          <a:ln>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Freeform: Shape 26">
            <a:extLst>
              <a:ext uri="{FF2B5EF4-FFF2-40B4-BE49-F238E27FC236}">
                <a16:creationId xmlns:a16="http://schemas.microsoft.com/office/drawing/2014/main" id="{CB3B8376-23EA-4FFB-9909-AEB1C697777D}"/>
              </a:ext>
            </a:extLst>
          </p:cNvPr>
          <p:cNvSpPr/>
          <p:nvPr/>
        </p:nvSpPr>
        <p:spPr>
          <a:xfrm>
            <a:off x="3840480" y="6027089"/>
            <a:ext cx="1200647" cy="352274"/>
          </a:xfrm>
          <a:custGeom>
            <a:avLst/>
            <a:gdLst>
              <a:gd name="connsiteX0" fmla="*/ 0 w 1200647"/>
              <a:gd name="connsiteY0" fmla="*/ 127221 h 352274"/>
              <a:gd name="connsiteX1" fmla="*/ 564543 w 1200647"/>
              <a:gd name="connsiteY1" fmla="*/ 349857 h 352274"/>
              <a:gd name="connsiteX2" fmla="*/ 1200647 w 1200647"/>
              <a:gd name="connsiteY2" fmla="*/ 0 h 352274"/>
            </a:gdLst>
            <a:ahLst/>
            <a:cxnLst>
              <a:cxn ang="0">
                <a:pos x="connsiteX0" y="connsiteY0"/>
              </a:cxn>
              <a:cxn ang="0">
                <a:pos x="connsiteX1" y="connsiteY1"/>
              </a:cxn>
              <a:cxn ang="0">
                <a:pos x="connsiteX2" y="connsiteY2"/>
              </a:cxn>
            </a:cxnLst>
            <a:rect l="l" t="t" r="r" b="b"/>
            <a:pathLst>
              <a:path w="1200647" h="352274">
                <a:moveTo>
                  <a:pt x="0" y="127221"/>
                </a:moveTo>
                <a:cubicBezTo>
                  <a:pt x="182217" y="249141"/>
                  <a:pt x="364435" y="371061"/>
                  <a:pt x="564543" y="349857"/>
                </a:cubicBezTo>
                <a:cubicBezTo>
                  <a:pt x="764651" y="328654"/>
                  <a:pt x="982649" y="164327"/>
                  <a:pt x="1200647" y="0"/>
                </a:cubicBezTo>
              </a:path>
            </a:pathLst>
          </a:custGeom>
          <a:noFill/>
          <a:ln>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60699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9D9818-7ADE-4012-BEF7-4D8ADC79B102}"/>
              </a:ext>
            </a:extLst>
          </p:cNvPr>
          <p:cNvSpPr>
            <a:spLocks noGrp="1"/>
          </p:cNvSpPr>
          <p:nvPr>
            <p:ph type="title"/>
          </p:nvPr>
        </p:nvSpPr>
        <p:spPr>
          <a:xfrm>
            <a:off x="614920" y="406973"/>
            <a:ext cx="8756073" cy="611649"/>
          </a:xfrm>
        </p:spPr>
        <p:txBody>
          <a:bodyPr/>
          <a:lstStyle/>
          <a:p>
            <a:r>
              <a:rPr lang="en-US" dirty="0"/>
              <a:t>Data Flows</a:t>
            </a:r>
            <a:endParaRPr lang="en-GB" dirty="0"/>
          </a:p>
        </p:txBody>
      </p:sp>
      <p:grpSp>
        <p:nvGrpSpPr>
          <p:cNvPr id="32" name="Group 31">
            <a:extLst>
              <a:ext uri="{FF2B5EF4-FFF2-40B4-BE49-F238E27FC236}">
                <a16:creationId xmlns:a16="http://schemas.microsoft.com/office/drawing/2014/main" id="{E0D443B3-713F-4568-84B7-02F8CC242F86}"/>
              </a:ext>
            </a:extLst>
          </p:cNvPr>
          <p:cNvGrpSpPr/>
          <p:nvPr/>
        </p:nvGrpSpPr>
        <p:grpSpPr>
          <a:xfrm>
            <a:off x="190798" y="1353606"/>
            <a:ext cx="11627907" cy="5097421"/>
            <a:chOff x="190798" y="1353606"/>
            <a:chExt cx="11627907" cy="5097421"/>
          </a:xfrm>
        </p:grpSpPr>
        <p:pic>
          <p:nvPicPr>
            <p:cNvPr id="21" name="Picture 20">
              <a:extLst>
                <a:ext uri="{FF2B5EF4-FFF2-40B4-BE49-F238E27FC236}">
                  <a16:creationId xmlns:a16="http://schemas.microsoft.com/office/drawing/2014/main" id="{ACC4B6C0-622A-45F6-BE2B-5530E5D8EBCB}"/>
                </a:ext>
              </a:extLst>
            </p:cNvPr>
            <p:cNvPicPr>
              <a:picLocks noChangeAspect="1"/>
            </p:cNvPicPr>
            <p:nvPr/>
          </p:nvPicPr>
          <p:blipFill>
            <a:blip r:embed="rId2"/>
            <a:stretch>
              <a:fillRect/>
            </a:stretch>
          </p:blipFill>
          <p:spPr>
            <a:xfrm>
              <a:off x="373294" y="1353606"/>
              <a:ext cx="11445411" cy="4788491"/>
            </a:xfrm>
            <a:prstGeom prst="rect">
              <a:avLst/>
            </a:prstGeom>
          </p:spPr>
        </p:pic>
        <p:sp>
          <p:nvSpPr>
            <p:cNvPr id="10" name="Rectangle 9">
              <a:extLst>
                <a:ext uri="{FF2B5EF4-FFF2-40B4-BE49-F238E27FC236}">
                  <a16:creationId xmlns:a16="http://schemas.microsoft.com/office/drawing/2014/main" id="{1BA8BB14-861F-457A-A5E2-B9523E736209}"/>
                </a:ext>
              </a:extLst>
            </p:cNvPr>
            <p:cNvSpPr/>
            <p:nvPr/>
          </p:nvSpPr>
          <p:spPr>
            <a:xfrm>
              <a:off x="6616557" y="5710486"/>
              <a:ext cx="876342" cy="401987"/>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589EBF8F-DA7F-497C-A724-D5C2D9FD4164}"/>
                </a:ext>
              </a:extLst>
            </p:cNvPr>
            <p:cNvSpPr/>
            <p:nvPr/>
          </p:nvSpPr>
          <p:spPr>
            <a:xfrm>
              <a:off x="292993" y="3340389"/>
              <a:ext cx="1967322" cy="1138520"/>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11BD6FC-5725-4B8D-A426-810BBFF08EB4}"/>
                </a:ext>
              </a:extLst>
            </p:cNvPr>
            <p:cNvSpPr/>
            <p:nvPr/>
          </p:nvSpPr>
          <p:spPr>
            <a:xfrm>
              <a:off x="436928" y="2452341"/>
              <a:ext cx="1672107" cy="803943"/>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208E099F-D6B6-4087-8DBE-FB33E356D21D}"/>
                </a:ext>
              </a:extLst>
            </p:cNvPr>
            <p:cNvSpPr/>
            <p:nvPr/>
          </p:nvSpPr>
          <p:spPr>
            <a:xfrm>
              <a:off x="2340616" y="2459312"/>
              <a:ext cx="2384737" cy="2019597"/>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961F05C2-E54E-4C26-92D4-20C51C483871}"/>
                </a:ext>
              </a:extLst>
            </p:cNvPr>
            <p:cNvSpPr txBox="1"/>
            <p:nvPr/>
          </p:nvSpPr>
          <p:spPr>
            <a:xfrm>
              <a:off x="6439761" y="6112473"/>
              <a:ext cx="1229933" cy="338554"/>
            </a:xfrm>
            <a:prstGeom prst="rect">
              <a:avLst/>
            </a:prstGeom>
            <a:noFill/>
          </p:spPr>
          <p:txBody>
            <a:bodyPr wrap="square" rtlCol="0">
              <a:spAutoFit/>
            </a:bodyPr>
            <a:lstStyle/>
            <a:p>
              <a:r>
                <a:rPr lang="en-US" sz="1600" b="1" dirty="0"/>
                <a:t>ESAModel</a:t>
              </a:r>
              <a:endParaRPr lang="en-GB" sz="1600" b="1" dirty="0"/>
            </a:p>
          </p:txBody>
        </p:sp>
        <p:sp>
          <p:nvSpPr>
            <p:cNvPr id="17" name="TextBox 16">
              <a:extLst>
                <a:ext uri="{FF2B5EF4-FFF2-40B4-BE49-F238E27FC236}">
                  <a16:creationId xmlns:a16="http://schemas.microsoft.com/office/drawing/2014/main" id="{A644EFD5-5181-4D70-B92B-D341E2C08C2F}"/>
                </a:ext>
              </a:extLst>
            </p:cNvPr>
            <p:cNvSpPr txBox="1"/>
            <p:nvPr/>
          </p:nvSpPr>
          <p:spPr>
            <a:xfrm>
              <a:off x="2351607" y="2154463"/>
              <a:ext cx="2384737" cy="307777"/>
            </a:xfrm>
            <a:prstGeom prst="rect">
              <a:avLst/>
            </a:prstGeom>
            <a:noFill/>
          </p:spPr>
          <p:txBody>
            <a:bodyPr wrap="square" rtlCol="0">
              <a:spAutoFit/>
            </a:bodyPr>
            <a:lstStyle/>
            <a:p>
              <a:pPr algn="ctr"/>
              <a:r>
                <a:rPr lang="en-US" sz="1400" b="1" dirty="0"/>
                <a:t>ESAAdmittedAggregated</a:t>
              </a:r>
              <a:endParaRPr lang="en-GB" sz="1400" b="1" dirty="0"/>
            </a:p>
          </p:txBody>
        </p:sp>
        <p:sp>
          <p:nvSpPr>
            <p:cNvPr id="18" name="TextBox 17">
              <a:extLst>
                <a:ext uri="{FF2B5EF4-FFF2-40B4-BE49-F238E27FC236}">
                  <a16:creationId xmlns:a16="http://schemas.microsoft.com/office/drawing/2014/main" id="{B40C3ED0-A14F-4CF0-81B2-7062C07E8AF7}"/>
                </a:ext>
              </a:extLst>
            </p:cNvPr>
            <p:cNvSpPr txBox="1"/>
            <p:nvPr/>
          </p:nvSpPr>
          <p:spPr>
            <a:xfrm>
              <a:off x="1825028" y="1607665"/>
              <a:ext cx="1848115" cy="307777"/>
            </a:xfrm>
            <a:prstGeom prst="rect">
              <a:avLst/>
            </a:prstGeom>
            <a:noFill/>
          </p:spPr>
          <p:txBody>
            <a:bodyPr wrap="square" rtlCol="0">
              <a:spAutoFit/>
            </a:bodyPr>
            <a:lstStyle/>
            <a:p>
              <a:r>
                <a:rPr lang="en-US" sz="1400" b="1" dirty="0"/>
                <a:t>ESAEDPatientLevel</a:t>
              </a:r>
              <a:endParaRPr lang="en-GB" sz="1400" b="1" dirty="0"/>
            </a:p>
          </p:txBody>
        </p:sp>
        <p:sp>
          <p:nvSpPr>
            <p:cNvPr id="19" name="TextBox 18">
              <a:extLst>
                <a:ext uri="{FF2B5EF4-FFF2-40B4-BE49-F238E27FC236}">
                  <a16:creationId xmlns:a16="http://schemas.microsoft.com/office/drawing/2014/main" id="{3D9768C2-1D39-463A-AF73-49D268ADD9F3}"/>
                </a:ext>
              </a:extLst>
            </p:cNvPr>
            <p:cNvSpPr txBox="1"/>
            <p:nvPr/>
          </p:nvSpPr>
          <p:spPr>
            <a:xfrm>
              <a:off x="190798" y="4961860"/>
              <a:ext cx="1848115" cy="307777"/>
            </a:xfrm>
            <a:prstGeom prst="rect">
              <a:avLst/>
            </a:prstGeom>
            <a:noFill/>
          </p:spPr>
          <p:txBody>
            <a:bodyPr wrap="square" rtlCol="0">
              <a:spAutoFit/>
            </a:bodyPr>
            <a:lstStyle/>
            <a:p>
              <a:r>
                <a:rPr lang="en-US" sz="1400" b="1" dirty="0"/>
                <a:t>ESAEDAggregated</a:t>
              </a:r>
              <a:endParaRPr lang="en-GB" sz="1400" b="1" dirty="0"/>
            </a:p>
          </p:txBody>
        </p:sp>
        <p:cxnSp>
          <p:nvCxnSpPr>
            <p:cNvPr id="23" name="Straight Arrow Connector 22">
              <a:extLst>
                <a:ext uri="{FF2B5EF4-FFF2-40B4-BE49-F238E27FC236}">
                  <a16:creationId xmlns:a16="http://schemas.microsoft.com/office/drawing/2014/main" id="{9C23240B-44A1-4B6F-BE54-512B74B33607}"/>
                </a:ext>
              </a:extLst>
            </p:cNvPr>
            <p:cNvCxnSpPr>
              <a:endCxn id="14" idx="0"/>
            </p:cNvCxnSpPr>
            <p:nvPr/>
          </p:nvCxnSpPr>
          <p:spPr>
            <a:xfrm flipH="1">
              <a:off x="1272982" y="1915442"/>
              <a:ext cx="1531863" cy="536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CAE043BB-29E7-433C-B109-0FC8702E7175}"/>
                </a:ext>
              </a:extLst>
            </p:cNvPr>
            <p:cNvCxnSpPr>
              <a:stCxn id="19" idx="0"/>
            </p:cNvCxnSpPr>
            <p:nvPr/>
          </p:nvCxnSpPr>
          <p:spPr>
            <a:xfrm flipV="1">
              <a:off x="1114856" y="4478909"/>
              <a:ext cx="158125" cy="4829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ECCCD937-9485-462E-B2D5-5B3EC5D4AEA9}"/>
                </a:ext>
              </a:extLst>
            </p:cNvPr>
            <p:cNvSpPr/>
            <p:nvPr/>
          </p:nvSpPr>
          <p:spPr>
            <a:xfrm>
              <a:off x="6439760" y="4760866"/>
              <a:ext cx="1229933" cy="748626"/>
            </a:xfrm>
            <a:prstGeom prst="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908868CD-5B51-414B-A84A-C99F74B2F127}"/>
                </a:ext>
              </a:extLst>
            </p:cNvPr>
            <p:cNvCxnSpPr>
              <a:stCxn id="19" idx="3"/>
              <a:endCxn id="29" idx="1"/>
            </p:cNvCxnSpPr>
            <p:nvPr/>
          </p:nvCxnSpPr>
          <p:spPr>
            <a:xfrm>
              <a:off x="2038913" y="5115749"/>
              <a:ext cx="4400847" cy="19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3" name="Rectangle: Rounded Corners 32">
            <a:extLst>
              <a:ext uri="{FF2B5EF4-FFF2-40B4-BE49-F238E27FC236}">
                <a16:creationId xmlns:a16="http://schemas.microsoft.com/office/drawing/2014/main" id="{470F3D7D-4F7C-4562-9B9F-37D68FDB7E85}"/>
              </a:ext>
            </a:extLst>
          </p:cNvPr>
          <p:cNvSpPr/>
          <p:nvPr/>
        </p:nvSpPr>
        <p:spPr>
          <a:xfrm>
            <a:off x="5551190" y="1337462"/>
            <a:ext cx="6001194" cy="1011343"/>
          </a:xfrm>
          <a:prstGeom prst="roundRect">
            <a:avLst>
              <a:gd name="adj" fmla="val 7428"/>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r>
              <a:rPr kumimoji="0" lang="en-GB" sz="1400"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This example is based on national administrative data. However, the package has been structured in such a way that users can provide their own data, provided the data contains the relevant data points required.</a:t>
            </a:r>
          </a:p>
        </p:txBody>
      </p:sp>
      <p:sp>
        <p:nvSpPr>
          <p:cNvPr id="34" name="Footer Placeholder 3">
            <a:extLst>
              <a:ext uri="{FF2B5EF4-FFF2-40B4-BE49-F238E27FC236}">
                <a16:creationId xmlns:a16="http://schemas.microsoft.com/office/drawing/2014/main" id="{E2D5FAE3-0D61-482B-A213-66815C233573}"/>
              </a:ext>
            </a:extLst>
          </p:cNvPr>
          <p:cNvSpPr>
            <a:spLocks noGrp="1"/>
          </p:cNvSpPr>
          <p:nvPr>
            <p:ph type="ftr" sz="quarter" idx="3"/>
          </p:nvPr>
        </p:nvSpPr>
        <p:spPr>
          <a:xfrm>
            <a:off x="920902" y="6333440"/>
            <a:ext cx="7630885" cy="365125"/>
          </a:xfrm>
        </p:spPr>
        <p:txBody>
          <a:bodyPr/>
          <a:lstStyle/>
          <a:p>
            <a:r>
              <a:rPr lang="en-US" dirty="0">
                <a:solidFill>
                  <a:srgbClr val="0071D1">
                    <a:lumMod val="60000"/>
                    <a:lumOff val="40000"/>
                  </a:srgbClr>
                </a:solidFill>
              </a:rPr>
              <a:t>The drivers of crowding in the Emergency Department</a:t>
            </a:r>
          </a:p>
        </p:txBody>
      </p:sp>
    </p:spTree>
    <p:extLst>
      <p:ext uri="{BB962C8B-B14F-4D97-AF65-F5344CB8AC3E}">
        <p14:creationId xmlns:p14="http://schemas.microsoft.com/office/powerpoint/2010/main" val="127712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8962AFE-1191-4E51-918D-16B6398DAF29}"/>
              </a:ext>
            </a:extLst>
          </p:cNvPr>
          <p:cNvSpPr/>
          <p:nvPr/>
        </p:nvSpPr>
        <p:spPr>
          <a:xfrm>
            <a:off x="614920" y="1594802"/>
            <a:ext cx="5378556" cy="4404337"/>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a:solidFill>
                <a:schemeClr val="tx1"/>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005EB8"/>
                </a:solidFill>
                <a:latin typeface="Arial" panose="020B0604020202020204" pitchFamily="34" charset="0"/>
                <a:cs typeface="Arial" panose="020B0604020202020204" pitchFamily="34" charset="0"/>
              </a:rPr>
              <a:t>‘Avoidable’ Emergency Department attendances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latin typeface="Arial" panose="020B0604020202020204" pitchFamily="34" charset="0"/>
                <a:cs typeface="Arial" panose="020B0604020202020204" pitchFamily="34" charset="0"/>
              </a:rPr>
              <a:t>Svetlana </a:t>
            </a:r>
            <a:r>
              <a:rPr lang="en-GB" sz="1600" b="1" dirty="0" err="1">
                <a:solidFill>
                  <a:schemeClr val="tx1"/>
                </a:solidFill>
                <a:latin typeface="Arial" panose="020B0604020202020204" pitchFamily="34" charset="0"/>
                <a:cs typeface="Arial" panose="020B0604020202020204" pitchFamily="34" charset="0"/>
              </a:rPr>
              <a:t>Batrakova</a:t>
            </a:r>
            <a:r>
              <a:rPr lang="en-GB" sz="1600" dirty="0">
                <a:solidFill>
                  <a:schemeClr val="tx1"/>
                </a:solidFill>
                <a:latin typeface="Arial" panose="020B0604020202020204" pitchFamily="34" charset="0"/>
                <a:cs typeface="Arial" panose="020B0604020202020204" pitchFamily="34" charset="0"/>
              </a:rPr>
              <a:t>, Assistant Director, ESA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latin typeface="Arial" panose="020B0604020202020204" pitchFamily="34" charset="0"/>
                <a:cs typeface="Arial" panose="020B0604020202020204" pitchFamily="34" charset="0"/>
              </a:rPr>
              <a:t>Shyam Lamba</a:t>
            </a:r>
            <a:r>
              <a:rPr lang="en-GB" sz="1600" dirty="0">
                <a:solidFill>
                  <a:schemeClr val="tx1"/>
                </a:solidFill>
                <a:latin typeface="Arial" panose="020B0604020202020204" pitchFamily="34" charset="0"/>
                <a:cs typeface="Arial" panose="020B0604020202020204" pitchFamily="34" charset="0"/>
              </a:rPr>
              <a:t>, Senior Economic Manager, ESA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latin typeface="Arial" panose="020B0604020202020204" pitchFamily="34" charset="0"/>
                <a:cs typeface="Arial" panose="020B0604020202020204" pitchFamily="34" charset="0"/>
              </a:rPr>
              <a:t>Katie </a:t>
            </a:r>
            <a:r>
              <a:rPr lang="en-GB" sz="1600" b="1" dirty="0" err="1">
                <a:solidFill>
                  <a:schemeClr val="tx1"/>
                </a:solidFill>
                <a:latin typeface="Arial" panose="020B0604020202020204" pitchFamily="34" charset="0"/>
                <a:cs typeface="Arial" panose="020B0604020202020204" pitchFamily="34" charset="0"/>
              </a:rPr>
              <a:t>Fozzard</a:t>
            </a:r>
            <a:r>
              <a:rPr lang="en-GB" sz="1600" dirty="0">
                <a:solidFill>
                  <a:schemeClr val="tx1"/>
                </a:solidFill>
                <a:latin typeface="Arial" panose="020B0604020202020204" pitchFamily="34" charset="0"/>
                <a:cs typeface="Arial" panose="020B0604020202020204" pitchFamily="34" charset="0"/>
              </a:rPr>
              <a:t>, Senior Economic Manager, ESA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solidFill>
                <a:schemeClr val="tx1"/>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005EB8"/>
                </a:solidFill>
                <a:latin typeface="Arial" panose="020B0604020202020204" pitchFamily="34" charset="0"/>
                <a:cs typeface="Arial" panose="020B0604020202020204" pitchFamily="34" charset="0"/>
              </a:rPr>
              <a:t>Drivers of Emergency Department Crowding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latin typeface="Arial" panose="020B0604020202020204" pitchFamily="34" charset="0"/>
                <a:cs typeface="Arial" panose="020B0604020202020204" pitchFamily="34" charset="0"/>
              </a:rPr>
              <a:t>Steven Paling</a:t>
            </a:r>
            <a:r>
              <a:rPr lang="en-GB" sz="1600" dirty="0">
                <a:solidFill>
                  <a:schemeClr val="tx1"/>
                </a:solidFill>
                <a:latin typeface="Arial" panose="020B0604020202020204" pitchFamily="34" charset="0"/>
                <a:cs typeface="Arial" panose="020B0604020202020204" pitchFamily="34" charset="0"/>
              </a:rPr>
              <a:t>, Deputy Director, ESA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solidFill>
                  <a:schemeClr val="tx1"/>
                </a:solidFill>
                <a:latin typeface="Arial" panose="020B0604020202020204" pitchFamily="34" charset="0"/>
                <a:cs typeface="Arial" panose="020B0604020202020204" pitchFamily="34" charset="0"/>
              </a:rPr>
              <a:t>Svetlana </a:t>
            </a:r>
            <a:r>
              <a:rPr lang="en-GB" sz="1600" b="1" dirty="0" err="1">
                <a:solidFill>
                  <a:schemeClr val="tx1"/>
                </a:solidFill>
                <a:latin typeface="Arial" panose="020B0604020202020204" pitchFamily="34" charset="0"/>
                <a:cs typeface="Arial" panose="020B0604020202020204" pitchFamily="34" charset="0"/>
              </a:rPr>
              <a:t>Batrakova</a:t>
            </a:r>
            <a:r>
              <a:rPr lang="en-GB" sz="1600" dirty="0">
                <a:solidFill>
                  <a:schemeClr val="tx1"/>
                </a:solidFill>
                <a:latin typeface="Arial" panose="020B0604020202020204" pitchFamily="34" charset="0"/>
                <a:cs typeface="Arial" panose="020B0604020202020204" pitchFamily="34" charset="0"/>
              </a:rPr>
              <a:t>, Assistant Director, ESA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Dimitr</a:t>
            </a:r>
            <a:r>
              <a:rPr lang="en-GB" sz="1600" b="1" dirty="0">
                <a:solidFill>
                  <a:schemeClr val="tx1"/>
                </a:solidFill>
                <a:latin typeface="Arial" panose="020B0604020202020204" pitchFamily="34" charset="0"/>
                <a:cs typeface="Arial" panose="020B0604020202020204" pitchFamily="34" charset="0"/>
              </a:rPr>
              <a:t>is </a:t>
            </a:r>
            <a:r>
              <a:rPr lang="en-GB" sz="1600" b="1" dirty="0" err="1">
                <a:solidFill>
                  <a:schemeClr val="tx1"/>
                </a:solidFill>
                <a:latin typeface="Arial" panose="020B0604020202020204" pitchFamily="34" charset="0"/>
                <a:cs typeface="Arial" panose="020B0604020202020204" pitchFamily="34" charset="0"/>
              </a:rPr>
              <a:t>Pipinis</a:t>
            </a:r>
            <a:r>
              <a:rPr lang="en-GB" sz="1600" dirty="0">
                <a:solidFill>
                  <a:schemeClr val="tx1"/>
                </a:solidFill>
                <a:latin typeface="Arial" panose="020B0604020202020204" pitchFamily="34" charset="0"/>
                <a:cs typeface="Arial" panose="020B0604020202020204" pitchFamily="34" charset="0"/>
              </a:rPr>
              <a:t>, Senior Economic Manager, ESA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Ranya </a:t>
            </a:r>
            <a:r>
              <a:rPr kumimoji="0" lang="en-GB" sz="1600" b="1" i="0" u="none" strike="noStrike" kern="1200" cap="none" spc="0" normalizeH="0" baseline="0" noProof="0" dirty="0" err="1">
                <a:ln>
                  <a:noFill/>
                </a:ln>
                <a:solidFill>
                  <a:schemeClr val="tx1"/>
                </a:solidFill>
                <a:effectLst/>
                <a:uLnTx/>
                <a:uFillTx/>
                <a:latin typeface="Arial" panose="020B0604020202020204" pitchFamily="34" charset="0"/>
                <a:ea typeface="+mn-ea"/>
                <a:cs typeface="Arial" panose="020B0604020202020204" pitchFamily="34" charset="0"/>
              </a:rPr>
              <a:t>Alakraa</a:t>
            </a:r>
            <a:r>
              <a:rPr kumimoji="0" lang="en-GB" sz="160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Senior Economic Manager</a:t>
            </a:r>
            <a:r>
              <a:rPr lang="en-GB" sz="1600" dirty="0">
                <a:solidFill>
                  <a:schemeClr val="tx1"/>
                </a:solidFill>
                <a:latin typeface="Arial" panose="020B0604020202020204" pitchFamily="34" charset="0"/>
                <a:cs typeface="Arial" panose="020B0604020202020204" pitchFamily="34" charset="0"/>
              </a:rPr>
              <a:t>, ESA (formerly)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Daniel Boden</a:t>
            </a:r>
            <a:r>
              <a:rPr kumimoji="0" lang="en-GB" sz="160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 Emergency Medicine Consultant, ECIST Regional Clinical Director and NHSE Regional Advisor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60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b="1" dirty="0">
              <a:solidFill>
                <a:schemeClr val="tx1"/>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1C1D35F3-9631-4BD8-910D-048B9731973B}"/>
              </a:ext>
            </a:extLst>
          </p:cNvPr>
          <p:cNvSpPr/>
          <p:nvPr/>
        </p:nvSpPr>
        <p:spPr>
          <a:xfrm>
            <a:off x="6181928" y="1594802"/>
            <a:ext cx="5261954" cy="2389469"/>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003087"/>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9DF712C7-153E-4CB3-8B50-2152D6B0A542}"/>
              </a:ext>
            </a:extLst>
          </p:cNvPr>
          <p:cNvCxnSpPr>
            <a:cxnSpLocks/>
          </p:cNvCxnSpPr>
          <p:nvPr/>
        </p:nvCxnSpPr>
        <p:spPr>
          <a:xfrm>
            <a:off x="731520" y="2435334"/>
            <a:ext cx="5087389"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4AB06DD-C1B0-4C30-B17D-BD0BA0874D86}"/>
              </a:ext>
            </a:extLst>
          </p:cNvPr>
          <p:cNvCxnSpPr>
            <a:cxnSpLocks/>
          </p:cNvCxnSpPr>
          <p:nvPr/>
        </p:nvCxnSpPr>
        <p:spPr>
          <a:xfrm>
            <a:off x="731520" y="3984271"/>
            <a:ext cx="5087389"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C7728CC0-0716-4EFC-A57C-911B7963B963}"/>
              </a:ext>
            </a:extLst>
          </p:cNvPr>
          <p:cNvSpPr/>
          <p:nvPr/>
        </p:nvSpPr>
        <p:spPr>
          <a:xfrm>
            <a:off x="6198526" y="4162315"/>
            <a:ext cx="5261954" cy="1836824"/>
          </a:xfrm>
          <a:prstGeom prst="roundRect">
            <a:avLst>
              <a:gd name="adj" fmla="val 3715"/>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003087"/>
              </a:solidFill>
              <a:latin typeface="Arial" panose="020B0604020202020204" pitchFamily="34" charset="0"/>
              <a:cs typeface="Arial" panose="020B0604020202020204" pitchFamily="34" charset="0"/>
            </a:endParaRPr>
          </a:p>
        </p:txBody>
      </p:sp>
      <p:pic>
        <p:nvPicPr>
          <p:cNvPr id="18" name="Picture 17" descr="Logo, icon&#10;&#10;Description automatically generated">
            <a:extLst>
              <a:ext uri="{FF2B5EF4-FFF2-40B4-BE49-F238E27FC236}">
                <a16:creationId xmlns:a16="http://schemas.microsoft.com/office/drawing/2014/main" id="{DA376343-95BE-4935-B231-596052875E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3596" y="2485034"/>
            <a:ext cx="613215" cy="521474"/>
          </a:xfrm>
          <a:prstGeom prst="rect">
            <a:avLst/>
          </a:prstGeom>
        </p:spPr>
      </p:pic>
      <p:graphicFrame>
        <p:nvGraphicFramePr>
          <p:cNvPr id="20" name="Table 20">
            <a:extLst>
              <a:ext uri="{FF2B5EF4-FFF2-40B4-BE49-F238E27FC236}">
                <a16:creationId xmlns:a16="http://schemas.microsoft.com/office/drawing/2014/main" id="{D9623F8F-379F-4105-8B29-30C59D1B8F96}"/>
              </a:ext>
            </a:extLst>
          </p:cNvPr>
          <p:cNvGraphicFramePr>
            <a:graphicFrameLocks noGrp="1"/>
          </p:cNvGraphicFramePr>
          <p:nvPr>
            <p:extLst>
              <p:ext uri="{D42A27DB-BD31-4B8C-83A1-F6EECF244321}">
                <p14:modId xmlns:p14="http://schemas.microsoft.com/office/powerpoint/2010/main" val="1157655270"/>
              </p:ext>
            </p:extLst>
          </p:nvPr>
        </p:nvGraphicFramePr>
        <p:xfrm>
          <a:off x="7096539" y="2435334"/>
          <a:ext cx="4209774" cy="1370278"/>
        </p:xfrm>
        <a:graphic>
          <a:graphicData uri="http://schemas.openxmlformats.org/drawingml/2006/table">
            <a:tbl>
              <a:tblPr bandRow="1">
                <a:tableStyleId>{5C22544A-7EE6-4342-B048-85BDC9FD1C3A}</a:tableStyleId>
              </a:tblPr>
              <a:tblGrid>
                <a:gridCol w="4209774">
                  <a:extLst>
                    <a:ext uri="{9D8B030D-6E8A-4147-A177-3AD203B41FA5}">
                      <a16:colId xmlns:a16="http://schemas.microsoft.com/office/drawing/2014/main" val="622265232"/>
                    </a:ext>
                  </a:extLst>
                </a:gridCol>
              </a:tblGrid>
              <a:tr h="685139">
                <a:tc>
                  <a:txBody>
                    <a:bodyPr/>
                    <a:lstStyle/>
                    <a:p>
                      <a:r>
                        <a:rPr lang="en-US" sz="1600" dirty="0"/>
                        <a:t>/in/</a:t>
                      </a:r>
                      <a:r>
                        <a:rPr lang="en-US" sz="1600" b="1" dirty="0" err="1">
                          <a:solidFill>
                            <a:srgbClr val="005EB8"/>
                          </a:solidFill>
                        </a:rPr>
                        <a:t>edmundhaacke</a:t>
                      </a:r>
                      <a:endParaRPr lang="en-GB" sz="1600" b="1" dirty="0">
                        <a:solidFill>
                          <a:srgbClr val="005EB8"/>
                        </a:solidFill>
                      </a:endParaRPr>
                    </a:p>
                  </a:txBody>
                  <a:tcPr anchor="ctr">
                    <a:noFill/>
                  </a:tcPr>
                </a:tc>
                <a:extLst>
                  <a:ext uri="{0D108BD9-81ED-4DB2-BD59-A6C34878D82A}">
                    <a16:rowId xmlns:a16="http://schemas.microsoft.com/office/drawing/2014/main" val="3268309838"/>
                  </a:ext>
                </a:extLst>
              </a:tr>
              <a:tr h="685139">
                <a:tc>
                  <a:txBody>
                    <a:bodyPr/>
                    <a:lstStyle/>
                    <a:p>
                      <a:r>
                        <a:rPr lang="en-US" sz="1600" b="1" dirty="0" err="1">
                          <a:solidFill>
                            <a:srgbClr val="005EB8"/>
                          </a:solidFill>
                        </a:rPr>
                        <a:t>edmundhaacke</a:t>
                      </a:r>
                      <a:endParaRPr lang="en-GB" sz="1600" b="1" dirty="0">
                        <a:solidFill>
                          <a:srgbClr val="005EB8"/>
                        </a:solidFill>
                      </a:endParaRPr>
                    </a:p>
                  </a:txBody>
                  <a:tcPr anchor="ctr">
                    <a:noFill/>
                  </a:tcPr>
                </a:tc>
                <a:extLst>
                  <a:ext uri="{0D108BD9-81ED-4DB2-BD59-A6C34878D82A}">
                    <a16:rowId xmlns:a16="http://schemas.microsoft.com/office/drawing/2014/main" val="3509488651"/>
                  </a:ext>
                </a:extLst>
              </a:tr>
            </a:tbl>
          </a:graphicData>
        </a:graphic>
      </p:graphicFrame>
      <p:pic>
        <p:nvPicPr>
          <p:cNvPr id="22" name="Picture 21">
            <a:extLst>
              <a:ext uri="{FF2B5EF4-FFF2-40B4-BE49-F238E27FC236}">
                <a16:creationId xmlns:a16="http://schemas.microsoft.com/office/drawing/2014/main" id="{8CD9E5C9-9312-4B2E-934D-DBC84DA20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3596" y="3197572"/>
            <a:ext cx="521474" cy="521474"/>
          </a:xfrm>
          <a:prstGeom prst="rect">
            <a:avLst/>
          </a:prstGeom>
        </p:spPr>
      </p:pic>
      <p:sp>
        <p:nvSpPr>
          <p:cNvPr id="25" name="Title 1">
            <a:extLst>
              <a:ext uri="{FF2B5EF4-FFF2-40B4-BE49-F238E27FC236}">
                <a16:creationId xmlns:a16="http://schemas.microsoft.com/office/drawing/2014/main" id="{526E3A14-0C01-49B6-B5A1-4300E494BE2E}"/>
              </a:ext>
            </a:extLst>
          </p:cNvPr>
          <p:cNvSpPr txBox="1">
            <a:spLocks/>
          </p:cNvSpPr>
          <p:nvPr/>
        </p:nvSpPr>
        <p:spPr>
          <a:xfrm>
            <a:off x="614920" y="394301"/>
            <a:ext cx="10178976" cy="611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5EB8"/>
                </a:solidFill>
                <a:latin typeface="Arial" panose="020B0604020202020204" pitchFamily="34" charset="0"/>
                <a:ea typeface="+mj-ea"/>
                <a:cs typeface="Arial" panose="020B0604020202020204" pitchFamily="34" charset="0"/>
              </a:defRPr>
            </a:lvl1pPr>
          </a:lstStyle>
          <a:p>
            <a:r>
              <a:rPr lang="en-GB" sz="3600" dirty="0"/>
              <a:t>Acknowledgements</a:t>
            </a:r>
            <a:endParaRPr lang="en-GB" sz="3600" dirty="0">
              <a:latin typeface="+mn-lt"/>
            </a:endParaRPr>
          </a:p>
        </p:txBody>
      </p:sp>
      <p:sp>
        <p:nvSpPr>
          <p:cNvPr id="27" name="TextBox 26">
            <a:extLst>
              <a:ext uri="{FF2B5EF4-FFF2-40B4-BE49-F238E27FC236}">
                <a16:creationId xmlns:a16="http://schemas.microsoft.com/office/drawing/2014/main" id="{01813C21-84FE-444F-AF5F-3F4F9A799954}"/>
              </a:ext>
            </a:extLst>
          </p:cNvPr>
          <p:cNvSpPr txBox="1"/>
          <p:nvPr/>
        </p:nvSpPr>
        <p:spPr>
          <a:xfrm>
            <a:off x="6420720" y="1737897"/>
            <a:ext cx="478437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5EB8"/>
                </a:solidFill>
                <a:latin typeface="Arial" panose="020B0604020202020204" pitchFamily="34" charset="0"/>
                <a:cs typeface="Arial" panose="020B0604020202020204" pitchFamily="34" charset="0"/>
              </a:rPr>
              <a:t>Contact</a:t>
            </a:r>
            <a:endParaRPr lang="en-GB" b="1" dirty="0">
              <a:solidFill>
                <a:srgbClr val="005EB8"/>
              </a:solidFill>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CED1759F-0BB0-4AB5-860B-662878A4C2AC}"/>
              </a:ext>
            </a:extLst>
          </p:cNvPr>
          <p:cNvCxnSpPr>
            <a:cxnSpLocks/>
          </p:cNvCxnSpPr>
          <p:nvPr/>
        </p:nvCxnSpPr>
        <p:spPr>
          <a:xfrm>
            <a:off x="6285808" y="2226859"/>
            <a:ext cx="5087389"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6DBD8CA-9E8B-4849-B866-DB84164B0A12}"/>
              </a:ext>
            </a:extLst>
          </p:cNvPr>
          <p:cNvSpPr txBox="1"/>
          <p:nvPr/>
        </p:nvSpPr>
        <p:spPr>
          <a:xfrm>
            <a:off x="7257945" y="4788339"/>
            <a:ext cx="3143114"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b="1" dirty="0">
                <a:solidFill>
                  <a:srgbClr val="005EB8"/>
                </a:solidFill>
                <a:latin typeface="Arial" panose="020B0604020202020204" pitchFamily="34" charset="0"/>
                <a:cs typeface="Arial" panose="020B0604020202020204" pitchFamily="34" charset="0"/>
              </a:rPr>
              <a:t>Questions…?</a:t>
            </a:r>
            <a:endParaRPr lang="en-GB" sz="3200" b="1" dirty="0">
              <a:solidFill>
                <a:srgbClr val="005EB8"/>
              </a:solidFill>
              <a:latin typeface="Arial" panose="020B0604020202020204" pitchFamily="34" charset="0"/>
              <a:cs typeface="Arial" panose="020B0604020202020204" pitchFamily="34" charset="0"/>
            </a:endParaRPr>
          </a:p>
        </p:txBody>
      </p:sp>
      <p:sp>
        <p:nvSpPr>
          <p:cNvPr id="30" name="Footer Placeholder 3">
            <a:extLst>
              <a:ext uri="{FF2B5EF4-FFF2-40B4-BE49-F238E27FC236}">
                <a16:creationId xmlns:a16="http://schemas.microsoft.com/office/drawing/2014/main" id="{0A6DDF5D-995E-4371-91E8-90AA54B6124F}"/>
              </a:ext>
            </a:extLst>
          </p:cNvPr>
          <p:cNvSpPr>
            <a:spLocks noGrp="1"/>
          </p:cNvSpPr>
          <p:nvPr>
            <p:ph type="ftr" sz="quarter" idx="3"/>
          </p:nvPr>
        </p:nvSpPr>
        <p:spPr>
          <a:xfrm>
            <a:off x="920902" y="6333440"/>
            <a:ext cx="7630885" cy="365125"/>
          </a:xfrm>
        </p:spPr>
        <p:txBody>
          <a:bodyPr/>
          <a:lstStyle/>
          <a:p>
            <a:r>
              <a:rPr lang="en-US" dirty="0">
                <a:solidFill>
                  <a:srgbClr val="0071D1">
                    <a:lumMod val="60000"/>
                    <a:lumOff val="40000"/>
                  </a:srgbClr>
                </a:solidFill>
              </a:rPr>
              <a:t>The drivers of crowding in the Emergency Department</a:t>
            </a:r>
          </a:p>
        </p:txBody>
      </p:sp>
    </p:spTree>
    <p:extLst>
      <p:ext uri="{BB962C8B-B14F-4D97-AF65-F5344CB8AC3E}">
        <p14:creationId xmlns:p14="http://schemas.microsoft.com/office/powerpoint/2010/main" val="363857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E15A25D-30C7-4E96-BEAA-047E3F4C6F18}"/>
              </a:ext>
            </a:extLst>
          </p:cNvPr>
          <p:cNvSpPr/>
          <p:nvPr/>
        </p:nvSpPr>
        <p:spPr>
          <a:xfrm>
            <a:off x="6289966" y="1376785"/>
            <a:ext cx="4613564" cy="4934366"/>
          </a:xfrm>
          <a:prstGeom prst="roundRect">
            <a:avLst>
              <a:gd name="adj" fmla="val 2032"/>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5EB8"/>
                </a:solidFill>
              </a:rPr>
              <a:t>Economics &amp; Strategic Analysis</a:t>
            </a:r>
          </a:p>
          <a:p>
            <a:pPr algn="l"/>
            <a:endParaRPr lang="en-GB" sz="1400" b="0" i="0" dirty="0">
              <a:solidFill>
                <a:srgbClr val="323130"/>
              </a:solidFill>
              <a:effectLst/>
              <a:latin typeface="+mn-lt"/>
            </a:endParaRPr>
          </a:p>
          <a:p>
            <a:pPr algn="l"/>
            <a:r>
              <a:rPr lang="en-GB" sz="1400" b="0" i="0" dirty="0">
                <a:solidFill>
                  <a:schemeClr val="tx1"/>
                </a:solidFill>
                <a:effectLst/>
                <a:latin typeface="+mn-lt"/>
              </a:rPr>
              <a:t>The Economics &amp; Strategic Analysis (ESA) team is a multidisciplinary team of around 45 people, including economists, data scientists, behavioural scientists, operational researchers, statisticians and analysts. </a:t>
            </a:r>
          </a:p>
          <a:p>
            <a:pPr algn="l"/>
            <a:endParaRPr lang="en-GB" sz="1400" b="0" i="0" dirty="0">
              <a:solidFill>
                <a:schemeClr val="tx1"/>
              </a:solidFill>
              <a:effectLst/>
              <a:latin typeface="+mn-lt"/>
            </a:endParaRPr>
          </a:p>
          <a:p>
            <a:pPr algn="l"/>
            <a:r>
              <a:rPr lang="en-GB" sz="1400" b="0" i="0" dirty="0">
                <a:solidFill>
                  <a:schemeClr val="tx1"/>
                </a:solidFill>
                <a:effectLst/>
                <a:latin typeface="+mn-lt"/>
              </a:rPr>
              <a:t>We operate as an in-house consultancy, working on multiple and diverse projects across all areas of the NHS. We work directly with the clients who commission our work to scope out and deliver well-defined, time-limited projects. This enables us to play a central, integral role in influencing and tackling some of the biggest strategic challenges currently facing the NHS.</a:t>
            </a:r>
          </a:p>
          <a:p>
            <a:pPr algn="l"/>
            <a:endParaRPr lang="en-GB" sz="1400" b="0" i="0" dirty="0">
              <a:solidFill>
                <a:schemeClr val="tx1"/>
              </a:solidFill>
              <a:effectLst/>
              <a:latin typeface="+mn-lt"/>
            </a:endParaRPr>
          </a:p>
          <a:p>
            <a:pPr algn="l"/>
            <a:r>
              <a:rPr lang="en-GB" sz="1400" b="0" i="0" dirty="0">
                <a:solidFill>
                  <a:schemeClr val="tx1"/>
                </a:solidFill>
                <a:effectLst/>
                <a:latin typeface="+mn-lt"/>
              </a:rPr>
              <a:t>We provide robust and impactful evidence-based analysis, drawing on advanced analytical capabilities delivered through project-based and cross-cutting work.  We use hypothesis-driven techniques to inform and shape solutions to complex, unstructured problems.</a:t>
            </a:r>
            <a:endParaRPr lang="en-GB" sz="1400" dirty="0">
              <a:solidFill>
                <a:schemeClr val="tx1"/>
              </a:solidFill>
              <a:latin typeface="+mn-lt"/>
            </a:endParaRPr>
          </a:p>
          <a:p>
            <a:pPr marR="0" lvl="0" defTabSz="914400" rtl="0" eaLnBrk="1" fontAlgn="auto" latinLnBrk="0" hangingPunct="1">
              <a:lnSpc>
                <a:spcPct val="100000"/>
              </a:lnSpc>
              <a:spcBef>
                <a:spcPts val="0"/>
              </a:spcBef>
              <a:spcAft>
                <a:spcPts val="0"/>
              </a:spcAft>
              <a:buClrTx/>
              <a:buSzTx/>
              <a:tabLst/>
              <a:defRPr/>
            </a:pPr>
            <a:endParaRPr lang="en-GB" sz="1400" dirty="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FD2D317B-585E-4766-B3F6-5EA758B39132}"/>
              </a:ext>
            </a:extLst>
          </p:cNvPr>
          <p:cNvSpPr>
            <a:spLocks noGrp="1"/>
          </p:cNvSpPr>
          <p:nvPr>
            <p:ph type="title"/>
          </p:nvPr>
        </p:nvSpPr>
        <p:spPr/>
        <p:txBody>
          <a:bodyPr anchor="ctr"/>
          <a:lstStyle/>
          <a:p>
            <a:r>
              <a:rPr lang="en-US" sz="3600" dirty="0"/>
              <a:t>Introduction</a:t>
            </a:r>
            <a:endParaRPr lang="en-GB" sz="3600" dirty="0"/>
          </a:p>
        </p:txBody>
      </p:sp>
      <p:sp>
        <p:nvSpPr>
          <p:cNvPr id="4" name="Footer Placeholder 3">
            <a:extLst>
              <a:ext uri="{FF2B5EF4-FFF2-40B4-BE49-F238E27FC236}">
                <a16:creationId xmlns:a16="http://schemas.microsoft.com/office/drawing/2014/main" id="{A484591B-4F15-4FAC-84C9-39CE71E03594}"/>
              </a:ext>
            </a:extLst>
          </p:cNvPr>
          <p:cNvSpPr>
            <a:spLocks noGrp="1"/>
          </p:cNvSpPr>
          <p:nvPr>
            <p:ph type="ftr" sz="quarter" idx="3"/>
          </p:nvPr>
        </p:nvSpPr>
        <p:spPr/>
        <p:txBody>
          <a:bodyPr/>
          <a:lstStyle/>
          <a:p>
            <a:r>
              <a:rPr lang="en-GB" dirty="0"/>
              <a:t>Identifying ‘avoidable’ ED attendances, and the drivers of ED crowding</a:t>
            </a:r>
            <a:endParaRPr lang="en-US" dirty="0">
              <a:solidFill>
                <a:srgbClr val="0071D1">
                  <a:lumMod val="60000"/>
                  <a:lumOff val="40000"/>
                </a:srgbClr>
              </a:solidFill>
            </a:endParaRPr>
          </a:p>
        </p:txBody>
      </p:sp>
      <p:sp>
        <p:nvSpPr>
          <p:cNvPr id="10" name="Content Placeholder 1">
            <a:extLst>
              <a:ext uri="{FF2B5EF4-FFF2-40B4-BE49-F238E27FC236}">
                <a16:creationId xmlns:a16="http://schemas.microsoft.com/office/drawing/2014/main" id="{1DFB4EE3-0343-4493-BE4D-D23D2AA78C85}"/>
              </a:ext>
            </a:extLst>
          </p:cNvPr>
          <p:cNvSpPr txBox="1">
            <a:spLocks/>
          </p:cNvSpPr>
          <p:nvPr/>
        </p:nvSpPr>
        <p:spPr>
          <a:xfrm>
            <a:off x="2180004" y="1376785"/>
            <a:ext cx="4613564" cy="41980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mn-lt"/>
            </a:endParaRPr>
          </a:p>
        </p:txBody>
      </p:sp>
      <p:sp>
        <p:nvSpPr>
          <p:cNvPr id="11" name="Rectangle: Rounded Corners 10">
            <a:extLst>
              <a:ext uri="{FF2B5EF4-FFF2-40B4-BE49-F238E27FC236}">
                <a16:creationId xmlns:a16="http://schemas.microsoft.com/office/drawing/2014/main" id="{B425C90B-8507-44E4-839A-45404A10682F}"/>
              </a:ext>
            </a:extLst>
          </p:cNvPr>
          <p:cNvSpPr/>
          <p:nvPr/>
        </p:nvSpPr>
        <p:spPr>
          <a:xfrm>
            <a:off x="614920" y="1376785"/>
            <a:ext cx="5287116" cy="2460924"/>
          </a:xfrm>
          <a:prstGeom prst="roundRect">
            <a:avLst>
              <a:gd name="adj" fmla="val 4066"/>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b="1" dirty="0">
                <a:solidFill>
                  <a:srgbClr val="005EB8"/>
                </a:solidFill>
              </a:rPr>
              <a:t>Projects</a:t>
            </a:r>
            <a:endParaRPr lang="en-GB" b="1" i="0" u="none" strike="noStrike" baseline="0" dirty="0">
              <a:solidFill>
                <a:srgbClr val="005EB8"/>
              </a:solidFill>
              <a:latin typeface="+mj-lt"/>
            </a:endParaRPr>
          </a:p>
          <a:p>
            <a:endParaRPr lang="en-GB" sz="1600" b="1" i="0" u="none" strike="noStrike" baseline="0" dirty="0">
              <a:solidFill>
                <a:srgbClr val="005EB8"/>
              </a:solidFill>
              <a:latin typeface="+mj-lt"/>
            </a:endParaRPr>
          </a:p>
          <a:p>
            <a:r>
              <a:rPr lang="en-GB" sz="1400" b="1" i="0" u="none" strike="noStrike" baseline="0" dirty="0" err="1">
                <a:solidFill>
                  <a:srgbClr val="005EB8"/>
                </a:solidFill>
                <a:latin typeface="+mj-lt"/>
              </a:rPr>
              <a:t>ESA_Avoidable_ED_Attendances</a:t>
            </a:r>
            <a:r>
              <a:rPr lang="en-GB" sz="1400" b="0" i="0" u="none" strike="noStrike" baseline="0" dirty="0">
                <a:solidFill>
                  <a:srgbClr val="24292E"/>
                </a:solidFill>
                <a:latin typeface="+mj-lt"/>
              </a:rPr>
              <a:t> is an R package to identify 'avoidable' Emergency Department (ED) attendances as per the School of Health and Related Research (</a:t>
            </a:r>
            <a:r>
              <a:rPr lang="en-GB" sz="1400" b="0" i="0" u="none" strike="noStrike" baseline="0" dirty="0" err="1">
                <a:solidFill>
                  <a:srgbClr val="24292E"/>
                </a:solidFill>
                <a:latin typeface="+mj-lt"/>
              </a:rPr>
              <a:t>ScHARR</a:t>
            </a:r>
            <a:r>
              <a:rPr lang="en-GB" sz="1400" b="0" i="0" u="none" strike="noStrike" baseline="0" dirty="0">
                <a:solidFill>
                  <a:srgbClr val="24292E"/>
                </a:solidFill>
                <a:latin typeface="+mj-lt"/>
              </a:rPr>
              <a:t>) at The University of Sheffield’s definition</a:t>
            </a:r>
          </a:p>
          <a:p>
            <a:endParaRPr lang="en-GB" sz="1400" b="0" i="0" u="none" strike="noStrike" baseline="0" dirty="0">
              <a:solidFill>
                <a:srgbClr val="24292E"/>
              </a:solidFill>
              <a:latin typeface="+mj-lt"/>
            </a:endParaRPr>
          </a:p>
          <a:p>
            <a:r>
              <a:rPr lang="en-GB" sz="1400" b="1" i="0" u="none" strike="noStrike" baseline="0" dirty="0" err="1">
                <a:solidFill>
                  <a:srgbClr val="005EB8"/>
                </a:solidFill>
                <a:latin typeface="+mj-lt"/>
              </a:rPr>
              <a:t>ESA_ED_Crowding</a:t>
            </a:r>
            <a:r>
              <a:rPr lang="en-GB" sz="1400" b="1" i="0" u="none" strike="noStrike" baseline="0" dirty="0">
                <a:solidFill>
                  <a:srgbClr val="005EB8"/>
                </a:solidFill>
                <a:latin typeface="+mj-lt"/>
              </a:rPr>
              <a:t> </a:t>
            </a:r>
            <a:r>
              <a:rPr lang="en-GB" sz="1400" dirty="0">
                <a:solidFill>
                  <a:srgbClr val="24292E"/>
                </a:solidFill>
                <a:latin typeface="+mj-lt"/>
              </a:rPr>
              <a:t>is an</a:t>
            </a:r>
            <a:r>
              <a:rPr lang="en-GB" sz="1400" b="0" i="0" u="none" strike="noStrike" baseline="0" dirty="0">
                <a:solidFill>
                  <a:srgbClr val="24292E"/>
                </a:solidFill>
                <a:latin typeface="+mj-lt"/>
              </a:rPr>
              <a:t> R package which implements ESA's work 1) defining three ED crowding metrics, and 2) regression modelling looking at the drivers of ED crowding</a:t>
            </a:r>
          </a:p>
        </p:txBody>
      </p:sp>
      <p:sp>
        <p:nvSpPr>
          <p:cNvPr id="14" name="Rectangle: Rounded Corners 13">
            <a:extLst>
              <a:ext uri="{FF2B5EF4-FFF2-40B4-BE49-F238E27FC236}">
                <a16:creationId xmlns:a16="http://schemas.microsoft.com/office/drawing/2014/main" id="{8A2CFEB4-3742-47F0-9745-C545B2404739}"/>
              </a:ext>
            </a:extLst>
          </p:cNvPr>
          <p:cNvSpPr/>
          <p:nvPr/>
        </p:nvSpPr>
        <p:spPr>
          <a:xfrm>
            <a:off x="614919" y="3921682"/>
            <a:ext cx="5287116" cy="2389469"/>
          </a:xfrm>
          <a:prstGeom prst="roundRect">
            <a:avLst>
              <a:gd name="adj" fmla="val 3762"/>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003087"/>
              </a:solidFill>
              <a:latin typeface="Arial" panose="020B0604020202020204" pitchFamily="34" charset="0"/>
              <a:cs typeface="Arial" panose="020B0604020202020204" pitchFamily="34" charset="0"/>
            </a:endParaRPr>
          </a:p>
        </p:txBody>
      </p:sp>
      <p:pic>
        <p:nvPicPr>
          <p:cNvPr id="15" name="Picture 14" descr="Logo, icon&#10;&#10;Description automatically generated">
            <a:extLst>
              <a:ext uri="{FF2B5EF4-FFF2-40B4-BE49-F238E27FC236}">
                <a16:creationId xmlns:a16="http://schemas.microsoft.com/office/drawing/2014/main" id="{10B651DC-776C-4885-891E-9F8FF57FAD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6588" y="4811914"/>
            <a:ext cx="613215" cy="521474"/>
          </a:xfrm>
          <a:prstGeom prst="rect">
            <a:avLst/>
          </a:prstGeom>
        </p:spPr>
      </p:pic>
      <p:graphicFrame>
        <p:nvGraphicFramePr>
          <p:cNvPr id="16" name="Table 20">
            <a:extLst>
              <a:ext uri="{FF2B5EF4-FFF2-40B4-BE49-F238E27FC236}">
                <a16:creationId xmlns:a16="http://schemas.microsoft.com/office/drawing/2014/main" id="{5BD115B5-3F3B-406D-99BF-18B492846407}"/>
              </a:ext>
            </a:extLst>
          </p:cNvPr>
          <p:cNvGraphicFramePr>
            <a:graphicFrameLocks noGrp="1"/>
          </p:cNvGraphicFramePr>
          <p:nvPr>
            <p:extLst>
              <p:ext uri="{D42A27DB-BD31-4B8C-83A1-F6EECF244321}">
                <p14:modId xmlns:p14="http://schemas.microsoft.com/office/powerpoint/2010/main" val="411006594"/>
              </p:ext>
            </p:extLst>
          </p:nvPr>
        </p:nvGraphicFramePr>
        <p:xfrm>
          <a:off x="1529531" y="4762214"/>
          <a:ext cx="4209774" cy="1370278"/>
        </p:xfrm>
        <a:graphic>
          <a:graphicData uri="http://schemas.openxmlformats.org/drawingml/2006/table">
            <a:tbl>
              <a:tblPr bandRow="1">
                <a:tableStyleId>{5C22544A-7EE6-4342-B048-85BDC9FD1C3A}</a:tableStyleId>
              </a:tblPr>
              <a:tblGrid>
                <a:gridCol w="4209774">
                  <a:extLst>
                    <a:ext uri="{9D8B030D-6E8A-4147-A177-3AD203B41FA5}">
                      <a16:colId xmlns:a16="http://schemas.microsoft.com/office/drawing/2014/main" val="622265232"/>
                    </a:ext>
                  </a:extLst>
                </a:gridCol>
              </a:tblGrid>
              <a:tr h="685139">
                <a:tc>
                  <a:txBody>
                    <a:bodyPr/>
                    <a:lstStyle/>
                    <a:p>
                      <a:r>
                        <a:rPr lang="en-US" sz="1600" dirty="0"/>
                        <a:t>/in/</a:t>
                      </a:r>
                      <a:r>
                        <a:rPr lang="en-US" sz="1600" b="1" dirty="0" err="1">
                          <a:solidFill>
                            <a:srgbClr val="005EB8"/>
                          </a:solidFill>
                        </a:rPr>
                        <a:t>edmundhaacke</a:t>
                      </a:r>
                      <a:endParaRPr lang="en-GB" sz="1600" b="1" dirty="0">
                        <a:solidFill>
                          <a:srgbClr val="005EB8"/>
                        </a:solidFill>
                      </a:endParaRPr>
                    </a:p>
                  </a:txBody>
                  <a:tcPr anchor="ctr">
                    <a:noFill/>
                  </a:tcPr>
                </a:tc>
                <a:extLst>
                  <a:ext uri="{0D108BD9-81ED-4DB2-BD59-A6C34878D82A}">
                    <a16:rowId xmlns:a16="http://schemas.microsoft.com/office/drawing/2014/main" val="3268309838"/>
                  </a:ext>
                </a:extLst>
              </a:tr>
              <a:tr h="685139">
                <a:tc>
                  <a:txBody>
                    <a:bodyPr/>
                    <a:lstStyle/>
                    <a:p>
                      <a:r>
                        <a:rPr lang="en-US" sz="1600" b="1" dirty="0" err="1">
                          <a:solidFill>
                            <a:srgbClr val="005EB8"/>
                          </a:solidFill>
                        </a:rPr>
                        <a:t>edmundhaacke</a:t>
                      </a:r>
                      <a:endParaRPr lang="en-GB" sz="1600" b="1" dirty="0">
                        <a:solidFill>
                          <a:srgbClr val="005EB8"/>
                        </a:solidFill>
                      </a:endParaRPr>
                    </a:p>
                  </a:txBody>
                  <a:tcPr anchor="ctr">
                    <a:noFill/>
                  </a:tcPr>
                </a:tc>
                <a:extLst>
                  <a:ext uri="{0D108BD9-81ED-4DB2-BD59-A6C34878D82A}">
                    <a16:rowId xmlns:a16="http://schemas.microsoft.com/office/drawing/2014/main" val="3509488651"/>
                  </a:ext>
                </a:extLst>
              </a:tr>
            </a:tbl>
          </a:graphicData>
        </a:graphic>
      </p:graphicFrame>
      <p:pic>
        <p:nvPicPr>
          <p:cNvPr id="17" name="Picture 16">
            <a:extLst>
              <a:ext uri="{FF2B5EF4-FFF2-40B4-BE49-F238E27FC236}">
                <a16:creationId xmlns:a16="http://schemas.microsoft.com/office/drawing/2014/main" id="{A63D00EC-5550-4D28-A99A-DDA8494F5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588" y="5524452"/>
            <a:ext cx="521474" cy="521474"/>
          </a:xfrm>
          <a:prstGeom prst="rect">
            <a:avLst/>
          </a:prstGeom>
        </p:spPr>
      </p:pic>
      <p:sp>
        <p:nvSpPr>
          <p:cNvPr id="18" name="TextBox 17">
            <a:extLst>
              <a:ext uri="{FF2B5EF4-FFF2-40B4-BE49-F238E27FC236}">
                <a16:creationId xmlns:a16="http://schemas.microsoft.com/office/drawing/2014/main" id="{75A9CF6E-83F3-44A4-987C-8A4C43D86CF5}"/>
              </a:ext>
            </a:extLst>
          </p:cNvPr>
          <p:cNvSpPr txBox="1"/>
          <p:nvPr/>
        </p:nvSpPr>
        <p:spPr>
          <a:xfrm>
            <a:off x="853712" y="4064777"/>
            <a:ext cx="478437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5EB8"/>
                </a:solidFill>
                <a:latin typeface="Arial" panose="020B0604020202020204" pitchFamily="34" charset="0"/>
                <a:cs typeface="Arial" panose="020B0604020202020204" pitchFamily="34" charset="0"/>
              </a:rPr>
              <a:t>Contact</a:t>
            </a:r>
            <a:endParaRPr lang="en-GB" b="1" dirty="0">
              <a:solidFill>
                <a:srgbClr val="005EB8"/>
              </a:solidFill>
              <a:latin typeface="Arial" panose="020B0604020202020204" pitchFamily="34" charset="0"/>
              <a:cs typeface="Arial" panose="020B0604020202020204" pitchFamily="34" charset="0"/>
            </a:endParaRPr>
          </a:p>
        </p:txBody>
      </p:sp>
      <p:cxnSp>
        <p:nvCxnSpPr>
          <p:cNvPr id="19" name="Straight Connector 18">
            <a:extLst>
              <a:ext uri="{FF2B5EF4-FFF2-40B4-BE49-F238E27FC236}">
                <a16:creationId xmlns:a16="http://schemas.microsoft.com/office/drawing/2014/main" id="{03A07CE3-F436-4461-BB02-3C5796A91A97}"/>
              </a:ext>
            </a:extLst>
          </p:cNvPr>
          <p:cNvCxnSpPr>
            <a:cxnSpLocks/>
          </p:cNvCxnSpPr>
          <p:nvPr/>
        </p:nvCxnSpPr>
        <p:spPr>
          <a:xfrm>
            <a:off x="718800" y="4553739"/>
            <a:ext cx="5087389"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5AC7629-8FB0-40B4-A689-E3D66F881D8C}"/>
              </a:ext>
            </a:extLst>
          </p:cNvPr>
          <p:cNvCxnSpPr>
            <a:cxnSpLocks/>
          </p:cNvCxnSpPr>
          <p:nvPr/>
        </p:nvCxnSpPr>
        <p:spPr>
          <a:xfrm>
            <a:off x="718800" y="1843113"/>
            <a:ext cx="5087389"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4B20D30-A228-4A42-86CC-E3AC8CF595AF}"/>
              </a:ext>
            </a:extLst>
          </p:cNvPr>
          <p:cNvCxnSpPr>
            <a:cxnSpLocks/>
          </p:cNvCxnSpPr>
          <p:nvPr/>
        </p:nvCxnSpPr>
        <p:spPr>
          <a:xfrm>
            <a:off x="6477582" y="1850093"/>
            <a:ext cx="4247889"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190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0244D4-CB85-4B97-909C-824D3C8CB766}"/>
              </a:ext>
            </a:extLst>
          </p:cNvPr>
          <p:cNvSpPr>
            <a:spLocks noGrp="1"/>
          </p:cNvSpPr>
          <p:nvPr>
            <p:ph type="title"/>
          </p:nvPr>
        </p:nvSpPr>
        <p:spPr/>
        <p:txBody>
          <a:bodyPr/>
          <a:lstStyle/>
          <a:p>
            <a:r>
              <a:rPr lang="en-US" dirty="0"/>
              <a:t>‘Avoidable’ Emergency Department Attendances</a:t>
            </a:r>
            <a:endParaRPr lang="en-GB" dirty="0"/>
          </a:p>
        </p:txBody>
      </p:sp>
    </p:spTree>
    <p:extLst>
      <p:ext uri="{BB962C8B-B14F-4D97-AF65-F5344CB8AC3E}">
        <p14:creationId xmlns:p14="http://schemas.microsoft.com/office/powerpoint/2010/main" val="207859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1165A-92D3-453F-8C89-6DDB6DE18FF2}"/>
              </a:ext>
            </a:extLst>
          </p:cNvPr>
          <p:cNvSpPr>
            <a:spLocks noGrp="1"/>
          </p:cNvSpPr>
          <p:nvPr>
            <p:ph type="title"/>
          </p:nvPr>
        </p:nvSpPr>
        <p:spPr/>
        <p:txBody>
          <a:bodyPr/>
          <a:lstStyle/>
          <a:p>
            <a:r>
              <a:rPr lang="en-GB"/>
              <a:t>Concepts of ‘avoidable’ ED attendances</a:t>
            </a:r>
          </a:p>
        </p:txBody>
      </p:sp>
      <p:sp>
        <p:nvSpPr>
          <p:cNvPr id="15" name="TextBox 14">
            <a:extLst>
              <a:ext uri="{FF2B5EF4-FFF2-40B4-BE49-F238E27FC236}">
                <a16:creationId xmlns:a16="http://schemas.microsoft.com/office/drawing/2014/main" id="{C3175026-042F-439D-A6AB-2D336D0B3F14}"/>
              </a:ext>
            </a:extLst>
          </p:cNvPr>
          <p:cNvSpPr txBox="1"/>
          <p:nvPr/>
        </p:nvSpPr>
        <p:spPr>
          <a:xfrm>
            <a:off x="319909" y="950713"/>
            <a:ext cx="10604652" cy="307777"/>
          </a:xfrm>
          <a:prstGeom prst="rect">
            <a:avLst/>
          </a:prstGeom>
          <a:noFill/>
        </p:spPr>
        <p:txBody>
          <a:bodyPr wrap="square">
            <a:spAutoFit/>
          </a:bodyPr>
          <a:lstStyle/>
          <a:p>
            <a:r>
              <a:rPr lang="en-GB" sz="1400" b="0" dirty="0">
                <a:solidFill>
                  <a:schemeClr val="tx1"/>
                </a:solidFill>
                <a:latin typeface="Arial" panose="020B0604020202020204" pitchFamily="34" charset="0"/>
                <a:cs typeface="Arial" panose="020B0604020202020204" pitchFamily="34" charset="0"/>
              </a:rPr>
              <a:t>From the perspective of the healthcare system, Parkinson </a:t>
            </a:r>
            <a:r>
              <a:rPr lang="en-GB" sz="1400" b="0" i="1" dirty="0">
                <a:solidFill>
                  <a:schemeClr val="tx1"/>
                </a:solidFill>
                <a:latin typeface="Arial" panose="020B0604020202020204" pitchFamily="34" charset="0"/>
                <a:cs typeface="Arial" panose="020B0604020202020204" pitchFamily="34" charset="0"/>
              </a:rPr>
              <a:t>et al</a:t>
            </a:r>
            <a:r>
              <a:rPr lang="en-GB" sz="1400" b="0" dirty="0">
                <a:solidFill>
                  <a:schemeClr val="tx1"/>
                </a:solidFill>
                <a:latin typeface="Arial" panose="020B0604020202020204" pitchFamily="34" charset="0"/>
                <a:cs typeface="Arial" panose="020B0604020202020204" pitchFamily="34" charset="0"/>
              </a:rPr>
              <a:t> (2021) suggested ‘avoidable’ attendances can be defined as:</a:t>
            </a:r>
          </a:p>
        </p:txBody>
      </p:sp>
      <p:grpSp>
        <p:nvGrpSpPr>
          <p:cNvPr id="6" name="Group 5">
            <a:extLst>
              <a:ext uri="{FF2B5EF4-FFF2-40B4-BE49-F238E27FC236}">
                <a16:creationId xmlns:a16="http://schemas.microsoft.com/office/drawing/2014/main" id="{9DF720E9-EE86-428C-8CE5-808207E7F368}"/>
              </a:ext>
            </a:extLst>
          </p:cNvPr>
          <p:cNvGrpSpPr/>
          <p:nvPr/>
        </p:nvGrpSpPr>
        <p:grpSpPr>
          <a:xfrm>
            <a:off x="4211106" y="1361278"/>
            <a:ext cx="3705877" cy="3917583"/>
            <a:chOff x="4311167" y="1367018"/>
            <a:chExt cx="3705877" cy="3917583"/>
          </a:xfrm>
        </p:grpSpPr>
        <p:sp>
          <p:nvSpPr>
            <p:cNvPr id="25" name="Rectangle: Rounded Corners 24">
              <a:extLst>
                <a:ext uri="{FF2B5EF4-FFF2-40B4-BE49-F238E27FC236}">
                  <a16:creationId xmlns:a16="http://schemas.microsoft.com/office/drawing/2014/main" id="{5CDF6F23-6612-4CCC-9667-10F73A0FA628}"/>
                </a:ext>
              </a:extLst>
            </p:cNvPr>
            <p:cNvSpPr/>
            <p:nvPr/>
          </p:nvSpPr>
          <p:spPr>
            <a:xfrm>
              <a:off x="4311167" y="1367018"/>
              <a:ext cx="3642486" cy="3917583"/>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GB" sz="1400" dirty="0">
                <a:solidFill>
                  <a:prstClr val="white"/>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Others can build on the model, using their own data to bring in other relevant variables </a:t>
              </a:r>
            </a:p>
          </p:txBody>
        </p:sp>
        <p:sp>
          <p:nvSpPr>
            <p:cNvPr id="16" name="TextBox 15">
              <a:extLst>
                <a:ext uri="{FF2B5EF4-FFF2-40B4-BE49-F238E27FC236}">
                  <a16:creationId xmlns:a16="http://schemas.microsoft.com/office/drawing/2014/main" id="{7D2B8DE3-3D1C-44EE-A331-52B8400CCF8A}"/>
                </a:ext>
              </a:extLst>
            </p:cNvPr>
            <p:cNvSpPr txBox="1"/>
            <p:nvPr/>
          </p:nvSpPr>
          <p:spPr>
            <a:xfrm>
              <a:off x="4745197" y="2460236"/>
              <a:ext cx="2857294" cy="369332"/>
            </a:xfrm>
            <a:prstGeom prst="rect">
              <a:avLst/>
            </a:prstGeom>
            <a:noFill/>
          </p:spPr>
          <p:txBody>
            <a:bodyPr wrap="square" rtlCol="0">
              <a:spAutoFit/>
            </a:bodyPr>
            <a:lstStyle/>
            <a:p>
              <a:pPr algn="ctr"/>
              <a:r>
                <a:rPr lang="en-GB" b="1" dirty="0">
                  <a:solidFill>
                    <a:schemeClr val="accent1"/>
                  </a:solidFill>
                  <a:latin typeface="Arial" panose="020B0604020202020204" pitchFamily="34" charset="0"/>
                  <a:cs typeface="Arial" panose="020B0604020202020204" pitchFamily="34" charset="0"/>
                </a:rPr>
                <a:t>Clinically unnecessary</a:t>
              </a:r>
            </a:p>
          </p:txBody>
        </p:sp>
        <p:pic>
          <p:nvPicPr>
            <p:cNvPr id="20" name="Graphic 19">
              <a:extLst>
                <a:ext uri="{FF2B5EF4-FFF2-40B4-BE49-F238E27FC236}">
                  <a16:creationId xmlns:a16="http://schemas.microsoft.com/office/drawing/2014/main" id="{466253C1-4E81-4585-92FE-F52ED2DF9B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57009" y="1474463"/>
              <a:ext cx="950801" cy="950801"/>
            </a:xfrm>
            <a:prstGeom prst="rect">
              <a:avLst/>
            </a:prstGeom>
          </p:spPr>
        </p:pic>
        <p:sp>
          <p:nvSpPr>
            <p:cNvPr id="27" name="TextBox 26">
              <a:extLst>
                <a:ext uri="{FF2B5EF4-FFF2-40B4-BE49-F238E27FC236}">
                  <a16:creationId xmlns:a16="http://schemas.microsoft.com/office/drawing/2014/main" id="{9B96ACFD-AACD-488C-8219-A3CDCE1A8941}"/>
                </a:ext>
              </a:extLst>
            </p:cNvPr>
            <p:cNvSpPr txBox="1"/>
            <p:nvPr/>
          </p:nvSpPr>
          <p:spPr>
            <a:xfrm>
              <a:off x="4330644" y="2823218"/>
              <a:ext cx="3686400" cy="233910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sz="1400" dirty="0">
                  <a:solidFill>
                    <a:schemeClr val="accent1"/>
                  </a:solidFill>
                  <a:latin typeface="Arial" panose="020B0604020202020204" pitchFamily="34" charset="0"/>
                  <a:cs typeface="Arial" panose="020B0604020202020204" pitchFamily="34" charset="0"/>
                </a:rPr>
                <a:t>No clinical care required from healthcare system perspective</a:t>
              </a:r>
            </a:p>
            <a:p>
              <a:pPr marL="285750" indent="-285750">
                <a:spcBef>
                  <a:spcPts val="600"/>
                </a:spcBef>
                <a:spcAft>
                  <a:spcPts val="600"/>
                </a:spcAft>
                <a:buFont typeface="Arial" panose="020B0604020202020204" pitchFamily="34" charset="0"/>
                <a:buChar char="•"/>
              </a:pPr>
              <a:r>
                <a:rPr lang="en-GB" sz="1400" dirty="0">
                  <a:solidFill>
                    <a:schemeClr val="accent1"/>
                  </a:solidFill>
                  <a:latin typeface="Arial" panose="020B0604020202020204" pitchFamily="34" charset="0"/>
                  <a:cs typeface="Arial" panose="020B0604020202020204" pitchFamily="34" charset="0"/>
                </a:rPr>
                <a:t>May require self-care or other non-clinical care e.g. social services</a:t>
              </a:r>
            </a:p>
            <a:p>
              <a:pPr marL="285750" indent="-285750">
                <a:spcBef>
                  <a:spcPts val="600"/>
                </a:spcBef>
                <a:spcAft>
                  <a:spcPts val="600"/>
                </a:spcAft>
                <a:buFont typeface="Arial" panose="020B0604020202020204" pitchFamily="34" charset="0"/>
                <a:buChar char="•"/>
              </a:pPr>
              <a:r>
                <a:rPr lang="en-GB" sz="1400" b="1" dirty="0">
                  <a:solidFill>
                    <a:schemeClr val="accent1"/>
                  </a:solidFill>
                  <a:latin typeface="Arial" panose="020B0604020202020204" pitchFamily="34" charset="0"/>
                  <a:cs typeface="Arial" panose="020B0604020202020204" pitchFamily="34" charset="0"/>
                </a:rPr>
                <a:t>Potential policy lever: </a:t>
              </a:r>
              <a:r>
                <a:rPr lang="en-GB" sz="1400" dirty="0">
                  <a:solidFill>
                    <a:schemeClr val="accent1"/>
                  </a:solidFill>
                  <a:latin typeface="Arial" panose="020B0604020202020204" pitchFamily="34" charset="0"/>
                  <a:cs typeface="Arial" panose="020B0604020202020204" pitchFamily="34" charset="0"/>
                </a:rPr>
                <a:t>Unlikely to respond to changes in healthcare provision. May respond to population education or better social and welfare services.</a:t>
              </a:r>
            </a:p>
          </p:txBody>
        </p:sp>
      </p:grpSp>
      <p:grpSp>
        <p:nvGrpSpPr>
          <p:cNvPr id="8" name="Group 7">
            <a:extLst>
              <a:ext uri="{FF2B5EF4-FFF2-40B4-BE49-F238E27FC236}">
                <a16:creationId xmlns:a16="http://schemas.microsoft.com/office/drawing/2014/main" id="{41253874-D12F-44E2-9799-7E93B5C47307}"/>
              </a:ext>
            </a:extLst>
          </p:cNvPr>
          <p:cNvGrpSpPr/>
          <p:nvPr/>
        </p:nvGrpSpPr>
        <p:grpSpPr>
          <a:xfrm>
            <a:off x="319909" y="1361278"/>
            <a:ext cx="3642486" cy="3917583"/>
            <a:chOff x="254129" y="1369611"/>
            <a:chExt cx="3642486" cy="3917583"/>
          </a:xfrm>
        </p:grpSpPr>
        <p:sp>
          <p:nvSpPr>
            <p:cNvPr id="23" name="Rectangle: Rounded Corners 22">
              <a:extLst>
                <a:ext uri="{FF2B5EF4-FFF2-40B4-BE49-F238E27FC236}">
                  <a16:creationId xmlns:a16="http://schemas.microsoft.com/office/drawing/2014/main" id="{9A88167C-3065-457B-8D26-C1C34BB3B475}"/>
                </a:ext>
              </a:extLst>
            </p:cNvPr>
            <p:cNvSpPr/>
            <p:nvPr/>
          </p:nvSpPr>
          <p:spPr>
            <a:xfrm>
              <a:off x="254129" y="1369611"/>
              <a:ext cx="3642486" cy="3917583"/>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GB" sz="1400" dirty="0">
                <a:solidFill>
                  <a:prstClr val="white"/>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Others can build on the model, using their own data to bring in other relevant variables </a:t>
              </a:r>
            </a:p>
          </p:txBody>
        </p:sp>
        <p:sp>
          <p:nvSpPr>
            <p:cNvPr id="17" name="TextBox 16">
              <a:extLst>
                <a:ext uri="{FF2B5EF4-FFF2-40B4-BE49-F238E27FC236}">
                  <a16:creationId xmlns:a16="http://schemas.microsoft.com/office/drawing/2014/main" id="{48ACB368-A4A2-4473-B5BE-579CB805CC4B}"/>
                </a:ext>
              </a:extLst>
            </p:cNvPr>
            <p:cNvSpPr txBox="1"/>
            <p:nvPr/>
          </p:nvSpPr>
          <p:spPr>
            <a:xfrm>
              <a:off x="646725" y="2423109"/>
              <a:ext cx="2857294" cy="369332"/>
            </a:xfrm>
            <a:prstGeom prst="rect">
              <a:avLst/>
            </a:prstGeom>
            <a:noFill/>
          </p:spPr>
          <p:txBody>
            <a:bodyPr wrap="square" rtlCol="0">
              <a:spAutoFit/>
            </a:bodyPr>
            <a:lstStyle/>
            <a:p>
              <a:pPr algn="ctr"/>
              <a:r>
                <a:rPr lang="en-GB" b="1" dirty="0">
                  <a:solidFill>
                    <a:schemeClr val="accent4"/>
                  </a:solidFill>
                  <a:latin typeface="Arial" panose="020B0604020202020204" pitchFamily="34" charset="0"/>
                  <a:cs typeface="Arial" panose="020B0604020202020204" pitchFamily="34" charset="0"/>
                </a:rPr>
                <a:t>Clinically preventable</a:t>
              </a:r>
            </a:p>
          </p:txBody>
        </p:sp>
        <p:pic>
          <p:nvPicPr>
            <p:cNvPr id="26" name="Graphic 25">
              <a:extLst>
                <a:ext uri="{FF2B5EF4-FFF2-40B4-BE49-F238E27FC236}">
                  <a16:creationId xmlns:a16="http://schemas.microsoft.com/office/drawing/2014/main" id="{705EF703-5561-4CCE-8AF9-369A9B965D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01494" y="1471812"/>
              <a:ext cx="947755" cy="947755"/>
            </a:xfrm>
            <a:prstGeom prst="rect">
              <a:avLst/>
            </a:prstGeom>
          </p:spPr>
        </p:pic>
        <p:sp>
          <p:nvSpPr>
            <p:cNvPr id="29" name="TextBox 28">
              <a:extLst>
                <a:ext uri="{FF2B5EF4-FFF2-40B4-BE49-F238E27FC236}">
                  <a16:creationId xmlns:a16="http://schemas.microsoft.com/office/drawing/2014/main" id="{1409C87B-B01F-4477-954A-FB764C7DD284}"/>
                </a:ext>
              </a:extLst>
            </p:cNvPr>
            <p:cNvSpPr txBox="1"/>
            <p:nvPr/>
          </p:nvSpPr>
          <p:spPr>
            <a:xfrm>
              <a:off x="254129" y="2900162"/>
              <a:ext cx="3642486" cy="2262158"/>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sz="1400" b="0" dirty="0">
                  <a:solidFill>
                    <a:schemeClr val="accent4"/>
                  </a:solidFill>
                  <a:latin typeface="Arial" panose="020B0604020202020204" pitchFamily="34" charset="0"/>
                  <a:cs typeface="Arial" panose="020B0604020202020204" pitchFamily="34" charset="0"/>
                </a:rPr>
                <a:t>Clinical care only available at the ED required</a:t>
              </a:r>
            </a:p>
            <a:p>
              <a:pPr marL="285750" indent="-285750">
                <a:spcBef>
                  <a:spcPts val="600"/>
                </a:spcBef>
                <a:spcAft>
                  <a:spcPts val="600"/>
                </a:spcAft>
                <a:buFont typeface="Arial" panose="020B0604020202020204" pitchFamily="34" charset="0"/>
                <a:buChar char="•"/>
              </a:pPr>
              <a:r>
                <a:rPr lang="en-GB" sz="1400" dirty="0">
                  <a:solidFill>
                    <a:schemeClr val="accent4"/>
                  </a:solidFill>
                  <a:latin typeface="Arial" panose="020B0604020202020204" pitchFamily="34" charset="0"/>
                  <a:cs typeface="Arial" panose="020B0604020202020204" pitchFamily="34" charset="0"/>
                </a:rPr>
                <a:t>Attendance may have been prevented with earlier intervention or better management of the condition</a:t>
              </a:r>
            </a:p>
            <a:p>
              <a:pPr marL="285750" indent="-285750">
                <a:buFont typeface="Arial" panose="020B0604020202020204" pitchFamily="34" charset="0"/>
                <a:buChar char="•"/>
              </a:pPr>
              <a:r>
                <a:rPr lang="en-GB" sz="1400" b="1" dirty="0">
                  <a:solidFill>
                    <a:schemeClr val="accent4"/>
                  </a:solidFill>
                  <a:latin typeface="Arial" panose="020B0604020202020204" pitchFamily="34" charset="0"/>
                  <a:cs typeface="Arial" panose="020B0604020202020204" pitchFamily="34" charset="0"/>
                </a:rPr>
                <a:t>Potential policy lever: </a:t>
              </a:r>
              <a:r>
                <a:rPr lang="en-GB" sz="1400" dirty="0">
                  <a:solidFill>
                    <a:schemeClr val="accent4"/>
                  </a:solidFill>
                  <a:latin typeface="Arial" panose="020B0604020202020204" pitchFamily="34" charset="0"/>
                  <a:cs typeface="Arial" panose="020B0604020202020204" pitchFamily="34" charset="0"/>
                </a:rPr>
                <a:t>improving access to and quality of primary care services, dependant on conditions targeted.</a:t>
              </a:r>
            </a:p>
          </p:txBody>
        </p:sp>
      </p:grpSp>
      <p:grpSp>
        <p:nvGrpSpPr>
          <p:cNvPr id="7" name="Group 6">
            <a:extLst>
              <a:ext uri="{FF2B5EF4-FFF2-40B4-BE49-F238E27FC236}">
                <a16:creationId xmlns:a16="http://schemas.microsoft.com/office/drawing/2014/main" id="{D2E8700B-C7E0-48F6-B766-2B3B81FF72D6}"/>
              </a:ext>
            </a:extLst>
          </p:cNvPr>
          <p:cNvGrpSpPr/>
          <p:nvPr/>
        </p:nvGrpSpPr>
        <p:grpSpPr>
          <a:xfrm>
            <a:off x="8102822" y="1361278"/>
            <a:ext cx="3769269" cy="3917583"/>
            <a:chOff x="8143805" y="1367017"/>
            <a:chExt cx="3769269" cy="3917583"/>
          </a:xfrm>
        </p:grpSpPr>
        <p:sp>
          <p:nvSpPr>
            <p:cNvPr id="28" name="Rectangle: Rounded Corners 27">
              <a:extLst>
                <a:ext uri="{FF2B5EF4-FFF2-40B4-BE49-F238E27FC236}">
                  <a16:creationId xmlns:a16="http://schemas.microsoft.com/office/drawing/2014/main" id="{048CB687-EDE6-4794-8B68-83831C990875}"/>
                </a:ext>
              </a:extLst>
            </p:cNvPr>
            <p:cNvSpPr/>
            <p:nvPr/>
          </p:nvSpPr>
          <p:spPr>
            <a:xfrm>
              <a:off x="8143805" y="1367017"/>
              <a:ext cx="3642486" cy="3917583"/>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GB" sz="1400" dirty="0">
                <a:solidFill>
                  <a:prstClr val="white"/>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Others can build on the model, using their own data to bring in other relevant variables </a:t>
              </a:r>
            </a:p>
          </p:txBody>
        </p:sp>
        <p:sp>
          <p:nvSpPr>
            <p:cNvPr id="18" name="TextBox 17">
              <a:extLst>
                <a:ext uri="{FF2B5EF4-FFF2-40B4-BE49-F238E27FC236}">
                  <a16:creationId xmlns:a16="http://schemas.microsoft.com/office/drawing/2014/main" id="{494B94A0-5B5E-414C-A4B0-228201F82252}"/>
                </a:ext>
              </a:extLst>
            </p:cNvPr>
            <p:cNvSpPr txBox="1"/>
            <p:nvPr/>
          </p:nvSpPr>
          <p:spPr>
            <a:xfrm>
              <a:off x="8641227" y="2494350"/>
              <a:ext cx="2857294" cy="369332"/>
            </a:xfrm>
            <a:prstGeom prst="rect">
              <a:avLst/>
            </a:prstGeom>
            <a:noFill/>
          </p:spPr>
          <p:txBody>
            <a:bodyPr wrap="square" rtlCol="0">
              <a:spAutoFit/>
            </a:bodyPr>
            <a:lstStyle/>
            <a:p>
              <a:pPr algn="ctr"/>
              <a:r>
                <a:rPr lang="en-GB" b="1">
                  <a:solidFill>
                    <a:schemeClr val="tx2"/>
                  </a:solidFill>
                  <a:latin typeface="Arial" panose="020B0604020202020204" pitchFamily="34" charset="0"/>
                  <a:cs typeface="Arial" panose="020B0604020202020204" pitchFamily="34" charset="0"/>
                </a:rPr>
                <a:t>Clinically divertible</a:t>
              </a:r>
            </a:p>
          </p:txBody>
        </p:sp>
        <p:pic>
          <p:nvPicPr>
            <p:cNvPr id="24" name="Graphic 23">
              <a:extLst>
                <a:ext uri="{FF2B5EF4-FFF2-40B4-BE49-F238E27FC236}">
                  <a16:creationId xmlns:a16="http://schemas.microsoft.com/office/drawing/2014/main" id="{946A3929-795E-4CED-9EC9-BA9C5AA031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91840" y="1517981"/>
              <a:ext cx="946416" cy="946416"/>
            </a:xfrm>
            <a:prstGeom prst="rect">
              <a:avLst/>
            </a:prstGeom>
          </p:spPr>
        </p:pic>
        <p:sp>
          <p:nvSpPr>
            <p:cNvPr id="30" name="TextBox 29">
              <a:extLst>
                <a:ext uri="{FF2B5EF4-FFF2-40B4-BE49-F238E27FC236}">
                  <a16:creationId xmlns:a16="http://schemas.microsoft.com/office/drawing/2014/main" id="{5FD8137D-A997-4EB3-A698-D18D72649E28}"/>
                </a:ext>
              </a:extLst>
            </p:cNvPr>
            <p:cNvSpPr txBox="1"/>
            <p:nvPr/>
          </p:nvSpPr>
          <p:spPr>
            <a:xfrm>
              <a:off x="8226674" y="2857332"/>
              <a:ext cx="3686400" cy="2339102"/>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GB" sz="1400" dirty="0">
                  <a:solidFill>
                    <a:schemeClr val="tx2"/>
                  </a:solidFill>
                  <a:latin typeface="Arial" panose="020B0604020202020204" pitchFamily="34" charset="0"/>
                  <a:cs typeface="Arial" panose="020B0604020202020204" pitchFamily="34" charset="0"/>
                </a:rPr>
                <a:t>Clinical care required, but not of the specialist services provided in the ED</a:t>
              </a:r>
            </a:p>
            <a:p>
              <a:pPr marL="285750" indent="-285750">
                <a:spcBef>
                  <a:spcPts val="600"/>
                </a:spcBef>
                <a:spcAft>
                  <a:spcPts val="600"/>
                </a:spcAft>
                <a:buFont typeface="Arial" panose="020B0604020202020204" pitchFamily="34" charset="0"/>
                <a:buChar char="•"/>
              </a:pPr>
              <a:r>
                <a:rPr lang="en-GB" sz="1400" dirty="0">
                  <a:solidFill>
                    <a:schemeClr val="tx2"/>
                  </a:solidFill>
                  <a:latin typeface="Arial" panose="020B0604020202020204" pitchFamily="34" charset="0"/>
                  <a:cs typeface="Arial" panose="020B0604020202020204" pitchFamily="34" charset="0"/>
                </a:rPr>
                <a:t>Patient more appropriately treated elsewhere in the healthcare system</a:t>
              </a:r>
            </a:p>
            <a:p>
              <a:pPr marL="285750" indent="-285750">
                <a:spcBef>
                  <a:spcPts val="600"/>
                </a:spcBef>
                <a:spcAft>
                  <a:spcPts val="600"/>
                </a:spcAft>
                <a:buFont typeface="Arial" panose="020B0604020202020204" pitchFamily="34" charset="0"/>
                <a:buChar char="•"/>
              </a:pPr>
              <a:r>
                <a:rPr lang="en-GB" sz="1400" b="1" dirty="0">
                  <a:solidFill>
                    <a:srgbClr val="003087"/>
                  </a:solidFill>
                  <a:latin typeface="Arial" panose="020B0604020202020204" pitchFamily="34" charset="0"/>
                  <a:cs typeface="Arial" panose="020B0604020202020204" pitchFamily="34" charset="0"/>
                </a:rPr>
                <a:t>Potential policy lever: </a:t>
              </a:r>
              <a:r>
                <a:rPr lang="en-GB" sz="1400" dirty="0">
                  <a:solidFill>
                    <a:schemeClr val="tx2"/>
                  </a:solidFill>
                  <a:latin typeface="Arial" panose="020B0604020202020204" pitchFamily="34" charset="0"/>
                  <a:cs typeface="Arial" panose="020B0604020202020204" pitchFamily="34" charset="0"/>
                </a:rPr>
                <a:t>Likely responsive to increased availability of other health services e.g. general practice and availability of low-intensity urgent services</a:t>
              </a:r>
            </a:p>
          </p:txBody>
        </p:sp>
      </p:grpSp>
      <p:sp>
        <p:nvSpPr>
          <p:cNvPr id="21" name="TextBox 20">
            <a:extLst>
              <a:ext uri="{FF2B5EF4-FFF2-40B4-BE49-F238E27FC236}">
                <a16:creationId xmlns:a16="http://schemas.microsoft.com/office/drawing/2014/main" id="{0254FF25-906E-4EE3-BEB2-D28C9D0FA446}"/>
              </a:ext>
            </a:extLst>
          </p:cNvPr>
          <p:cNvSpPr txBox="1"/>
          <p:nvPr/>
        </p:nvSpPr>
        <p:spPr>
          <a:xfrm>
            <a:off x="3630832" y="6241062"/>
            <a:ext cx="8445519" cy="461665"/>
          </a:xfrm>
          <a:prstGeom prst="rect">
            <a:avLst/>
          </a:prstGeom>
          <a:noFill/>
        </p:spPr>
        <p:txBody>
          <a:bodyPr wrap="square">
            <a:spAutoFit/>
          </a:bodyPr>
          <a:lstStyle/>
          <a:p>
            <a:pPr algn="r"/>
            <a:r>
              <a:rPr lang="en-GB" sz="1200" b="0" i="0" dirty="0">
                <a:effectLst/>
              </a:rPr>
              <a:t>Parkinson, B., </a:t>
            </a:r>
            <a:r>
              <a:rPr lang="en-GB" sz="1200" b="0" i="0" dirty="0" err="1">
                <a:effectLst/>
              </a:rPr>
              <a:t>Meacock</a:t>
            </a:r>
            <a:r>
              <a:rPr lang="en-GB" sz="1200" b="0" i="0" dirty="0">
                <a:effectLst/>
              </a:rPr>
              <a:t>, R., </a:t>
            </a:r>
            <a:r>
              <a:rPr lang="en-GB" sz="1200" b="0" i="0" dirty="0" err="1">
                <a:effectLst/>
              </a:rPr>
              <a:t>Checkland</a:t>
            </a:r>
            <a:r>
              <a:rPr lang="en-GB" sz="1200" b="0" i="0" dirty="0">
                <a:effectLst/>
              </a:rPr>
              <a:t>, K., and Sutton, M., (2021). </a:t>
            </a:r>
            <a:r>
              <a:rPr lang="en-GB" sz="1200" b="0" i="1" dirty="0">
                <a:effectLst/>
              </a:rPr>
              <a:t>Clarifying the concept of avoidable emergency department attendance</a:t>
            </a:r>
            <a:r>
              <a:rPr lang="en-GB" sz="1200" b="0" i="0" dirty="0">
                <a:effectLst/>
              </a:rPr>
              <a:t>. Journal of Health Services Research and Policy, 26 (1).</a:t>
            </a:r>
          </a:p>
        </p:txBody>
      </p:sp>
      <p:sp>
        <p:nvSpPr>
          <p:cNvPr id="22" name="Footer Placeholder 3">
            <a:extLst>
              <a:ext uri="{FF2B5EF4-FFF2-40B4-BE49-F238E27FC236}">
                <a16:creationId xmlns:a16="http://schemas.microsoft.com/office/drawing/2014/main" id="{F3A79A50-4EA1-480D-9966-A8C7A1466079}"/>
              </a:ext>
            </a:extLst>
          </p:cNvPr>
          <p:cNvSpPr txBox="1">
            <a:spLocks/>
          </p:cNvSpPr>
          <p:nvPr/>
        </p:nvSpPr>
        <p:spPr>
          <a:xfrm>
            <a:off x="920902" y="6333440"/>
            <a:ext cx="7630885" cy="365125"/>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accent3">
                    <a:lumMod val="60000"/>
                    <a:lumOff val="40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a:solidFill>
                  <a:srgbClr val="0071D1">
                    <a:lumMod val="60000"/>
                    <a:lumOff val="40000"/>
                  </a:srgbClr>
                </a:solidFill>
              </a:rPr>
              <a:t>‘Avoidable’ Emergency Department attendances</a:t>
            </a:r>
            <a:endParaRPr lang="en-US" dirty="0">
              <a:solidFill>
                <a:srgbClr val="0071D1">
                  <a:lumMod val="60000"/>
                  <a:lumOff val="40000"/>
                </a:srgbClr>
              </a:solidFill>
            </a:endParaRPr>
          </a:p>
        </p:txBody>
      </p:sp>
      <p:sp>
        <p:nvSpPr>
          <p:cNvPr id="31" name="Rectangle: Rounded Corners 30">
            <a:extLst>
              <a:ext uri="{FF2B5EF4-FFF2-40B4-BE49-F238E27FC236}">
                <a16:creationId xmlns:a16="http://schemas.microsoft.com/office/drawing/2014/main" id="{B228C91C-AF17-47EF-9DC6-002517E2B561}"/>
              </a:ext>
            </a:extLst>
          </p:cNvPr>
          <p:cNvSpPr/>
          <p:nvPr/>
        </p:nvSpPr>
        <p:spPr>
          <a:xfrm>
            <a:off x="312475" y="5336134"/>
            <a:ext cx="11430334" cy="840047"/>
          </a:xfrm>
          <a:prstGeom prst="roundRect">
            <a:avLst>
              <a:gd name="adj" fmla="val 124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GB" sz="1400" b="1" dirty="0">
                <a:solidFill>
                  <a:schemeClr val="tx1"/>
                </a:solidFill>
                <a:latin typeface="Arial" panose="020B0604020202020204" pitchFamily="34" charset="0"/>
                <a:cs typeface="Arial" panose="020B0604020202020204" pitchFamily="34" charset="0"/>
              </a:rPr>
              <a:t>Our package focuses on ‘clinically divertible’ ED attendances</a:t>
            </a:r>
            <a:r>
              <a:rPr lang="en-GB" sz="1400" dirty="0">
                <a:solidFill>
                  <a:schemeClr val="tx1"/>
                </a:solidFill>
                <a:latin typeface="Arial" panose="020B0604020202020204" pitchFamily="34" charset="0"/>
                <a:cs typeface="Arial" panose="020B0604020202020204" pitchFamily="34" charset="0"/>
              </a:rPr>
              <a:t>, where a GP appointment may have been a substitute. This is based on an ‘avoidable’ attendances definition from extensive academic research done by University of Sheffield, with input from GP and ED clinicians. These are </a:t>
            </a:r>
            <a:r>
              <a:rPr lang="en-GB" sz="1400" b="1" dirty="0">
                <a:solidFill>
                  <a:schemeClr val="tx1"/>
                </a:solidFill>
                <a:latin typeface="Arial" panose="020B0604020202020204" pitchFamily="34" charset="0"/>
                <a:cs typeface="Arial" panose="020B0604020202020204" pitchFamily="34" charset="0"/>
              </a:rPr>
              <a:t>‘non-urgent attendances for care that could reasonably have been provided elsewhere’.</a:t>
            </a:r>
          </a:p>
        </p:txBody>
      </p:sp>
    </p:spTree>
    <p:extLst>
      <p:ext uri="{BB962C8B-B14F-4D97-AF65-F5344CB8AC3E}">
        <p14:creationId xmlns:p14="http://schemas.microsoft.com/office/powerpoint/2010/main" val="336535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9C82360-5AD3-4A48-89E2-5B704463AD02}"/>
              </a:ext>
            </a:extLst>
          </p:cNvPr>
          <p:cNvSpPr txBox="1">
            <a:spLocks/>
          </p:cNvSpPr>
          <p:nvPr/>
        </p:nvSpPr>
        <p:spPr>
          <a:xfrm>
            <a:off x="614920" y="394301"/>
            <a:ext cx="10178976" cy="611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5EB8"/>
                </a:solidFill>
                <a:latin typeface="Arial" panose="020B0604020202020204" pitchFamily="34" charset="0"/>
                <a:ea typeface="+mj-ea"/>
                <a:cs typeface="Arial" panose="020B0604020202020204" pitchFamily="34" charset="0"/>
              </a:defRPr>
            </a:lvl1pPr>
          </a:lstStyle>
          <a:p>
            <a:r>
              <a:rPr lang="en-GB" sz="3600" dirty="0"/>
              <a:t>Implementation in R</a:t>
            </a:r>
            <a:endParaRPr lang="en-GB" sz="3600" dirty="0">
              <a:latin typeface="+mn-lt"/>
            </a:endParaRPr>
          </a:p>
        </p:txBody>
      </p:sp>
      <p:sp>
        <p:nvSpPr>
          <p:cNvPr id="8" name="Rectangle: Rounded Corners 7">
            <a:extLst>
              <a:ext uri="{FF2B5EF4-FFF2-40B4-BE49-F238E27FC236}">
                <a16:creationId xmlns:a16="http://schemas.microsoft.com/office/drawing/2014/main" id="{E8ED272C-16BA-4087-93E0-469BE5D5C392}"/>
              </a:ext>
            </a:extLst>
          </p:cNvPr>
          <p:cNvSpPr/>
          <p:nvPr/>
        </p:nvSpPr>
        <p:spPr>
          <a:xfrm>
            <a:off x="358533" y="3578289"/>
            <a:ext cx="11365420" cy="2762824"/>
          </a:xfrm>
          <a:prstGeom prst="roundRect">
            <a:avLst>
              <a:gd name="adj" fmla="val 2562"/>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prstClr val="white"/>
                </a:solidFill>
                <a:latin typeface="Arial" panose="020B0604020202020204" pitchFamily="34" charset="0"/>
                <a:cs typeface="Arial" panose="020B0604020202020204" pitchFamily="34" charset="0"/>
              </a:rPr>
              <a:t>Database-agnostic</a:t>
            </a:r>
            <a:r>
              <a:rPr lang="en-GB" sz="1400" dirty="0">
                <a:solidFill>
                  <a:prstClr val="white"/>
                </a:solidFill>
                <a:latin typeface="Arial" panose="020B0604020202020204" pitchFamily="34" charset="0"/>
                <a:cs typeface="Arial" panose="020B0604020202020204" pitchFamily="34" charset="0"/>
              </a:rPr>
              <a:t> – enabling users across the NHS to use their own data, provided the relevant data-points required are present</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User-friendly </a:t>
            </a:r>
            <a:r>
              <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easy for non-proficient R users to take on</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b="1" dirty="0">
                <a:solidFill>
                  <a:prstClr val="white"/>
                </a:solidFill>
                <a:latin typeface="Arial" panose="020B0604020202020204" pitchFamily="34" charset="0"/>
                <a:cs typeface="Arial" panose="020B0604020202020204" pitchFamily="34" charset="0"/>
              </a:rPr>
              <a:t>Customizable</a:t>
            </a:r>
            <a:r>
              <a:rPr lang="en-GB" sz="1400" dirty="0">
                <a:solidFill>
                  <a:prstClr val="white"/>
                </a:solidFill>
                <a:latin typeface="Arial" panose="020B0604020202020204" pitchFamily="34" charset="0"/>
                <a:cs typeface="Arial" panose="020B0604020202020204" pitchFamily="34" charset="0"/>
              </a:rPr>
              <a:t> – utilize different number/time allocation for slots, easily run models for longer ‘queues’ – e.g. 12 hr+ stays</a:t>
            </a:r>
            <a:endPar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36341CAD-DF45-480A-87DF-B3BD3A963E1F}"/>
              </a:ext>
            </a:extLst>
          </p:cNvPr>
          <p:cNvSpPr/>
          <p:nvPr/>
        </p:nvSpPr>
        <p:spPr>
          <a:xfrm>
            <a:off x="347759" y="1166191"/>
            <a:ext cx="6664199" cy="2262809"/>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GB" sz="1400" dirty="0">
              <a:solidFill>
                <a:prstClr val="white"/>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Others can build on the model, using their own data to bring in other relevant variables </a:t>
            </a:r>
          </a:p>
        </p:txBody>
      </p:sp>
      <p:sp>
        <p:nvSpPr>
          <p:cNvPr id="17" name="TextBox 16">
            <a:extLst>
              <a:ext uri="{FF2B5EF4-FFF2-40B4-BE49-F238E27FC236}">
                <a16:creationId xmlns:a16="http://schemas.microsoft.com/office/drawing/2014/main" id="{A6F9DE65-B0CC-4096-A1FA-784DFF19D561}"/>
              </a:ext>
            </a:extLst>
          </p:cNvPr>
          <p:cNvSpPr txBox="1"/>
          <p:nvPr/>
        </p:nvSpPr>
        <p:spPr>
          <a:xfrm>
            <a:off x="358534" y="2049946"/>
            <a:ext cx="3299482" cy="1169551"/>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latin typeface="Arial" panose="020B0604020202020204" pitchFamily="34" charset="0"/>
                <a:cs typeface="Arial" panose="020B0604020202020204" pitchFamily="34" charset="0"/>
              </a:rPr>
              <a:t>Identifies using Hospital Episode Statistics (HES) or Emergency Care Dataset (ECDS) which attendances were ‘avoidable’ as per the </a:t>
            </a:r>
            <a:r>
              <a:rPr lang="en-GB" sz="1400" dirty="0" err="1">
                <a:latin typeface="Arial" panose="020B0604020202020204" pitchFamily="34" charset="0"/>
                <a:cs typeface="Arial" panose="020B0604020202020204" pitchFamily="34" charset="0"/>
              </a:rPr>
              <a:t>ScHARR</a:t>
            </a:r>
            <a:r>
              <a:rPr lang="en-GB" sz="1400" dirty="0">
                <a:latin typeface="Arial" panose="020B0604020202020204" pitchFamily="34" charset="0"/>
                <a:cs typeface="Arial" panose="020B0604020202020204" pitchFamily="34" charset="0"/>
              </a:rPr>
              <a:t> definition</a:t>
            </a:r>
          </a:p>
        </p:txBody>
      </p:sp>
      <p:grpSp>
        <p:nvGrpSpPr>
          <p:cNvPr id="30" name="Group 29">
            <a:extLst>
              <a:ext uri="{FF2B5EF4-FFF2-40B4-BE49-F238E27FC236}">
                <a16:creationId xmlns:a16="http://schemas.microsoft.com/office/drawing/2014/main" id="{61F4C41F-09D4-4260-8B95-A5BB587969B1}"/>
              </a:ext>
            </a:extLst>
          </p:cNvPr>
          <p:cNvGrpSpPr/>
          <p:nvPr/>
        </p:nvGrpSpPr>
        <p:grpSpPr>
          <a:xfrm>
            <a:off x="450083" y="1274276"/>
            <a:ext cx="3206112" cy="500589"/>
            <a:chOff x="887504" y="1902173"/>
            <a:chExt cx="3206112" cy="500589"/>
          </a:xfrm>
        </p:grpSpPr>
        <p:sp>
          <p:nvSpPr>
            <p:cNvPr id="10" name="Rectangle: Rounded Corners 9">
              <a:extLst>
                <a:ext uri="{FF2B5EF4-FFF2-40B4-BE49-F238E27FC236}">
                  <a16:creationId xmlns:a16="http://schemas.microsoft.com/office/drawing/2014/main" id="{C6D862A5-0EEA-450F-B0CE-AB8640A11B79}"/>
                </a:ext>
              </a:extLst>
            </p:cNvPr>
            <p:cNvSpPr/>
            <p:nvPr/>
          </p:nvSpPr>
          <p:spPr>
            <a:xfrm>
              <a:off x="1038558" y="1902173"/>
              <a:ext cx="3055058"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Purpose</a:t>
              </a:r>
            </a:p>
          </p:txBody>
        </p:sp>
        <p:sp>
          <p:nvSpPr>
            <p:cNvPr id="12" name="Oval 11">
              <a:extLst>
                <a:ext uri="{FF2B5EF4-FFF2-40B4-BE49-F238E27FC236}">
                  <a16:creationId xmlns:a16="http://schemas.microsoft.com/office/drawing/2014/main" id="{2E42B75D-32E6-4C66-A09E-B0017166F80C}"/>
                </a:ext>
              </a:extLst>
            </p:cNvPr>
            <p:cNvSpPr>
              <a:spLocks noChangeAspect="1"/>
            </p:cNvSpPr>
            <p:nvPr/>
          </p:nvSpPr>
          <p:spPr>
            <a:xfrm>
              <a:off x="887504" y="1902244"/>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01 </a:t>
              </a:r>
            </a:p>
          </p:txBody>
        </p:sp>
        <p:grpSp>
          <p:nvGrpSpPr>
            <p:cNvPr id="27" name="Graphic 5" descr="Programmer male with solid fill">
              <a:extLst>
                <a:ext uri="{FF2B5EF4-FFF2-40B4-BE49-F238E27FC236}">
                  <a16:creationId xmlns:a16="http://schemas.microsoft.com/office/drawing/2014/main" id="{7AE34F3F-A0B3-40FA-AD9A-0AF423FD4407}"/>
                </a:ext>
              </a:extLst>
            </p:cNvPr>
            <p:cNvGrpSpPr/>
            <p:nvPr/>
          </p:nvGrpSpPr>
          <p:grpSpPr>
            <a:xfrm>
              <a:off x="3659939" y="1952089"/>
              <a:ext cx="317831" cy="400793"/>
              <a:chOff x="3659939" y="1952089"/>
              <a:chExt cx="317831" cy="400793"/>
            </a:xfrm>
            <a:solidFill>
              <a:schemeClr val="bg1"/>
            </a:solidFill>
          </p:grpSpPr>
          <p:sp>
            <p:nvSpPr>
              <p:cNvPr id="28" name="Freeform: Shape 27">
                <a:extLst>
                  <a:ext uri="{FF2B5EF4-FFF2-40B4-BE49-F238E27FC236}">
                    <a16:creationId xmlns:a16="http://schemas.microsoft.com/office/drawing/2014/main" id="{D57E0FF4-468C-4588-A9A0-9133918CDE3B}"/>
                  </a:ext>
                </a:extLst>
              </p:cNvPr>
              <p:cNvSpPr/>
              <p:nvPr/>
            </p:nvSpPr>
            <p:spPr>
              <a:xfrm>
                <a:off x="3659939" y="1952089"/>
                <a:ext cx="317831" cy="372973"/>
              </a:xfrm>
              <a:custGeom>
                <a:avLst/>
                <a:gdLst>
                  <a:gd name="connsiteX0" fmla="*/ 226108 w 317831"/>
                  <a:gd name="connsiteY0" fmla="*/ 215014 h 372973"/>
                  <a:gd name="connsiteX1" fmla="*/ 280333 w 317831"/>
                  <a:gd name="connsiteY1" fmla="*/ 242834 h 372973"/>
                  <a:gd name="connsiteX2" fmla="*/ 290706 w 317831"/>
                  <a:gd name="connsiteY2" fmla="*/ 264052 h 372973"/>
                  <a:gd name="connsiteX3" fmla="*/ 299193 w 317831"/>
                  <a:gd name="connsiteY3" fmla="*/ 337138 h 372973"/>
                  <a:gd name="connsiteX4" fmla="*/ 295421 w 317831"/>
                  <a:gd name="connsiteY4" fmla="*/ 345626 h 372973"/>
                  <a:gd name="connsiteX5" fmla="*/ 295421 w 317831"/>
                  <a:gd name="connsiteY5" fmla="*/ 345626 h 372973"/>
                  <a:gd name="connsiteX6" fmla="*/ 269959 w 317831"/>
                  <a:gd name="connsiteY6" fmla="*/ 357885 h 372973"/>
                  <a:gd name="connsiteX7" fmla="*/ 269959 w 317831"/>
                  <a:gd name="connsiteY7" fmla="*/ 372974 h 372973"/>
                  <a:gd name="connsiteX8" fmla="*/ 282690 w 317831"/>
                  <a:gd name="connsiteY8" fmla="*/ 372974 h 372973"/>
                  <a:gd name="connsiteX9" fmla="*/ 305795 w 317831"/>
                  <a:gd name="connsiteY9" fmla="*/ 361186 h 372973"/>
                  <a:gd name="connsiteX10" fmla="*/ 305795 w 317831"/>
                  <a:gd name="connsiteY10" fmla="*/ 361186 h 372973"/>
                  <a:gd name="connsiteX11" fmla="*/ 317583 w 317831"/>
                  <a:gd name="connsiteY11" fmla="*/ 334781 h 372973"/>
                  <a:gd name="connsiteX12" fmla="*/ 310038 w 317831"/>
                  <a:gd name="connsiteY12" fmla="*/ 263581 h 372973"/>
                  <a:gd name="connsiteX13" fmla="*/ 292592 w 317831"/>
                  <a:gd name="connsiteY13" fmla="*/ 228688 h 372973"/>
                  <a:gd name="connsiteX14" fmla="*/ 232709 w 317831"/>
                  <a:gd name="connsiteY14" fmla="*/ 197568 h 372973"/>
                  <a:gd name="connsiteX15" fmla="*/ 209604 w 317831"/>
                  <a:gd name="connsiteY15" fmla="*/ 188137 h 372973"/>
                  <a:gd name="connsiteX16" fmla="*/ 206775 w 317831"/>
                  <a:gd name="connsiteY16" fmla="*/ 183894 h 372973"/>
                  <a:gd name="connsiteX17" fmla="*/ 206775 w 317831"/>
                  <a:gd name="connsiteY17" fmla="*/ 172577 h 372973"/>
                  <a:gd name="connsiteX18" fmla="*/ 235066 w 317831"/>
                  <a:gd name="connsiteY18" fmla="*/ 113637 h 372973"/>
                  <a:gd name="connsiteX19" fmla="*/ 235066 w 317831"/>
                  <a:gd name="connsiteY19" fmla="*/ 96662 h 372973"/>
                  <a:gd name="connsiteX20" fmla="*/ 244497 w 317831"/>
                  <a:gd name="connsiteY20" fmla="*/ 99491 h 372973"/>
                  <a:gd name="connsiteX21" fmla="*/ 236481 w 317831"/>
                  <a:gd name="connsiteY21" fmla="*/ 75915 h 372973"/>
                  <a:gd name="connsiteX22" fmla="*/ 234123 w 317831"/>
                  <a:gd name="connsiteY22" fmla="*/ 66013 h 372973"/>
                  <a:gd name="connsiteX23" fmla="*/ 192158 w 317831"/>
                  <a:gd name="connsiteY23" fmla="*/ 8487 h 372973"/>
                  <a:gd name="connsiteX24" fmla="*/ 186028 w 317831"/>
                  <a:gd name="connsiteY24" fmla="*/ 8959 h 372973"/>
                  <a:gd name="connsiteX25" fmla="*/ 181785 w 317831"/>
                  <a:gd name="connsiteY25" fmla="*/ 12260 h 372973"/>
                  <a:gd name="connsiteX26" fmla="*/ 177069 w 317831"/>
                  <a:gd name="connsiteY26" fmla="*/ 5658 h 372973"/>
                  <a:gd name="connsiteX27" fmla="*/ 171411 w 317831"/>
                  <a:gd name="connsiteY27" fmla="*/ 1415 h 372973"/>
                  <a:gd name="connsiteX28" fmla="*/ 158680 w 317831"/>
                  <a:gd name="connsiteY28" fmla="*/ 0 h 372973"/>
                  <a:gd name="connsiteX29" fmla="*/ 83708 w 317831"/>
                  <a:gd name="connsiteY29" fmla="*/ 67428 h 372973"/>
                  <a:gd name="connsiteX30" fmla="*/ 83708 w 317831"/>
                  <a:gd name="connsiteY30" fmla="*/ 70728 h 372973"/>
                  <a:gd name="connsiteX31" fmla="*/ 83708 w 317831"/>
                  <a:gd name="connsiteY31" fmla="*/ 70728 h 372973"/>
                  <a:gd name="connsiteX32" fmla="*/ 83708 w 317831"/>
                  <a:gd name="connsiteY32" fmla="*/ 78744 h 372973"/>
                  <a:gd name="connsiteX33" fmla="*/ 77578 w 317831"/>
                  <a:gd name="connsiteY33" fmla="*/ 108450 h 372973"/>
                  <a:gd name="connsiteX34" fmla="*/ 69562 w 317831"/>
                  <a:gd name="connsiteY34" fmla="*/ 127311 h 372973"/>
                  <a:gd name="connsiteX35" fmla="*/ 84651 w 317831"/>
                  <a:gd name="connsiteY35" fmla="*/ 123067 h 372973"/>
                  <a:gd name="connsiteX36" fmla="*/ 111999 w 317831"/>
                  <a:gd name="connsiteY36" fmla="*/ 171634 h 372973"/>
                  <a:gd name="connsiteX37" fmla="*/ 111999 w 317831"/>
                  <a:gd name="connsiteY37" fmla="*/ 183422 h 372973"/>
                  <a:gd name="connsiteX38" fmla="*/ 109170 w 317831"/>
                  <a:gd name="connsiteY38" fmla="*/ 187666 h 372973"/>
                  <a:gd name="connsiteX39" fmla="*/ 86066 w 317831"/>
                  <a:gd name="connsiteY39" fmla="*/ 197096 h 372973"/>
                  <a:gd name="connsiteX40" fmla="*/ 26182 w 317831"/>
                  <a:gd name="connsiteY40" fmla="*/ 228217 h 372973"/>
                  <a:gd name="connsiteX41" fmla="*/ 8264 w 317831"/>
                  <a:gd name="connsiteY41" fmla="*/ 263109 h 372973"/>
                  <a:gd name="connsiteX42" fmla="*/ 249 w 317831"/>
                  <a:gd name="connsiteY42" fmla="*/ 334781 h 372973"/>
                  <a:gd name="connsiteX43" fmla="*/ 12037 w 317831"/>
                  <a:gd name="connsiteY43" fmla="*/ 361186 h 372973"/>
                  <a:gd name="connsiteX44" fmla="*/ 35141 w 317831"/>
                  <a:gd name="connsiteY44" fmla="*/ 372974 h 372973"/>
                  <a:gd name="connsiteX45" fmla="*/ 48344 w 317831"/>
                  <a:gd name="connsiteY45" fmla="*/ 372974 h 372973"/>
                  <a:gd name="connsiteX46" fmla="*/ 48344 w 317831"/>
                  <a:gd name="connsiteY46" fmla="*/ 358357 h 372973"/>
                  <a:gd name="connsiteX47" fmla="*/ 22882 w 317831"/>
                  <a:gd name="connsiteY47" fmla="*/ 346097 h 372973"/>
                  <a:gd name="connsiteX48" fmla="*/ 19109 w 317831"/>
                  <a:gd name="connsiteY48" fmla="*/ 337610 h 372973"/>
                  <a:gd name="connsiteX49" fmla="*/ 27125 w 317831"/>
                  <a:gd name="connsiteY49" fmla="*/ 264995 h 372973"/>
                  <a:gd name="connsiteX50" fmla="*/ 27125 w 317831"/>
                  <a:gd name="connsiteY50" fmla="*/ 264052 h 372973"/>
                  <a:gd name="connsiteX51" fmla="*/ 37970 w 317831"/>
                  <a:gd name="connsiteY51" fmla="*/ 242834 h 372973"/>
                  <a:gd name="connsiteX52" fmla="*/ 92195 w 317831"/>
                  <a:gd name="connsiteY52" fmla="*/ 215014 h 372973"/>
                  <a:gd name="connsiteX53" fmla="*/ 99740 w 317831"/>
                  <a:gd name="connsiteY53" fmla="*/ 212656 h 372973"/>
                  <a:gd name="connsiteX54" fmla="*/ 159151 w 317831"/>
                  <a:gd name="connsiteY54" fmla="*/ 226331 h 372973"/>
                  <a:gd name="connsiteX55" fmla="*/ 219035 w 317831"/>
                  <a:gd name="connsiteY55" fmla="*/ 212656 h 372973"/>
                  <a:gd name="connsiteX56" fmla="*/ 226108 w 317831"/>
                  <a:gd name="connsiteY56" fmla="*/ 215014 h 372973"/>
                  <a:gd name="connsiteX57" fmla="*/ 102569 w 317831"/>
                  <a:gd name="connsiteY57" fmla="*/ 117409 h 372973"/>
                  <a:gd name="connsiteX58" fmla="*/ 201588 w 317831"/>
                  <a:gd name="connsiteY58" fmla="*/ 61298 h 372973"/>
                  <a:gd name="connsiteX59" fmla="*/ 215734 w 317831"/>
                  <a:gd name="connsiteY59" fmla="*/ 80159 h 372973"/>
                  <a:gd name="connsiteX60" fmla="*/ 215734 w 317831"/>
                  <a:gd name="connsiteY60" fmla="*/ 113165 h 372973"/>
                  <a:gd name="connsiteX61" fmla="*/ 159151 w 317831"/>
                  <a:gd name="connsiteY61" fmla="*/ 169748 h 372973"/>
                  <a:gd name="connsiteX62" fmla="*/ 102569 w 317831"/>
                  <a:gd name="connsiteY62" fmla="*/ 117409 h 372973"/>
                  <a:gd name="connsiteX63" fmla="*/ 121430 w 317831"/>
                  <a:gd name="connsiteY63" fmla="*/ 202283 h 372973"/>
                  <a:gd name="connsiteX64" fmla="*/ 130860 w 317831"/>
                  <a:gd name="connsiteY64" fmla="*/ 183422 h 372973"/>
                  <a:gd name="connsiteX65" fmla="*/ 130860 w 317831"/>
                  <a:gd name="connsiteY65" fmla="*/ 182950 h 372973"/>
                  <a:gd name="connsiteX66" fmla="*/ 187443 w 317831"/>
                  <a:gd name="connsiteY66" fmla="*/ 182950 h 372973"/>
                  <a:gd name="connsiteX67" fmla="*/ 187443 w 317831"/>
                  <a:gd name="connsiteY67" fmla="*/ 183422 h 372973"/>
                  <a:gd name="connsiteX68" fmla="*/ 196402 w 317831"/>
                  <a:gd name="connsiteY68" fmla="*/ 202283 h 372973"/>
                  <a:gd name="connsiteX69" fmla="*/ 158680 w 317831"/>
                  <a:gd name="connsiteY69" fmla="*/ 207470 h 372973"/>
                  <a:gd name="connsiteX70" fmla="*/ 121430 w 317831"/>
                  <a:gd name="connsiteY70" fmla="*/ 202283 h 37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17831" h="372973">
                    <a:moveTo>
                      <a:pt x="226108" y="215014"/>
                    </a:moveTo>
                    <a:cubicBezTo>
                      <a:pt x="245911" y="222087"/>
                      <a:pt x="264772" y="230103"/>
                      <a:pt x="280333" y="242834"/>
                    </a:cubicBezTo>
                    <a:cubicBezTo>
                      <a:pt x="286934" y="248021"/>
                      <a:pt x="290706" y="255565"/>
                      <a:pt x="290706" y="264052"/>
                    </a:cubicBezTo>
                    <a:lnTo>
                      <a:pt x="299193" y="337138"/>
                    </a:lnTo>
                    <a:cubicBezTo>
                      <a:pt x="299665" y="340439"/>
                      <a:pt x="298250" y="343739"/>
                      <a:pt x="295421" y="345626"/>
                    </a:cubicBezTo>
                    <a:lnTo>
                      <a:pt x="295421" y="345626"/>
                    </a:lnTo>
                    <a:cubicBezTo>
                      <a:pt x="287405" y="350812"/>
                      <a:pt x="278918" y="355056"/>
                      <a:pt x="269959" y="357885"/>
                    </a:cubicBezTo>
                    <a:lnTo>
                      <a:pt x="269959" y="372974"/>
                    </a:lnTo>
                    <a:lnTo>
                      <a:pt x="282690" y="372974"/>
                    </a:lnTo>
                    <a:cubicBezTo>
                      <a:pt x="290706" y="369673"/>
                      <a:pt x="298722" y="365901"/>
                      <a:pt x="305795" y="361186"/>
                    </a:cubicBezTo>
                    <a:lnTo>
                      <a:pt x="305795" y="361186"/>
                    </a:lnTo>
                    <a:cubicBezTo>
                      <a:pt x="314282" y="355528"/>
                      <a:pt x="318997" y="345154"/>
                      <a:pt x="317583" y="334781"/>
                    </a:cubicBezTo>
                    <a:lnTo>
                      <a:pt x="310038" y="263581"/>
                    </a:lnTo>
                    <a:cubicBezTo>
                      <a:pt x="309567" y="249907"/>
                      <a:pt x="303437" y="237176"/>
                      <a:pt x="292592" y="228688"/>
                    </a:cubicBezTo>
                    <a:cubicBezTo>
                      <a:pt x="275146" y="214071"/>
                      <a:pt x="254399" y="205112"/>
                      <a:pt x="232709" y="197568"/>
                    </a:cubicBezTo>
                    <a:lnTo>
                      <a:pt x="209604" y="188137"/>
                    </a:lnTo>
                    <a:cubicBezTo>
                      <a:pt x="207718" y="187194"/>
                      <a:pt x="206775" y="185780"/>
                      <a:pt x="206775" y="183894"/>
                    </a:cubicBezTo>
                    <a:lnTo>
                      <a:pt x="206775" y="172577"/>
                    </a:lnTo>
                    <a:cubicBezTo>
                      <a:pt x="224693" y="158431"/>
                      <a:pt x="235066" y="136741"/>
                      <a:pt x="235066" y="113637"/>
                    </a:cubicBezTo>
                    <a:lnTo>
                      <a:pt x="235066" y="96662"/>
                    </a:lnTo>
                    <a:cubicBezTo>
                      <a:pt x="237896" y="98548"/>
                      <a:pt x="241196" y="99020"/>
                      <a:pt x="244497" y="99491"/>
                    </a:cubicBezTo>
                    <a:lnTo>
                      <a:pt x="236481" y="75915"/>
                    </a:lnTo>
                    <a:cubicBezTo>
                      <a:pt x="235538" y="72614"/>
                      <a:pt x="234595" y="69314"/>
                      <a:pt x="234123" y="66013"/>
                    </a:cubicBezTo>
                    <a:cubicBezTo>
                      <a:pt x="230351" y="39136"/>
                      <a:pt x="214320" y="20275"/>
                      <a:pt x="192158" y="8487"/>
                    </a:cubicBezTo>
                    <a:cubicBezTo>
                      <a:pt x="190272" y="7544"/>
                      <a:pt x="187914" y="7544"/>
                      <a:pt x="186028" y="8959"/>
                    </a:cubicBezTo>
                    <a:lnTo>
                      <a:pt x="181785" y="12260"/>
                    </a:lnTo>
                    <a:lnTo>
                      <a:pt x="177069" y="5658"/>
                    </a:lnTo>
                    <a:cubicBezTo>
                      <a:pt x="175655" y="3772"/>
                      <a:pt x="173769" y="1886"/>
                      <a:pt x="171411" y="1415"/>
                    </a:cubicBezTo>
                    <a:cubicBezTo>
                      <a:pt x="167167" y="472"/>
                      <a:pt x="162924" y="0"/>
                      <a:pt x="158680" y="0"/>
                    </a:cubicBezTo>
                    <a:cubicBezTo>
                      <a:pt x="121430" y="0"/>
                      <a:pt x="90309" y="29234"/>
                      <a:pt x="83708" y="67428"/>
                    </a:cubicBezTo>
                    <a:lnTo>
                      <a:pt x="83708" y="70728"/>
                    </a:lnTo>
                    <a:lnTo>
                      <a:pt x="83708" y="70728"/>
                    </a:lnTo>
                    <a:lnTo>
                      <a:pt x="83708" y="78744"/>
                    </a:lnTo>
                    <a:cubicBezTo>
                      <a:pt x="83708" y="89118"/>
                      <a:pt x="81822" y="99020"/>
                      <a:pt x="77578" y="108450"/>
                    </a:cubicBezTo>
                    <a:lnTo>
                      <a:pt x="69562" y="127311"/>
                    </a:lnTo>
                    <a:cubicBezTo>
                      <a:pt x="69562" y="127311"/>
                      <a:pt x="75221" y="125896"/>
                      <a:pt x="84651" y="123067"/>
                    </a:cubicBezTo>
                    <a:cubicBezTo>
                      <a:pt x="87009" y="142400"/>
                      <a:pt x="96911" y="159846"/>
                      <a:pt x="111999" y="171634"/>
                    </a:cubicBezTo>
                    <a:lnTo>
                      <a:pt x="111999" y="183422"/>
                    </a:lnTo>
                    <a:cubicBezTo>
                      <a:pt x="111999" y="185308"/>
                      <a:pt x="111056" y="187194"/>
                      <a:pt x="109170" y="187666"/>
                    </a:cubicBezTo>
                    <a:lnTo>
                      <a:pt x="86066" y="197096"/>
                    </a:lnTo>
                    <a:cubicBezTo>
                      <a:pt x="64376" y="204641"/>
                      <a:pt x="43629" y="213599"/>
                      <a:pt x="26182" y="228217"/>
                    </a:cubicBezTo>
                    <a:cubicBezTo>
                      <a:pt x="15337" y="236704"/>
                      <a:pt x="8736" y="249435"/>
                      <a:pt x="8264" y="263109"/>
                    </a:cubicBezTo>
                    <a:lnTo>
                      <a:pt x="249" y="334781"/>
                    </a:lnTo>
                    <a:cubicBezTo>
                      <a:pt x="-1166" y="345154"/>
                      <a:pt x="3549" y="355528"/>
                      <a:pt x="12037" y="361186"/>
                    </a:cubicBezTo>
                    <a:cubicBezTo>
                      <a:pt x="19109" y="365901"/>
                      <a:pt x="27125" y="369673"/>
                      <a:pt x="35141" y="372974"/>
                    </a:cubicBezTo>
                    <a:lnTo>
                      <a:pt x="48344" y="372974"/>
                    </a:lnTo>
                    <a:lnTo>
                      <a:pt x="48344" y="358357"/>
                    </a:lnTo>
                    <a:cubicBezTo>
                      <a:pt x="39385" y="355056"/>
                      <a:pt x="30897" y="351284"/>
                      <a:pt x="22882" y="346097"/>
                    </a:cubicBezTo>
                    <a:cubicBezTo>
                      <a:pt x="20052" y="344211"/>
                      <a:pt x="18638" y="340910"/>
                      <a:pt x="19109" y="337610"/>
                    </a:cubicBezTo>
                    <a:lnTo>
                      <a:pt x="27125" y="264995"/>
                    </a:lnTo>
                    <a:lnTo>
                      <a:pt x="27125" y="264052"/>
                    </a:lnTo>
                    <a:cubicBezTo>
                      <a:pt x="27125" y="255565"/>
                      <a:pt x="31369" y="248021"/>
                      <a:pt x="37970" y="242834"/>
                    </a:cubicBezTo>
                    <a:cubicBezTo>
                      <a:pt x="53531" y="230103"/>
                      <a:pt x="72391" y="222087"/>
                      <a:pt x="92195" y="215014"/>
                    </a:cubicBezTo>
                    <a:lnTo>
                      <a:pt x="99740" y="212656"/>
                    </a:lnTo>
                    <a:cubicBezTo>
                      <a:pt x="113414" y="221144"/>
                      <a:pt x="135104" y="226331"/>
                      <a:pt x="159151" y="226331"/>
                    </a:cubicBezTo>
                    <a:cubicBezTo>
                      <a:pt x="183199" y="226331"/>
                      <a:pt x="204889" y="221144"/>
                      <a:pt x="219035" y="212656"/>
                    </a:cubicBezTo>
                    <a:lnTo>
                      <a:pt x="226108" y="215014"/>
                    </a:lnTo>
                    <a:close/>
                    <a:moveTo>
                      <a:pt x="102569" y="117409"/>
                    </a:moveTo>
                    <a:cubicBezTo>
                      <a:pt x="134632" y="106564"/>
                      <a:pt x="180841" y="87703"/>
                      <a:pt x="201588" y="61298"/>
                    </a:cubicBezTo>
                    <a:cubicBezTo>
                      <a:pt x="205832" y="67899"/>
                      <a:pt x="210547" y="74029"/>
                      <a:pt x="215734" y="80159"/>
                    </a:cubicBezTo>
                    <a:lnTo>
                      <a:pt x="215734" y="113165"/>
                    </a:lnTo>
                    <a:cubicBezTo>
                      <a:pt x="215734" y="144286"/>
                      <a:pt x="190272" y="169748"/>
                      <a:pt x="159151" y="169748"/>
                    </a:cubicBezTo>
                    <a:cubicBezTo>
                      <a:pt x="129446" y="169748"/>
                      <a:pt x="104926" y="147115"/>
                      <a:pt x="102569" y="117409"/>
                    </a:cubicBezTo>
                    <a:close/>
                    <a:moveTo>
                      <a:pt x="121430" y="202283"/>
                    </a:moveTo>
                    <a:cubicBezTo>
                      <a:pt x="127088" y="198039"/>
                      <a:pt x="130860" y="190966"/>
                      <a:pt x="130860" y="183422"/>
                    </a:cubicBezTo>
                    <a:lnTo>
                      <a:pt x="130860" y="182950"/>
                    </a:lnTo>
                    <a:cubicBezTo>
                      <a:pt x="148778" y="190495"/>
                      <a:pt x="169525" y="190495"/>
                      <a:pt x="187443" y="182950"/>
                    </a:cubicBezTo>
                    <a:lnTo>
                      <a:pt x="187443" y="183422"/>
                    </a:lnTo>
                    <a:cubicBezTo>
                      <a:pt x="187443" y="190495"/>
                      <a:pt x="190743" y="197568"/>
                      <a:pt x="196402" y="202283"/>
                    </a:cubicBezTo>
                    <a:cubicBezTo>
                      <a:pt x="184142" y="206055"/>
                      <a:pt x="171411" y="207941"/>
                      <a:pt x="158680" y="207470"/>
                    </a:cubicBezTo>
                    <a:cubicBezTo>
                      <a:pt x="146420" y="207470"/>
                      <a:pt x="133689" y="205584"/>
                      <a:pt x="121430" y="202283"/>
                    </a:cubicBezTo>
                    <a:close/>
                  </a:path>
                </a:pathLst>
              </a:custGeom>
              <a:solidFill>
                <a:schemeClr val="bg1"/>
              </a:solidFill>
              <a:ln w="4663"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1C8C7E7C-71A4-4E05-B123-5A97CF7F40C8}"/>
                  </a:ext>
                </a:extLst>
              </p:cNvPr>
              <p:cNvSpPr/>
              <p:nvPr/>
            </p:nvSpPr>
            <p:spPr>
              <a:xfrm>
                <a:off x="3681877" y="2205768"/>
                <a:ext cx="274897" cy="147114"/>
              </a:xfrm>
              <a:custGeom>
                <a:avLst/>
                <a:gdLst>
                  <a:gd name="connsiteX0" fmla="*/ 239062 w 274897"/>
                  <a:gd name="connsiteY0" fmla="*/ 11788 h 147114"/>
                  <a:gd name="connsiteX1" fmla="*/ 227274 w 274897"/>
                  <a:gd name="connsiteY1" fmla="*/ 0 h 147114"/>
                  <a:gd name="connsiteX2" fmla="*/ 227274 w 274897"/>
                  <a:gd name="connsiteY2" fmla="*/ 0 h 147114"/>
                  <a:gd name="connsiteX3" fmla="*/ 47624 w 274897"/>
                  <a:gd name="connsiteY3" fmla="*/ 0 h 147114"/>
                  <a:gd name="connsiteX4" fmla="*/ 35836 w 274897"/>
                  <a:gd name="connsiteY4" fmla="*/ 11788 h 147114"/>
                  <a:gd name="connsiteX5" fmla="*/ 35836 w 274897"/>
                  <a:gd name="connsiteY5" fmla="*/ 11788 h 147114"/>
                  <a:gd name="connsiteX6" fmla="*/ 35836 w 274897"/>
                  <a:gd name="connsiteY6" fmla="*/ 129197 h 147114"/>
                  <a:gd name="connsiteX7" fmla="*/ 0 w 274897"/>
                  <a:gd name="connsiteY7" fmla="*/ 129197 h 147114"/>
                  <a:gd name="connsiteX8" fmla="*/ 0 w 274897"/>
                  <a:gd name="connsiteY8" fmla="*/ 135327 h 147114"/>
                  <a:gd name="connsiteX9" fmla="*/ 11788 w 274897"/>
                  <a:gd name="connsiteY9" fmla="*/ 147115 h 147114"/>
                  <a:gd name="connsiteX10" fmla="*/ 263109 w 274897"/>
                  <a:gd name="connsiteY10" fmla="*/ 147115 h 147114"/>
                  <a:gd name="connsiteX11" fmla="*/ 274897 w 274897"/>
                  <a:gd name="connsiteY11" fmla="*/ 135327 h 147114"/>
                  <a:gd name="connsiteX12" fmla="*/ 274897 w 274897"/>
                  <a:gd name="connsiteY12" fmla="*/ 129197 h 147114"/>
                  <a:gd name="connsiteX13" fmla="*/ 239062 w 274897"/>
                  <a:gd name="connsiteY13" fmla="*/ 129197 h 147114"/>
                  <a:gd name="connsiteX14" fmla="*/ 239062 w 274897"/>
                  <a:gd name="connsiteY14" fmla="*/ 11788 h 147114"/>
                  <a:gd name="connsiteX15" fmla="*/ 112694 w 274897"/>
                  <a:gd name="connsiteY15" fmla="*/ 89589 h 147114"/>
                  <a:gd name="connsiteX16" fmla="*/ 106092 w 274897"/>
                  <a:gd name="connsiteY16" fmla="*/ 96190 h 147114"/>
                  <a:gd name="connsiteX17" fmla="*/ 79687 w 274897"/>
                  <a:gd name="connsiteY17" fmla="*/ 69785 h 147114"/>
                  <a:gd name="connsiteX18" fmla="*/ 106092 w 274897"/>
                  <a:gd name="connsiteY18" fmla="*/ 43380 h 147114"/>
                  <a:gd name="connsiteX19" fmla="*/ 112694 w 274897"/>
                  <a:gd name="connsiteY19" fmla="*/ 49981 h 147114"/>
                  <a:gd name="connsiteX20" fmla="*/ 92890 w 274897"/>
                  <a:gd name="connsiteY20" fmla="*/ 69785 h 147114"/>
                  <a:gd name="connsiteX21" fmla="*/ 112694 w 274897"/>
                  <a:gd name="connsiteY21" fmla="*/ 89589 h 147114"/>
                  <a:gd name="connsiteX22" fmla="*/ 130612 w 274897"/>
                  <a:gd name="connsiteY22" fmla="*/ 99491 h 147114"/>
                  <a:gd name="connsiteX23" fmla="*/ 122124 w 274897"/>
                  <a:gd name="connsiteY23" fmla="*/ 95719 h 147114"/>
                  <a:gd name="connsiteX24" fmla="*/ 144286 w 274897"/>
                  <a:gd name="connsiteY24" fmla="*/ 42437 h 147114"/>
                  <a:gd name="connsiteX25" fmla="*/ 152773 w 274897"/>
                  <a:gd name="connsiteY25" fmla="*/ 46209 h 147114"/>
                  <a:gd name="connsiteX26" fmla="*/ 130612 w 274897"/>
                  <a:gd name="connsiteY26" fmla="*/ 99491 h 147114"/>
                  <a:gd name="connsiteX27" fmla="*/ 168333 w 274897"/>
                  <a:gd name="connsiteY27" fmla="*/ 96662 h 147114"/>
                  <a:gd name="connsiteX28" fmla="*/ 161732 w 274897"/>
                  <a:gd name="connsiteY28" fmla="*/ 90061 h 147114"/>
                  <a:gd name="connsiteX29" fmla="*/ 181536 w 274897"/>
                  <a:gd name="connsiteY29" fmla="*/ 70257 h 147114"/>
                  <a:gd name="connsiteX30" fmla="*/ 161732 w 274897"/>
                  <a:gd name="connsiteY30" fmla="*/ 50453 h 147114"/>
                  <a:gd name="connsiteX31" fmla="*/ 168333 w 274897"/>
                  <a:gd name="connsiteY31" fmla="*/ 43852 h 147114"/>
                  <a:gd name="connsiteX32" fmla="*/ 194739 w 274897"/>
                  <a:gd name="connsiteY32" fmla="*/ 70257 h 147114"/>
                  <a:gd name="connsiteX33" fmla="*/ 168333 w 274897"/>
                  <a:gd name="connsiteY33" fmla="*/ 96662 h 14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74897" h="147114">
                    <a:moveTo>
                      <a:pt x="239062" y="11788"/>
                    </a:moveTo>
                    <a:cubicBezTo>
                      <a:pt x="239062" y="5187"/>
                      <a:pt x="233875" y="0"/>
                      <a:pt x="227274" y="0"/>
                    </a:cubicBezTo>
                    <a:lnTo>
                      <a:pt x="227274" y="0"/>
                    </a:lnTo>
                    <a:lnTo>
                      <a:pt x="47624" y="0"/>
                    </a:lnTo>
                    <a:cubicBezTo>
                      <a:pt x="41022" y="0"/>
                      <a:pt x="35836" y="5187"/>
                      <a:pt x="35836" y="11788"/>
                    </a:cubicBezTo>
                    <a:lnTo>
                      <a:pt x="35836" y="11788"/>
                    </a:lnTo>
                    <a:lnTo>
                      <a:pt x="35836" y="129197"/>
                    </a:lnTo>
                    <a:lnTo>
                      <a:pt x="0" y="129197"/>
                    </a:lnTo>
                    <a:lnTo>
                      <a:pt x="0" y="135327"/>
                    </a:lnTo>
                    <a:cubicBezTo>
                      <a:pt x="0" y="141928"/>
                      <a:pt x="5187" y="147115"/>
                      <a:pt x="11788" y="147115"/>
                    </a:cubicBezTo>
                    <a:lnTo>
                      <a:pt x="263109" y="147115"/>
                    </a:lnTo>
                    <a:cubicBezTo>
                      <a:pt x="269711" y="147115"/>
                      <a:pt x="274897" y="141928"/>
                      <a:pt x="274897" y="135327"/>
                    </a:cubicBezTo>
                    <a:lnTo>
                      <a:pt x="274897" y="129197"/>
                    </a:lnTo>
                    <a:lnTo>
                      <a:pt x="239062" y="129197"/>
                    </a:lnTo>
                    <a:lnTo>
                      <a:pt x="239062" y="11788"/>
                    </a:lnTo>
                    <a:close/>
                    <a:moveTo>
                      <a:pt x="112694" y="89589"/>
                    </a:moveTo>
                    <a:lnTo>
                      <a:pt x="106092" y="96190"/>
                    </a:lnTo>
                    <a:lnTo>
                      <a:pt x="79687" y="69785"/>
                    </a:lnTo>
                    <a:lnTo>
                      <a:pt x="106092" y="43380"/>
                    </a:lnTo>
                    <a:lnTo>
                      <a:pt x="112694" y="49981"/>
                    </a:lnTo>
                    <a:lnTo>
                      <a:pt x="92890" y="69785"/>
                    </a:lnTo>
                    <a:lnTo>
                      <a:pt x="112694" y="89589"/>
                    </a:lnTo>
                    <a:close/>
                    <a:moveTo>
                      <a:pt x="130612" y="99491"/>
                    </a:moveTo>
                    <a:lnTo>
                      <a:pt x="122124" y="95719"/>
                    </a:lnTo>
                    <a:lnTo>
                      <a:pt x="144286" y="42437"/>
                    </a:lnTo>
                    <a:lnTo>
                      <a:pt x="152773" y="46209"/>
                    </a:lnTo>
                    <a:lnTo>
                      <a:pt x="130612" y="99491"/>
                    </a:lnTo>
                    <a:close/>
                    <a:moveTo>
                      <a:pt x="168333" y="96662"/>
                    </a:moveTo>
                    <a:lnTo>
                      <a:pt x="161732" y="90061"/>
                    </a:lnTo>
                    <a:lnTo>
                      <a:pt x="181536" y="70257"/>
                    </a:lnTo>
                    <a:lnTo>
                      <a:pt x="161732" y="50453"/>
                    </a:lnTo>
                    <a:lnTo>
                      <a:pt x="168333" y="43852"/>
                    </a:lnTo>
                    <a:lnTo>
                      <a:pt x="194739" y="70257"/>
                    </a:lnTo>
                    <a:lnTo>
                      <a:pt x="168333" y="96662"/>
                    </a:lnTo>
                    <a:close/>
                  </a:path>
                </a:pathLst>
              </a:custGeom>
              <a:solidFill>
                <a:schemeClr val="bg1"/>
              </a:solidFill>
              <a:ln w="4663" cap="flat">
                <a:noFill/>
                <a:prstDash val="solid"/>
                <a:miter/>
              </a:ln>
            </p:spPr>
            <p:txBody>
              <a:bodyPr rtlCol="0" anchor="ctr"/>
              <a:lstStyle/>
              <a:p>
                <a:endParaRPr lang="en-GB"/>
              </a:p>
            </p:txBody>
          </p:sp>
        </p:grpSp>
      </p:grpSp>
      <p:grpSp>
        <p:nvGrpSpPr>
          <p:cNvPr id="32" name="Group 31">
            <a:extLst>
              <a:ext uri="{FF2B5EF4-FFF2-40B4-BE49-F238E27FC236}">
                <a16:creationId xmlns:a16="http://schemas.microsoft.com/office/drawing/2014/main" id="{7D1F9E17-D939-4DF5-A2AC-B9A17E72D3D0}"/>
              </a:ext>
            </a:extLst>
          </p:cNvPr>
          <p:cNvGrpSpPr/>
          <p:nvPr/>
        </p:nvGrpSpPr>
        <p:grpSpPr>
          <a:xfrm>
            <a:off x="4161528" y="1274276"/>
            <a:ext cx="2705256" cy="500518"/>
            <a:chOff x="4468915" y="1902173"/>
            <a:chExt cx="2705256" cy="500518"/>
          </a:xfrm>
        </p:grpSpPr>
        <p:grpSp>
          <p:nvGrpSpPr>
            <p:cNvPr id="23" name="Group 22">
              <a:extLst>
                <a:ext uri="{FF2B5EF4-FFF2-40B4-BE49-F238E27FC236}">
                  <a16:creationId xmlns:a16="http://schemas.microsoft.com/office/drawing/2014/main" id="{7A8250D4-9351-45B3-8E8E-5971220EA249}"/>
                </a:ext>
              </a:extLst>
            </p:cNvPr>
            <p:cNvGrpSpPr/>
            <p:nvPr/>
          </p:nvGrpSpPr>
          <p:grpSpPr>
            <a:xfrm>
              <a:off x="4468915" y="1902173"/>
              <a:ext cx="2705256" cy="500518"/>
              <a:chOff x="4330661" y="1829943"/>
              <a:chExt cx="2705256" cy="500518"/>
            </a:xfrm>
          </p:grpSpPr>
          <p:sp>
            <p:nvSpPr>
              <p:cNvPr id="18" name="Rectangle: Rounded Corners 17">
                <a:extLst>
                  <a:ext uri="{FF2B5EF4-FFF2-40B4-BE49-F238E27FC236}">
                    <a16:creationId xmlns:a16="http://schemas.microsoft.com/office/drawing/2014/main" id="{29378F15-1224-4901-A5F4-C99A0DDFDAD4}"/>
                  </a:ext>
                </a:extLst>
              </p:cNvPr>
              <p:cNvSpPr/>
              <p:nvPr/>
            </p:nvSpPr>
            <p:spPr>
              <a:xfrm>
                <a:off x="4496657" y="1829943"/>
                <a:ext cx="2539260"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Package</a:t>
                </a:r>
              </a:p>
            </p:txBody>
          </p:sp>
          <p:sp>
            <p:nvSpPr>
              <p:cNvPr id="19" name="Oval 18">
                <a:extLst>
                  <a:ext uri="{FF2B5EF4-FFF2-40B4-BE49-F238E27FC236}">
                    <a16:creationId xmlns:a16="http://schemas.microsoft.com/office/drawing/2014/main" id="{4F0987B0-57F6-4A03-B23E-F63E880A27BF}"/>
                  </a:ext>
                </a:extLst>
              </p:cNvPr>
              <p:cNvSpPr>
                <a:spLocks noChangeAspect="1"/>
              </p:cNvSpPr>
              <p:nvPr/>
            </p:nvSpPr>
            <p:spPr>
              <a:xfrm>
                <a:off x="4330661" y="1829943"/>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02</a:t>
                </a:r>
              </a:p>
            </p:txBody>
          </p:sp>
        </p:grpSp>
        <p:pic>
          <p:nvPicPr>
            <p:cNvPr id="31" name="Graphic 7" descr="Open hand with plant with solid fill">
              <a:extLst>
                <a:ext uri="{FF2B5EF4-FFF2-40B4-BE49-F238E27FC236}">
                  <a16:creationId xmlns:a16="http://schemas.microsoft.com/office/drawing/2014/main" id="{28FCC2A1-F19F-4373-BA7B-066923561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95896" y="1949047"/>
              <a:ext cx="375166" cy="372974"/>
            </a:xfrm>
            <a:prstGeom prst="rect">
              <a:avLst/>
            </a:prstGeom>
          </p:spPr>
        </p:pic>
      </p:grpSp>
      <p:pic>
        <p:nvPicPr>
          <p:cNvPr id="34" name="Graphic 33" descr="Link with solid fill">
            <a:extLst>
              <a:ext uri="{FF2B5EF4-FFF2-40B4-BE49-F238E27FC236}">
                <a16:creationId xmlns:a16="http://schemas.microsoft.com/office/drawing/2014/main" id="{E0195DAF-9CE5-4DB3-840A-F8528BE652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550631" y="1589644"/>
            <a:ext cx="467607" cy="467607"/>
          </a:xfrm>
          <a:prstGeom prst="rect">
            <a:avLst/>
          </a:prstGeom>
        </p:spPr>
      </p:pic>
      <p:sp>
        <p:nvSpPr>
          <p:cNvPr id="36" name="Rectangle: Rounded Corners 35">
            <a:extLst>
              <a:ext uri="{FF2B5EF4-FFF2-40B4-BE49-F238E27FC236}">
                <a16:creationId xmlns:a16="http://schemas.microsoft.com/office/drawing/2014/main" id="{99DA5948-24D2-4954-8461-7D2B18132118}"/>
              </a:ext>
            </a:extLst>
          </p:cNvPr>
          <p:cNvSpPr/>
          <p:nvPr/>
        </p:nvSpPr>
        <p:spPr>
          <a:xfrm>
            <a:off x="7177954" y="1173864"/>
            <a:ext cx="4545999" cy="2262809"/>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1" fontAlgn="auto" latinLnBrk="0" hangingPunct="1">
              <a:lnSpc>
                <a:spcPct val="100000"/>
              </a:lnSpc>
              <a:spcBef>
                <a:spcPts val="0"/>
              </a:spcBef>
              <a:spcAft>
                <a:spcPts val="0"/>
              </a:spcAft>
              <a:buClrTx/>
              <a:buSzTx/>
              <a:tabLst/>
              <a:defRPr/>
            </a:pPr>
            <a:endParaRPr lang="en-GB" sz="1400" dirty="0">
              <a:solidFill>
                <a:prstClr val="white"/>
              </a:solidFill>
              <a:latin typeface="Arial" panose="020B0604020202020204" pitchFamily="34" charset="0"/>
              <a:cs typeface="Arial" panose="020B0604020202020204" pitchFamily="34" charset="0"/>
            </a:endParaRP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 teams at NHS England, and across the wider system can easily run the model</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solidFill>
                  <a:prstClr val="white"/>
                </a:solidFill>
                <a:latin typeface="Arial" panose="020B0604020202020204" pitchFamily="34" charset="0"/>
                <a:cs typeface="Arial" panose="020B0604020202020204" pitchFamily="34" charset="0"/>
              </a:rPr>
              <a:t>Others can build on the model, using their own data to bring in other relevant variables </a:t>
            </a:r>
          </a:p>
        </p:txBody>
      </p:sp>
      <p:pic>
        <p:nvPicPr>
          <p:cNvPr id="61" name="Graphic 60" descr="Presentation with bar chart with solid fill">
            <a:extLst>
              <a:ext uri="{FF2B5EF4-FFF2-40B4-BE49-F238E27FC236}">
                <a16:creationId xmlns:a16="http://schemas.microsoft.com/office/drawing/2014/main" id="{AF7EFE70-2D26-4284-A58B-5000D78500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256821" y="1303608"/>
            <a:ext cx="457200" cy="457200"/>
          </a:xfrm>
          <a:prstGeom prst="rect">
            <a:avLst/>
          </a:prstGeom>
        </p:spPr>
      </p:pic>
      <p:sp>
        <p:nvSpPr>
          <p:cNvPr id="67" name="Footer Placeholder 3">
            <a:extLst>
              <a:ext uri="{FF2B5EF4-FFF2-40B4-BE49-F238E27FC236}">
                <a16:creationId xmlns:a16="http://schemas.microsoft.com/office/drawing/2014/main" id="{CBA36D2E-79FF-48B1-9AF4-C5F7C4D85BEC}"/>
              </a:ext>
            </a:extLst>
          </p:cNvPr>
          <p:cNvSpPr>
            <a:spLocks noGrp="1"/>
          </p:cNvSpPr>
          <p:nvPr>
            <p:ph type="ftr" sz="quarter" idx="3"/>
          </p:nvPr>
        </p:nvSpPr>
        <p:spPr>
          <a:xfrm>
            <a:off x="920902" y="6333440"/>
            <a:ext cx="7630885" cy="365125"/>
          </a:xfrm>
        </p:spPr>
        <p:txBody>
          <a:bodyPr/>
          <a:lstStyle/>
          <a:p>
            <a:pPr>
              <a:defRPr/>
            </a:pPr>
            <a:r>
              <a:rPr lang="en-GB" dirty="0">
                <a:solidFill>
                  <a:srgbClr val="0071D1">
                    <a:lumMod val="60000"/>
                    <a:lumOff val="40000"/>
                  </a:srgbClr>
                </a:solidFill>
              </a:rPr>
              <a:t>‘Avoidable’ Emergency Department attendances</a:t>
            </a:r>
            <a:endParaRPr lang="en-US" dirty="0">
              <a:solidFill>
                <a:srgbClr val="0071D1">
                  <a:lumMod val="60000"/>
                  <a:lumOff val="40000"/>
                </a:srgbClr>
              </a:solidFill>
            </a:endParaRPr>
          </a:p>
        </p:txBody>
      </p:sp>
      <p:sp>
        <p:nvSpPr>
          <p:cNvPr id="40" name="TextBox 39">
            <a:extLst>
              <a:ext uri="{FF2B5EF4-FFF2-40B4-BE49-F238E27FC236}">
                <a16:creationId xmlns:a16="http://schemas.microsoft.com/office/drawing/2014/main" id="{3319154E-25A6-42A4-8A68-3B7CA3CC3F75}"/>
              </a:ext>
            </a:extLst>
          </p:cNvPr>
          <p:cNvSpPr txBox="1"/>
          <p:nvPr/>
        </p:nvSpPr>
        <p:spPr>
          <a:xfrm>
            <a:off x="4160469" y="1961510"/>
            <a:ext cx="2603206" cy="1384995"/>
          </a:xfrm>
          <a:prstGeom prst="rect">
            <a:avLst/>
          </a:prstGeom>
          <a:noFill/>
        </p:spPr>
        <p:txBody>
          <a:bodyPr wrap="square">
            <a:spAutoFit/>
          </a:body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dirty="0">
                <a:latin typeface="Arial" panose="020B0604020202020204" pitchFamily="34" charset="0"/>
                <a:cs typeface="Arial" panose="020B0604020202020204" pitchFamily="34" charset="0"/>
              </a:rPr>
              <a:t>R package available on the NHS England GitHub</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rPr>
              <a:t>Built in C++ using the </a:t>
            </a:r>
            <a:r>
              <a:rPr kumimoji="0" lang="en-GB" sz="1400" i="0" u="none" strike="noStrike" kern="1200" cap="none" spc="0" normalizeH="0" baseline="0" noProof="0" dirty="0" err="1">
                <a:ln>
                  <a:noFill/>
                </a:ln>
                <a:effectLst/>
                <a:uLnTx/>
                <a:uFillTx/>
                <a:latin typeface="Arial" panose="020B0604020202020204" pitchFamily="34" charset="0"/>
                <a:cs typeface="Arial" panose="020B0604020202020204" pitchFamily="34" charset="0"/>
              </a:rPr>
              <a:t>Rcpp</a:t>
            </a:r>
            <a:r>
              <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rPr>
              <a:t> package</a:t>
            </a:r>
          </a:p>
          <a:p>
            <a:pPr marL="285750" indent="-285750">
              <a:buFont typeface="Arial" panose="020B0604020202020204" pitchFamily="34" charset="0"/>
              <a:buChar char="•"/>
              <a:defRPr/>
            </a:pPr>
            <a:r>
              <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rPr>
              <a:t>Multithreading enabled using </a:t>
            </a:r>
            <a:r>
              <a:rPr lang="en-GB" sz="1400" dirty="0">
                <a:latin typeface="Arial" panose="020B0604020202020204" pitchFamily="34" charset="0"/>
                <a:cs typeface="Arial" panose="020B0604020202020204" pitchFamily="34" charset="0"/>
              </a:rPr>
              <a:t>OpenMP</a:t>
            </a:r>
            <a:endParaRPr kumimoji="0" lang="en-GB" sz="1400"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AA446FC8-BC46-43C6-BC56-8ED496D54C42}"/>
              </a:ext>
            </a:extLst>
          </p:cNvPr>
          <p:cNvSpPr/>
          <p:nvPr/>
        </p:nvSpPr>
        <p:spPr>
          <a:xfrm>
            <a:off x="7480535" y="1274276"/>
            <a:ext cx="4057921"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b="1" dirty="0">
                <a:solidFill>
                  <a:prstClr val="white"/>
                </a:solidFill>
                <a:latin typeface="Arial" panose="020B0604020202020204" pitchFamily="34" charset="0"/>
                <a:cs typeface="Arial" panose="020B0604020202020204" pitchFamily="34" charset="0"/>
              </a:rPr>
              <a:t>Resources</a:t>
            </a: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3" name="Oval 32">
            <a:extLst>
              <a:ext uri="{FF2B5EF4-FFF2-40B4-BE49-F238E27FC236}">
                <a16:creationId xmlns:a16="http://schemas.microsoft.com/office/drawing/2014/main" id="{1CD0284C-143C-47A7-92F4-3EE5FFE098F8}"/>
              </a:ext>
            </a:extLst>
          </p:cNvPr>
          <p:cNvSpPr>
            <a:spLocks noChangeAspect="1"/>
          </p:cNvSpPr>
          <p:nvPr/>
        </p:nvSpPr>
        <p:spPr>
          <a:xfrm>
            <a:off x="7319092" y="1274276"/>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03</a:t>
            </a:r>
          </a:p>
        </p:txBody>
      </p:sp>
      <p:sp>
        <p:nvSpPr>
          <p:cNvPr id="41" name="TextBox 40">
            <a:extLst>
              <a:ext uri="{FF2B5EF4-FFF2-40B4-BE49-F238E27FC236}">
                <a16:creationId xmlns:a16="http://schemas.microsoft.com/office/drawing/2014/main" id="{0F6D1E5B-A5B0-4960-9ADC-22EF7EFA2B89}"/>
              </a:ext>
            </a:extLst>
          </p:cNvPr>
          <p:cNvSpPr txBox="1"/>
          <p:nvPr/>
        </p:nvSpPr>
        <p:spPr>
          <a:xfrm>
            <a:off x="7691205" y="2027688"/>
            <a:ext cx="4057921" cy="307777"/>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400" dirty="0" err="1">
                <a:latin typeface="Arial" panose="020B0604020202020204" pitchFamily="34" charset="0"/>
                <a:cs typeface="Arial" panose="020B0604020202020204" pitchFamily="34" charset="0"/>
              </a:rPr>
              <a:t>nhsengland</a:t>
            </a:r>
            <a:r>
              <a:rPr lang="en-GB" sz="1400" dirty="0">
                <a:latin typeface="Arial" panose="020B0604020202020204" pitchFamily="34" charset="0"/>
                <a:cs typeface="Arial" panose="020B0604020202020204" pitchFamily="34" charset="0"/>
              </a:rPr>
              <a:t>/</a:t>
            </a:r>
            <a:r>
              <a:rPr lang="en-GB" sz="1400" b="1" dirty="0" err="1">
                <a:latin typeface="Arial" panose="020B0604020202020204" pitchFamily="34" charset="0"/>
                <a:cs typeface="Arial" panose="020B0604020202020204" pitchFamily="34" charset="0"/>
              </a:rPr>
              <a:t>ESA_Avoidable_ED_Attendances</a:t>
            </a:r>
            <a:endParaRPr kumimoji="0" lang="en-GB" sz="1400" b="1" i="0" u="none" strike="noStrike" kern="1200" cap="none" spc="0" normalizeH="0" baseline="0" noProof="0" dirty="0">
              <a:ln>
                <a:noFill/>
              </a:ln>
              <a:effectLst/>
              <a:uLnTx/>
              <a:uFillTx/>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7DB8987-EB10-49F9-8F8F-01C521274495}"/>
              </a:ext>
            </a:extLst>
          </p:cNvPr>
          <p:cNvPicPr>
            <a:picLocks noChangeAspect="1"/>
          </p:cNvPicPr>
          <p:nvPr/>
        </p:nvPicPr>
        <p:blipFill>
          <a:blip r:embed="rId9"/>
          <a:stretch>
            <a:fillRect/>
          </a:stretch>
        </p:blipFill>
        <p:spPr>
          <a:xfrm>
            <a:off x="968565" y="3689567"/>
            <a:ext cx="10706134" cy="2583049"/>
          </a:xfrm>
          <a:prstGeom prst="rect">
            <a:avLst/>
          </a:prstGeom>
        </p:spPr>
      </p:pic>
      <p:pic>
        <p:nvPicPr>
          <p:cNvPr id="42" name="Picture 41">
            <a:extLst>
              <a:ext uri="{FF2B5EF4-FFF2-40B4-BE49-F238E27FC236}">
                <a16:creationId xmlns:a16="http://schemas.microsoft.com/office/drawing/2014/main" id="{093EA068-AD73-4ABA-BFEB-EEB8D26EDF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6926" y="1924083"/>
            <a:ext cx="521474" cy="521474"/>
          </a:xfrm>
          <a:prstGeom prst="rect">
            <a:avLst/>
          </a:prstGeom>
        </p:spPr>
      </p:pic>
      <p:pic>
        <p:nvPicPr>
          <p:cNvPr id="66" name="Graphic 65" descr="Link with solid fill">
            <a:extLst>
              <a:ext uri="{FF2B5EF4-FFF2-40B4-BE49-F238E27FC236}">
                <a16:creationId xmlns:a16="http://schemas.microsoft.com/office/drawing/2014/main" id="{88FEB6F2-E39F-4963-85F3-F2024A417E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68838" y="1276740"/>
            <a:ext cx="461793" cy="461793"/>
          </a:xfrm>
          <a:prstGeom prst="rect">
            <a:avLst/>
          </a:prstGeom>
        </p:spPr>
      </p:pic>
      <p:sp>
        <p:nvSpPr>
          <p:cNvPr id="38" name="Rectangle: Rounded Corners 37">
            <a:extLst>
              <a:ext uri="{FF2B5EF4-FFF2-40B4-BE49-F238E27FC236}">
                <a16:creationId xmlns:a16="http://schemas.microsoft.com/office/drawing/2014/main" id="{FE8F7292-E3D9-4E9D-9664-FBB34055FAF7}"/>
              </a:ext>
            </a:extLst>
          </p:cNvPr>
          <p:cNvSpPr/>
          <p:nvPr/>
        </p:nvSpPr>
        <p:spPr>
          <a:xfrm rot="16200000">
            <a:off x="-500326" y="4638851"/>
            <a:ext cx="2437263" cy="500518"/>
          </a:xfrm>
          <a:prstGeom prst="roundRect">
            <a:avLst>
              <a:gd name="adj" fmla="val 18519"/>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prstClr val="white"/>
                </a:solidFill>
                <a:latin typeface="Arial" panose="020B0604020202020204" pitchFamily="34" charset="0"/>
                <a:cs typeface="Arial" panose="020B0604020202020204" pitchFamily="34" charset="0"/>
              </a:rPr>
              <a:t>U</a:t>
            </a:r>
            <a:r>
              <a:rPr lang="en-GB" sz="1600" b="1" dirty="0">
                <a:solidFill>
                  <a:prstClr val="white"/>
                </a:solidFill>
                <a:latin typeface="Arial" panose="020B0604020202020204" pitchFamily="34" charset="0"/>
                <a:cs typeface="Arial" panose="020B0604020202020204" pitchFamily="34" charset="0"/>
              </a:rPr>
              <a:t>sage</a:t>
            </a: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39" name="Oval 38">
            <a:extLst>
              <a:ext uri="{FF2B5EF4-FFF2-40B4-BE49-F238E27FC236}">
                <a16:creationId xmlns:a16="http://schemas.microsoft.com/office/drawing/2014/main" id="{DDF02B55-22EC-4C46-8946-31AFA7C9708C}"/>
              </a:ext>
            </a:extLst>
          </p:cNvPr>
          <p:cNvSpPr>
            <a:spLocks noChangeAspect="1"/>
          </p:cNvSpPr>
          <p:nvPr/>
        </p:nvSpPr>
        <p:spPr>
          <a:xfrm rot="16200000">
            <a:off x="480909" y="5771068"/>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04 </a:t>
            </a:r>
          </a:p>
        </p:txBody>
      </p:sp>
    </p:spTree>
    <p:extLst>
      <p:ext uri="{BB962C8B-B14F-4D97-AF65-F5344CB8AC3E}">
        <p14:creationId xmlns:p14="http://schemas.microsoft.com/office/powerpoint/2010/main" val="27411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4177-0355-4295-9240-BC09BE46B6E1}"/>
              </a:ext>
            </a:extLst>
          </p:cNvPr>
          <p:cNvSpPr>
            <a:spLocks noGrp="1"/>
          </p:cNvSpPr>
          <p:nvPr>
            <p:ph type="title"/>
          </p:nvPr>
        </p:nvSpPr>
        <p:spPr>
          <a:xfrm>
            <a:off x="599385" y="3660488"/>
            <a:ext cx="10515600" cy="1189808"/>
          </a:xfrm>
        </p:spPr>
        <p:txBody>
          <a:bodyPr/>
          <a:lstStyle/>
          <a:p>
            <a:r>
              <a:rPr lang="en-US" dirty="0"/>
              <a:t>The drivers of crowding in the Emergency Department</a:t>
            </a:r>
            <a:endParaRPr lang="en-GB" dirty="0"/>
          </a:p>
        </p:txBody>
      </p:sp>
    </p:spTree>
    <p:extLst>
      <p:ext uri="{BB962C8B-B14F-4D97-AF65-F5344CB8AC3E}">
        <p14:creationId xmlns:p14="http://schemas.microsoft.com/office/powerpoint/2010/main" val="48806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605533" y="402316"/>
            <a:ext cx="8756073" cy="611649"/>
          </a:xfrm>
        </p:spPr>
        <p:txBody>
          <a:bodyPr vert="horz" lIns="91440" tIns="45720" rIns="91440" bIns="45720" rtlCol="0" anchor="ctr">
            <a:normAutofit/>
          </a:bodyPr>
          <a:lstStyle/>
          <a:p>
            <a:r>
              <a:rPr lang="en-GB" dirty="0"/>
              <a:t>Motivation &amp; Contribution</a:t>
            </a:r>
            <a:endParaRPr lang="en-GB" dirty="0">
              <a:latin typeface="+mn-lt"/>
            </a:endParaRPr>
          </a:p>
        </p:txBody>
      </p:sp>
      <p:sp>
        <p:nvSpPr>
          <p:cNvPr id="18" name="Rectangle 17"/>
          <p:cNvSpPr/>
          <p:nvPr/>
        </p:nvSpPr>
        <p:spPr>
          <a:xfrm>
            <a:off x="609483" y="1795221"/>
            <a:ext cx="3945584" cy="4555093"/>
          </a:xfrm>
          <a:prstGeom prst="rect">
            <a:avLst/>
          </a:prstGeom>
        </p:spPr>
        <p:txBody>
          <a:bodyPr wrap="square">
            <a:spAutoFit/>
          </a:bodyPr>
          <a:lstStyle/>
          <a:p>
            <a:pPr marR="0" lvl="0" algn="l" defTabSz="914354" rtl="0" eaLnBrk="1" fontAlgn="auto" latinLnBrk="0" hangingPunct="1">
              <a:lnSpc>
                <a:spcPct val="100000"/>
              </a:lnSpc>
              <a:spcBef>
                <a:spcPts val="600"/>
              </a:spcBef>
              <a:spcAft>
                <a:spcPts val="600"/>
              </a:spcAft>
              <a:buClr>
                <a:srgbClr val="2DA2BF"/>
              </a:buClr>
              <a:buSzTx/>
              <a:tabLst/>
              <a:defRPr/>
            </a:pPr>
            <a:r>
              <a:rPr kumimoji="0" lang="en-GB"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Our contribution</a:t>
            </a:r>
          </a:p>
          <a:p>
            <a:pPr marR="0" lvl="0" algn="l" defTabSz="914354" rtl="0" eaLnBrk="1" fontAlgn="auto" latinLnBrk="0" hangingPunct="1">
              <a:lnSpc>
                <a:spcPct val="100000"/>
              </a:lnSpc>
              <a:spcBef>
                <a:spcPts val="600"/>
              </a:spcBef>
              <a:spcAft>
                <a:spcPts val="600"/>
              </a:spcAft>
              <a:buClr>
                <a:srgbClr val="2DA2BF"/>
              </a:buClr>
              <a:buSzTx/>
              <a:tabLst/>
              <a:defRPr/>
            </a:pP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To the best of our knowledge our analysis quantifies robustly, for the first time, the effect of key factors on ED crowding.</a:t>
            </a:r>
          </a:p>
          <a:p>
            <a:pPr marL="228600" marR="0" lvl="0" indent="-228600" algn="l" defTabSz="914354" rtl="0" eaLnBrk="1" fontAlgn="auto" latinLnBrk="0" hangingPunct="1">
              <a:lnSpc>
                <a:spcPct val="100000"/>
              </a:lnSpc>
              <a:spcBef>
                <a:spcPts val="600"/>
              </a:spcBef>
              <a:spcAft>
                <a:spcPts val="600"/>
              </a:spcAft>
              <a:buClr>
                <a:srgbClr val="2DA2BF"/>
              </a:buClr>
              <a:buSzTx/>
              <a:buFont typeface="Wingdings" panose="05000000000000000000" pitchFamily="2" charset="2"/>
              <a:buChar char="§"/>
              <a:tabLst/>
              <a:defRPr/>
            </a:pP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We </a:t>
            </a:r>
            <a:r>
              <a:rPr kumimoji="0" lang="en-GB"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isolate</a:t>
            </a: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and quantify the effect of each factor of crowding we consider.</a:t>
            </a:r>
          </a:p>
          <a:p>
            <a:pPr marL="228600" marR="0" lvl="0" indent="-228600" algn="l" defTabSz="914354" rtl="0" eaLnBrk="1" fontAlgn="auto" latinLnBrk="0" hangingPunct="1">
              <a:lnSpc>
                <a:spcPct val="100000"/>
              </a:lnSpc>
              <a:spcBef>
                <a:spcPts val="600"/>
              </a:spcBef>
              <a:spcAft>
                <a:spcPts val="600"/>
              </a:spcAft>
              <a:buClr>
                <a:srgbClr val="2DA2BF"/>
              </a:buClr>
              <a:buSzTx/>
              <a:buFont typeface="Wingdings" panose="05000000000000000000" pitchFamily="2" charset="2"/>
              <a:buChar char="§"/>
              <a:tabLst/>
              <a:defRPr/>
            </a:pP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We develop 3 </a:t>
            </a:r>
            <a:r>
              <a:rPr kumimoji="0" lang="en-GB"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new ED crowding metrics</a:t>
            </a:r>
            <a:r>
              <a:rPr kumimoji="0" lang="en-GB" sz="16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t>
            </a:r>
            <a:endParaRPr kumimoji="0" lang="en-GB" sz="14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R="0" lvl="0" algn="l" defTabSz="914354" rtl="0" eaLnBrk="1" fontAlgn="auto" latinLnBrk="0" hangingPunct="1">
              <a:lnSpc>
                <a:spcPct val="100000"/>
              </a:lnSpc>
              <a:spcBef>
                <a:spcPts val="600"/>
              </a:spcBef>
              <a:spcAft>
                <a:spcPts val="600"/>
              </a:spcAft>
              <a:buClr>
                <a:srgbClr val="2DA2BF"/>
              </a:buClr>
              <a:buSzTx/>
              <a:tabLst/>
              <a:defRPr/>
            </a:pPr>
            <a:r>
              <a:rPr kumimoji="0" lang="en-GB"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What drives crowding in type 1 A&amp;E departments?</a:t>
            </a:r>
          </a:p>
          <a:p>
            <a:pPr marR="0" lvl="0" algn="l" defTabSz="914354" rtl="0" eaLnBrk="1" fontAlgn="auto" latinLnBrk="0" hangingPunct="1">
              <a:lnSpc>
                <a:spcPct val="100000"/>
              </a:lnSpc>
              <a:spcBef>
                <a:spcPts val="600"/>
              </a:spcBef>
              <a:spcAft>
                <a:spcPts val="600"/>
              </a:spcAft>
              <a:buClr>
                <a:srgbClr val="2DA2BF"/>
              </a:buClr>
              <a:buSzTx/>
              <a:tabLst/>
              <a:defRPr/>
            </a:pPr>
            <a:r>
              <a:rPr kumimoji="0" lang="en-GB" sz="160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Our analysis aims to take a whole system approach looking at the drivers of crowding covering pre-hospital, within A&amp;E, rest of hospital and wider healthcare capacity.</a:t>
            </a:r>
            <a:endParaRPr kumimoji="0" lang="en-GB" sz="1600" b="1"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6" name="Footer Placeholder 3">
            <a:extLst>
              <a:ext uri="{FF2B5EF4-FFF2-40B4-BE49-F238E27FC236}">
                <a16:creationId xmlns:a16="http://schemas.microsoft.com/office/drawing/2014/main" id="{BD8D85C5-D10C-4475-9F6F-9320531688F7}"/>
              </a:ext>
            </a:extLst>
          </p:cNvPr>
          <p:cNvSpPr txBox="1">
            <a:spLocks/>
          </p:cNvSpPr>
          <p:nvPr/>
        </p:nvSpPr>
        <p:spPr>
          <a:xfrm>
            <a:off x="920902" y="6333440"/>
            <a:ext cx="7630885" cy="365125"/>
          </a:xfrm>
          <a:prstGeom prst="rect">
            <a:avLst/>
          </a:prstGeom>
        </p:spPr>
        <p:txBody>
          <a:bodyPr vert="horz" lIns="91440" tIns="45720" rIns="91440" bIns="45720" rtlCol="0" anchor="ctr"/>
          <a:lstStyle>
            <a:defPPr>
              <a:defRPr lang="en-US"/>
            </a:defPPr>
            <a:lvl1pPr marL="0" algn="l" defTabSz="914400" rtl="0" eaLnBrk="1" latinLnBrk="0" hangingPunct="1">
              <a:defRPr sz="1200" b="0" kern="1200">
                <a:solidFill>
                  <a:schemeClr val="accent3">
                    <a:lumMod val="60000"/>
                    <a:lumOff val="40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dirty="0">
                <a:solidFill>
                  <a:srgbClr val="0071D1">
                    <a:lumMod val="60000"/>
                    <a:lumOff val="40000"/>
                  </a:srgbClr>
                </a:solidFill>
              </a:rPr>
              <a:t>The drivers of crowding in the Emergency Departments </a:t>
            </a:r>
            <a:endParaRPr lang="en-US" dirty="0">
              <a:solidFill>
                <a:srgbClr val="0071D1">
                  <a:lumMod val="60000"/>
                  <a:lumOff val="40000"/>
                </a:srgbClr>
              </a:solidFill>
            </a:endParaRPr>
          </a:p>
        </p:txBody>
      </p:sp>
      <p:sp>
        <p:nvSpPr>
          <p:cNvPr id="33" name="Rectangle: Rounded Corners 32">
            <a:extLst>
              <a:ext uri="{FF2B5EF4-FFF2-40B4-BE49-F238E27FC236}">
                <a16:creationId xmlns:a16="http://schemas.microsoft.com/office/drawing/2014/main" id="{220C21FC-F220-4962-972F-A9AEA7CC09D1}"/>
              </a:ext>
            </a:extLst>
          </p:cNvPr>
          <p:cNvSpPr/>
          <p:nvPr/>
        </p:nvSpPr>
        <p:spPr>
          <a:xfrm>
            <a:off x="5003334" y="1379370"/>
            <a:ext cx="2213799" cy="3046916"/>
          </a:xfrm>
          <a:prstGeom prst="roundRect">
            <a:avLst>
              <a:gd name="adj" fmla="val 2633"/>
            </a:avLst>
          </a:prstGeom>
          <a:solidFill>
            <a:srgbClr val="005EB8"/>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Availability of new, more timely data on emergency departments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We use Faster SUS data available in ECDS, with a lag of three days.</a:t>
            </a:r>
          </a:p>
        </p:txBody>
      </p:sp>
      <p:sp>
        <p:nvSpPr>
          <p:cNvPr id="36" name="Rectangle: Rounded Corners 35">
            <a:extLst>
              <a:ext uri="{FF2B5EF4-FFF2-40B4-BE49-F238E27FC236}">
                <a16:creationId xmlns:a16="http://schemas.microsoft.com/office/drawing/2014/main" id="{8A754146-4D88-4AD8-8B68-753A5FA2BE61}"/>
              </a:ext>
            </a:extLst>
          </p:cNvPr>
          <p:cNvSpPr/>
          <p:nvPr/>
        </p:nvSpPr>
        <p:spPr>
          <a:xfrm>
            <a:off x="7292675" y="1379371"/>
            <a:ext cx="2213799" cy="3046916"/>
          </a:xfrm>
          <a:prstGeom prst="roundRect">
            <a:avLst>
              <a:gd name="adj" fmla="val 2633"/>
            </a:avLst>
          </a:prstGeom>
          <a:solidFill>
            <a:srgbClr val="0072CE"/>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Policy shift away from staying times to crowding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Shift led by Clinical Review of Standards, the proposed new standards and the introduction of polices designed to reduce A&amp;E crowding (111 First, 111 Clinical triage, ambulance see and treat etc.).</a:t>
            </a:r>
          </a:p>
        </p:txBody>
      </p:sp>
      <p:sp>
        <p:nvSpPr>
          <p:cNvPr id="39" name="Rectangle: Rounded Corners 38">
            <a:extLst>
              <a:ext uri="{FF2B5EF4-FFF2-40B4-BE49-F238E27FC236}">
                <a16:creationId xmlns:a16="http://schemas.microsoft.com/office/drawing/2014/main" id="{929FCFE8-A9D8-4E99-B7D1-B1C4E9661460}"/>
              </a:ext>
            </a:extLst>
          </p:cNvPr>
          <p:cNvSpPr/>
          <p:nvPr/>
        </p:nvSpPr>
        <p:spPr>
          <a:xfrm>
            <a:off x="9574042" y="1379370"/>
            <a:ext cx="2213799" cy="3046916"/>
          </a:xfrm>
          <a:prstGeom prst="roundRect">
            <a:avLst>
              <a:gd name="adj" fmla="val 2633"/>
            </a:avLst>
          </a:prstGeom>
          <a:solidFill>
            <a:srgbClr val="41B6E6"/>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Evidence gap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We may know what we think is driving crowding, but we do not know to what extent. Econometrics techniques are better than correlations as they can help us isolate the extent to which individual factors are driving crowding.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003087"/>
              </a:solidFill>
              <a:latin typeface="Arial" panose="020B0604020202020204" pitchFamily="34" charset="0"/>
              <a:cs typeface="Arial" panose="020B0604020202020204" pitchFamily="34" charset="0"/>
            </a:endParaRPr>
          </a:p>
        </p:txBody>
      </p:sp>
      <p:sp>
        <p:nvSpPr>
          <p:cNvPr id="41" name="Rectangle: Rounded Corners 40">
            <a:extLst>
              <a:ext uri="{FF2B5EF4-FFF2-40B4-BE49-F238E27FC236}">
                <a16:creationId xmlns:a16="http://schemas.microsoft.com/office/drawing/2014/main" id="{D7C054C7-98A7-4109-A0FC-B88F70E87A58}"/>
              </a:ext>
            </a:extLst>
          </p:cNvPr>
          <p:cNvSpPr/>
          <p:nvPr/>
        </p:nvSpPr>
        <p:spPr>
          <a:xfrm>
            <a:off x="5003334" y="4522114"/>
            <a:ext cx="6784507" cy="1802485"/>
          </a:xfrm>
          <a:prstGeom prst="roundRect">
            <a:avLst>
              <a:gd name="adj" fmla="val 2633"/>
            </a:avLst>
          </a:prstGeom>
          <a:solidFill>
            <a:srgbClr val="00A9CE"/>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Previous work by Economics &amp; Strategic Analysis Team</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Rising bed occupancy reduces performance against the 4-hour standard, with accelerating effects above 92% and discharges on the day and previous days’ improve performance</a:t>
            </a:r>
            <a:r>
              <a:rPr kumimoji="0" lang="en-GB" sz="14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a:t>
            </a:r>
            <a:endParaRPr lang="en-GB" sz="1400" b="1" dirty="0">
              <a:solidFill>
                <a:prstClr val="white"/>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i="0"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rPr>
              <a:t>Paling, S., Lambert, J., Clouting,  J., </a:t>
            </a:r>
            <a:r>
              <a:rPr lang="en-GB" sz="1200" dirty="0">
                <a:solidFill>
                  <a:schemeClr val="bg1">
                    <a:lumMod val="95000"/>
                  </a:schemeClr>
                </a:solidFill>
                <a:latin typeface="Arial" panose="020B0604020202020204" pitchFamily="34" charset="0"/>
                <a:ea typeface="+mn-ea"/>
                <a:cs typeface="Arial" panose="020B0604020202020204" pitchFamily="34" charset="0"/>
              </a:rPr>
              <a:t>González-</a:t>
            </a:r>
            <a:r>
              <a:rPr lang="en-GB" sz="1200" dirty="0" err="1">
                <a:solidFill>
                  <a:schemeClr val="bg1">
                    <a:lumMod val="95000"/>
                  </a:schemeClr>
                </a:solidFill>
                <a:latin typeface="Arial" panose="020B0604020202020204" pitchFamily="34" charset="0"/>
                <a:ea typeface="+mn-ea"/>
                <a:cs typeface="Arial" panose="020B0604020202020204" pitchFamily="34" charset="0"/>
              </a:rPr>
              <a:t>Esquerré</a:t>
            </a:r>
            <a:r>
              <a:rPr lang="en-GB" sz="1200" dirty="0">
                <a:solidFill>
                  <a:schemeClr val="bg1">
                    <a:lumMod val="95000"/>
                  </a:schemeClr>
                </a:solidFill>
                <a:latin typeface="Arial" panose="020B0604020202020204" pitchFamily="34" charset="0"/>
                <a:ea typeface="+mn-ea"/>
                <a:cs typeface="Arial" panose="020B0604020202020204" pitchFamily="34" charset="0"/>
              </a:rPr>
              <a:t>, J., and </a:t>
            </a:r>
            <a:r>
              <a:rPr lang="en-GB" sz="1200" dirty="0" err="1">
                <a:solidFill>
                  <a:schemeClr val="bg1">
                    <a:lumMod val="95000"/>
                  </a:schemeClr>
                </a:solidFill>
                <a:latin typeface="Arial" panose="020B0604020202020204" pitchFamily="34" charset="0"/>
                <a:ea typeface="+mn-ea"/>
                <a:cs typeface="Arial" panose="020B0604020202020204" pitchFamily="34" charset="0"/>
              </a:rPr>
              <a:t>Auterson</a:t>
            </a:r>
            <a:r>
              <a:rPr lang="en-GB" sz="1200" dirty="0">
                <a:solidFill>
                  <a:schemeClr val="bg1">
                    <a:lumMod val="95000"/>
                  </a:schemeClr>
                </a:solidFill>
                <a:latin typeface="Arial" panose="020B0604020202020204" pitchFamily="34" charset="0"/>
                <a:cs typeface="Arial" panose="020B0604020202020204" pitchFamily="34" charset="0"/>
              </a:rPr>
              <a:t>, T. (2020). </a:t>
            </a:r>
            <a:r>
              <a:rPr lang="en-GB" sz="1200" i="1" dirty="0">
                <a:solidFill>
                  <a:schemeClr val="bg1">
                    <a:lumMod val="95000"/>
                  </a:schemeClr>
                </a:solidFill>
                <a:latin typeface="Arial" panose="020B0604020202020204" pitchFamily="34" charset="0"/>
                <a:cs typeface="Arial" panose="020B0604020202020204" pitchFamily="34" charset="0"/>
              </a:rPr>
              <a:t>Waiting times in emergency departments: exploring the factors associated with longer patient waits for emergency care in England using routinely collected daily data</a:t>
            </a:r>
            <a:r>
              <a:rPr lang="en-GB" sz="1200" dirty="0">
                <a:solidFill>
                  <a:schemeClr val="bg1">
                    <a:lumMod val="95000"/>
                  </a:schemeClr>
                </a:solidFill>
                <a:latin typeface="Arial" panose="020B0604020202020204" pitchFamily="34" charset="0"/>
                <a:cs typeface="Arial" panose="020B0604020202020204" pitchFamily="34" charset="0"/>
              </a:rPr>
              <a:t>. Emergency Medicine Journal.</a:t>
            </a:r>
            <a:endParaRPr kumimoji="0" lang="en-GB" sz="1200" i="0" u="none" strike="noStrike" kern="1200" cap="none" spc="0" normalizeH="0" baseline="0" noProof="0" dirty="0">
              <a:ln>
                <a:noFill/>
              </a:ln>
              <a:solidFill>
                <a:schemeClr val="bg1">
                  <a:lumMod val="95000"/>
                </a:schemeClr>
              </a:solidFill>
              <a:effectLst/>
              <a:uLnTx/>
              <a:uFillTx/>
              <a:latin typeface="Arial" panose="020B0604020202020204" pitchFamily="34" charset="0"/>
              <a:cs typeface="Arial" panose="020B0604020202020204" pitchFamily="34" charset="0"/>
            </a:endParaRPr>
          </a:p>
        </p:txBody>
      </p:sp>
      <p:sp>
        <p:nvSpPr>
          <p:cNvPr id="42" name="Rectangle: Rounded Corners 41">
            <a:extLst>
              <a:ext uri="{FF2B5EF4-FFF2-40B4-BE49-F238E27FC236}">
                <a16:creationId xmlns:a16="http://schemas.microsoft.com/office/drawing/2014/main" id="{89823A5B-F034-43A6-A9F1-2C44A6AC0CCE}"/>
              </a:ext>
            </a:extLst>
          </p:cNvPr>
          <p:cNvSpPr/>
          <p:nvPr/>
        </p:nvSpPr>
        <p:spPr>
          <a:xfrm>
            <a:off x="605533" y="1314769"/>
            <a:ext cx="3945584" cy="480451"/>
          </a:xfrm>
          <a:prstGeom prst="roundRect">
            <a:avLst>
              <a:gd name="adj" fmla="val 11444"/>
            </a:avLst>
          </a:prstGeom>
          <a:solidFill>
            <a:srgbClr val="003087"/>
          </a:solidFill>
          <a:ln>
            <a:noFill/>
          </a:ln>
          <a:effectLst>
            <a:innerShdw blurRad="762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796" marR="0" lvl="0" indent="0" algn="r" defTabSz="1422364" rtl="0" eaLnBrk="1" fontAlgn="auto" latinLnBrk="0" hangingPunct="1">
              <a:lnSpc>
                <a:spcPct val="90000"/>
              </a:lnSpc>
              <a:spcBef>
                <a:spcPct val="0"/>
              </a:spcBef>
              <a:spcAft>
                <a:spcPct val="35000"/>
              </a:spcAft>
              <a:buClrTx/>
              <a:buSzTx/>
              <a:buFontTx/>
              <a:buNone/>
              <a:tabLst/>
              <a:defRPr/>
            </a:pPr>
            <a:r>
              <a:rPr kumimoji="0" lang="en-GB" sz="1600" b="1" i="0" u="none" strike="noStrike" kern="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Investigating ED Crowding</a:t>
            </a:r>
          </a:p>
        </p:txBody>
      </p:sp>
      <p:sp>
        <p:nvSpPr>
          <p:cNvPr id="44" name="Oval 43">
            <a:extLst>
              <a:ext uri="{FF2B5EF4-FFF2-40B4-BE49-F238E27FC236}">
                <a16:creationId xmlns:a16="http://schemas.microsoft.com/office/drawing/2014/main" id="{BB6628EF-7C05-4FB7-8760-10FF6F630E01}"/>
              </a:ext>
            </a:extLst>
          </p:cNvPr>
          <p:cNvSpPr>
            <a:spLocks noChangeAspect="1"/>
          </p:cNvSpPr>
          <p:nvPr/>
        </p:nvSpPr>
        <p:spPr>
          <a:xfrm>
            <a:off x="5876753" y="1092436"/>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01</a:t>
            </a:r>
          </a:p>
        </p:txBody>
      </p:sp>
      <p:sp>
        <p:nvSpPr>
          <p:cNvPr id="45" name="Oval 44">
            <a:extLst>
              <a:ext uri="{FF2B5EF4-FFF2-40B4-BE49-F238E27FC236}">
                <a16:creationId xmlns:a16="http://schemas.microsoft.com/office/drawing/2014/main" id="{8F6D0DC7-159B-4D85-B345-824B08C6D592}"/>
              </a:ext>
            </a:extLst>
          </p:cNvPr>
          <p:cNvSpPr>
            <a:spLocks noChangeAspect="1"/>
          </p:cNvSpPr>
          <p:nvPr/>
        </p:nvSpPr>
        <p:spPr>
          <a:xfrm>
            <a:off x="8158119" y="1092436"/>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02</a:t>
            </a:r>
          </a:p>
        </p:txBody>
      </p:sp>
      <p:sp>
        <p:nvSpPr>
          <p:cNvPr id="46" name="Oval 45">
            <a:extLst>
              <a:ext uri="{FF2B5EF4-FFF2-40B4-BE49-F238E27FC236}">
                <a16:creationId xmlns:a16="http://schemas.microsoft.com/office/drawing/2014/main" id="{E785DD30-0AC1-454F-9F8D-0E1C1CA1B6F6}"/>
              </a:ext>
            </a:extLst>
          </p:cNvPr>
          <p:cNvSpPr>
            <a:spLocks noChangeAspect="1"/>
          </p:cNvSpPr>
          <p:nvPr/>
        </p:nvSpPr>
        <p:spPr>
          <a:xfrm>
            <a:off x="10461283" y="1118057"/>
            <a:ext cx="474936" cy="500518"/>
          </a:xfrm>
          <a:prstGeom prst="ellipse">
            <a:avLst/>
          </a:prstGeom>
          <a:solidFill>
            <a:srgbClr val="0030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03</a:t>
            </a:r>
          </a:p>
        </p:txBody>
      </p:sp>
    </p:spTree>
    <p:custDataLst>
      <p:tags r:id="rId1"/>
    </p:custDataLst>
    <p:extLst>
      <p:ext uri="{BB962C8B-B14F-4D97-AF65-F5344CB8AC3E}">
        <p14:creationId xmlns:p14="http://schemas.microsoft.com/office/powerpoint/2010/main" val="34888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A6BBBC2-93A8-42BF-BF37-4F996C11DF2F}"/>
              </a:ext>
            </a:extLst>
          </p:cNvPr>
          <p:cNvSpPr>
            <a:spLocks noGrp="1"/>
          </p:cNvSpPr>
          <p:nvPr>
            <p:ph type="ftr" sz="quarter" idx="3"/>
          </p:nvPr>
        </p:nvSpPr>
        <p:spPr/>
        <p:txBody>
          <a:bodyPr/>
          <a:lstStyle/>
          <a:p>
            <a:r>
              <a:rPr lang="en-US" dirty="0">
                <a:solidFill>
                  <a:srgbClr val="0071D1">
                    <a:lumMod val="60000"/>
                    <a:lumOff val="40000"/>
                  </a:srgbClr>
                </a:solidFill>
              </a:rPr>
              <a:t>The drivers of crowding in the Emergency Department</a:t>
            </a:r>
          </a:p>
        </p:txBody>
      </p:sp>
      <p:sp>
        <p:nvSpPr>
          <p:cNvPr id="21" name="Rectangle: Rounded Corners 20">
            <a:extLst>
              <a:ext uri="{FF2B5EF4-FFF2-40B4-BE49-F238E27FC236}">
                <a16:creationId xmlns:a16="http://schemas.microsoft.com/office/drawing/2014/main" id="{772A63BC-E28B-4AA0-98CA-C70B4D8161B4}"/>
              </a:ext>
            </a:extLst>
          </p:cNvPr>
          <p:cNvSpPr/>
          <p:nvPr/>
        </p:nvSpPr>
        <p:spPr>
          <a:xfrm>
            <a:off x="620541" y="1105995"/>
            <a:ext cx="7824271" cy="3768376"/>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a:ln>
                <a:noFill/>
              </a:ln>
              <a:solidFill>
                <a:srgbClr val="003087"/>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a:solidFill>
                <a:srgbClr val="003087"/>
              </a:solidFill>
              <a:latin typeface="Arial" panose="020B0604020202020204" pitchFamily="34" charset="0"/>
              <a:cs typeface="Arial" panose="020B0604020202020204" pitchFamily="34" charset="0"/>
            </a:endParaRPr>
          </a:p>
        </p:txBody>
      </p:sp>
      <p:sp>
        <p:nvSpPr>
          <p:cNvPr id="28" name="Rectangle: Rounded Corners 27">
            <a:extLst>
              <a:ext uri="{FF2B5EF4-FFF2-40B4-BE49-F238E27FC236}">
                <a16:creationId xmlns:a16="http://schemas.microsoft.com/office/drawing/2014/main" id="{5C3B8875-BACC-4FD4-818E-76C486CF7C1C}"/>
              </a:ext>
            </a:extLst>
          </p:cNvPr>
          <p:cNvSpPr/>
          <p:nvPr/>
        </p:nvSpPr>
        <p:spPr>
          <a:xfrm>
            <a:off x="1808577" y="1214080"/>
            <a:ext cx="6428262" cy="950538"/>
          </a:xfrm>
          <a:prstGeom prst="roundRect">
            <a:avLst>
              <a:gd name="adj" fmla="val 8143"/>
            </a:avLst>
          </a:prstGeom>
          <a:solidFill>
            <a:srgbClr val="005EB8"/>
          </a:solidFill>
          <a:ln>
            <a:noFill/>
          </a:ln>
          <a:effectLst>
            <a:innerShdw blurRad="762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GB" sz="1400" b="1" kern="0" dirty="0">
                <a:solidFill>
                  <a:schemeClr val="bg1">
                    <a:lumMod val="95000"/>
                  </a:schemeClr>
                </a:solidFill>
                <a:cs typeface="Arial" panose="020B0604020202020204" pitchFamily="34" charset="0"/>
              </a:rPr>
              <a:t>Overall crowding: </a:t>
            </a:r>
            <a:r>
              <a:rPr lang="en-GB" sz="1400" kern="0" dirty="0">
                <a:solidFill>
                  <a:schemeClr val="bg1">
                    <a:lumMod val="95000"/>
                  </a:schemeClr>
                </a:solidFill>
                <a:cs typeface="Arial" panose="020B0604020202020204" pitchFamily="34" charset="0"/>
              </a:rPr>
              <a:t>Number of patients staying at ED. This metric counts the number of patients who are present at each time slot irrespective of whether they were discharged in a later slot or arrived in an earlier one. </a:t>
            </a:r>
          </a:p>
        </p:txBody>
      </p:sp>
      <p:sp>
        <p:nvSpPr>
          <p:cNvPr id="32" name="Rectangle: Rounded Corners 31">
            <a:extLst>
              <a:ext uri="{FF2B5EF4-FFF2-40B4-BE49-F238E27FC236}">
                <a16:creationId xmlns:a16="http://schemas.microsoft.com/office/drawing/2014/main" id="{DDDA51F6-AB73-4742-9183-DD5568A42734}"/>
              </a:ext>
            </a:extLst>
          </p:cNvPr>
          <p:cNvSpPr/>
          <p:nvPr/>
        </p:nvSpPr>
        <p:spPr>
          <a:xfrm>
            <a:off x="1808577" y="2250885"/>
            <a:ext cx="6428262" cy="1154424"/>
          </a:xfrm>
          <a:prstGeom prst="roundRect">
            <a:avLst>
              <a:gd name="adj" fmla="val 8143"/>
            </a:avLst>
          </a:prstGeom>
          <a:solidFill>
            <a:srgbClr val="005EB8"/>
          </a:solidFill>
          <a:ln>
            <a:noFill/>
          </a:ln>
          <a:effectLst>
            <a:innerShdw blurRad="762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GB" sz="1400" b="1" kern="0" dirty="0">
                <a:solidFill>
                  <a:schemeClr val="bg1">
                    <a:lumMod val="95000"/>
                  </a:schemeClr>
                </a:solidFill>
                <a:cs typeface="Arial" panose="020B0604020202020204" pitchFamily="34" charset="0"/>
              </a:rPr>
              <a:t>6 hours + stays: </a:t>
            </a:r>
            <a:r>
              <a:rPr lang="en-GB" sz="1400" kern="0" dirty="0">
                <a:solidFill>
                  <a:schemeClr val="bg1">
                    <a:lumMod val="95000"/>
                  </a:schemeClr>
                </a:solidFill>
                <a:cs typeface="Arial" panose="020B0604020202020204" pitchFamily="34" charset="0"/>
              </a:rPr>
              <a:t>Number of patients staying longer than 6 hours at ED. This is a subset of the overall crowding metric. It counts the number of patients who would have been staying for 6+ hours by the end of the slot or their discharge time – whichever is earlier. </a:t>
            </a:r>
          </a:p>
        </p:txBody>
      </p:sp>
      <p:sp>
        <p:nvSpPr>
          <p:cNvPr id="33" name="Rectangle: Rounded Corners 32">
            <a:extLst>
              <a:ext uri="{FF2B5EF4-FFF2-40B4-BE49-F238E27FC236}">
                <a16:creationId xmlns:a16="http://schemas.microsoft.com/office/drawing/2014/main" id="{69D0206E-E7F8-4E5B-98FA-225964EB3E67}"/>
              </a:ext>
            </a:extLst>
          </p:cNvPr>
          <p:cNvSpPr/>
          <p:nvPr/>
        </p:nvSpPr>
        <p:spPr>
          <a:xfrm>
            <a:off x="1808577" y="3492562"/>
            <a:ext cx="6428262" cy="1264144"/>
          </a:xfrm>
          <a:prstGeom prst="roundRect">
            <a:avLst>
              <a:gd name="adj" fmla="val 8143"/>
            </a:avLst>
          </a:prstGeom>
          <a:solidFill>
            <a:srgbClr val="005EB8"/>
          </a:solidFill>
          <a:ln>
            <a:noFill/>
          </a:ln>
          <a:effectLst>
            <a:innerShdw blurRad="762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endParaRPr lang="en-GB" sz="1400" b="1" kern="0" dirty="0">
              <a:solidFill>
                <a:schemeClr val="bg1">
                  <a:lumMod val="95000"/>
                </a:schemeClr>
              </a:solidFill>
              <a:cs typeface="Arial" panose="020B0604020202020204" pitchFamily="34" charset="0"/>
            </a:endParaRPr>
          </a:p>
          <a:p>
            <a:pPr>
              <a:defRPr/>
            </a:pPr>
            <a:r>
              <a:rPr lang="en-GB" sz="1400" b="1" kern="0" dirty="0">
                <a:solidFill>
                  <a:schemeClr val="bg1">
                    <a:lumMod val="95000"/>
                  </a:schemeClr>
                </a:solidFill>
                <a:cs typeface="Arial" panose="020B0604020202020204" pitchFamily="34" charset="0"/>
              </a:rPr>
              <a:t>Cubicle crowding: </a:t>
            </a:r>
            <a:r>
              <a:rPr lang="en-GB" sz="1400" kern="0" dirty="0">
                <a:solidFill>
                  <a:schemeClr val="bg1">
                    <a:lumMod val="95000"/>
                  </a:schemeClr>
                </a:solidFill>
                <a:cs typeface="Arial" panose="020B0604020202020204" pitchFamily="34" charset="0"/>
              </a:rPr>
              <a:t>Number of majors and resus patients staying in the ED per cubicles (majors and resus). We sum the overall crowding metric for majors and resus patients (for a given site/day/time slot) and divide by the number of majors + resus cubicles for that site. The result is a number that tells us how many patients are staying per cubicle.</a:t>
            </a:r>
          </a:p>
          <a:p>
            <a:pPr>
              <a:defRPr/>
            </a:pPr>
            <a:endParaRPr lang="en-GB" sz="1400" kern="0" dirty="0">
              <a:solidFill>
                <a:schemeClr val="bg1">
                  <a:lumMod val="95000"/>
                </a:schemeClr>
              </a:solidFill>
              <a:cs typeface="Arial" panose="020B0604020202020204" pitchFamily="34" charset="0"/>
            </a:endParaRPr>
          </a:p>
        </p:txBody>
      </p:sp>
      <p:grpSp>
        <p:nvGrpSpPr>
          <p:cNvPr id="54" name="Group 53">
            <a:extLst>
              <a:ext uri="{FF2B5EF4-FFF2-40B4-BE49-F238E27FC236}">
                <a16:creationId xmlns:a16="http://schemas.microsoft.com/office/drawing/2014/main" id="{D9B1A8F5-77D4-4F74-B2B2-0B40C8939C29}"/>
              </a:ext>
            </a:extLst>
          </p:cNvPr>
          <p:cNvGrpSpPr/>
          <p:nvPr/>
        </p:nvGrpSpPr>
        <p:grpSpPr>
          <a:xfrm>
            <a:off x="727623" y="1206685"/>
            <a:ext cx="950400" cy="938745"/>
            <a:chOff x="726184" y="1537641"/>
            <a:chExt cx="950400" cy="938745"/>
          </a:xfrm>
        </p:grpSpPr>
        <p:sp>
          <p:nvSpPr>
            <p:cNvPr id="34" name="Oval 33">
              <a:extLst>
                <a:ext uri="{FF2B5EF4-FFF2-40B4-BE49-F238E27FC236}">
                  <a16:creationId xmlns:a16="http://schemas.microsoft.com/office/drawing/2014/main" id="{2A60A2B0-B191-4C65-9459-367DF1E64829}"/>
                </a:ext>
              </a:extLst>
            </p:cNvPr>
            <p:cNvSpPr>
              <a:spLocks noChangeAspect="1"/>
            </p:cNvSpPr>
            <p:nvPr/>
          </p:nvSpPr>
          <p:spPr>
            <a:xfrm>
              <a:off x="726184" y="1537641"/>
              <a:ext cx="950400" cy="93874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35" name="Group 34">
              <a:extLst>
                <a:ext uri="{FF2B5EF4-FFF2-40B4-BE49-F238E27FC236}">
                  <a16:creationId xmlns:a16="http://schemas.microsoft.com/office/drawing/2014/main" id="{06FC08BC-9B5E-49FD-9B82-81942A0466A2}"/>
                </a:ext>
              </a:extLst>
            </p:cNvPr>
            <p:cNvGrpSpPr/>
            <p:nvPr/>
          </p:nvGrpSpPr>
          <p:grpSpPr>
            <a:xfrm>
              <a:off x="859823" y="1676199"/>
              <a:ext cx="683121" cy="661627"/>
              <a:chOff x="113355" y="1940920"/>
              <a:chExt cx="683121" cy="661627"/>
            </a:xfrm>
          </p:grpSpPr>
          <p:pic>
            <p:nvPicPr>
              <p:cNvPr id="36" name="Picture 35">
                <a:extLst>
                  <a:ext uri="{FF2B5EF4-FFF2-40B4-BE49-F238E27FC236}">
                    <a16:creationId xmlns:a16="http://schemas.microsoft.com/office/drawing/2014/main" id="{33543E4B-4D59-45EE-9BAF-CCBE6922455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8968" b="47550" l="17002" r="28611"/>
                        </a14:imgEffect>
                      </a14:imgLayer>
                    </a14:imgProps>
                  </a:ext>
                  <a:ext uri="{28A0092B-C50C-407E-A947-70E740481C1C}">
                    <a14:useLocalDpi xmlns:a14="http://schemas.microsoft.com/office/drawing/2010/main" val="0"/>
                  </a:ext>
                </a:extLst>
              </a:blip>
              <a:srcRect l="15694" t="7441" r="69909" b="50486"/>
              <a:stretch/>
            </p:blipFill>
            <p:spPr>
              <a:xfrm flipH="1">
                <a:off x="113355" y="1940920"/>
                <a:ext cx="245348" cy="628515"/>
              </a:xfrm>
              <a:prstGeom prst="rect">
                <a:avLst/>
              </a:prstGeom>
            </p:spPr>
          </p:pic>
          <p:pic>
            <p:nvPicPr>
              <p:cNvPr id="37" name="Picture 36">
                <a:extLst>
                  <a:ext uri="{FF2B5EF4-FFF2-40B4-BE49-F238E27FC236}">
                    <a16:creationId xmlns:a16="http://schemas.microsoft.com/office/drawing/2014/main" id="{2FB60BF1-53A0-4F63-8DF3-B65834860296}"/>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10636" b="48279" l="85832" r="96801"/>
                        </a14:imgEffect>
                      </a14:imgLayer>
                    </a14:imgProps>
                  </a:ext>
                  <a:ext uri="{28A0092B-C50C-407E-A947-70E740481C1C}">
                    <a14:useLocalDpi xmlns:a14="http://schemas.microsoft.com/office/drawing/2010/main" val="0"/>
                  </a:ext>
                </a:extLst>
              </a:blip>
              <a:srcRect l="84564" t="9142" r="1833" b="50816"/>
              <a:stretch/>
            </p:blipFill>
            <p:spPr>
              <a:xfrm flipH="1">
                <a:off x="348720" y="1978318"/>
                <a:ext cx="231818" cy="598190"/>
              </a:xfrm>
              <a:prstGeom prst="rect">
                <a:avLst/>
              </a:prstGeom>
            </p:spPr>
          </p:pic>
          <p:pic>
            <p:nvPicPr>
              <p:cNvPr id="38" name="Picture 37">
                <a:extLst>
                  <a:ext uri="{FF2B5EF4-FFF2-40B4-BE49-F238E27FC236}">
                    <a16:creationId xmlns:a16="http://schemas.microsoft.com/office/drawing/2014/main" id="{7B1C0D79-7186-4D6F-9667-BB45E0BBC251}"/>
                  </a:ext>
                </a:extLst>
              </p:cNvPr>
              <p:cNvPicPr>
                <a:picLocks noChangeAspect="1"/>
              </p:cNvPicPr>
              <p:nvPr/>
            </p:nvPicPr>
            <p:blipFill rotWithShape="1">
              <a:blip r:embed="rId7" cstate="print">
                <a:extLst>
                  <a:ext uri="{BEBA8EAE-BF5A-486C-A8C5-ECC9F3942E4B}">
                    <a14:imgProps xmlns:a14="http://schemas.microsoft.com/office/drawing/2010/main">
                      <a14:imgLayer r:embed="rId8">
                        <a14:imgEffect>
                          <a14:backgroundRemoval t="54432" b="92805" l="73218" r="84461"/>
                        </a14:imgEffect>
                      </a14:imgLayer>
                    </a14:imgProps>
                  </a:ext>
                  <a:ext uri="{28A0092B-C50C-407E-A947-70E740481C1C}">
                    <a14:useLocalDpi xmlns:a14="http://schemas.microsoft.com/office/drawing/2010/main" val="0"/>
                  </a:ext>
                </a:extLst>
              </a:blip>
              <a:srcRect l="71842" t="52699" r="14079" b="4238"/>
              <a:stretch/>
            </p:blipFill>
            <p:spPr>
              <a:xfrm flipH="1">
                <a:off x="556539" y="1959236"/>
                <a:ext cx="239937" cy="643311"/>
              </a:xfrm>
              <a:prstGeom prst="rect">
                <a:avLst/>
              </a:prstGeom>
            </p:spPr>
          </p:pic>
        </p:grpSp>
      </p:grpSp>
      <p:grpSp>
        <p:nvGrpSpPr>
          <p:cNvPr id="55" name="Group 54">
            <a:extLst>
              <a:ext uri="{FF2B5EF4-FFF2-40B4-BE49-F238E27FC236}">
                <a16:creationId xmlns:a16="http://schemas.microsoft.com/office/drawing/2014/main" id="{BDE9D142-7400-413F-88EB-71AB08DF4968}"/>
              </a:ext>
            </a:extLst>
          </p:cNvPr>
          <p:cNvGrpSpPr/>
          <p:nvPr/>
        </p:nvGrpSpPr>
        <p:grpSpPr>
          <a:xfrm>
            <a:off x="727623" y="2363126"/>
            <a:ext cx="950400" cy="938745"/>
            <a:chOff x="726184" y="2855844"/>
            <a:chExt cx="950400" cy="938745"/>
          </a:xfrm>
        </p:grpSpPr>
        <p:sp>
          <p:nvSpPr>
            <p:cNvPr id="39" name="Oval 38">
              <a:extLst>
                <a:ext uri="{FF2B5EF4-FFF2-40B4-BE49-F238E27FC236}">
                  <a16:creationId xmlns:a16="http://schemas.microsoft.com/office/drawing/2014/main" id="{C033D2CC-2A14-48D4-A433-AFD1F22E43BD}"/>
                </a:ext>
              </a:extLst>
            </p:cNvPr>
            <p:cNvSpPr>
              <a:spLocks noChangeAspect="1"/>
            </p:cNvSpPr>
            <p:nvPr/>
          </p:nvSpPr>
          <p:spPr>
            <a:xfrm>
              <a:off x="726184" y="2855844"/>
              <a:ext cx="950400" cy="93874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41" name="Graphic 40" descr="Hourglass">
              <a:extLst>
                <a:ext uri="{FF2B5EF4-FFF2-40B4-BE49-F238E27FC236}">
                  <a16:creationId xmlns:a16="http://schemas.microsoft.com/office/drawing/2014/main" id="{A6F1F2E2-CE66-4E8D-A117-9E54D33799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0572" y="3055216"/>
              <a:ext cx="540000" cy="540000"/>
            </a:xfrm>
            <a:prstGeom prst="rect">
              <a:avLst/>
            </a:prstGeom>
          </p:spPr>
        </p:pic>
      </p:grpSp>
      <p:grpSp>
        <p:nvGrpSpPr>
          <p:cNvPr id="56" name="Group 55">
            <a:extLst>
              <a:ext uri="{FF2B5EF4-FFF2-40B4-BE49-F238E27FC236}">
                <a16:creationId xmlns:a16="http://schemas.microsoft.com/office/drawing/2014/main" id="{050150E7-427D-4DB1-B0EE-73732B7D8D03}"/>
              </a:ext>
            </a:extLst>
          </p:cNvPr>
          <p:cNvGrpSpPr/>
          <p:nvPr/>
        </p:nvGrpSpPr>
        <p:grpSpPr>
          <a:xfrm>
            <a:off x="727623" y="3655261"/>
            <a:ext cx="950400" cy="938745"/>
            <a:chOff x="726184" y="4308755"/>
            <a:chExt cx="950400" cy="938745"/>
          </a:xfrm>
        </p:grpSpPr>
        <p:sp>
          <p:nvSpPr>
            <p:cNvPr id="40" name="Oval 39">
              <a:extLst>
                <a:ext uri="{FF2B5EF4-FFF2-40B4-BE49-F238E27FC236}">
                  <a16:creationId xmlns:a16="http://schemas.microsoft.com/office/drawing/2014/main" id="{64F3BBA8-2A3D-44E0-85A8-DCE3A7E7B68A}"/>
                </a:ext>
              </a:extLst>
            </p:cNvPr>
            <p:cNvSpPr>
              <a:spLocks noChangeAspect="1"/>
            </p:cNvSpPr>
            <p:nvPr/>
          </p:nvSpPr>
          <p:spPr>
            <a:xfrm>
              <a:off x="726184" y="4308755"/>
              <a:ext cx="950400" cy="938745"/>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51" name="Group 50">
              <a:extLst>
                <a:ext uri="{FF2B5EF4-FFF2-40B4-BE49-F238E27FC236}">
                  <a16:creationId xmlns:a16="http://schemas.microsoft.com/office/drawing/2014/main" id="{9525E087-22E2-4804-8752-674F23480E5C}"/>
                </a:ext>
              </a:extLst>
            </p:cNvPr>
            <p:cNvGrpSpPr/>
            <p:nvPr/>
          </p:nvGrpSpPr>
          <p:grpSpPr>
            <a:xfrm>
              <a:off x="887159" y="4476120"/>
              <a:ext cx="647876" cy="611827"/>
              <a:chOff x="273026" y="3761659"/>
              <a:chExt cx="647876" cy="611827"/>
            </a:xfrm>
          </p:grpSpPr>
          <p:pic>
            <p:nvPicPr>
              <p:cNvPr id="52" name="Picture 51" descr="Icon&#10;&#10;Description automatically generated">
                <a:extLst>
                  <a:ext uri="{FF2B5EF4-FFF2-40B4-BE49-F238E27FC236}">
                    <a16:creationId xmlns:a16="http://schemas.microsoft.com/office/drawing/2014/main" id="{6EE21E46-F8CD-40A5-8F2E-7F4491333430}"/>
                  </a:ext>
                </a:extLst>
              </p:cNvPr>
              <p:cNvPicPr>
                <a:picLocks noChangeAspect="1"/>
              </p:cNvPicPr>
              <p:nvPr/>
            </p:nvPicPr>
            <p:blipFill>
              <a:blip r:embed="rId11"/>
              <a:stretch>
                <a:fillRect/>
              </a:stretch>
            </p:blipFill>
            <p:spPr>
              <a:xfrm>
                <a:off x="341085" y="3761659"/>
                <a:ext cx="579817" cy="611827"/>
              </a:xfrm>
              <a:prstGeom prst="flowChartProcess">
                <a:avLst/>
              </a:prstGeom>
            </p:spPr>
          </p:pic>
          <p:pic>
            <p:nvPicPr>
              <p:cNvPr id="53" name="Picture 52">
                <a:extLst>
                  <a:ext uri="{FF2B5EF4-FFF2-40B4-BE49-F238E27FC236}">
                    <a16:creationId xmlns:a16="http://schemas.microsoft.com/office/drawing/2014/main" id="{EF348FB0-CB62-4F2E-BE23-AE2EBDB6D0A6}"/>
                  </a:ext>
                </a:extLst>
              </p:cNvPr>
              <p:cNvPicPr>
                <a:picLocks noChangeAspect="1"/>
              </p:cNvPicPr>
              <p:nvPr/>
            </p:nvPicPr>
            <p:blipFill rotWithShape="1">
              <a:blip r:embed="rId12">
                <a:duotone>
                  <a:prstClr val="black"/>
                  <a:srgbClr val="0070C0">
                    <a:tint val="45000"/>
                    <a:satMod val="400000"/>
                  </a:srgbClr>
                </a:duotone>
              </a:blip>
              <a:srcRect r="30905"/>
              <a:stretch/>
            </p:blipFill>
            <p:spPr>
              <a:xfrm flipH="1">
                <a:off x="273026" y="3761659"/>
                <a:ext cx="379132" cy="611827"/>
              </a:xfrm>
              <a:prstGeom prst="rect">
                <a:avLst/>
              </a:prstGeom>
            </p:spPr>
          </p:pic>
        </p:grpSp>
      </p:grpSp>
      <p:sp>
        <p:nvSpPr>
          <p:cNvPr id="57" name="Rectangle: Rounded Corners 56">
            <a:extLst>
              <a:ext uri="{FF2B5EF4-FFF2-40B4-BE49-F238E27FC236}">
                <a16:creationId xmlns:a16="http://schemas.microsoft.com/office/drawing/2014/main" id="{4E3ECEC0-C918-4069-A13C-DA7DDED727D3}"/>
              </a:ext>
            </a:extLst>
          </p:cNvPr>
          <p:cNvSpPr/>
          <p:nvPr/>
        </p:nvSpPr>
        <p:spPr>
          <a:xfrm>
            <a:off x="8593749" y="1105996"/>
            <a:ext cx="2876249" cy="5284816"/>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pPr>
            <a:r>
              <a:rPr lang="en-GB" sz="1600" b="1" dirty="0">
                <a:solidFill>
                  <a:schemeClr val="tx1"/>
                </a:solidFill>
              </a:rPr>
              <a:t>Slots</a:t>
            </a:r>
          </a:p>
          <a:p>
            <a:pPr>
              <a:spcBef>
                <a:spcPts val="300"/>
              </a:spcBef>
            </a:pPr>
            <a:r>
              <a:rPr lang="en-GB" sz="1400" dirty="0">
                <a:solidFill>
                  <a:schemeClr val="tx1"/>
                </a:solidFill>
              </a:rPr>
              <a:t>Each day is split into six separate 4-hour time slots:</a:t>
            </a:r>
          </a:p>
          <a:p>
            <a:pPr marL="285750" indent="-285750">
              <a:buFont typeface="Arial" panose="020B0604020202020204" pitchFamily="34" charset="0"/>
              <a:buChar char="•"/>
            </a:pPr>
            <a:r>
              <a:rPr lang="en-GB" sz="1400" dirty="0">
                <a:solidFill>
                  <a:schemeClr val="tx1"/>
                </a:solidFill>
              </a:rPr>
              <a:t>00:00 – 03:59</a:t>
            </a:r>
          </a:p>
          <a:p>
            <a:pPr marL="285750" indent="-285750">
              <a:buFont typeface="Arial" panose="020B0604020202020204" pitchFamily="34" charset="0"/>
              <a:buChar char="•"/>
            </a:pPr>
            <a:r>
              <a:rPr lang="en-GB" sz="1400" dirty="0">
                <a:solidFill>
                  <a:schemeClr val="tx1"/>
                </a:solidFill>
              </a:rPr>
              <a:t>04:00 – 07:59</a:t>
            </a:r>
          </a:p>
          <a:p>
            <a:pPr marL="285750" indent="-285750">
              <a:buFont typeface="Arial" panose="020B0604020202020204" pitchFamily="34" charset="0"/>
              <a:buChar char="•"/>
            </a:pPr>
            <a:r>
              <a:rPr lang="en-GB" sz="1400" dirty="0">
                <a:solidFill>
                  <a:schemeClr val="tx1"/>
                </a:solidFill>
              </a:rPr>
              <a:t>08:00 – 11:59</a:t>
            </a:r>
          </a:p>
          <a:p>
            <a:pPr marL="285750" indent="-285750">
              <a:buFont typeface="Arial" panose="020B0604020202020204" pitchFamily="34" charset="0"/>
              <a:buChar char="•"/>
            </a:pPr>
            <a:r>
              <a:rPr lang="en-GB" sz="1400" dirty="0">
                <a:solidFill>
                  <a:schemeClr val="tx1"/>
                </a:solidFill>
              </a:rPr>
              <a:t>12:00 – 15:59</a:t>
            </a:r>
          </a:p>
          <a:p>
            <a:pPr marL="285750" indent="-285750">
              <a:buFont typeface="Arial" panose="020B0604020202020204" pitchFamily="34" charset="0"/>
              <a:buChar char="•"/>
            </a:pPr>
            <a:r>
              <a:rPr lang="en-GB" sz="1400" dirty="0">
                <a:solidFill>
                  <a:schemeClr val="tx1"/>
                </a:solidFill>
              </a:rPr>
              <a:t>16:00 – 19:59</a:t>
            </a:r>
          </a:p>
          <a:p>
            <a:pPr marL="285750" indent="-285750">
              <a:buFont typeface="Arial" panose="020B0604020202020204" pitchFamily="34" charset="0"/>
              <a:buChar char="•"/>
            </a:pPr>
            <a:r>
              <a:rPr lang="en-GB" sz="1400" dirty="0">
                <a:solidFill>
                  <a:schemeClr val="tx1"/>
                </a:solidFill>
              </a:rPr>
              <a:t>20:00 – 23:59</a:t>
            </a:r>
          </a:p>
          <a:p>
            <a:endParaRPr lang="en-GB" sz="1400" dirty="0">
              <a:solidFill>
                <a:schemeClr val="tx1"/>
              </a:solidFill>
            </a:endParaRPr>
          </a:p>
          <a:p>
            <a:r>
              <a:rPr lang="en-GB" sz="1600" b="1" dirty="0">
                <a:solidFill>
                  <a:schemeClr val="tx1"/>
                </a:solidFill>
              </a:rPr>
              <a:t>Acuity</a:t>
            </a:r>
          </a:p>
          <a:p>
            <a:r>
              <a:rPr lang="en-GB" sz="1400" dirty="0">
                <a:solidFill>
                  <a:schemeClr val="tx1"/>
                </a:solidFill>
              </a:rPr>
              <a:t>We create separate models for three patient types: </a:t>
            </a:r>
            <a:r>
              <a:rPr lang="en-GB" sz="1400" b="1" dirty="0">
                <a:solidFill>
                  <a:schemeClr val="tx1"/>
                </a:solidFill>
              </a:rPr>
              <a:t>majors, minors and resus</a:t>
            </a:r>
            <a:r>
              <a:rPr lang="en-GB" sz="1400" dirty="0">
                <a:solidFill>
                  <a:schemeClr val="tx1"/>
                </a:solidFill>
              </a:rPr>
              <a:t>.</a:t>
            </a:r>
          </a:p>
          <a:p>
            <a:endParaRPr lang="en-GB" sz="1400" dirty="0">
              <a:solidFill>
                <a:schemeClr val="tx1"/>
              </a:solidFill>
            </a:endParaRPr>
          </a:p>
          <a:p>
            <a:endParaRPr lang="en-GB" sz="1400" dirty="0">
              <a:solidFill>
                <a:schemeClr val="tx1"/>
              </a:solidFill>
            </a:endParaRPr>
          </a:p>
          <a:p>
            <a:endParaRPr lang="en-GB" sz="1400" dirty="0">
              <a:solidFill>
                <a:schemeClr val="tx1"/>
              </a:solidFill>
            </a:endParaRPr>
          </a:p>
          <a:p>
            <a:r>
              <a:rPr lang="en-GB" sz="1400" dirty="0">
                <a:solidFill>
                  <a:schemeClr val="tx1"/>
                </a:solidFill>
              </a:rPr>
              <a:t>This work has been written up for academic publication. The paper collapses the slots to day level.</a:t>
            </a:r>
          </a:p>
        </p:txBody>
      </p:sp>
      <p:sp>
        <p:nvSpPr>
          <p:cNvPr id="62" name="Title 1">
            <a:extLst>
              <a:ext uri="{FF2B5EF4-FFF2-40B4-BE49-F238E27FC236}">
                <a16:creationId xmlns:a16="http://schemas.microsoft.com/office/drawing/2014/main" id="{730CBA63-0FA5-4B68-AA86-E2CE685F3EC5}"/>
              </a:ext>
            </a:extLst>
          </p:cNvPr>
          <p:cNvSpPr txBox="1">
            <a:spLocks/>
          </p:cNvSpPr>
          <p:nvPr/>
        </p:nvSpPr>
        <p:spPr>
          <a:xfrm>
            <a:off x="614920" y="394301"/>
            <a:ext cx="10178976" cy="611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5EB8"/>
                </a:solidFill>
                <a:latin typeface="Arial" panose="020B0604020202020204" pitchFamily="34" charset="0"/>
                <a:ea typeface="+mj-ea"/>
                <a:cs typeface="Arial" panose="020B0604020202020204" pitchFamily="34" charset="0"/>
              </a:defRPr>
            </a:lvl1pPr>
          </a:lstStyle>
          <a:p>
            <a:r>
              <a:rPr lang="en-GB" dirty="0"/>
              <a:t>How we measure Emergency Department crowding</a:t>
            </a:r>
            <a:endParaRPr lang="en-GB" dirty="0">
              <a:latin typeface="+mn-lt"/>
            </a:endParaRPr>
          </a:p>
        </p:txBody>
      </p:sp>
      <p:cxnSp>
        <p:nvCxnSpPr>
          <p:cNvPr id="63" name="Straight Connector 62">
            <a:extLst>
              <a:ext uri="{FF2B5EF4-FFF2-40B4-BE49-F238E27FC236}">
                <a16:creationId xmlns:a16="http://schemas.microsoft.com/office/drawing/2014/main" id="{150DDE3C-0DC9-4268-B4C4-965B99B552FE}"/>
              </a:ext>
            </a:extLst>
          </p:cNvPr>
          <p:cNvCxnSpPr>
            <a:cxnSpLocks/>
          </p:cNvCxnSpPr>
          <p:nvPr/>
        </p:nvCxnSpPr>
        <p:spPr>
          <a:xfrm>
            <a:off x="8705931" y="4898552"/>
            <a:ext cx="2644556"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sp>
        <p:nvSpPr>
          <p:cNvPr id="65" name="Rectangle: Rounded Corners 64">
            <a:extLst>
              <a:ext uri="{FF2B5EF4-FFF2-40B4-BE49-F238E27FC236}">
                <a16:creationId xmlns:a16="http://schemas.microsoft.com/office/drawing/2014/main" id="{121C410E-61FE-4196-94E5-81386CCDC93B}"/>
              </a:ext>
            </a:extLst>
          </p:cNvPr>
          <p:cNvSpPr/>
          <p:nvPr/>
        </p:nvSpPr>
        <p:spPr>
          <a:xfrm>
            <a:off x="620541" y="4947396"/>
            <a:ext cx="7824271" cy="1443416"/>
          </a:xfrm>
          <a:prstGeom prst="roundRect">
            <a:avLst>
              <a:gd name="adj" fmla="val 8807"/>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a:ln>
                <a:noFill/>
              </a:ln>
              <a:solidFill>
                <a:srgbClr val="003087"/>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a:solidFill>
                <a:srgbClr val="003087"/>
              </a:solidFill>
              <a:latin typeface="Arial" panose="020B0604020202020204" pitchFamily="34" charset="0"/>
              <a:cs typeface="Arial" panose="020B0604020202020204" pitchFamily="34" charset="0"/>
            </a:endParaRPr>
          </a:p>
        </p:txBody>
      </p:sp>
      <p:graphicFrame>
        <p:nvGraphicFramePr>
          <p:cNvPr id="67" name="Table 9">
            <a:extLst>
              <a:ext uri="{FF2B5EF4-FFF2-40B4-BE49-F238E27FC236}">
                <a16:creationId xmlns:a16="http://schemas.microsoft.com/office/drawing/2014/main" id="{29FC70D5-1FC1-496E-BA89-08483C652FC2}"/>
              </a:ext>
            </a:extLst>
          </p:cNvPr>
          <p:cNvGraphicFramePr>
            <a:graphicFrameLocks noGrp="1"/>
          </p:cNvGraphicFramePr>
          <p:nvPr>
            <p:extLst>
              <p:ext uri="{D42A27DB-BD31-4B8C-83A1-F6EECF244321}">
                <p14:modId xmlns:p14="http://schemas.microsoft.com/office/powerpoint/2010/main" val="1083624189"/>
              </p:ext>
            </p:extLst>
          </p:nvPr>
        </p:nvGraphicFramePr>
        <p:xfrm>
          <a:off x="1168971" y="4992319"/>
          <a:ext cx="7130229" cy="1341120"/>
        </p:xfrm>
        <a:graphic>
          <a:graphicData uri="http://schemas.openxmlformats.org/drawingml/2006/table">
            <a:tbl>
              <a:tblPr firstRow="1" bandRow="1">
                <a:tableStyleId>{2D5ABB26-0587-4C30-8999-92F81FD0307C}</a:tableStyleId>
              </a:tblPr>
              <a:tblGrid>
                <a:gridCol w="7130229">
                  <a:extLst>
                    <a:ext uri="{9D8B030D-6E8A-4147-A177-3AD203B41FA5}">
                      <a16:colId xmlns:a16="http://schemas.microsoft.com/office/drawing/2014/main" val="295013043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1" dirty="0">
                          <a:solidFill>
                            <a:schemeClr val="tx1"/>
                          </a:solidFill>
                          <a:latin typeface="Arial" panose="020B0604020202020204" pitchFamily="34" charset="0"/>
                          <a:cs typeface="Arial" panose="020B0604020202020204" pitchFamily="34" charset="0"/>
                        </a:rPr>
                        <a:t>Majors</a:t>
                      </a:r>
                      <a:r>
                        <a:rPr lang="en-GB" sz="1400" dirty="0">
                          <a:solidFill>
                            <a:schemeClr val="tx1"/>
                          </a:solidFill>
                          <a:latin typeface="Arial" panose="020B0604020202020204" pitchFamily="34" charset="0"/>
                          <a:cs typeface="Arial" panose="020B0604020202020204" pitchFamily="34" charset="0"/>
                        </a:rPr>
                        <a:t> are patients with more complicated injuries or illnesses, such as shortness of breath or hip injuries.</a:t>
                      </a:r>
                    </a:p>
                  </a:txBody>
                  <a:tcPr>
                    <a:noFill/>
                  </a:tcPr>
                </a:tc>
                <a:extLst>
                  <a:ext uri="{0D108BD9-81ED-4DB2-BD59-A6C34878D82A}">
                    <a16:rowId xmlns:a16="http://schemas.microsoft.com/office/drawing/2014/main" val="3266365157"/>
                  </a:ext>
                </a:extLst>
              </a:tr>
              <a:tr h="298890">
                <a:tc>
                  <a:txBody>
                    <a:bodyPr/>
                    <a:lstStyle/>
                    <a:p>
                      <a:r>
                        <a:rPr lang="en-GB" sz="1400" b="1" dirty="0">
                          <a:solidFill>
                            <a:schemeClr val="tx1"/>
                          </a:solidFill>
                          <a:latin typeface="Arial" panose="020B0604020202020204" pitchFamily="34" charset="0"/>
                          <a:cs typeface="Arial" panose="020B0604020202020204" pitchFamily="34" charset="0"/>
                        </a:rPr>
                        <a:t>Minors</a:t>
                      </a:r>
                      <a:r>
                        <a:rPr lang="en-GB" sz="1400" dirty="0">
                          <a:solidFill>
                            <a:schemeClr val="tx1"/>
                          </a:solidFill>
                          <a:latin typeface="Arial" panose="020B0604020202020204" pitchFamily="34" charset="0"/>
                          <a:cs typeface="Arial" panose="020B0604020202020204" pitchFamily="34" charset="0"/>
                        </a:rPr>
                        <a:t> are the least seriously injured or ill patients, such as ankle or wrist injuries.</a:t>
                      </a:r>
                      <a:endParaRPr lang="en-GB" sz="1400" dirty="0">
                        <a:solidFill>
                          <a:schemeClr val="tx1"/>
                        </a:solidFill>
                      </a:endParaRPr>
                    </a:p>
                  </a:txBody>
                  <a:tcPr>
                    <a:noFill/>
                  </a:tcPr>
                </a:tc>
                <a:extLst>
                  <a:ext uri="{0D108BD9-81ED-4DB2-BD59-A6C34878D82A}">
                    <a16:rowId xmlns:a16="http://schemas.microsoft.com/office/drawing/2014/main" val="192527040"/>
                  </a:ext>
                </a:extLst>
              </a:tr>
              <a:tr h="3435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latin typeface="Arial" panose="020B0604020202020204" pitchFamily="34" charset="0"/>
                          <a:cs typeface="Arial" panose="020B0604020202020204" pitchFamily="34" charset="0"/>
                        </a:rPr>
                        <a:t>Crowding is expected to be less of a problem in </a:t>
                      </a:r>
                      <a:r>
                        <a:rPr lang="en-GB" sz="1400" b="1" dirty="0">
                          <a:solidFill>
                            <a:schemeClr val="tx1"/>
                          </a:solidFill>
                          <a:latin typeface="Arial" panose="020B0604020202020204" pitchFamily="34" charset="0"/>
                          <a:cs typeface="Arial" panose="020B0604020202020204" pitchFamily="34" charset="0"/>
                        </a:rPr>
                        <a:t>resus, </a:t>
                      </a:r>
                      <a:r>
                        <a:rPr lang="en-GB" sz="1400" dirty="0">
                          <a:solidFill>
                            <a:schemeClr val="tx1"/>
                          </a:solidFill>
                          <a:latin typeface="Arial" panose="020B0604020202020204" pitchFamily="34" charset="0"/>
                          <a:cs typeface="Arial" panose="020B0604020202020204" pitchFamily="34" charset="0"/>
                        </a:rPr>
                        <a:t>as these are the most seriously injured or ill patients. </a:t>
                      </a:r>
                      <a:endParaRPr lang="en-GB" sz="1400" b="1" dirty="0">
                        <a:solidFill>
                          <a:schemeClr val="tx1"/>
                        </a:solidFill>
                        <a:latin typeface="Arial" panose="020B0604020202020204" pitchFamily="34" charset="0"/>
                        <a:cs typeface="Arial" panose="020B0604020202020204" pitchFamily="34" charset="0"/>
                      </a:endParaRPr>
                    </a:p>
                  </a:txBody>
                  <a:tcPr>
                    <a:noFill/>
                  </a:tcPr>
                </a:tc>
                <a:extLst>
                  <a:ext uri="{0D108BD9-81ED-4DB2-BD59-A6C34878D82A}">
                    <a16:rowId xmlns:a16="http://schemas.microsoft.com/office/drawing/2014/main" val="3238077160"/>
                  </a:ext>
                </a:extLst>
              </a:tr>
            </a:tbl>
          </a:graphicData>
        </a:graphic>
      </p:graphicFrame>
      <p:pic>
        <p:nvPicPr>
          <p:cNvPr id="68" name="Graphic 67" descr="Stethoscope with solid fill">
            <a:extLst>
              <a:ext uri="{FF2B5EF4-FFF2-40B4-BE49-F238E27FC236}">
                <a16:creationId xmlns:a16="http://schemas.microsoft.com/office/drawing/2014/main" id="{967133F5-C8BE-4A98-9E22-E7EA520E6B5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8025" y="5511332"/>
            <a:ext cx="315030" cy="354007"/>
          </a:xfrm>
          <a:prstGeom prst="rect">
            <a:avLst/>
          </a:prstGeom>
        </p:spPr>
      </p:pic>
      <p:pic>
        <p:nvPicPr>
          <p:cNvPr id="69" name="Graphic 68" descr="IV with solid fill">
            <a:extLst>
              <a:ext uri="{FF2B5EF4-FFF2-40B4-BE49-F238E27FC236}">
                <a16:creationId xmlns:a16="http://schemas.microsoft.com/office/drawing/2014/main" id="{99342B51-9653-4443-964D-AD3F1E4B151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1213" y="5058561"/>
            <a:ext cx="315031" cy="354008"/>
          </a:xfrm>
          <a:prstGeom prst="rect">
            <a:avLst/>
          </a:prstGeom>
        </p:spPr>
      </p:pic>
      <p:pic>
        <p:nvPicPr>
          <p:cNvPr id="70" name="Graphic 69" descr="Heartbeat with solid fill">
            <a:extLst>
              <a:ext uri="{FF2B5EF4-FFF2-40B4-BE49-F238E27FC236}">
                <a16:creationId xmlns:a16="http://schemas.microsoft.com/office/drawing/2014/main" id="{E4DC6D00-07FA-4B4A-BB3E-481317B8676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2110" y="5868973"/>
            <a:ext cx="406861" cy="457200"/>
          </a:xfrm>
          <a:prstGeom prst="rect">
            <a:avLst/>
          </a:prstGeom>
        </p:spPr>
      </p:pic>
    </p:spTree>
    <p:extLst>
      <p:ext uri="{BB962C8B-B14F-4D97-AF65-F5344CB8AC3E}">
        <p14:creationId xmlns:p14="http://schemas.microsoft.com/office/powerpoint/2010/main" val="389488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32ABB4A8-8DDF-41D1-BF75-55DF7CF35B3A}"/>
              </a:ext>
            </a:extLst>
          </p:cNvPr>
          <p:cNvSpPr txBox="1">
            <a:spLocks/>
          </p:cNvSpPr>
          <p:nvPr/>
        </p:nvSpPr>
        <p:spPr>
          <a:xfrm>
            <a:off x="614920" y="394301"/>
            <a:ext cx="10178976" cy="61164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kern="1200">
                <a:solidFill>
                  <a:srgbClr val="005EB8"/>
                </a:solidFill>
                <a:latin typeface="Arial" panose="020B0604020202020204" pitchFamily="34" charset="0"/>
                <a:ea typeface="+mj-ea"/>
                <a:cs typeface="Arial" panose="020B0604020202020204" pitchFamily="34" charset="0"/>
              </a:defRPr>
            </a:lvl1pPr>
          </a:lstStyle>
          <a:p>
            <a:r>
              <a:rPr lang="en-GB" sz="3600" dirty="0"/>
              <a:t>Our econometric model</a:t>
            </a:r>
            <a:endParaRPr lang="en-GB" sz="3600" dirty="0">
              <a:latin typeface="+mn-lt"/>
            </a:endParaRPr>
          </a:p>
        </p:txBody>
      </p:sp>
      <p:sp>
        <p:nvSpPr>
          <p:cNvPr id="25" name="Rectangle: Rounded Corners 24">
            <a:extLst>
              <a:ext uri="{FF2B5EF4-FFF2-40B4-BE49-F238E27FC236}">
                <a16:creationId xmlns:a16="http://schemas.microsoft.com/office/drawing/2014/main" id="{A6E0692D-9380-4670-A6F3-A4768118A9D3}"/>
              </a:ext>
            </a:extLst>
          </p:cNvPr>
          <p:cNvSpPr/>
          <p:nvPr/>
        </p:nvSpPr>
        <p:spPr>
          <a:xfrm>
            <a:off x="434917" y="1149602"/>
            <a:ext cx="9373942" cy="2093709"/>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003087"/>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003087"/>
              </a:solidFill>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20851D2F-A303-4B13-9DFB-B66D77A31C38}"/>
              </a:ext>
            </a:extLst>
          </p:cNvPr>
          <p:cNvGrpSpPr/>
          <p:nvPr/>
        </p:nvGrpSpPr>
        <p:grpSpPr>
          <a:xfrm>
            <a:off x="443390" y="1625087"/>
            <a:ext cx="2388696" cy="1561758"/>
            <a:chOff x="3229858" y="1812127"/>
            <a:chExt cx="2388696" cy="1561758"/>
          </a:xfrm>
        </p:grpSpPr>
        <p:grpSp>
          <p:nvGrpSpPr>
            <p:cNvPr id="20" name="Group 19">
              <a:extLst>
                <a:ext uri="{FF2B5EF4-FFF2-40B4-BE49-F238E27FC236}">
                  <a16:creationId xmlns:a16="http://schemas.microsoft.com/office/drawing/2014/main" id="{EF673D4C-9506-46B5-B615-D6D3CEFD6538}"/>
                </a:ext>
              </a:extLst>
            </p:cNvPr>
            <p:cNvGrpSpPr>
              <a:grpSpLocks noChangeAspect="1"/>
            </p:cNvGrpSpPr>
            <p:nvPr/>
          </p:nvGrpSpPr>
          <p:grpSpPr>
            <a:xfrm>
              <a:off x="3791367" y="1812127"/>
              <a:ext cx="1490342" cy="1491432"/>
              <a:chOff x="3994483" y="1596185"/>
              <a:chExt cx="4700339" cy="4703776"/>
            </a:xfrm>
          </p:grpSpPr>
          <p:sp>
            <p:nvSpPr>
              <p:cNvPr id="21" name="Freeform 18">
                <a:extLst>
                  <a:ext uri="{FF2B5EF4-FFF2-40B4-BE49-F238E27FC236}">
                    <a16:creationId xmlns:a16="http://schemas.microsoft.com/office/drawing/2014/main" id="{51A65CDA-BBC9-4E28-9E10-8C0F2C5EF236}"/>
                  </a:ext>
                </a:extLst>
              </p:cNvPr>
              <p:cNvSpPr/>
              <p:nvPr/>
            </p:nvSpPr>
            <p:spPr>
              <a:xfrm>
                <a:off x="3994483" y="4315327"/>
                <a:ext cx="4700339" cy="1363580"/>
              </a:xfrm>
              <a:custGeom>
                <a:avLst/>
                <a:gdLst>
                  <a:gd name="connsiteX0" fmla="*/ 2350170 w 4700339"/>
                  <a:gd name="connsiteY0" fmla="*/ 0 h 1363580"/>
                  <a:gd name="connsiteX1" fmla="*/ 4700339 w 4700339"/>
                  <a:gd name="connsiteY1" fmla="*/ 1363580 h 1363580"/>
                  <a:gd name="connsiteX2" fmla="*/ 0 w 4700339"/>
                  <a:gd name="connsiteY2" fmla="*/ 1363580 h 1363580"/>
                </a:gdLst>
                <a:ahLst/>
                <a:cxnLst>
                  <a:cxn ang="0">
                    <a:pos x="connsiteX0" y="connsiteY0"/>
                  </a:cxn>
                  <a:cxn ang="0">
                    <a:pos x="connsiteX1" y="connsiteY1"/>
                  </a:cxn>
                  <a:cxn ang="0">
                    <a:pos x="connsiteX2" y="connsiteY2"/>
                  </a:cxn>
                </a:cxnLst>
                <a:rect l="l" t="t" r="r" b="b"/>
                <a:pathLst>
                  <a:path w="4700339" h="1363580">
                    <a:moveTo>
                      <a:pt x="2350170" y="0"/>
                    </a:moveTo>
                    <a:lnTo>
                      <a:pt x="4700339" y="1363580"/>
                    </a:lnTo>
                    <a:lnTo>
                      <a:pt x="0" y="1363580"/>
                    </a:lnTo>
                    <a:close/>
                  </a:path>
                </a:pathLst>
              </a:custGeom>
              <a:solidFill>
                <a:srgbClr val="41B6E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GB" kern="0">
                  <a:solidFill>
                    <a:prstClr val="white"/>
                  </a:solidFill>
                  <a:cs typeface="Arial" panose="020B0604020202020204" pitchFamily="34" charset="0"/>
                </a:endParaRPr>
              </a:p>
            </p:txBody>
          </p:sp>
          <p:sp>
            <p:nvSpPr>
              <p:cNvPr id="22" name="Freeform 14">
                <a:extLst>
                  <a:ext uri="{FF2B5EF4-FFF2-40B4-BE49-F238E27FC236}">
                    <a16:creationId xmlns:a16="http://schemas.microsoft.com/office/drawing/2014/main" id="{0198BAA8-8522-4B27-B9A9-92005FCB7CA7}"/>
                  </a:ext>
                </a:extLst>
              </p:cNvPr>
              <p:cNvSpPr/>
              <p:nvPr/>
            </p:nvSpPr>
            <p:spPr>
              <a:xfrm rot="7192634">
                <a:off x="3390169" y="3264565"/>
                <a:ext cx="4700339" cy="1363580"/>
              </a:xfrm>
              <a:custGeom>
                <a:avLst/>
                <a:gdLst>
                  <a:gd name="connsiteX0" fmla="*/ 0 w 4700339"/>
                  <a:gd name="connsiteY0" fmla="*/ 1363580 h 1363580"/>
                  <a:gd name="connsiteX1" fmla="*/ 2350170 w 4700339"/>
                  <a:gd name="connsiteY1" fmla="*/ 0 h 1363580"/>
                  <a:gd name="connsiteX2" fmla="*/ 4700339 w 4700339"/>
                  <a:gd name="connsiteY2" fmla="*/ 1363580 h 1363580"/>
                </a:gdLst>
                <a:ahLst/>
                <a:cxnLst>
                  <a:cxn ang="0">
                    <a:pos x="connsiteX0" y="connsiteY0"/>
                  </a:cxn>
                  <a:cxn ang="0">
                    <a:pos x="connsiteX1" y="connsiteY1"/>
                  </a:cxn>
                  <a:cxn ang="0">
                    <a:pos x="connsiteX2" y="connsiteY2"/>
                  </a:cxn>
                </a:cxnLst>
                <a:rect l="l" t="t" r="r" b="b"/>
                <a:pathLst>
                  <a:path w="4700339" h="1363580">
                    <a:moveTo>
                      <a:pt x="0" y="1363580"/>
                    </a:moveTo>
                    <a:lnTo>
                      <a:pt x="2350170" y="0"/>
                    </a:lnTo>
                    <a:lnTo>
                      <a:pt x="4700339" y="136358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GB" kern="0">
                  <a:solidFill>
                    <a:prstClr val="white"/>
                  </a:solidFill>
                  <a:cs typeface="Arial" panose="020B0604020202020204" pitchFamily="34" charset="0"/>
                </a:endParaRPr>
              </a:p>
            </p:txBody>
          </p:sp>
          <p:sp>
            <p:nvSpPr>
              <p:cNvPr id="23" name="Freeform 12">
                <a:extLst>
                  <a:ext uri="{FF2B5EF4-FFF2-40B4-BE49-F238E27FC236}">
                    <a16:creationId xmlns:a16="http://schemas.microsoft.com/office/drawing/2014/main" id="{9F4F7034-5145-41A6-B2A4-90C02F980CFE}"/>
                  </a:ext>
                </a:extLst>
              </p:cNvPr>
              <p:cNvSpPr/>
              <p:nvPr/>
            </p:nvSpPr>
            <p:spPr>
              <a:xfrm rot="14382227">
                <a:off x="4593793" y="3268002"/>
                <a:ext cx="4700339" cy="1363580"/>
              </a:xfrm>
              <a:custGeom>
                <a:avLst/>
                <a:gdLst>
                  <a:gd name="connsiteX0" fmla="*/ 4700339 w 4700339"/>
                  <a:gd name="connsiteY0" fmla="*/ 1363580 h 1363580"/>
                  <a:gd name="connsiteX1" fmla="*/ 0 w 4700339"/>
                  <a:gd name="connsiteY1" fmla="*/ 1363580 h 1363580"/>
                  <a:gd name="connsiteX2" fmla="*/ 2350170 w 4700339"/>
                  <a:gd name="connsiteY2" fmla="*/ 0 h 1363580"/>
                </a:gdLst>
                <a:ahLst/>
                <a:cxnLst>
                  <a:cxn ang="0">
                    <a:pos x="connsiteX0" y="connsiteY0"/>
                  </a:cxn>
                  <a:cxn ang="0">
                    <a:pos x="connsiteX1" y="connsiteY1"/>
                  </a:cxn>
                  <a:cxn ang="0">
                    <a:pos x="connsiteX2" y="connsiteY2"/>
                  </a:cxn>
                </a:cxnLst>
                <a:rect l="l" t="t" r="r" b="b"/>
                <a:pathLst>
                  <a:path w="4700339" h="1363580">
                    <a:moveTo>
                      <a:pt x="4700339" y="1363580"/>
                    </a:moveTo>
                    <a:lnTo>
                      <a:pt x="0" y="1363580"/>
                    </a:lnTo>
                    <a:lnTo>
                      <a:pt x="235017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GB" kern="0">
                  <a:solidFill>
                    <a:prstClr val="white"/>
                  </a:solidFill>
                  <a:cs typeface="Arial" panose="020B0604020202020204" pitchFamily="34" charset="0"/>
                </a:endParaRPr>
              </a:p>
            </p:txBody>
          </p:sp>
        </p:grpSp>
        <p:sp>
          <p:nvSpPr>
            <p:cNvPr id="35" name="Rectangle 34">
              <a:extLst>
                <a:ext uri="{FF2B5EF4-FFF2-40B4-BE49-F238E27FC236}">
                  <a16:creationId xmlns:a16="http://schemas.microsoft.com/office/drawing/2014/main" id="{DB71E7B6-C1BB-479F-8FFF-64F6EEB17275}"/>
                </a:ext>
              </a:extLst>
            </p:cNvPr>
            <p:cNvSpPr/>
            <p:nvPr/>
          </p:nvSpPr>
          <p:spPr>
            <a:xfrm>
              <a:off x="3229858" y="2146927"/>
              <a:ext cx="969545" cy="461665"/>
            </a:xfrm>
            <a:prstGeom prst="rect">
              <a:avLst/>
            </a:prstGeom>
          </p:spPr>
          <p:txBody>
            <a:bodyPr wrap="square">
              <a:spAutoFit/>
            </a:bodyPr>
            <a:lstStyle/>
            <a:p>
              <a:pPr algn="ctr">
                <a:defRPr/>
              </a:pPr>
              <a:r>
                <a:rPr lang="en-GB" sz="1200" b="1" kern="0" dirty="0">
                  <a:solidFill>
                    <a:srgbClr val="015BBB">
                      <a:lumMod val="75000"/>
                    </a:srgbClr>
                  </a:solidFill>
                  <a:cs typeface="Arial" panose="020B0604020202020204" pitchFamily="34" charset="0"/>
                </a:rPr>
                <a:t>Overall crowding</a:t>
              </a:r>
            </a:p>
          </p:txBody>
        </p:sp>
        <p:sp>
          <p:nvSpPr>
            <p:cNvPr id="38" name="Rectangle 37">
              <a:extLst>
                <a:ext uri="{FF2B5EF4-FFF2-40B4-BE49-F238E27FC236}">
                  <a16:creationId xmlns:a16="http://schemas.microsoft.com/office/drawing/2014/main" id="{A5BFC1AA-5296-492E-9DDF-84DBD7D3D880}"/>
                </a:ext>
              </a:extLst>
            </p:cNvPr>
            <p:cNvSpPr/>
            <p:nvPr/>
          </p:nvSpPr>
          <p:spPr>
            <a:xfrm>
              <a:off x="3798790" y="3096886"/>
              <a:ext cx="1490342" cy="276999"/>
            </a:xfrm>
            <a:prstGeom prst="rect">
              <a:avLst/>
            </a:prstGeom>
          </p:spPr>
          <p:txBody>
            <a:bodyPr wrap="square">
              <a:spAutoFit/>
            </a:bodyPr>
            <a:lstStyle/>
            <a:p>
              <a:pPr algn="ctr">
                <a:defRPr/>
              </a:pPr>
              <a:r>
                <a:rPr lang="en-GB" sz="1200" b="1" kern="0" dirty="0">
                  <a:solidFill>
                    <a:srgbClr val="41B6E6"/>
                  </a:solidFill>
                  <a:cs typeface="Arial" panose="020B0604020202020204" pitchFamily="34" charset="0"/>
                </a:rPr>
                <a:t>Cubicle crowding </a:t>
              </a:r>
            </a:p>
          </p:txBody>
        </p:sp>
        <p:sp>
          <p:nvSpPr>
            <p:cNvPr id="41" name="Rectangle 40">
              <a:extLst>
                <a:ext uri="{FF2B5EF4-FFF2-40B4-BE49-F238E27FC236}">
                  <a16:creationId xmlns:a16="http://schemas.microsoft.com/office/drawing/2014/main" id="{46F5B14E-0588-4484-95CE-BF7D92C93AD2}"/>
                </a:ext>
              </a:extLst>
            </p:cNvPr>
            <p:cNvSpPr/>
            <p:nvPr/>
          </p:nvSpPr>
          <p:spPr>
            <a:xfrm>
              <a:off x="4768514" y="2149584"/>
              <a:ext cx="850040" cy="461665"/>
            </a:xfrm>
            <a:prstGeom prst="rect">
              <a:avLst/>
            </a:prstGeom>
          </p:spPr>
          <p:txBody>
            <a:bodyPr wrap="square">
              <a:spAutoFit/>
            </a:bodyPr>
            <a:lstStyle/>
            <a:p>
              <a:pPr algn="ctr">
                <a:defRPr/>
              </a:pPr>
              <a:r>
                <a:rPr lang="en-GB" sz="1200" b="1" kern="0" dirty="0">
                  <a:solidFill>
                    <a:srgbClr val="015BBB">
                      <a:lumMod val="75000"/>
                    </a:srgbClr>
                  </a:solidFill>
                  <a:cs typeface="Arial" panose="020B0604020202020204" pitchFamily="34" charset="0"/>
                </a:rPr>
                <a:t>6+ hour stays</a:t>
              </a:r>
            </a:p>
          </p:txBody>
        </p:sp>
      </p:grpSp>
      <p:sp>
        <p:nvSpPr>
          <p:cNvPr id="5" name="Rectangle 4">
            <a:extLst>
              <a:ext uri="{FF2B5EF4-FFF2-40B4-BE49-F238E27FC236}">
                <a16:creationId xmlns:a16="http://schemas.microsoft.com/office/drawing/2014/main" id="{9D1A078E-84AA-4E14-98E0-5802C05A4276}"/>
              </a:ext>
            </a:extLst>
          </p:cNvPr>
          <p:cNvSpPr/>
          <p:nvPr/>
        </p:nvSpPr>
        <p:spPr>
          <a:xfrm>
            <a:off x="443390" y="1151382"/>
            <a:ext cx="9373941" cy="523220"/>
          </a:xfrm>
          <a:prstGeom prst="rect">
            <a:avLst/>
          </a:prstGeom>
        </p:spPr>
        <p:txBody>
          <a:bodyPr wrap="square">
            <a:spAutoFit/>
          </a:bodyPr>
          <a:lstStyle/>
          <a:p>
            <a:r>
              <a:rPr lang="en-GB" sz="1400" dirty="0">
                <a:solidFill>
                  <a:srgbClr val="000000"/>
                </a:solidFill>
                <a:cs typeface="Arial"/>
              </a:rPr>
              <a:t>Econometric analysis enables us to isolate the impact of the different factors on crowding in ED’s. </a:t>
            </a:r>
            <a:r>
              <a:rPr lang="en-GB" sz="1400" b="1" dirty="0">
                <a:solidFill>
                  <a:srgbClr val="000000"/>
                </a:solidFill>
                <a:cs typeface="Arial"/>
              </a:rPr>
              <a:t>Modelling allows us to show the effect of each individual variable once we keep the values of the other variables fixed.</a:t>
            </a:r>
            <a:r>
              <a:rPr lang="en-GB" sz="1400" dirty="0">
                <a:solidFill>
                  <a:srgbClr val="000000"/>
                </a:solidFill>
                <a:cs typeface="Arial"/>
              </a:rPr>
              <a:t> </a:t>
            </a:r>
            <a:endParaRPr lang="en-GB" sz="1400" dirty="0">
              <a:solidFill>
                <a:srgbClr val="000000"/>
              </a:solidFill>
            </a:endParaRPr>
          </a:p>
        </p:txBody>
      </p:sp>
      <p:sp>
        <p:nvSpPr>
          <p:cNvPr id="6" name="Rectangle 5">
            <a:extLst>
              <a:ext uri="{FF2B5EF4-FFF2-40B4-BE49-F238E27FC236}">
                <a16:creationId xmlns:a16="http://schemas.microsoft.com/office/drawing/2014/main" id="{974F26CF-D035-480C-8DAB-F76ABD799D65}"/>
              </a:ext>
            </a:extLst>
          </p:cNvPr>
          <p:cNvSpPr/>
          <p:nvPr/>
        </p:nvSpPr>
        <p:spPr>
          <a:xfrm>
            <a:off x="2840927" y="1839343"/>
            <a:ext cx="6940118" cy="1061829"/>
          </a:xfrm>
          <a:prstGeom prst="rect">
            <a:avLst/>
          </a:prstGeom>
        </p:spPr>
        <p:txBody>
          <a:bodyPr wrap="square" lIns="91440" tIns="45720" rIns="91440" bIns="45720" anchor="t">
            <a:spAutoFit/>
          </a:bodyPr>
          <a:lstStyle/>
          <a:p>
            <a:pPr>
              <a:lnSpc>
                <a:spcPct val="90000"/>
              </a:lnSpc>
              <a:spcBef>
                <a:spcPts val="1000"/>
              </a:spcBef>
              <a:buClr>
                <a:srgbClr val="005EB8"/>
              </a:buClr>
            </a:pPr>
            <a:r>
              <a:rPr lang="en-GB" sz="1400" b="1" dirty="0">
                <a:solidFill>
                  <a:srgbClr val="000000"/>
                </a:solidFill>
                <a:cs typeface="Arial"/>
              </a:rPr>
              <a:t>Our approach: </a:t>
            </a:r>
            <a:r>
              <a:rPr lang="en-GB" sz="1400" dirty="0">
                <a:solidFill>
                  <a:srgbClr val="000000"/>
                </a:solidFill>
                <a:cs typeface="Arial"/>
              </a:rPr>
              <a:t>we created separate models to look at three measures of crowding for three patient types: </a:t>
            </a:r>
            <a:r>
              <a:rPr lang="en-GB" sz="1400" b="1" dirty="0">
                <a:solidFill>
                  <a:srgbClr val="000000"/>
                </a:solidFill>
                <a:cs typeface="Arial"/>
              </a:rPr>
              <a:t>majors, minors and resus</a:t>
            </a:r>
            <a:r>
              <a:rPr lang="en-GB" sz="1400" dirty="0">
                <a:solidFill>
                  <a:srgbClr val="000000"/>
                </a:solidFill>
                <a:cs typeface="Arial"/>
              </a:rPr>
              <a:t>. We estimate the effect of the various factors (see below) on “</a:t>
            </a:r>
            <a:r>
              <a:rPr lang="en-GB" sz="1400" b="1" dirty="0">
                <a:solidFill>
                  <a:srgbClr val="000000"/>
                </a:solidFill>
                <a:cs typeface="Arial"/>
              </a:rPr>
              <a:t>overall crowding</a:t>
            </a:r>
            <a:r>
              <a:rPr lang="en-GB" sz="1400" dirty="0">
                <a:solidFill>
                  <a:srgbClr val="000000"/>
                </a:solidFill>
                <a:cs typeface="Arial"/>
              </a:rPr>
              <a:t>” and “</a:t>
            </a:r>
            <a:r>
              <a:rPr lang="en-GB" sz="1400" b="1" dirty="0">
                <a:solidFill>
                  <a:srgbClr val="000000"/>
                </a:solidFill>
                <a:cs typeface="Arial"/>
              </a:rPr>
              <a:t>6+ hour stays</a:t>
            </a:r>
            <a:r>
              <a:rPr lang="en-GB" sz="1400" dirty="0">
                <a:solidFill>
                  <a:srgbClr val="000000"/>
                </a:solidFill>
                <a:cs typeface="Arial"/>
              </a:rPr>
              <a:t>” for each of the six slots and patient types. We also estimate models for “</a:t>
            </a:r>
            <a:r>
              <a:rPr lang="en-GB" sz="1400" b="1" dirty="0">
                <a:solidFill>
                  <a:srgbClr val="000000"/>
                </a:solidFill>
                <a:cs typeface="Arial"/>
              </a:rPr>
              <a:t>cubicle crowding</a:t>
            </a:r>
            <a:r>
              <a:rPr lang="en-GB" sz="1400" dirty="0">
                <a:solidFill>
                  <a:srgbClr val="000000"/>
                </a:solidFill>
                <a:cs typeface="Arial"/>
              </a:rPr>
              <a:t>” (</a:t>
            </a:r>
            <a:r>
              <a:rPr lang="en-GB" sz="1400" dirty="0" err="1">
                <a:solidFill>
                  <a:srgbClr val="000000"/>
                </a:solidFill>
                <a:cs typeface="Arial"/>
              </a:rPr>
              <a:t>majors+resus</a:t>
            </a:r>
            <a:r>
              <a:rPr lang="en-GB" sz="1400" dirty="0">
                <a:solidFill>
                  <a:srgbClr val="000000"/>
                </a:solidFill>
                <a:cs typeface="Arial"/>
              </a:rPr>
              <a:t> patients) for each of the six slots.</a:t>
            </a:r>
            <a:endParaRPr lang="en-GB" sz="1400" dirty="0">
              <a:solidFill>
                <a:srgbClr val="000000"/>
              </a:solidFill>
              <a:cs typeface="Arial" panose="020B0604020202020204" pitchFamily="34" charset="0"/>
            </a:endParaRPr>
          </a:p>
        </p:txBody>
      </p:sp>
      <p:grpSp>
        <p:nvGrpSpPr>
          <p:cNvPr id="10" name="Group 9">
            <a:extLst>
              <a:ext uri="{FF2B5EF4-FFF2-40B4-BE49-F238E27FC236}">
                <a16:creationId xmlns:a16="http://schemas.microsoft.com/office/drawing/2014/main" id="{BB0FFC06-41E6-469A-B671-66D2CC22D456}"/>
              </a:ext>
            </a:extLst>
          </p:cNvPr>
          <p:cNvGrpSpPr>
            <a:grpSpLocks noChangeAspect="1"/>
          </p:cNvGrpSpPr>
          <p:nvPr/>
        </p:nvGrpSpPr>
        <p:grpSpPr>
          <a:xfrm>
            <a:off x="1590320" y="2607849"/>
            <a:ext cx="319500" cy="301723"/>
            <a:chOff x="1700745" y="3881071"/>
            <a:chExt cx="647876" cy="611827"/>
          </a:xfrm>
        </p:grpSpPr>
        <p:pic>
          <p:nvPicPr>
            <p:cNvPr id="27" name="Picture 26" descr="Icon&#10;&#10;Description automatically generated">
              <a:extLst>
                <a:ext uri="{FF2B5EF4-FFF2-40B4-BE49-F238E27FC236}">
                  <a16:creationId xmlns:a16="http://schemas.microsoft.com/office/drawing/2014/main" id="{811532CF-7153-4C8A-8692-C94A4A6F0FF0}"/>
                </a:ext>
              </a:extLst>
            </p:cNvPr>
            <p:cNvPicPr>
              <a:picLocks noChangeAspect="1"/>
            </p:cNvPicPr>
            <p:nvPr/>
          </p:nvPicPr>
          <p:blipFill>
            <a:blip r:embed="rId2"/>
            <a:stretch>
              <a:fillRect/>
            </a:stretch>
          </p:blipFill>
          <p:spPr>
            <a:xfrm>
              <a:off x="1768804" y="3881071"/>
              <a:ext cx="579817" cy="611827"/>
            </a:xfrm>
            <a:prstGeom prst="flowChartProcess">
              <a:avLst/>
            </a:prstGeom>
          </p:spPr>
        </p:pic>
        <p:pic>
          <p:nvPicPr>
            <p:cNvPr id="28" name="Picture 27">
              <a:extLst>
                <a:ext uri="{FF2B5EF4-FFF2-40B4-BE49-F238E27FC236}">
                  <a16:creationId xmlns:a16="http://schemas.microsoft.com/office/drawing/2014/main" id="{55C10B47-3736-4BA8-8107-C05103FE6313}"/>
                </a:ext>
              </a:extLst>
            </p:cNvPr>
            <p:cNvPicPr>
              <a:picLocks noChangeAspect="1"/>
            </p:cNvPicPr>
            <p:nvPr/>
          </p:nvPicPr>
          <p:blipFill rotWithShape="1">
            <a:blip r:embed="rId3">
              <a:duotone>
                <a:prstClr val="black"/>
                <a:srgbClr val="0070C0">
                  <a:tint val="45000"/>
                  <a:satMod val="400000"/>
                </a:srgbClr>
              </a:duotone>
            </a:blip>
            <a:srcRect r="30905"/>
            <a:stretch/>
          </p:blipFill>
          <p:spPr>
            <a:xfrm flipH="1">
              <a:off x="1700745" y="3881071"/>
              <a:ext cx="379132" cy="611827"/>
            </a:xfrm>
            <a:prstGeom prst="rect">
              <a:avLst/>
            </a:prstGeom>
          </p:spPr>
        </p:pic>
      </p:grpSp>
      <p:grpSp>
        <p:nvGrpSpPr>
          <p:cNvPr id="32" name="Group 31">
            <a:extLst>
              <a:ext uri="{FF2B5EF4-FFF2-40B4-BE49-F238E27FC236}">
                <a16:creationId xmlns:a16="http://schemas.microsoft.com/office/drawing/2014/main" id="{10149AD6-A16A-4EE0-8301-3C4C4D02F7E5}"/>
              </a:ext>
            </a:extLst>
          </p:cNvPr>
          <p:cNvGrpSpPr>
            <a:grpSpLocks noChangeAspect="1"/>
          </p:cNvGrpSpPr>
          <p:nvPr/>
        </p:nvGrpSpPr>
        <p:grpSpPr>
          <a:xfrm>
            <a:off x="1402697" y="2165950"/>
            <a:ext cx="311524" cy="301723"/>
            <a:chOff x="113355" y="1940920"/>
            <a:chExt cx="683121" cy="661627"/>
          </a:xfrm>
        </p:grpSpPr>
        <p:pic>
          <p:nvPicPr>
            <p:cNvPr id="36" name="Picture 35">
              <a:extLst>
                <a:ext uri="{FF2B5EF4-FFF2-40B4-BE49-F238E27FC236}">
                  <a16:creationId xmlns:a16="http://schemas.microsoft.com/office/drawing/2014/main" id="{29467BC9-9BF4-4C1E-9A95-22D8EB189A9A}"/>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backgroundRemoval t="8968" b="47550" l="17002" r="28611"/>
                      </a14:imgEffect>
                    </a14:imgLayer>
                  </a14:imgProps>
                </a:ext>
                <a:ext uri="{28A0092B-C50C-407E-A947-70E740481C1C}">
                  <a14:useLocalDpi xmlns:a14="http://schemas.microsoft.com/office/drawing/2010/main" val="0"/>
                </a:ext>
              </a:extLst>
            </a:blip>
            <a:srcRect l="15694" t="7441" r="69909" b="50486"/>
            <a:stretch/>
          </p:blipFill>
          <p:spPr>
            <a:xfrm flipH="1">
              <a:off x="113355" y="1940920"/>
              <a:ext cx="245348" cy="628515"/>
            </a:xfrm>
            <a:prstGeom prst="rect">
              <a:avLst/>
            </a:prstGeom>
          </p:spPr>
        </p:pic>
        <p:pic>
          <p:nvPicPr>
            <p:cNvPr id="37" name="Picture 36">
              <a:extLst>
                <a:ext uri="{FF2B5EF4-FFF2-40B4-BE49-F238E27FC236}">
                  <a16:creationId xmlns:a16="http://schemas.microsoft.com/office/drawing/2014/main" id="{2EEAED3E-AD2B-4D8D-A1EB-78D335B0C428}"/>
                </a:ext>
              </a:extLst>
            </p:cNvPr>
            <p:cNvPicPr>
              <a:picLocks noChangeAspect="1"/>
            </p:cNvPicPr>
            <p:nvPr/>
          </p:nvPicPr>
          <p:blipFill rotWithShape="1">
            <a:blip r:embed="rId6" cstate="print">
              <a:extLst>
                <a:ext uri="{BEBA8EAE-BF5A-486C-A8C5-ECC9F3942E4B}">
                  <a14:imgProps xmlns:a14="http://schemas.microsoft.com/office/drawing/2010/main">
                    <a14:imgLayer r:embed="rId7">
                      <a14:imgEffect>
                        <a14:backgroundRemoval t="10636" b="48279" l="85832" r="96801"/>
                      </a14:imgEffect>
                    </a14:imgLayer>
                  </a14:imgProps>
                </a:ext>
                <a:ext uri="{28A0092B-C50C-407E-A947-70E740481C1C}">
                  <a14:useLocalDpi xmlns:a14="http://schemas.microsoft.com/office/drawing/2010/main" val="0"/>
                </a:ext>
              </a:extLst>
            </a:blip>
            <a:srcRect l="84564" t="9142" r="1833" b="50816"/>
            <a:stretch/>
          </p:blipFill>
          <p:spPr>
            <a:xfrm flipH="1">
              <a:off x="348720" y="1978318"/>
              <a:ext cx="231818" cy="598190"/>
            </a:xfrm>
            <a:prstGeom prst="rect">
              <a:avLst/>
            </a:prstGeom>
          </p:spPr>
        </p:pic>
        <p:pic>
          <p:nvPicPr>
            <p:cNvPr id="39" name="Picture 38">
              <a:extLst>
                <a:ext uri="{FF2B5EF4-FFF2-40B4-BE49-F238E27FC236}">
                  <a16:creationId xmlns:a16="http://schemas.microsoft.com/office/drawing/2014/main" id="{938A3D35-76E5-4D7F-81CC-783CE02F7E50}"/>
                </a:ext>
              </a:extLst>
            </p:cNvPr>
            <p:cNvPicPr>
              <a:picLocks noChangeAspect="1"/>
            </p:cNvPicPr>
            <p:nvPr/>
          </p:nvPicPr>
          <p:blipFill rotWithShape="1">
            <a:blip r:embed="rId8" cstate="print">
              <a:extLst>
                <a:ext uri="{BEBA8EAE-BF5A-486C-A8C5-ECC9F3942E4B}">
                  <a14:imgProps xmlns:a14="http://schemas.microsoft.com/office/drawing/2010/main">
                    <a14:imgLayer r:embed="rId7">
                      <a14:imgEffect>
                        <a14:backgroundRemoval t="54432" b="92805" l="73218" r="84461"/>
                      </a14:imgEffect>
                    </a14:imgLayer>
                  </a14:imgProps>
                </a:ext>
                <a:ext uri="{28A0092B-C50C-407E-A947-70E740481C1C}">
                  <a14:useLocalDpi xmlns:a14="http://schemas.microsoft.com/office/drawing/2010/main" val="0"/>
                </a:ext>
              </a:extLst>
            </a:blip>
            <a:srcRect l="71842" t="52699" r="14079" b="4238"/>
            <a:stretch/>
          </p:blipFill>
          <p:spPr>
            <a:xfrm flipH="1">
              <a:off x="556539" y="1959236"/>
              <a:ext cx="239937" cy="643311"/>
            </a:xfrm>
            <a:prstGeom prst="rect">
              <a:avLst/>
            </a:prstGeom>
          </p:spPr>
        </p:pic>
      </p:grpSp>
      <p:pic>
        <p:nvPicPr>
          <p:cNvPr id="40" name="Graphic 39" descr="Hourglass">
            <a:extLst>
              <a:ext uri="{FF2B5EF4-FFF2-40B4-BE49-F238E27FC236}">
                <a16:creationId xmlns:a16="http://schemas.microsoft.com/office/drawing/2014/main" id="{7047C2F5-6384-4853-BE35-332F2F8322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82846" y="2165874"/>
            <a:ext cx="286623" cy="286623"/>
          </a:xfrm>
          <a:prstGeom prst="rect">
            <a:avLst/>
          </a:prstGeom>
        </p:spPr>
      </p:pic>
      <p:sp>
        <p:nvSpPr>
          <p:cNvPr id="46" name="Rectangle: Rounded Corners 45">
            <a:extLst>
              <a:ext uri="{FF2B5EF4-FFF2-40B4-BE49-F238E27FC236}">
                <a16:creationId xmlns:a16="http://schemas.microsoft.com/office/drawing/2014/main" id="{0E4C9D22-80ED-422A-B256-DA512FB90F7B}"/>
              </a:ext>
            </a:extLst>
          </p:cNvPr>
          <p:cNvSpPr/>
          <p:nvPr/>
        </p:nvSpPr>
        <p:spPr>
          <a:xfrm>
            <a:off x="434917" y="3326499"/>
            <a:ext cx="9373942" cy="3055447"/>
          </a:xfrm>
          <a:prstGeom prst="roundRect">
            <a:avLst>
              <a:gd name="adj" fmla="val 2633"/>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a:ln>
                <a:noFill/>
              </a:ln>
              <a:solidFill>
                <a:srgbClr val="003087"/>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a:solidFill>
                <a:srgbClr val="003087"/>
              </a:solidFill>
              <a:latin typeface="Arial" panose="020B0604020202020204" pitchFamily="34" charset="0"/>
              <a:cs typeface="Arial" panose="020B0604020202020204" pitchFamily="34" charset="0"/>
            </a:endParaRPr>
          </a:p>
        </p:txBody>
      </p:sp>
      <p:graphicFrame>
        <p:nvGraphicFramePr>
          <p:cNvPr id="42" name="Table 27">
            <a:extLst>
              <a:ext uri="{FF2B5EF4-FFF2-40B4-BE49-F238E27FC236}">
                <a16:creationId xmlns:a16="http://schemas.microsoft.com/office/drawing/2014/main" id="{7A20799A-B61A-4616-869F-1EE27B0F06F3}"/>
              </a:ext>
            </a:extLst>
          </p:cNvPr>
          <p:cNvGraphicFramePr>
            <a:graphicFrameLocks noGrp="1"/>
          </p:cNvGraphicFramePr>
          <p:nvPr>
            <p:extLst>
              <p:ext uri="{D42A27DB-BD31-4B8C-83A1-F6EECF244321}">
                <p14:modId xmlns:p14="http://schemas.microsoft.com/office/powerpoint/2010/main" val="809505524"/>
              </p:ext>
            </p:extLst>
          </p:nvPr>
        </p:nvGraphicFramePr>
        <p:xfrm>
          <a:off x="546233" y="3395209"/>
          <a:ext cx="9151310" cy="2956560"/>
        </p:xfrm>
        <a:graphic>
          <a:graphicData uri="http://schemas.openxmlformats.org/drawingml/2006/table">
            <a:tbl>
              <a:tblPr firstRow="1" bandRow="1">
                <a:tableStyleId>{5C22544A-7EE6-4342-B048-85BDC9FD1C3A}</a:tableStyleId>
              </a:tblPr>
              <a:tblGrid>
                <a:gridCol w="1576388">
                  <a:extLst>
                    <a:ext uri="{9D8B030D-6E8A-4147-A177-3AD203B41FA5}">
                      <a16:colId xmlns:a16="http://schemas.microsoft.com/office/drawing/2014/main" val="371857865"/>
                    </a:ext>
                  </a:extLst>
                </a:gridCol>
                <a:gridCol w="1687484">
                  <a:extLst>
                    <a:ext uri="{9D8B030D-6E8A-4147-A177-3AD203B41FA5}">
                      <a16:colId xmlns:a16="http://schemas.microsoft.com/office/drawing/2014/main" val="2927130243"/>
                    </a:ext>
                  </a:extLst>
                </a:gridCol>
                <a:gridCol w="1604356">
                  <a:extLst>
                    <a:ext uri="{9D8B030D-6E8A-4147-A177-3AD203B41FA5}">
                      <a16:colId xmlns:a16="http://schemas.microsoft.com/office/drawing/2014/main" val="771069942"/>
                    </a:ext>
                  </a:extLst>
                </a:gridCol>
                <a:gridCol w="2452820">
                  <a:extLst>
                    <a:ext uri="{9D8B030D-6E8A-4147-A177-3AD203B41FA5}">
                      <a16:colId xmlns:a16="http://schemas.microsoft.com/office/drawing/2014/main" val="3157544960"/>
                    </a:ext>
                  </a:extLst>
                </a:gridCol>
                <a:gridCol w="1830262">
                  <a:extLst>
                    <a:ext uri="{9D8B030D-6E8A-4147-A177-3AD203B41FA5}">
                      <a16:colId xmlns:a16="http://schemas.microsoft.com/office/drawing/2014/main" val="426212060"/>
                    </a:ext>
                  </a:extLst>
                </a:gridCol>
              </a:tblGrid>
              <a:tr h="130949">
                <a:tc>
                  <a:txBody>
                    <a:bodyPr/>
                    <a:lstStyle/>
                    <a:p>
                      <a:pPr algn="ctr"/>
                      <a:r>
                        <a:rPr lang="en-GB" sz="1400" b="1" i="0" u="none" strike="noStrike" noProof="0" dirty="0">
                          <a:solidFill>
                            <a:srgbClr val="005EB8"/>
                          </a:solidFill>
                          <a:latin typeface="Arial"/>
                        </a:rPr>
                        <a:t>Pre-hospital</a:t>
                      </a:r>
                      <a:endParaRPr lang="en-GB" sz="1400" b="0" i="0" u="none" strike="noStrike" noProof="0" dirty="0">
                        <a:solidFill>
                          <a:srgbClr val="005EB8"/>
                        </a:solidFill>
                        <a:latin typeface="Calibri"/>
                      </a:endParaRPr>
                    </a:p>
                  </a:txBody>
                  <a:tcPr anchor="b">
                    <a:lnL w="12700" cmpd="sng">
                      <a:noFill/>
                    </a:lnL>
                    <a:lnR w="12700" cmpd="sng">
                      <a:noFill/>
                    </a:lnR>
                    <a:lnT w="12700" cmpd="sng">
                      <a:noFill/>
                    </a:lnT>
                    <a:lnB w="28575"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en-GB" sz="1400" b="1" i="0" u="none" strike="noStrike" noProof="0" dirty="0">
                          <a:solidFill>
                            <a:srgbClr val="005EB8"/>
                          </a:solidFill>
                          <a:latin typeface="Arial"/>
                        </a:rPr>
                        <a:t>Controls and time effects</a:t>
                      </a:r>
                      <a:endParaRPr lang="en-US" sz="1400" dirty="0">
                        <a:solidFill>
                          <a:srgbClr val="005EB8"/>
                        </a:solidFill>
                      </a:endParaRPr>
                    </a:p>
                  </a:txBody>
                  <a:tcPr anchor="b">
                    <a:lnL w="12700" cmpd="sng">
                      <a:noFill/>
                    </a:lnL>
                    <a:lnR w="12700" cmpd="sng">
                      <a:noFill/>
                    </a:lnR>
                    <a:lnT w="12700" cmpd="sng">
                      <a:noFill/>
                    </a:lnT>
                    <a:lnB w="28575"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en-GB" sz="1400" b="1" i="0" u="none" strike="noStrike" noProof="0" dirty="0">
                          <a:solidFill>
                            <a:srgbClr val="005EB8"/>
                          </a:solidFill>
                          <a:latin typeface="Arial"/>
                        </a:rPr>
                        <a:t>Within ED</a:t>
                      </a:r>
                      <a:endParaRPr lang="en-US" sz="1400" dirty="0">
                        <a:solidFill>
                          <a:srgbClr val="005EB8"/>
                        </a:solidFill>
                      </a:endParaRPr>
                    </a:p>
                  </a:txBody>
                  <a:tcPr anchor="b">
                    <a:lnL w="12700" cmpd="sng">
                      <a:noFill/>
                    </a:lnL>
                    <a:lnR w="12700" cmpd="sng">
                      <a:noFill/>
                    </a:lnR>
                    <a:lnT w="12700" cmpd="sng">
                      <a:noFill/>
                    </a:lnT>
                    <a:lnB w="28575"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buNone/>
                      </a:pPr>
                      <a:r>
                        <a:rPr lang="en-GB" sz="1400" b="1" i="0" u="none" strike="noStrike" noProof="0" dirty="0">
                          <a:solidFill>
                            <a:srgbClr val="005EB8"/>
                          </a:solidFill>
                          <a:latin typeface="Arial"/>
                        </a:rPr>
                        <a:t>Rest of hospital capacity</a:t>
                      </a:r>
                      <a:endParaRPr lang="en-US" sz="1400" dirty="0">
                        <a:solidFill>
                          <a:srgbClr val="005EB8"/>
                        </a:solidFill>
                      </a:endParaRPr>
                    </a:p>
                  </a:txBody>
                  <a:tcPr anchor="b">
                    <a:lnL w="12700" cmpd="sng">
                      <a:noFill/>
                    </a:lnL>
                    <a:lnR w="12700" cmpd="sng">
                      <a:noFill/>
                    </a:lnR>
                    <a:lnT w="12700" cmpd="sng">
                      <a:noFill/>
                    </a:lnT>
                    <a:lnB w="28575"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lnSpc>
                          <a:spcPct val="100000"/>
                        </a:lnSpc>
                        <a:spcBef>
                          <a:spcPts val="0"/>
                        </a:spcBef>
                        <a:spcAft>
                          <a:spcPts val="0"/>
                        </a:spcAft>
                        <a:buNone/>
                      </a:pPr>
                      <a:r>
                        <a:rPr lang="en-GB" sz="1400" b="1" i="0" u="none" strike="noStrike" noProof="0" dirty="0">
                          <a:solidFill>
                            <a:srgbClr val="005EB8"/>
                          </a:solidFill>
                          <a:latin typeface="Arial"/>
                        </a:rPr>
                        <a:t>Wider healthcare capacity</a:t>
                      </a:r>
                      <a:endParaRPr lang="en-GB" sz="1400" b="0" i="0" u="none" strike="noStrike" noProof="0" dirty="0">
                        <a:solidFill>
                          <a:srgbClr val="005EB8"/>
                        </a:solidFill>
                        <a:latin typeface="Calibri"/>
                      </a:endParaRPr>
                    </a:p>
                  </a:txBody>
                  <a:tcPr anchor="b">
                    <a:lnL w="12700" cmpd="sng">
                      <a:noFill/>
                    </a:lnL>
                    <a:lnR w="12700" cmpd="sng">
                      <a:noFill/>
                    </a:lnR>
                    <a:lnT w="12700" cmpd="sng">
                      <a:noFill/>
                    </a:lnT>
                    <a:lnB w="28575" cap="flat" cmpd="sng" algn="ctr">
                      <a:solidFill>
                        <a:srgbClr val="005EB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737785"/>
                  </a:ext>
                </a:extLst>
              </a:tr>
              <a:tr h="2039452">
                <a:tc>
                  <a:txBody>
                    <a:bodyPr/>
                    <a:lstStyle/>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Arrival mode </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Referral source</a:t>
                      </a:r>
                      <a:endParaRPr lang="en-GB" sz="1400" dirty="0"/>
                    </a:p>
                  </a:txBody>
                  <a:tcPr>
                    <a:lnL w="12700" cmpd="sng">
                      <a:noFill/>
                    </a:lnL>
                    <a:lnR w="12700" cmpd="sng">
                      <a:noFill/>
                    </a:lnR>
                    <a:lnT w="28575" cap="flat" cmpd="sng" algn="ctr">
                      <a:solidFill>
                        <a:srgbClr val="005EB8"/>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Patients over 75*</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Ethnicity </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Deprivation</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Sex </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Day of the week</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Bank holiday</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Month</a:t>
                      </a:r>
                    </a:p>
                    <a:p>
                      <a:pPr lvl="0">
                        <a:buNone/>
                      </a:pPr>
                      <a:endParaRPr lang="en-GB" sz="1400" dirty="0">
                        <a:latin typeface="Arial"/>
                      </a:endParaRPr>
                    </a:p>
                  </a:txBody>
                  <a:tcPr>
                    <a:lnL w="12700" cmpd="sng">
                      <a:noFill/>
                    </a:lnL>
                    <a:lnR w="12700" cmpd="sng">
                      <a:noFill/>
                    </a:lnR>
                    <a:lnT w="28575" cap="flat" cmpd="sng" algn="ctr">
                      <a:solidFill>
                        <a:srgbClr val="005EB8"/>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171450" lvl="0" indent="-171450">
                        <a:buFont typeface="Arial" panose="020B0604020202020204" pitchFamily="34" charset="0"/>
                        <a:buChar char="•"/>
                      </a:pPr>
                      <a:r>
                        <a:rPr lang="en-GB" sz="1400" dirty="0">
                          <a:latin typeface="Arial"/>
                        </a:rPr>
                        <a:t>C</a:t>
                      </a:r>
                      <a:r>
                        <a:rPr lang="en-GB" sz="1400" b="0" i="0" u="none" strike="noStrike" noProof="0" dirty="0" err="1">
                          <a:latin typeface="Arial"/>
                        </a:rPr>
                        <a:t>omplaint</a:t>
                      </a:r>
                      <a:r>
                        <a:rPr lang="en-GB" sz="1400" b="0" i="0" u="none" strike="noStrike" noProof="0" dirty="0">
                          <a:latin typeface="Arial"/>
                        </a:rPr>
                        <a:t> (MAU)</a:t>
                      </a:r>
                    </a:p>
                    <a:p>
                      <a:pPr marL="171450" lvl="0" indent="-171450">
                        <a:buFont typeface="Arial" panose="020B0604020202020204" pitchFamily="34" charset="0"/>
                        <a:buChar char="•"/>
                      </a:pPr>
                      <a:r>
                        <a:rPr lang="en-GB" sz="1400" b="0" i="0" u="none" strike="noStrike" noProof="0" dirty="0">
                          <a:latin typeface="Arial"/>
                        </a:rPr>
                        <a:t>Investigation</a:t>
                      </a:r>
                    </a:p>
                    <a:p>
                      <a:pPr marL="171450" lvl="0" indent="-171450">
                        <a:buFont typeface="Arial" panose="020B0604020202020204" pitchFamily="34" charset="0"/>
                        <a:buChar char="•"/>
                      </a:pPr>
                      <a:r>
                        <a:rPr lang="en-GB" sz="1400" b="0" i="0" u="none" strike="noStrike" noProof="0" dirty="0">
                          <a:latin typeface="Arial"/>
                        </a:rPr>
                        <a:t>Diagnosis</a:t>
                      </a:r>
                      <a:endParaRPr lang="en-GB" sz="1400" dirty="0">
                        <a:latin typeface="Arial"/>
                      </a:endParaRPr>
                    </a:p>
                  </a:txBody>
                  <a:tcPr>
                    <a:lnL w="12700" cmpd="sng">
                      <a:noFill/>
                    </a:lnL>
                    <a:lnR w="12700" cmpd="sng">
                      <a:noFill/>
                    </a:lnR>
                    <a:lnT w="28575" cap="flat" cmpd="sng" algn="ctr">
                      <a:solidFill>
                        <a:srgbClr val="005EB8"/>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G&amp;A bed occupancy</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ACC bed occupancy</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Number of long stay patients (21+ day)</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Admitted patient transfers between specialties/site/both</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Number of inpatients in each specialty</a:t>
                      </a:r>
                    </a:p>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Share of admitted patients from ED</a:t>
                      </a:r>
                      <a:endParaRPr lang="en-GB" sz="1400" dirty="0"/>
                    </a:p>
                  </a:txBody>
                  <a:tcPr>
                    <a:lnL w="12700" cmpd="sng">
                      <a:noFill/>
                    </a:lnL>
                    <a:lnR w="12700" cmpd="sng">
                      <a:noFill/>
                    </a:lnR>
                    <a:lnT w="28575" cap="flat" cmpd="sng" algn="ctr">
                      <a:solidFill>
                        <a:srgbClr val="005EB8"/>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GB" sz="1400" b="0" i="0" u="none" strike="noStrike" noProof="0" dirty="0">
                          <a:latin typeface="Arial"/>
                        </a:rPr>
                        <a:t>Fit-for-discharge patients that were not discharged</a:t>
                      </a:r>
                      <a:endParaRPr lang="en-GB" sz="1400" b="0" i="0" u="none" strike="noStrike" noProof="0" dirty="0">
                        <a:latin typeface="Calibri"/>
                      </a:endParaRPr>
                    </a:p>
                    <a:p>
                      <a:pPr lvl="0">
                        <a:buNone/>
                      </a:pPr>
                      <a:endParaRPr lang="en-GB" sz="1400" dirty="0"/>
                    </a:p>
                  </a:txBody>
                  <a:tcPr>
                    <a:lnL w="12700" cmpd="sng">
                      <a:noFill/>
                    </a:lnL>
                    <a:lnR w="12700" cmpd="sng">
                      <a:noFill/>
                    </a:lnR>
                    <a:lnT w="28575" cap="flat" cmpd="sng" algn="ctr">
                      <a:solidFill>
                        <a:srgbClr val="005EB8"/>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8138863"/>
                  </a:ext>
                </a:extLst>
              </a:tr>
            </a:tbl>
          </a:graphicData>
        </a:graphic>
      </p:graphicFrame>
      <p:sp>
        <p:nvSpPr>
          <p:cNvPr id="47" name="Rectangle: Rounded Corners 46">
            <a:extLst>
              <a:ext uri="{FF2B5EF4-FFF2-40B4-BE49-F238E27FC236}">
                <a16:creationId xmlns:a16="http://schemas.microsoft.com/office/drawing/2014/main" id="{A27BE057-3193-4049-8074-3402BE7396CB}"/>
              </a:ext>
            </a:extLst>
          </p:cNvPr>
          <p:cNvSpPr/>
          <p:nvPr/>
        </p:nvSpPr>
        <p:spPr>
          <a:xfrm>
            <a:off x="9914427" y="1149602"/>
            <a:ext cx="1787238" cy="5232344"/>
          </a:xfrm>
          <a:prstGeom prst="roundRect">
            <a:avLst>
              <a:gd name="adj" fmla="val 3004"/>
            </a:avLst>
          </a:prstGeom>
          <a:solidFill>
            <a:sysClr val="window" lastClr="FFFFFF"/>
          </a:solidFill>
          <a:ln>
            <a:noFill/>
          </a:ln>
          <a:effectLst>
            <a:innerShdw blurRad="76200">
              <a:prstClr val="black">
                <a:alpha val="4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pPr>
            <a:r>
              <a:rPr lang="en-US" sz="1400" dirty="0">
                <a:solidFill>
                  <a:schemeClr val="tx1"/>
                </a:solidFill>
              </a:rPr>
              <a:t>There may be unobserved variation between sites, and whilst we cannot directly measure the effect of these factors on crowding, provided they do not vary much over time, our modelling approach minimizes the danger that our results are affected by their non-inclusion.</a:t>
            </a:r>
          </a:p>
          <a:p>
            <a:pPr>
              <a:spcBef>
                <a:spcPts val="300"/>
              </a:spcBef>
            </a:pPr>
            <a:endParaRPr lang="en-US" sz="1400" dirty="0">
              <a:solidFill>
                <a:schemeClr val="tx1"/>
              </a:solidFill>
            </a:endParaRPr>
          </a:p>
          <a:p>
            <a:pPr>
              <a:spcBef>
                <a:spcPts val="300"/>
              </a:spcBef>
            </a:pPr>
            <a:r>
              <a:rPr lang="en-US" sz="1400" dirty="0">
                <a:solidFill>
                  <a:schemeClr val="tx1"/>
                </a:solidFill>
              </a:rPr>
              <a:t>Note that based on clinical input, we use over 75 year old as a proxy for frailty.</a:t>
            </a:r>
            <a:endParaRPr lang="en-GB" sz="1400" dirty="0">
              <a:solidFill>
                <a:schemeClr val="tx1"/>
              </a:solidFill>
            </a:endParaRPr>
          </a:p>
        </p:txBody>
      </p:sp>
      <p:sp>
        <p:nvSpPr>
          <p:cNvPr id="48" name="Footer Placeholder 3">
            <a:extLst>
              <a:ext uri="{FF2B5EF4-FFF2-40B4-BE49-F238E27FC236}">
                <a16:creationId xmlns:a16="http://schemas.microsoft.com/office/drawing/2014/main" id="{EC8E6A8F-5F08-4634-B2C4-C61E96C3403F}"/>
              </a:ext>
            </a:extLst>
          </p:cNvPr>
          <p:cNvSpPr>
            <a:spLocks noGrp="1"/>
          </p:cNvSpPr>
          <p:nvPr>
            <p:ph type="ftr" sz="quarter" idx="3"/>
          </p:nvPr>
        </p:nvSpPr>
        <p:spPr>
          <a:xfrm>
            <a:off x="920902" y="6333440"/>
            <a:ext cx="7630885" cy="365125"/>
          </a:xfrm>
        </p:spPr>
        <p:txBody>
          <a:bodyPr/>
          <a:lstStyle/>
          <a:p>
            <a:r>
              <a:rPr lang="en-US" dirty="0">
                <a:solidFill>
                  <a:srgbClr val="0071D1">
                    <a:lumMod val="60000"/>
                    <a:lumOff val="40000"/>
                  </a:srgbClr>
                </a:solidFill>
              </a:rPr>
              <a:t>The drivers of crowding in the Emergency Department</a:t>
            </a:r>
          </a:p>
        </p:txBody>
      </p:sp>
      <p:cxnSp>
        <p:nvCxnSpPr>
          <p:cNvPr id="49" name="Straight Connector 48">
            <a:extLst>
              <a:ext uri="{FF2B5EF4-FFF2-40B4-BE49-F238E27FC236}">
                <a16:creationId xmlns:a16="http://schemas.microsoft.com/office/drawing/2014/main" id="{4831E5B2-4CAE-4787-8BB6-5325C2F7C1F9}"/>
              </a:ext>
            </a:extLst>
          </p:cNvPr>
          <p:cNvCxnSpPr>
            <a:cxnSpLocks/>
          </p:cNvCxnSpPr>
          <p:nvPr/>
        </p:nvCxnSpPr>
        <p:spPr>
          <a:xfrm>
            <a:off x="10008343" y="4940115"/>
            <a:ext cx="1571105" cy="0"/>
          </a:xfrm>
          <a:prstGeom prst="line">
            <a:avLst/>
          </a:prstGeom>
          <a:ln w="28575" cap="rnd">
            <a:solidFill>
              <a:schemeClr val="bg1">
                <a:lumMod val="85000"/>
              </a:schemeClr>
            </a:solidFill>
          </a:ln>
          <a:effectLst>
            <a:outerShdw blurRad="50800" dist="50800" dir="5400000" algn="ctr" rotWithShape="0">
              <a:srgbClr val="000000">
                <a:alpha val="11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86347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ID_TEMPLATES" val="Vertical_text_frames_with_icons_1"/>
</p:tagLst>
</file>

<file path=ppt/theme/theme1.xml><?xml version="1.0" encoding="utf-8"?>
<a:theme xmlns:a="http://schemas.openxmlformats.org/drawingml/2006/main" name="1_Office Theme">
  <a:themeElements>
    <a:clrScheme name="NHS">
      <a:dk1>
        <a:srgbClr val="000000"/>
      </a:dk1>
      <a:lt1>
        <a:srgbClr val="FFFFFF"/>
      </a:lt1>
      <a:dk2>
        <a:srgbClr val="003087"/>
      </a:dk2>
      <a:lt2>
        <a:srgbClr val="005EB8"/>
      </a:lt2>
      <a:accent1>
        <a:srgbClr val="015BBB"/>
      </a:accent1>
      <a:accent2>
        <a:srgbClr val="002D88"/>
      </a:accent2>
      <a:accent3>
        <a:srgbClr val="0071D1"/>
      </a:accent3>
      <a:accent4>
        <a:srgbClr val="39B5E8"/>
      </a:accent4>
      <a:accent5>
        <a:srgbClr val="01A9D0"/>
      </a:accent5>
      <a:accent6>
        <a:srgbClr val="748694"/>
      </a:accent6>
      <a:hlink>
        <a:srgbClr val="0072CE"/>
      </a:hlink>
      <a:folHlink>
        <a:srgbClr val="41B6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4.3 plain template.pptx" id="{2F2F0580-1474-4B7A-A11B-8505B61FADB3}" vid="{956D579C-3B86-4FDD-8A79-810CF4E924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3267B80491144BBC2F5FB910FA53ED" ma:contentTypeVersion="15" ma:contentTypeDescription="Create a new document." ma:contentTypeScope="" ma:versionID="2065f471f48e62b6a3099dbffa1cbe40">
  <xsd:schema xmlns:xsd="http://www.w3.org/2001/XMLSchema" xmlns:xs="http://www.w3.org/2001/XMLSchema" xmlns:p="http://schemas.microsoft.com/office/2006/metadata/properties" xmlns:ns1="http://schemas.microsoft.com/sharepoint/v3" xmlns:ns2="c04a05b0-b5dd-407d-9aec-7b903f7b628f" xmlns:ns3="f701f9b7-db48-47d9-8c7b-b43882fe4997" xmlns:ns4="cccaf3ac-2de9-44d4-aa31-54302fceb5f7" targetNamespace="http://schemas.microsoft.com/office/2006/metadata/properties" ma:root="true" ma:fieldsID="0cb5f1d95f706c9cc316e082101616ad" ns1:_="" ns2:_="" ns3:_="" ns4:_="">
    <xsd:import namespace="http://schemas.microsoft.com/sharepoint/v3"/>
    <xsd:import namespace="c04a05b0-b5dd-407d-9aec-7b903f7b628f"/>
    <xsd:import namespace="f701f9b7-db48-47d9-8c7b-b43882fe4997"/>
    <xsd:import namespace="cccaf3ac-2de9-44d4-aa31-54302fceb5f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4a05b0-b5dd-407d-9aec-7b903f7b62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43b0bdb-28a8-4814-9fb9-624c17c095f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701f9b7-db48-47d9-8c7b-b43882fe499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ccaf3ac-2de9-44d4-aa31-54302fceb5f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7e58277-0797-4ec5-8115-ea73bbe910d0}" ma:internalName="TaxCatchAll" ma:showField="CatchAllData" ma:web="f701f9b7-db48-47d9-8c7b-b43882fe49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cccaf3ac-2de9-44d4-aa31-54302fceb5f7" xsi:nil="true"/>
    <lcf76f155ced4ddcb4097134ff3c332f xmlns="c04a05b0-b5dd-407d-9aec-7b903f7b628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2AE146-1CB2-474A-AD40-201F08A978B3}">
  <ds:schemaRefs>
    <ds:schemaRef ds:uri="c04a05b0-b5dd-407d-9aec-7b903f7b628f"/>
    <ds:schemaRef ds:uri="cccaf3ac-2de9-44d4-aa31-54302fceb5f7"/>
    <ds:schemaRef ds:uri="f701f9b7-db48-47d9-8c7b-b43882fe49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F48C9C8B-A3C1-4D23-880F-5A4427A1C71B}">
  <ds:schemaRefs>
    <ds:schemaRef ds:uri="cccaf3ac-2de9-44d4-aa31-54302fceb5f7"/>
    <ds:schemaRef ds:uri="c04a05b0-b5dd-407d-9aec-7b903f7b628f"/>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http://schemas.microsoft.com/sharepoint/v3"/>
    <ds:schemaRef ds:uri="http://purl.org/dc/dcmitype/"/>
    <ds:schemaRef ds:uri="f701f9b7-db48-47d9-8c7b-b43882fe499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8C57F30-01C8-4CCA-BB11-6777C9015B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602</TotalTime>
  <Words>2405</Words>
  <Application>Microsoft Office PowerPoint</Application>
  <PresentationFormat>Widescreen</PresentationFormat>
  <Paragraphs>263</Paragraphs>
  <Slides>14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Wingdings</vt:lpstr>
      <vt:lpstr>1_Office Theme</vt:lpstr>
      <vt:lpstr>Identifying ‘avoidable’ ED attendances, and the drivers of ED crowding</vt:lpstr>
      <vt:lpstr>Introduction</vt:lpstr>
      <vt:lpstr>‘Avoidable’ Emergency Department Attendances</vt:lpstr>
      <vt:lpstr>Concepts of ‘avoidable’ ED attendances</vt:lpstr>
      <vt:lpstr>PowerPoint Presentation</vt:lpstr>
      <vt:lpstr>The drivers of crowding in the Emergency Department</vt:lpstr>
      <vt:lpstr>Motivation &amp; Contribution</vt:lpstr>
      <vt:lpstr>PowerPoint Presentation</vt:lpstr>
      <vt:lpstr>PowerPoint Presentation</vt:lpstr>
      <vt:lpstr>PowerPoint Presentation</vt:lpstr>
      <vt:lpstr>Packages</vt:lpstr>
      <vt:lpstr>Class diagram</vt:lpstr>
      <vt:lpstr>Data Flows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Edmund Haacke - NHS-R</dc:title>
  <dc:creator>Dimitris Pipinis</dc:creator>
  <cp:lastModifiedBy>Edmund Haacke</cp:lastModifiedBy>
  <cp:revision>3</cp:revision>
  <dcterms:created xsi:type="dcterms:W3CDTF">2022-09-30T10:47:37Z</dcterms:created>
  <dcterms:modified xsi:type="dcterms:W3CDTF">2022-11-11T19:47:39Z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0x010100E23267B80491144BBC2F5FB910FA53ED</vt:lpwstr>
  </property>
  <property fmtid="{D5CDD505-2E9C-101B-9397-08002B2CF9AE}" pid="3" name="MediaServiceImageTags">
    <vt:lpwstr/>
  </property>
</Properties>
</file>