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82" r:id="rId7"/>
    <p:sldId id="291" r:id="rId8"/>
    <p:sldId id="284" r:id="rId9"/>
    <p:sldId id="292" r:id="rId10"/>
    <p:sldId id="277" r:id="rId11"/>
    <p:sldId id="285" r:id="rId12"/>
    <p:sldId id="293" r:id="rId13"/>
    <p:sldId id="295" r:id="rId14"/>
    <p:sldId id="296" r:id="rId15"/>
    <p:sldId id="297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285F37-0780-90DA-0545-0014DC33886F}" name="Jonathan Pearson" initials="JP" userId="S::jonathanpearson@england.nhs.uk::6b732c3a-fc0d-4a60-b900-bf543c55fc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13720-C7EA-8CF7-BC16-0AFA612296F5}" v="216" dt="2022-10-25T16:19:34.255"/>
    <p1510:client id="{956FFA24-D0D6-038F-D058-FE0B31ADF2A2}" v="1010" dt="2022-10-26T13:40:11.016"/>
    <p1510:client id="{A26FA997-BCEF-E892-2085-FCD53E23C66B}" v="2378" dt="2022-10-25T14:32:58.793"/>
    <p1510:client id="{F6169D0E-D101-2CB5-49C5-D6A6EC6A4F38}" v="168" dt="2022-10-20T09:52:48.035"/>
    <p1510:client id="{F976BF84-0F43-9702-07DF-2449A3455805}" v="62" dt="2022-10-25T15:56:39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0"/>
    <p:restoredTop sz="94709"/>
  </p:normalViewPr>
  <p:slideViewPr>
    <p:cSldViewPr snapToGrid="0">
      <p:cViewPr varScale="1">
        <p:scale>
          <a:sx n="106" d="100"/>
          <a:sy n="106" d="100"/>
        </p:scale>
        <p:origin x="9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A331-7ADD-4391-8CA5-606C9BFD26F5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16CE-1862-465F-9912-D0001C1A0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67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E991-F138-4FD8-982E-957F3CA6A0F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AB7D-FC04-41BF-88F7-E47891A06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11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8E90-F652-4B40-BD0B-1F8BC7EB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5" y="4209426"/>
            <a:ext cx="9144000" cy="60111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7CE30-6632-4A18-9007-59691A06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4843667"/>
            <a:ext cx="9144000" cy="4663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CDE03-0EEA-4F49-A6B9-58B291621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000" y="360000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7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CB08CE-B749-4A34-8E38-256DAB23FDA3}"/>
              </a:ext>
            </a:extLst>
          </p:cNvPr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22B34758-9E88-47CF-97D6-6500D97D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14" y="414175"/>
            <a:ext cx="10470471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sz="280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4C2919C-3AD4-436F-A0CC-4F48C43AA5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1314" y="1297090"/>
            <a:ext cx="11551957" cy="224412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AB091A9-979F-438D-A004-40CFB3EAC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F83AB-04F8-4C53-93F7-BAAABEF426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000" y="360000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3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963A1-AC6C-45E8-9A5E-5724DC43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ACFE-E4D6-411B-9ADC-FFC9D7DB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F1BF-AB6C-4EA7-A16A-0C6C9EFA1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3CFA-4DDC-43FC-968A-540737FDA83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E0E1F-777F-42FA-A4A2-32020849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28B-BDF3-45C3-92FF-6562C624C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C886-343C-4B72-AFE6-F0497CBE7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carroll1@nhs.net" TargetMode="External"/><Relationship Id="rId2" Type="http://schemas.openxmlformats.org/officeDocument/2006/relationships/hyperlink" Target="https://github.com/nhsx/stm-survey-tex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C3D235-E1B2-4245-9153-172BBCD8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96" y="2614541"/>
            <a:ext cx="11019692" cy="601111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onsolas"/>
                <a:cs typeface="Arial"/>
              </a:rPr>
              <a:t>Structured Topic Modelling</a:t>
            </a:r>
            <a:endParaRPr lang="en-GB" sz="4000" b="1" dirty="0">
              <a:latin typeface="Consolas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C23CA40-1376-40BE-8B99-043D88425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96" y="3264498"/>
            <a:ext cx="11019691" cy="35173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latin typeface="Consolas"/>
                <a:cs typeface="Arial"/>
              </a:rPr>
              <a:t> A Presentation of the work done by Anna-Grace Linton during her PhD internship with NHSX.</a:t>
            </a:r>
            <a:endParaRPr lang="en-GB" dirty="0">
              <a:latin typeface="Consolas"/>
            </a:endParaRPr>
          </a:p>
          <a:p>
            <a:endParaRPr lang="en-GB" dirty="0"/>
          </a:p>
          <a:p>
            <a:pPr algn="r"/>
            <a:r>
              <a:rPr lang="en-GB" dirty="0">
                <a:latin typeface="Arial"/>
                <a:cs typeface="Arial"/>
                <a:hlinkClick r:id="rId2"/>
              </a:rPr>
              <a:t>https://github.com/nhsx/stm-survey-text</a:t>
            </a:r>
            <a:endParaRPr lang="en-GB" dirty="0">
              <a:latin typeface="Arial"/>
              <a:cs typeface="Arial"/>
            </a:endParaRPr>
          </a:p>
          <a:p>
            <a:pPr algn="r"/>
            <a:endParaRPr lang="en-GB" dirty="0">
              <a:latin typeface="Arial"/>
              <a:cs typeface="Arial"/>
            </a:endParaRPr>
          </a:p>
          <a:p>
            <a:endParaRPr lang="en-GB" dirty="0">
              <a:latin typeface="Consolas"/>
              <a:cs typeface="Arial"/>
            </a:endParaRPr>
          </a:p>
          <a:p>
            <a:endParaRPr lang="en-GB" dirty="0">
              <a:solidFill>
                <a:schemeClr val="bg1">
                  <a:lumMod val="50000"/>
                </a:schemeClr>
              </a:solidFill>
              <a:latin typeface="Consolas"/>
              <a:cs typeface="Arial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/>
                <a:cs typeface="Arial"/>
              </a:rPr>
              <a:t>Paul Carroll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/>
                <a:cs typeface="Arial"/>
              </a:rPr>
              <a:t>Senior Data Scientist 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/>
                <a:cs typeface="Arial"/>
              </a:rPr>
              <a:t>Digital Analytics and Research Team (DART)</a:t>
            </a:r>
          </a:p>
          <a:p>
            <a:r>
              <a:rPr lang="en-GB" dirty="0">
                <a:solidFill>
                  <a:schemeClr val="accent3"/>
                </a:solidFill>
                <a:latin typeface="Consolas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Paul.carroll9@nhs.net</a:t>
            </a:r>
            <a:endParaRPr lang="en-GB" dirty="0">
              <a:solidFill>
                <a:schemeClr val="accent3"/>
              </a:solidFill>
              <a:latin typeface="Consolas"/>
              <a:cs typeface="Arial"/>
            </a:endParaRPr>
          </a:p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/>
                <a:cs typeface="Arial"/>
              </a:rPr>
              <a:t>November 2022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419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/>
          <a:lstStyle/>
          <a:p>
            <a:r>
              <a:rPr lang="en-US" dirty="0" err="1">
                <a:latin typeface="Consolas"/>
                <a:cs typeface="Arial"/>
              </a:rPr>
              <a:t>Visualisations</a:t>
            </a:r>
            <a:r>
              <a:rPr lang="en-US" dirty="0">
                <a:latin typeface="Consolas"/>
                <a:cs typeface="Arial"/>
              </a:rPr>
              <a:t> – </a:t>
            </a:r>
            <a:r>
              <a:rPr lang="en-US" dirty="0" err="1">
                <a:latin typeface="Consolas"/>
                <a:cs typeface="Arial"/>
              </a:rPr>
              <a:t>stmInsights</a:t>
            </a:r>
            <a:r>
              <a:rPr lang="en-US" dirty="0">
                <a:latin typeface="Consolas"/>
                <a:cs typeface="Arial"/>
              </a:rPr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547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000" b="1" dirty="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D59AD-1271-44F6-36EB-0A5F35C5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89" y="1227320"/>
            <a:ext cx="9540396" cy="52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9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/>
          <a:lstStyle/>
          <a:p>
            <a:r>
              <a:rPr lang="en-US" dirty="0" err="1">
                <a:latin typeface="Consolas"/>
                <a:cs typeface="Arial"/>
              </a:rPr>
              <a:t>Visualisations</a:t>
            </a:r>
            <a:r>
              <a:rPr lang="en-US" dirty="0">
                <a:latin typeface="Consolas"/>
                <a:cs typeface="Arial"/>
              </a:rPr>
              <a:t> – </a:t>
            </a:r>
            <a:r>
              <a:rPr lang="en-US" dirty="0" err="1">
                <a:latin typeface="Consolas"/>
                <a:cs typeface="Arial"/>
              </a:rPr>
              <a:t>stmInsights</a:t>
            </a:r>
            <a:r>
              <a:rPr lang="en-US" dirty="0">
                <a:latin typeface="Consolas"/>
                <a:cs typeface="Arial"/>
              </a:rPr>
              <a:t>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547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000" b="1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FF80C-6D79-C27D-3771-6F4B0F68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74" y="1329258"/>
            <a:ext cx="9736451" cy="49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/>
          <a:lstStyle/>
          <a:p>
            <a:r>
              <a:rPr lang="en-US" dirty="0">
                <a:latin typeface="Consolas"/>
                <a:cs typeface="Arial"/>
              </a:rPr>
              <a:t>Text Search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547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000" b="1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82ADB-6E33-D27B-51CD-F15C4610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4" y="1727587"/>
            <a:ext cx="3618478" cy="1453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B587A-7296-95A6-73F7-235CA124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4" y="3930180"/>
            <a:ext cx="3618478" cy="1453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72A25-0A05-8887-92B0-B780CA9A8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33" y="1473959"/>
            <a:ext cx="8225911" cy="524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7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nsolas"/>
                <a:cs typeface="Arial"/>
              </a:rPr>
              <a:t>Visualisations</a:t>
            </a:r>
            <a:r>
              <a:rPr lang="en-US" dirty="0">
                <a:latin typeface="Consolas"/>
                <a:cs typeface="Arial"/>
              </a:rPr>
              <a:t> – </a:t>
            </a:r>
            <a:r>
              <a:rPr lang="en-US" dirty="0" err="1">
                <a:latin typeface="Consolas"/>
                <a:cs typeface="Arial"/>
              </a:rPr>
              <a:t>sageLabels</a:t>
            </a:r>
            <a:r>
              <a:rPr lang="en-US" dirty="0">
                <a:latin typeface="Consolas"/>
                <a:cs typeface="Arial"/>
              </a:rPr>
              <a:t> &amp; </a:t>
            </a:r>
            <a:r>
              <a:rPr lang="en-US" dirty="0" err="1">
                <a:latin typeface="Consolas"/>
                <a:cs typeface="Arial"/>
              </a:rPr>
              <a:t>findThoughts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547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000" b="1" dirty="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F1AAD-1326-C13B-6837-3DD154E8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9" y="4075515"/>
            <a:ext cx="9759376" cy="92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333010-E701-3E06-B46E-0728B4EC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95" y="1099736"/>
            <a:ext cx="88519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688EC1-AB50-116C-A561-6A70C3E9C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959" y="2494110"/>
            <a:ext cx="8864600" cy="1231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C5FA5E-089D-3C62-5DFD-B042BDE29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95" y="5265560"/>
            <a:ext cx="11519158" cy="8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/>
          <a:lstStyle/>
          <a:p>
            <a:r>
              <a:rPr lang="en-US" dirty="0">
                <a:latin typeface="Consolas"/>
                <a:cs typeface="Arial"/>
              </a:rPr>
              <a:t>What Is Structured Topic Modelling?</a:t>
            </a:r>
            <a:endParaRPr lang="en-US" dirty="0"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3854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latin typeface="Consolas"/>
                <a:cs typeface="Arial"/>
              </a:rPr>
              <a:t>  “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Structured Topic Modelling (STM)</a:t>
            </a:r>
            <a:endParaRPr lang="en-US" sz="2000" dirty="0">
              <a:solidFill>
                <a:schemeClr val="accent2"/>
              </a:solidFill>
              <a:latin typeface="Consola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latin typeface="Consolas"/>
                <a:cs typeface="Arial"/>
              </a:rPr>
              <a:t>     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is a form of topic modelling</a:t>
            </a:r>
            <a:endParaRPr lang="en-US" sz="2000" b="1" dirty="0">
              <a:solidFill>
                <a:schemeClr val="accent6"/>
              </a:solidFill>
              <a:latin typeface="Consola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solidFill>
                  <a:srgbClr val="4472C4"/>
                </a:solidFill>
                <a:latin typeface="Consolas"/>
                <a:cs typeface="Arial"/>
              </a:rPr>
              <a:t>        </a:t>
            </a:r>
            <a:r>
              <a:rPr lang="en-US" sz="2000" b="1" dirty="0">
                <a:solidFill>
                  <a:srgbClr val="0070C0"/>
                </a:solidFill>
                <a:latin typeface="Consolas"/>
                <a:cs typeface="Arial"/>
              </a:rPr>
              <a:t>specifically designed with social science research in mind.” (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cs typeface="Arial"/>
              </a:rPr>
              <a:t>Lebryk</a:t>
            </a:r>
            <a:r>
              <a:rPr lang="en-US" sz="2000" b="1" dirty="0">
                <a:solidFill>
                  <a:srgbClr val="0070C0"/>
                </a:solidFill>
                <a:latin typeface="Consolas"/>
                <a:cs typeface="Arial"/>
              </a:rPr>
              <a:t>)</a:t>
            </a:r>
            <a:endParaRPr lang="en-US" sz="2000" dirty="0">
              <a:solidFill>
                <a:schemeClr val="tx2"/>
              </a:solidFill>
              <a:latin typeface="Consola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/>
                <a:cs typeface="Arial"/>
              </a:rPr>
              <a:t>           </a:t>
            </a:r>
            <a:r>
              <a:rPr lang="en-US" sz="2000" b="1" dirty="0">
                <a:latin typeface="Consolas"/>
                <a:cs typeface="Arial"/>
              </a:rPr>
              <a:t>STM allows us to incorporate metadata into our model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/>
                <a:cs typeface="Arial"/>
              </a:rPr>
              <a:t>               </a:t>
            </a:r>
            <a:r>
              <a:rPr lang="en-US" sz="2000" b="1" dirty="0">
                <a:solidFill>
                  <a:schemeClr val="accent6"/>
                </a:solidFill>
                <a:latin typeface="Consolas"/>
                <a:cs typeface="Arial"/>
              </a:rPr>
              <a:t>and uncover how different documents </a:t>
            </a:r>
            <a:endParaRPr lang="en-US" sz="2000" dirty="0">
              <a:solidFill>
                <a:schemeClr val="tx2"/>
              </a:solidFill>
              <a:latin typeface="Consola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latin typeface="Consolas"/>
                <a:cs typeface="Arial"/>
              </a:rPr>
              <a:t>                  </a:t>
            </a:r>
            <a:r>
              <a:rPr lang="en-US" sz="2000" b="1" dirty="0">
                <a:solidFill>
                  <a:schemeClr val="accent1"/>
                </a:solidFill>
                <a:latin typeface="Consolas"/>
                <a:cs typeface="Arial"/>
              </a:rPr>
              <a:t>might talk about the same underlying topic              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/>
                <a:cs typeface="Arial"/>
              </a:rPr>
              <a:t> 			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nsolas"/>
                <a:cs typeface="Arial"/>
              </a:rPr>
              <a:t>using different word choices.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4C64E70-1C10-31ED-9938-454B4E309744}"/>
              </a:ext>
            </a:extLst>
          </p:cNvPr>
          <p:cNvSpPr/>
          <p:nvPr/>
        </p:nvSpPr>
        <p:spPr>
          <a:xfrm>
            <a:off x="649125" y="1740622"/>
            <a:ext cx="244231" cy="430823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546A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C9796CE-89D5-5520-2187-D7627B04080E}"/>
              </a:ext>
            </a:extLst>
          </p:cNvPr>
          <p:cNvSpPr/>
          <p:nvPr/>
        </p:nvSpPr>
        <p:spPr>
          <a:xfrm rot="10800000">
            <a:off x="11610201" y="1740622"/>
            <a:ext cx="244231" cy="430823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9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  <a:cs typeface="Arial"/>
              </a:rPr>
              <a:t>What makes STM different and why use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547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619E22-7738-CD00-0135-500B06FA5BEB}"/>
              </a:ext>
            </a:extLst>
          </p:cNvPr>
          <p:cNvSpPr txBox="1">
            <a:spLocks/>
          </p:cNvSpPr>
          <p:nvPr/>
        </p:nvSpPr>
        <p:spPr>
          <a:xfrm>
            <a:off x="473947" y="1169758"/>
            <a:ext cx="11519158" cy="4958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endParaRPr lang="en-US" sz="2000" dirty="0">
              <a:solidFill>
                <a:schemeClr val="tx2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24B51D-3BD5-C0DF-60BC-6E2C2454C808}"/>
              </a:ext>
            </a:extLst>
          </p:cNvPr>
          <p:cNvSpPr txBox="1">
            <a:spLocks/>
          </p:cNvSpPr>
          <p:nvPr/>
        </p:nvSpPr>
        <p:spPr>
          <a:xfrm>
            <a:off x="792424" y="1322158"/>
            <a:ext cx="10776697" cy="49587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Consolas"/>
                <a:cs typeface="Arial"/>
              </a:rPr>
              <a:t>STM allows us to incorporate metadata into our model and uncover how different documents might talk about the same underlying topic using different word choices.</a:t>
            </a:r>
            <a:endParaRPr lang="en-US" sz="2000" dirty="0">
              <a:solidFill>
                <a:schemeClr val="accent1"/>
              </a:solidFill>
              <a:latin typeface="Consolas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Arial"/>
              </a:rPr>
              <a:t>STM is an unsupervised Text Classification technique incorporating metadata covariates. </a:t>
            </a:r>
            <a:endParaRPr lang="en-US" sz="2000" dirty="0">
              <a:solidFill>
                <a:schemeClr val="accent1"/>
              </a:solidFill>
              <a:latin typeface="Consolas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b="1" i="1" dirty="0">
                <a:solidFill>
                  <a:schemeClr val="tx2"/>
                </a:solidFill>
                <a:latin typeface="Consolas"/>
                <a:cs typeface="Arial"/>
              </a:rPr>
              <a:t>“Currently the majority of survey analyses are closed-ended questions” Structural Topic Models for Open-Ended Survey Responses – Roberts et Al – 2014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/>
                <a:cs typeface="Arial"/>
              </a:rPr>
              <a:t>Metadata important, time, location, date occur alongside topic prevalence. Estimate topic relationship alongside metadata, for example, “feedback during winter may include details about longer wait times and demand on services.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Arial"/>
              </a:rPr>
              <a:t>In LDA, topic prevalence comes from Dirichlet distributions with hyperparameters set in advance, with STM topic prevalence and content come from document metadata.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Arial"/>
              </a:rPr>
              <a:t>UK Government examples of use: ‘Public opinion about the UK Government during Covid 19 and implications for public health’, Wright et al, March 2021.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endParaRPr lang="en-US" sz="2000" b="1" i="1" dirty="0">
              <a:solidFill>
                <a:schemeClr val="tx2"/>
              </a:solidFill>
              <a:latin typeface="Consolas"/>
              <a:cs typeface="Arial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8101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  <a:cs typeface="Arial"/>
              </a:rPr>
              <a:t>The 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547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619E22-7738-CD00-0135-500B06FA5BEB}"/>
              </a:ext>
            </a:extLst>
          </p:cNvPr>
          <p:cNvSpPr txBox="1">
            <a:spLocks/>
          </p:cNvSpPr>
          <p:nvPr/>
        </p:nvSpPr>
        <p:spPr>
          <a:xfrm>
            <a:off x="473947" y="1169758"/>
            <a:ext cx="11519158" cy="4958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endParaRPr lang="en-US" sz="2000" dirty="0">
              <a:solidFill>
                <a:schemeClr val="tx2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24B51D-3BD5-C0DF-60BC-6E2C2454C808}"/>
              </a:ext>
            </a:extLst>
          </p:cNvPr>
          <p:cNvSpPr txBox="1">
            <a:spLocks/>
          </p:cNvSpPr>
          <p:nvPr/>
        </p:nvSpPr>
        <p:spPr>
          <a:xfrm>
            <a:off x="792424" y="1322158"/>
            <a:ext cx="10776697" cy="4958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Arial"/>
              </a:rPr>
              <a:t>Request came from the CTAS (Contract Tracing Advisory Service) team to extract value from their open-ended survey data. IG problem with data. Metadata included time, date and location. Intuitively this adds tremendous to the quality of the model output.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Substituted Nottinghamshire Healthcare NHS Foundation Friends and Family Feedback survey, 10,344 patient feedback responses with metadata.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Consolas"/>
                <a:cs typeface="Arial"/>
              </a:rPr>
              <a:t>Metadata contained within included, criticality (-4 : 4), organization, and question. Label, code, and subcategory(Staff, general, provision of services) were not used as metadata in the experiments. </a:t>
            </a:r>
            <a:endParaRPr lang="en-US" sz="2000" dirty="0">
              <a:solidFill>
                <a:schemeClr val="accent6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076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  <a:cs typeface="Arial"/>
              </a:rPr>
              <a:t>STM – The Approach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547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000" b="1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619E22-7738-CD00-0135-500B06FA5BEB}"/>
              </a:ext>
            </a:extLst>
          </p:cNvPr>
          <p:cNvSpPr txBox="1">
            <a:spLocks/>
          </p:cNvSpPr>
          <p:nvPr/>
        </p:nvSpPr>
        <p:spPr>
          <a:xfrm>
            <a:off x="303978" y="1207197"/>
            <a:ext cx="11519158" cy="48513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-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Arial"/>
              </a:rPr>
              <a:t> </a:t>
            </a:r>
            <a:r>
              <a:rPr lang="en-US" sz="2000" b="1" i="1" dirty="0">
                <a:solidFill>
                  <a:srgbClr val="005EB8"/>
                </a:solidFill>
                <a:latin typeface="Consolas"/>
                <a:cs typeface="Arial"/>
              </a:rPr>
              <a:t>STM package in R.</a:t>
            </a:r>
            <a:endParaRPr lang="en-US" b="1" i="1" dirty="0">
              <a:solidFill>
                <a:srgbClr val="005EB8"/>
              </a:solidFill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Open-source libraries for NLP used alongside STM were </a:t>
            </a:r>
            <a:r>
              <a:rPr lang="en-US" sz="2000" dirty="0" err="1">
                <a:solidFill>
                  <a:schemeClr val="tx2"/>
                </a:solidFill>
                <a:latin typeface="Consolas"/>
                <a:cs typeface="Arial"/>
              </a:rPr>
              <a:t>tidytext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/>
                <a:cs typeface="Arial"/>
              </a:rPr>
              <a:t>LDAvis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.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2"/>
                </a:solidFill>
                <a:latin typeface="Consolas"/>
              </a:rPr>
              <a:t>Preprocessing could be amended to include medical libraries, added to </a:t>
            </a:r>
            <a:r>
              <a:rPr lang="en-US" sz="2000" dirty="0" err="1">
                <a:solidFill>
                  <a:schemeClr val="tx2"/>
                </a:solidFill>
                <a:latin typeface="Consolas"/>
              </a:rPr>
              <a:t>stopwords</a:t>
            </a:r>
            <a:r>
              <a:rPr lang="en-US" sz="2000" dirty="0">
                <a:solidFill>
                  <a:schemeClr val="tx2"/>
                </a:solidFill>
                <a:latin typeface="Consolas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- N-gram analysis, Sentiment Analysis (Vader) for additional insight.</a:t>
            </a:r>
            <a:endParaRPr lang="en-US" sz="2100" dirty="0">
              <a:solidFill>
                <a:schemeClr val="tx2"/>
              </a:solidFill>
              <a:latin typeface="Consolas"/>
              <a:cs typeface="Arial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solidFill>
                  <a:schemeClr val="tx2"/>
                </a:solidFill>
                <a:latin typeface="Consolas"/>
                <a:cs typeface="Arial"/>
              </a:rPr>
              <a:t>- </a:t>
            </a:r>
            <a:r>
              <a:rPr lang="en-US" sz="2000" b="1" i="1" dirty="0">
                <a:solidFill>
                  <a:srgbClr val="005EB8"/>
                </a:solidFill>
                <a:latin typeface="Consolas"/>
                <a:cs typeface="Arial"/>
              </a:rPr>
              <a:t>Semantic Coherence &amp; Exclusivity score for each topic within a model.</a:t>
            </a:r>
            <a:endParaRPr lang="en-US" sz="2000" b="1" i="1" dirty="0">
              <a:solidFill>
                <a:srgbClr val="005EB8"/>
              </a:solidFill>
              <a:latin typeface="Consolas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STM ran on K=</a:t>
            </a:r>
            <a:r>
              <a:rPr lang="en-US" sz="2000" i="1" dirty="0">
                <a:solidFill>
                  <a:schemeClr val="tx2"/>
                </a:solidFill>
                <a:latin typeface="Consolas"/>
                <a:cs typeface="Arial"/>
              </a:rPr>
              <a:t>5-&gt;65 topics using </a:t>
            </a:r>
            <a:r>
              <a:rPr lang="en-US" sz="2000" i="1" dirty="0" err="1">
                <a:solidFill>
                  <a:schemeClr val="tx2"/>
                </a:solidFill>
                <a:latin typeface="Consolas"/>
                <a:cs typeface="Arial"/>
              </a:rPr>
              <a:t>searchK</a:t>
            </a:r>
            <a:r>
              <a:rPr lang="en-US" sz="2000" i="1" dirty="0">
                <a:solidFill>
                  <a:schemeClr val="tx2"/>
                </a:solidFill>
                <a:latin typeface="Consolas"/>
                <a:cs typeface="Arial"/>
              </a:rPr>
              <a:t>.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Arial"/>
              </a:rPr>
              <a:t>Semantic Coherence, exclusivity score,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Arial"/>
              </a:rPr>
              <a:t>heldout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Arial"/>
              </a:rPr>
              <a:t> log-likelihood and lower bound used to determine number of topics for the model. Smaller number then re-run, K=(20,25,30)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Arial"/>
              </a:rPr>
              <a:t>- Models evaluated by FREX score. FREX score is the frequency of a word in a topic, and its exclusivity to a topic. 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000" dirty="0">
              <a:solidFill>
                <a:schemeClr val="tx2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726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  <a:cs typeface="Arial"/>
              </a:rPr>
              <a:t>STM – The Approach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547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000" b="1" dirty="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619E22-7738-CD00-0135-500B06FA5BEB}"/>
              </a:ext>
            </a:extLst>
          </p:cNvPr>
          <p:cNvSpPr txBox="1">
            <a:spLocks/>
          </p:cNvSpPr>
          <p:nvPr/>
        </p:nvSpPr>
        <p:spPr>
          <a:xfrm>
            <a:off x="303978" y="1207197"/>
            <a:ext cx="11519158" cy="4851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-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Arial"/>
              </a:rPr>
              <a:t> </a:t>
            </a:r>
            <a:r>
              <a:rPr lang="en-US" sz="2000" b="1" i="1" dirty="0">
                <a:solidFill>
                  <a:srgbClr val="005EB8"/>
                </a:solidFill>
                <a:latin typeface="Consolas"/>
                <a:cs typeface="Arial"/>
              </a:rPr>
              <a:t>STM Insights package</a:t>
            </a:r>
            <a:endParaRPr lang="en-US" b="1" i="1" dirty="0">
              <a:solidFill>
                <a:srgbClr val="005EB8"/>
              </a:solidFill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Thinking of the user, for example, an analyst in a NHS trust, how can we add additional utility to this project. </a:t>
            </a:r>
            <a:endParaRPr lang="en-US" sz="2100" dirty="0">
              <a:solidFill>
                <a:schemeClr val="tx2"/>
              </a:solidFill>
              <a:latin typeface="Consolas"/>
              <a:cs typeface="Arial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solidFill>
                  <a:schemeClr val="tx2"/>
                </a:solidFill>
                <a:latin typeface="Consolas"/>
                <a:cs typeface="Arial"/>
              </a:rPr>
              <a:t>- </a:t>
            </a:r>
            <a:r>
              <a:rPr lang="en-US" sz="2000" b="1" i="1" dirty="0">
                <a:solidFill>
                  <a:srgbClr val="005EB8"/>
                </a:solidFill>
                <a:latin typeface="Consolas"/>
                <a:cs typeface="Arial"/>
              </a:rPr>
              <a:t>Text Search via pop-up box. Runs on already processed topics. </a:t>
            </a:r>
            <a:endParaRPr lang="en-US" sz="2000" b="1" i="1" dirty="0">
              <a:solidFill>
                <a:srgbClr val="005EB8"/>
              </a:solidFill>
              <a:latin typeface="Consolas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Arial"/>
              </a:rPr>
              <a:t>This was done using Wordnet library in R, for single or multi-word phrases.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Arial"/>
              </a:rPr>
              <a:t>This enables the user to specify a first word in the topics, e.g. Staff, and then search for topics that also contains a second word or set of words; Doctor, Nurse. </a:t>
            </a:r>
            <a:endParaRPr lang="en-US" sz="2000" i="1" dirty="0">
              <a:solidFill>
                <a:schemeClr val="accent6">
                  <a:lumMod val="75000"/>
                </a:schemeClr>
              </a:solidFill>
              <a:latin typeface="Consolas"/>
              <a:cs typeface="Arial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2000" dirty="0">
              <a:solidFill>
                <a:schemeClr val="tx2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826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Results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A2A808-0336-A63B-EB2A-D2E46491EBF0}"/>
              </a:ext>
            </a:extLst>
          </p:cNvPr>
          <p:cNvSpPr txBox="1">
            <a:spLocks/>
          </p:cNvSpPr>
          <p:nvPr/>
        </p:nvSpPr>
        <p:spPr>
          <a:xfrm>
            <a:off x="473947" y="1252136"/>
            <a:ext cx="11519158" cy="4187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endParaRPr lang="en-US" sz="2000" dirty="0">
              <a:solidFill>
                <a:schemeClr val="tx2"/>
              </a:solidFill>
              <a:latin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C4F03-332F-2BB3-BF16-880DFA84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63" y="1008414"/>
            <a:ext cx="4800600" cy="532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6D7A8-D573-1D69-0CFF-2602B23E3B60}"/>
              </a:ext>
            </a:extLst>
          </p:cNvPr>
          <p:cNvSpPr txBox="1"/>
          <p:nvPr/>
        </p:nvSpPr>
        <p:spPr>
          <a:xfrm>
            <a:off x="530279" y="2883975"/>
            <a:ext cx="501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STM enables higher quality models, and provides insights into the corpus such as how metadata affects the words a document uses within a topic.</a:t>
            </a:r>
          </a:p>
        </p:txBody>
      </p:sp>
    </p:spTree>
    <p:extLst>
      <p:ext uri="{BB962C8B-B14F-4D97-AF65-F5344CB8AC3E}">
        <p14:creationId xmlns:p14="http://schemas.microsoft.com/office/powerpoint/2010/main" val="382961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/>
          <a:lstStyle/>
          <a:p>
            <a:r>
              <a:rPr lang="en-US">
                <a:latin typeface="Consolas"/>
                <a:cs typeface="Arial"/>
              </a:rPr>
              <a:t>Visualisations – LDAVis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547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000" b="1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EB3A9-97C4-2EEC-CF95-9497BB9C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87" y="1099736"/>
            <a:ext cx="8814878" cy="54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763-FEC9-C7CF-4421-A512BA4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396765"/>
            <a:ext cx="10440237" cy="611649"/>
          </a:xfrm>
        </p:spPr>
        <p:txBody>
          <a:bodyPr/>
          <a:lstStyle/>
          <a:p>
            <a:r>
              <a:rPr lang="en-US" dirty="0" err="1">
                <a:latin typeface="Consolas"/>
                <a:cs typeface="Arial"/>
              </a:rPr>
              <a:t>Visualisations</a:t>
            </a:r>
            <a:r>
              <a:rPr lang="en-US" dirty="0">
                <a:latin typeface="Consolas"/>
                <a:cs typeface="Arial"/>
              </a:rPr>
              <a:t> – </a:t>
            </a:r>
            <a:r>
              <a:rPr lang="en-US" dirty="0" err="1">
                <a:latin typeface="Consolas"/>
                <a:cs typeface="Arial"/>
              </a:rPr>
              <a:t>stmInsights</a:t>
            </a:r>
            <a:r>
              <a:rPr lang="en-US" dirty="0">
                <a:latin typeface="Consolas"/>
                <a:cs typeface="Arial"/>
              </a:rPr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547" y="1099736"/>
            <a:ext cx="11519158" cy="4958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000" b="1" dirty="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C00000"/>
              </a:solidFill>
              <a:latin typeface="Consolas"/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161C1-46ED-0A1E-66CA-494CBA53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6" y="1099736"/>
            <a:ext cx="10183520" cy="57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051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C4289294104D4490ADCBAAC977698D" ma:contentTypeVersion="17" ma:contentTypeDescription="Create a new document." ma:contentTypeScope="" ma:versionID="e0674870891fec195978f3ed19440cdd">
  <xsd:schema xmlns:xsd="http://www.w3.org/2001/XMLSchema" xmlns:xs="http://www.w3.org/2001/XMLSchema" xmlns:p="http://schemas.microsoft.com/office/2006/metadata/properties" xmlns:ns1="http://schemas.microsoft.com/sharepoint/v3" xmlns:ns2="42f5b677-35f6-4617-8fed-9a19dc90052f" xmlns:ns3="f6aa80e5-d56c-4d46-9fae-88e3027e07ae" targetNamespace="http://schemas.microsoft.com/office/2006/metadata/properties" ma:root="true" ma:fieldsID="b5ae3e1e5de2085b431287b990530f1f" ns1:_="" ns2:_="" ns3:_="">
    <xsd:import namespace="http://schemas.microsoft.com/sharepoint/v3"/>
    <xsd:import namespace="42f5b677-35f6-4617-8fed-9a19dc90052f"/>
    <xsd:import namespace="f6aa80e5-d56c-4d46-9fae-88e3027e07ae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Version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5b677-35f6-4617-8fed-9a19dc90052f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43b0bdb-28a8-4814-9fb9-624c17c09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a80e5-d56c-4d46-9fae-88e3027e07a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4d7e4d0f-3bf3-4359-a3cf-a4facd2e0734}" ma:internalName="TaxCatchAll" ma:showField="CatchAllData" ma:web="f6aa80e5-d56c-4d46-9fae-88e3027e07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aa80e5-d56c-4d46-9fae-88e3027e07ae" xsi:nil="true"/>
    <lcf76f155ced4ddcb4097134ff3c332f xmlns="42f5b677-35f6-4617-8fed-9a19dc90052f">
      <Terms xmlns="http://schemas.microsoft.com/office/infopath/2007/PartnerControls"/>
    </lcf76f155ced4ddcb4097134ff3c332f>
    <_ip_UnifiedCompliancePolicyUIAction xmlns="http://schemas.microsoft.com/sharepoint/v3" xsi:nil="true"/>
    <MigrationWizId xmlns="42f5b677-35f6-4617-8fed-9a19dc90052f" xsi:nil="true"/>
    <MigrationWizIdPermissions xmlns="42f5b677-35f6-4617-8fed-9a19dc90052f" xsi:nil="true"/>
    <MigrationWizIdVersion xmlns="42f5b677-35f6-4617-8fed-9a19dc90052f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33066-D95F-4DC9-8F45-8431A5C3C7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933005-492C-4431-BD61-6D8465C11E56}">
  <ds:schemaRefs>
    <ds:schemaRef ds:uri="42f5b677-35f6-4617-8fed-9a19dc90052f"/>
    <ds:schemaRef ds:uri="f6aa80e5-d56c-4d46-9fae-88e3027e07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4D9FD49-C1C5-400A-B04D-90A236984D1F}">
  <ds:schemaRefs>
    <ds:schemaRef ds:uri="42f5b677-35f6-4617-8fed-9a19dc90052f"/>
    <ds:schemaRef ds:uri="5d66da30-c57e-467e-bd92-94ce3dcc2d9c"/>
    <ds:schemaRef ds:uri="cccaf3ac-2de9-44d4-aa31-54302fceb5f7"/>
    <ds:schemaRef ds:uri="f6aa80e5-d56c-4d46-9fae-88e3027e07ae"/>
    <ds:schemaRef ds:uri="f90e7bc6-a3db-487f-b513-bfabef5bed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3576</TotalTime>
  <Words>678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Custom Design</vt:lpstr>
      <vt:lpstr>Structured Topic Modelling</vt:lpstr>
      <vt:lpstr>What Is Structured Topic Modelling?</vt:lpstr>
      <vt:lpstr>What makes STM different and why use it?</vt:lpstr>
      <vt:lpstr>The Project Scope</vt:lpstr>
      <vt:lpstr>STM – The Approach (1)</vt:lpstr>
      <vt:lpstr>STM – The Approach (2)</vt:lpstr>
      <vt:lpstr>Results</vt:lpstr>
      <vt:lpstr>Visualisations – LDAVis</vt:lpstr>
      <vt:lpstr>Visualisations – stmInsights (1)</vt:lpstr>
      <vt:lpstr>Visualisations – stmInsights (2)</vt:lpstr>
      <vt:lpstr>Visualisations – stmInsights (3)</vt:lpstr>
      <vt:lpstr>Text Search </vt:lpstr>
      <vt:lpstr>Visualisations – sageLabels &amp; findThoughts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16.9</dc:title>
  <dc:creator>Craig Sanderson</dc:creator>
  <cp:lastModifiedBy>Paul Carroll</cp:lastModifiedBy>
  <cp:revision>250</cp:revision>
  <dcterms:created xsi:type="dcterms:W3CDTF">2017-05-03T08:06:17Z</dcterms:created>
  <dcterms:modified xsi:type="dcterms:W3CDTF">2022-11-04T19:43:01Z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0x010100F0C4289294104D4490ADCBAAC977698D</vt:lpwstr>
  </property>
  <property fmtid="{D5CDD505-2E9C-101B-9397-08002B2CF9AE}" pid="3" name="TaxKeyword">
    <vt:lpwstr/>
  </property>
  <property fmtid="{D5CDD505-2E9C-101B-9397-08002B2CF9AE}" pid="4" name="Subject0">
    <vt:lpwstr/>
  </property>
  <property fmtid="{D5CDD505-2E9C-101B-9397-08002B2CF9AE}" pid="5" name="Document type0">
    <vt:lpwstr/>
  </property>
  <property fmtid="{D5CDD505-2E9C-101B-9397-08002B2CF9AE}" pid="6" name="WTTeamSiteDocumentType">
    <vt:lpwstr/>
  </property>
  <property fmtid="{D5CDD505-2E9C-101B-9397-08002B2CF9AE}" pid="7" name="WTTeamSiteDocumentTypeTaxHTField0">
    <vt:lpwstr/>
  </property>
  <property fmtid="{D5CDD505-2E9C-101B-9397-08002B2CF9AE}" pid="8" name="cebceaf3e3574cdab9f9dab6bbd34ddb">
    <vt:lpwstr/>
  </property>
  <property fmtid="{D5CDD505-2E9C-101B-9397-08002B2CF9AE}" pid="9" name="n2fe4ed80ae84f2cbc880662fe0a8735">
    <vt:lpwstr/>
  </property>
  <property fmtid="{D5CDD505-2E9C-101B-9397-08002B2CF9AE}" pid="10" name="TaxCatchAll">
    <vt:lpwstr/>
  </property>
  <property fmtid="{D5CDD505-2E9C-101B-9397-08002B2CF9AE}" pid="11" name="TaxKeywordTaxHTField">
    <vt:lpwstr/>
  </property>
  <property fmtid="{D5CDD505-2E9C-101B-9397-08002B2CF9AE}" pid="12" name="MediaServiceImageTags">
    <vt:lpwstr/>
  </property>
</Properties>
</file>