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147469159" r:id="rId2"/>
    <p:sldId id="536" r:id="rId3"/>
    <p:sldId id="2147469166" r:id="rId4"/>
    <p:sldId id="2147469174" r:id="rId5"/>
    <p:sldId id="2147469172" r:id="rId6"/>
    <p:sldId id="2147469175" r:id="rId7"/>
    <p:sldId id="2147469176" r:id="rId8"/>
    <p:sldId id="2147469170" r:id="rId9"/>
    <p:sldId id="2147469178" r:id="rId10"/>
    <p:sldId id="2147469177" r:id="rId11"/>
    <p:sldId id="2147469173" r:id="rId12"/>
    <p:sldId id="21474691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782E7-1FD8-4BF2-B8C6-97B4F21E58E7}" v="63" dt="2022-10-17T15:04:52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489" autoAdjust="0"/>
  </p:normalViewPr>
  <p:slideViewPr>
    <p:cSldViewPr snapToGrid="0">
      <p:cViewPr varScale="1">
        <p:scale>
          <a:sx n="93" d="100"/>
          <a:sy n="9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6146B-6EC3-4C2B-B9A3-E120354EF0B3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AE88C-F92C-4095-A286-006DCDBE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5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question we’re attempting to answer – or rather support others to answer</a:t>
            </a:r>
          </a:p>
          <a:p>
            <a:r>
              <a:rPr lang="en-GB" dirty="0"/>
              <a:t>Clear relevance to NHP – hospital design, site planning, architecture, capital and revenue planning</a:t>
            </a:r>
          </a:p>
          <a:p>
            <a:r>
              <a:rPr lang="en-GB" dirty="0"/>
              <a:t>But it’s a question that regularly asked </a:t>
            </a:r>
            <a:r>
              <a:rPr lang="en-GB" dirty="0" err="1"/>
              <a:t>outwith</a:t>
            </a:r>
            <a:r>
              <a:rPr lang="en-GB" dirty="0"/>
              <a:t> hospital building programme – medium and linger term financial planning, service reconfigurations, testing service resilience, commissioning plans</a:t>
            </a:r>
          </a:p>
          <a:p>
            <a:r>
              <a:rPr lang="en-GB" dirty="0"/>
              <a:t>Talk through what we’ve done for NHP – your view on wider </a:t>
            </a:r>
            <a:r>
              <a:rPr lang="en-GB" dirty="0" err="1"/>
              <a:t>applicabiliy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AE88C-F92C-4095-A286-006DCDBE15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5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Our take on what happens now</a:t>
            </a:r>
          </a:p>
          <a:p>
            <a:endParaRPr lang="en-GB" dirty="0"/>
          </a:p>
          <a:p>
            <a:r>
              <a:rPr lang="en-GB" dirty="0"/>
              <a:t>Academic developments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AE88C-F92C-4095-A286-006DCDBE159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0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distinct challenges.</a:t>
            </a:r>
          </a:p>
          <a:p>
            <a:endParaRPr lang="en-GB" dirty="0"/>
          </a:p>
          <a:p>
            <a:r>
              <a:rPr lang="en-GB" dirty="0"/>
              <a:t>The first rests with us (the model developers) – a technical challenge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we get a consensus that the initial methods are good enough, then as a community – we can slowly, steadily improve on the process</a:t>
            </a:r>
          </a:p>
          <a:p>
            <a:endParaRPr lang="en-GB" dirty="0"/>
          </a:p>
          <a:p>
            <a:r>
              <a:rPr lang="en-GB" dirty="0"/>
              <a:t>The second falls to model users – that is inherently difficult</a:t>
            </a:r>
          </a:p>
          <a:p>
            <a:r>
              <a:rPr lang="en-GB" dirty="0"/>
              <a:t>We don’t expect certainty – recognise and incorporate the users uncertainty in how the future might unfold</a:t>
            </a:r>
          </a:p>
          <a:p>
            <a:r>
              <a:rPr lang="en-GB" dirty="0"/>
              <a:t>The model providers the user with a range of relevant information (time series, hospital comparison, evidence) – so that their inputs are grounded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AE88C-F92C-4095-A286-006DCDBE159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AE77-8F6A-4545-B836-761C4FC0C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7D241-F98F-467D-AADA-4752DAA85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55D1-3BBD-4853-9D5D-731B5B1F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E3DBC-4A7A-497D-BE3C-B447759A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AA2A-52CC-4FD9-8B57-5AE6B709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9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B6FD-9079-4553-B3CE-465C3917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34249-AB88-43CA-938F-1859C3CB2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B9F57-6C8A-4719-826F-D7D0C193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9D90-B9E8-4550-B23C-405C852A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9995-F78D-4C4C-8728-6A19025D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43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40D35-E86A-43B7-A02F-08C89721D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85304-B203-473F-AEDB-B3A3664E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6216-171E-4F1B-B016-94F1F73F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9C37-C447-4BFD-851C-E94B1EA8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9025-AD06-443A-9439-32A11065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79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6378" cy="685541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9335" y="1959101"/>
            <a:ext cx="9029929" cy="2285618"/>
          </a:xfrm>
        </p:spPr>
        <p:txBody>
          <a:bodyPr anchor="b" anchorCtr="0">
            <a:noAutofit/>
          </a:bodyPr>
          <a:lstStyle>
            <a:lvl1pPr>
              <a:defRPr sz="3265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335" y="4571236"/>
            <a:ext cx="9029929" cy="1306068"/>
          </a:xfrm>
        </p:spPr>
        <p:txBody>
          <a:bodyPr>
            <a:noAutofit/>
          </a:bodyPr>
          <a:lstStyle>
            <a:lvl1pPr marL="0" indent="0" algn="l">
              <a:buNone/>
              <a:defRPr sz="217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7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4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7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0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187" y="326761"/>
            <a:ext cx="2472509" cy="16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1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0191" y="359168"/>
            <a:ext cx="10671620" cy="653034"/>
          </a:xfrm>
        </p:spPr>
        <p:txBody>
          <a:bodyPr lIns="72000" tIns="72000" rIns="72000" bIns="72000" anchor="b" anchorCtr="0"/>
          <a:lstStyle>
            <a:lvl1pPr>
              <a:defRPr sz="2540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Content-A 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60191" y="1338719"/>
            <a:ext cx="10671620" cy="5025412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4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93DB-E653-416B-959B-E8B7E38C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B992-5622-40A3-8397-B16B954C1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64155-0E28-4A0C-A273-1518FF0F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FB85E-043C-4CE0-B614-1753532D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474B-1AA5-4F48-8711-7B6398E3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61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445-D54F-47DF-A747-4524A220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D8B0-DA3E-48E3-B97C-D9CEEB1E8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0C8B-1399-45D6-9459-0BD5B1BC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7C13-06D4-4B03-9E09-9D3B6759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C1D4-E3D2-43DE-A0E9-319F9261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67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2C03-084C-4A4A-ACE6-EE1CD4C9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4E07A-1CB8-48D6-B774-07341AC01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D17E3-8CC8-4A64-9672-EF9E4FAE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2B21-14FE-4606-AE86-6181817F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E556-B35E-4299-998D-7F4762A2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3DDF8-2115-4612-AC3B-D8CAFE2F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62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DD63-0D02-4334-B55D-42417A2F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B708D-3DE9-4742-9EBC-530BC307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2C50-3A39-4CFC-B33E-1BA5ED2D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3B5EE-E862-4D09-B687-9A74DB5DB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CE7AE-611D-49A2-94C0-A5326077C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4AFFC-3F92-49BB-80C9-0260C4CA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62D3A-4A16-4780-A4F8-BA9278C1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76A7A-B67F-461A-9855-E8BD3E10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06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83E0-A9F6-4A85-9550-FB1AFE9A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FFDAC-948E-4737-8C12-B52564E2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E46BC-31F0-4E5B-AF45-9B306D58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F2F4-922B-409A-8702-A1C2CABF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32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B2CD2-F5A9-4741-AD5A-969273B1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3D8E9-DE94-40AE-B216-7D6CAA7C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910A-966B-40AD-B1E6-BABDC225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5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DA18-585A-4C4E-A807-8BB1DE0E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84CE-CE77-49AF-9C1B-003D35E7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FDD2E-CA74-4862-A945-1DD08664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FACFE-1B47-49FC-AE80-89754C67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0B064-CC46-44FF-82D4-679FF119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DA62-6463-49CC-87E9-7C62302D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00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E23F-923F-489E-AA09-5A9A1131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E11AD-B48C-45DF-B88B-3DA66D414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9DC02-FFA7-44F5-AEFB-A5357720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46A73-2E9B-40C8-B47B-7E82F2A5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4F9-C2B7-443B-94C2-8A9C2B4A8FF7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1FEC7-A05C-4CEB-99E2-FF13C3D8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04B6-5193-4134-843E-DCC12C16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3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C5F54-8A10-47DE-8786-A8A4454E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076A5-56BA-48D5-AD9B-688705B60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2B63-3D54-4472-AF2E-36D20C1E8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74F9-C2B7-443B-94C2-8A9C2B4A8FF7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207A-724B-4EEA-876B-43DF2BA28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99FA8-7836-4F97-AFB3-EAA378857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17A87-08BD-450F-81BD-B818F031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58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2590" y="2406952"/>
            <a:ext cx="8800065" cy="2285618"/>
          </a:xfrm>
        </p:spPr>
        <p:txBody>
          <a:bodyPr/>
          <a:lstStyle/>
          <a:p>
            <a:r>
              <a:rPr lang="en-GB" sz="40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Activity and capacity modelling for the </a:t>
            </a:r>
            <a: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New Hospital Programme</a:t>
            </a:r>
            <a:br>
              <a:rPr lang="en-GB" sz="2902" b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2902" b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2902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0645" y="4579871"/>
            <a:ext cx="7183372" cy="970916"/>
          </a:xfrm>
        </p:spPr>
        <p:txBody>
          <a:bodyPr/>
          <a:lstStyle/>
          <a:p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1633" dirty="0">
                <a:latin typeface="Segoe UI Light" panose="020B0502040204020203" pitchFamily="34" charset="0"/>
                <a:cs typeface="Segoe UI Light" panose="020B0502040204020203" pitchFamily="34" charset="0"/>
              </a:rPr>
              <a:t>Steven Wyatt &amp; Tom Jemmett</a:t>
            </a:r>
          </a:p>
          <a:p>
            <a:r>
              <a:rPr lang="en-GB" sz="1633" dirty="0">
                <a:latin typeface="Segoe UI Light" panose="020B0502040204020203" pitchFamily="34" charset="0"/>
                <a:cs typeface="Segoe UI Light" panose="020B0502040204020203" pitchFamily="34" charset="0"/>
              </a:rPr>
              <a:t>NHSR Conference 2022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53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E4CCA7-CB7D-2B47-3D75-EF7832DD6FD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69983" y="1068512"/>
            <a:ext cx="0" cy="4420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C9E0FD-6675-B4C8-52D2-663C66F45976}"/>
              </a:ext>
            </a:extLst>
          </p:cNvPr>
          <p:cNvCxnSpPr>
            <a:cxnSpLocks/>
          </p:cNvCxnSpPr>
          <p:nvPr/>
        </p:nvCxnSpPr>
        <p:spPr>
          <a:xfrm>
            <a:off x="3268990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7E6B0A-F631-9ABE-524E-1A9F2C9EF487}"/>
              </a:ext>
            </a:extLst>
          </p:cNvPr>
          <p:cNvCxnSpPr>
            <a:cxnSpLocks/>
          </p:cNvCxnSpPr>
          <p:nvPr/>
        </p:nvCxnSpPr>
        <p:spPr>
          <a:xfrm>
            <a:off x="5167997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5EA074-F24B-7F23-077A-5170903B935E}"/>
              </a:ext>
            </a:extLst>
          </p:cNvPr>
          <p:cNvCxnSpPr>
            <a:cxnSpLocks/>
          </p:cNvCxnSpPr>
          <p:nvPr/>
        </p:nvCxnSpPr>
        <p:spPr>
          <a:xfrm>
            <a:off x="7067004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867A8-20AC-D837-EB5E-F5A5CE90005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978065" y="1354476"/>
            <a:ext cx="0" cy="4469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61EB2F-03C8-E46F-F614-3056D1A1597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865018" y="1354476"/>
            <a:ext cx="0" cy="4469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5FBF2B-388B-BAB7-D1CF-C7B7E34A1914}"/>
              </a:ext>
            </a:extLst>
          </p:cNvPr>
          <p:cNvSpPr/>
          <p:nvPr/>
        </p:nvSpPr>
        <p:spPr>
          <a:xfrm>
            <a:off x="523983" y="205483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Baseline activity &amp; capacity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7B76B-B88A-AE18-FC67-F778D8DB5492}"/>
              </a:ext>
            </a:extLst>
          </p:cNvPr>
          <p:cNvSpPr/>
          <p:nvPr/>
        </p:nvSpPr>
        <p:spPr>
          <a:xfrm>
            <a:off x="523983" y="2411861"/>
            <a:ext cx="1692000" cy="863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Waiting list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B393F-A050-7E05-3D83-295F40F6B0DD}"/>
              </a:ext>
            </a:extLst>
          </p:cNvPr>
          <p:cNvSpPr/>
          <p:nvPr/>
        </p:nvSpPr>
        <p:spPr>
          <a:xfrm>
            <a:off x="523983" y="3437564"/>
            <a:ext cx="1692000" cy="863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Repatriation / expatriation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1E681-893E-274A-4239-C20DD002A2A8}"/>
              </a:ext>
            </a:extLst>
          </p:cNvPr>
          <p:cNvSpPr/>
          <p:nvPr/>
        </p:nvSpPr>
        <p:spPr>
          <a:xfrm>
            <a:off x="523983" y="4463267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Private funding dynamics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812F5B-0D04-CF55-58CD-87937382238D}"/>
              </a:ext>
            </a:extLst>
          </p:cNvPr>
          <p:cNvSpPr/>
          <p:nvPr/>
        </p:nvSpPr>
        <p:spPr>
          <a:xfrm>
            <a:off x="2422990" y="2411861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Gaps in care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B691-1F05-49B2-AAD0-F81ABC786835}"/>
              </a:ext>
            </a:extLst>
          </p:cNvPr>
          <p:cNvSpPr/>
          <p:nvPr/>
        </p:nvSpPr>
        <p:spPr>
          <a:xfrm>
            <a:off x="2422990" y="3437564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Inequalities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6BD797-D407-1E11-3535-C50C1FE9DA62}"/>
              </a:ext>
            </a:extLst>
          </p:cNvPr>
          <p:cNvSpPr/>
          <p:nvPr/>
        </p:nvSpPr>
        <p:spPr>
          <a:xfrm>
            <a:off x="2422990" y="4463267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Treatment thresholds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E2F94-A137-BBC4-3F8E-1AD689A908CF}"/>
              </a:ext>
            </a:extLst>
          </p:cNvPr>
          <p:cNvSpPr/>
          <p:nvPr/>
        </p:nvSpPr>
        <p:spPr>
          <a:xfrm>
            <a:off x="4321997" y="2411861"/>
            <a:ext cx="1692000" cy="863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size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AD368F-2414-2859-00D1-48BBBEE0A21C}"/>
              </a:ext>
            </a:extLst>
          </p:cNvPr>
          <p:cNvSpPr/>
          <p:nvPr/>
        </p:nvSpPr>
        <p:spPr>
          <a:xfrm>
            <a:off x="4321997" y="3437564"/>
            <a:ext cx="1692000" cy="863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age profile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EE3CD-824D-3B7C-56F8-1926FA22D2E2}"/>
              </a:ext>
            </a:extLst>
          </p:cNvPr>
          <p:cNvSpPr/>
          <p:nvPr/>
        </p:nvSpPr>
        <p:spPr>
          <a:xfrm>
            <a:off x="4321997" y="4463267"/>
            <a:ext cx="1692000" cy="863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Age-specific health status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E5939-452C-D312-0853-9E34A09BB525}"/>
              </a:ext>
            </a:extLst>
          </p:cNvPr>
          <p:cNvSpPr/>
          <p:nvPr/>
        </p:nvSpPr>
        <p:spPr>
          <a:xfrm>
            <a:off x="6221004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Medical interventions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5A640B-3597-B7CD-A669-CB540EC86269}"/>
              </a:ext>
            </a:extLst>
          </p:cNvPr>
          <p:cNvSpPr/>
          <p:nvPr/>
        </p:nvSpPr>
        <p:spPr>
          <a:xfrm>
            <a:off x="6221004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Clinical standards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0871DD-6BE4-34E1-C373-0A25765696F2}"/>
              </a:ext>
            </a:extLst>
          </p:cNvPr>
          <p:cNvSpPr/>
          <p:nvPr/>
        </p:nvSpPr>
        <p:spPr>
          <a:xfrm>
            <a:off x="6221004" y="4463267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Patient expectations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DDCF25-EE3E-F952-9E42-1B3ED0B77EDB}"/>
              </a:ext>
            </a:extLst>
          </p:cNvPr>
          <p:cNvSpPr/>
          <p:nvPr/>
        </p:nvSpPr>
        <p:spPr>
          <a:xfrm>
            <a:off x="8120011" y="2411861"/>
            <a:ext cx="1692000" cy="863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avoidance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CB50A-F1BA-0503-B5FB-B885072CA755}"/>
              </a:ext>
            </a:extLst>
          </p:cNvPr>
          <p:cNvSpPr/>
          <p:nvPr/>
        </p:nvSpPr>
        <p:spPr>
          <a:xfrm>
            <a:off x="8120011" y="3437564"/>
            <a:ext cx="1692000" cy="863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type changes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5F2A63-CD8E-37F7-D3AC-335951742EB2}"/>
              </a:ext>
            </a:extLst>
          </p:cNvPr>
          <p:cNvSpPr/>
          <p:nvPr/>
        </p:nvSpPr>
        <p:spPr>
          <a:xfrm>
            <a:off x="8120011" y="4463267"/>
            <a:ext cx="1692000" cy="863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Efficiency improvements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248D2-B428-9247-CE46-B43BA4B9BD8F}"/>
              </a:ext>
            </a:extLst>
          </p:cNvPr>
          <p:cNvSpPr/>
          <p:nvPr/>
        </p:nvSpPr>
        <p:spPr>
          <a:xfrm>
            <a:off x="10019018" y="2411861"/>
            <a:ext cx="1692000" cy="863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Utilisation rates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8D9B1-1D1B-F2BB-ABE6-7C22EBF5ED56}"/>
              </a:ext>
            </a:extLst>
          </p:cNvPr>
          <p:cNvSpPr/>
          <p:nvPr/>
        </p:nvSpPr>
        <p:spPr>
          <a:xfrm>
            <a:off x="10019018" y="3437564"/>
            <a:ext cx="1692000" cy="863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Resource availability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53C32BD-4A94-E5BA-40A7-2352D2206A12}"/>
              </a:ext>
            </a:extLst>
          </p:cNvPr>
          <p:cNvSpPr/>
          <p:nvPr/>
        </p:nvSpPr>
        <p:spPr>
          <a:xfrm>
            <a:off x="8132065" y="5823735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activity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9E350EC-639F-2ABC-A0DA-A6B62E689B39}"/>
              </a:ext>
            </a:extLst>
          </p:cNvPr>
          <p:cNvSpPr/>
          <p:nvPr/>
        </p:nvSpPr>
        <p:spPr>
          <a:xfrm>
            <a:off x="10019018" y="5823734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capacity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3BC6D4-6748-D266-48CA-5FB5F883882D}"/>
              </a:ext>
            </a:extLst>
          </p:cNvPr>
          <p:cNvCxnSpPr>
            <a:cxnSpLocks/>
          </p:cNvCxnSpPr>
          <p:nvPr/>
        </p:nvCxnSpPr>
        <p:spPr>
          <a:xfrm>
            <a:off x="2310071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201A2A-B2F3-6CA6-F550-8800CAAE1D4D}"/>
              </a:ext>
            </a:extLst>
          </p:cNvPr>
          <p:cNvCxnSpPr>
            <a:cxnSpLocks/>
          </p:cNvCxnSpPr>
          <p:nvPr/>
        </p:nvCxnSpPr>
        <p:spPr>
          <a:xfrm>
            <a:off x="4209078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C45E37-F846-943A-E3EA-A7546DA7B17A}"/>
              </a:ext>
            </a:extLst>
          </p:cNvPr>
          <p:cNvCxnSpPr>
            <a:cxnSpLocks/>
          </p:cNvCxnSpPr>
          <p:nvPr/>
        </p:nvCxnSpPr>
        <p:spPr>
          <a:xfrm>
            <a:off x="6108085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2E2252-94DA-1D46-D32E-AFAA10A6CF63}"/>
              </a:ext>
            </a:extLst>
          </p:cNvPr>
          <p:cNvCxnSpPr>
            <a:cxnSpLocks/>
          </p:cNvCxnSpPr>
          <p:nvPr/>
        </p:nvCxnSpPr>
        <p:spPr>
          <a:xfrm>
            <a:off x="8019146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D1755C-D5B8-C3FE-435E-8756FAFF2734}"/>
              </a:ext>
            </a:extLst>
          </p:cNvPr>
          <p:cNvCxnSpPr>
            <a:cxnSpLocks/>
          </p:cNvCxnSpPr>
          <p:nvPr/>
        </p:nvCxnSpPr>
        <p:spPr>
          <a:xfrm>
            <a:off x="9906099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8BCCBC-6320-0C19-EDD4-11420344F49F}"/>
              </a:ext>
            </a:extLst>
          </p:cNvPr>
          <p:cNvCxnSpPr>
            <a:cxnSpLocks/>
          </p:cNvCxnSpPr>
          <p:nvPr/>
        </p:nvCxnSpPr>
        <p:spPr>
          <a:xfrm>
            <a:off x="1359709" y="548725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389633-4FFB-96BA-4C9A-903D1779521C}"/>
              </a:ext>
            </a:extLst>
          </p:cNvPr>
          <p:cNvCxnSpPr>
            <a:cxnSpLocks/>
          </p:cNvCxnSpPr>
          <p:nvPr/>
        </p:nvCxnSpPr>
        <p:spPr>
          <a:xfrm>
            <a:off x="3257626" y="548725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17C069-569C-612F-B1D0-D3E630EDB828}"/>
              </a:ext>
            </a:extLst>
          </p:cNvPr>
          <p:cNvCxnSpPr>
            <a:cxnSpLocks/>
          </p:cNvCxnSpPr>
          <p:nvPr/>
        </p:nvCxnSpPr>
        <p:spPr>
          <a:xfrm>
            <a:off x="5157723" y="5476127"/>
            <a:ext cx="93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83FD33-8D38-D9BA-4BB0-5BCAF6A3B673}"/>
              </a:ext>
            </a:extLst>
          </p:cNvPr>
          <p:cNvCxnSpPr>
            <a:cxnSpLocks/>
          </p:cNvCxnSpPr>
          <p:nvPr/>
        </p:nvCxnSpPr>
        <p:spPr>
          <a:xfrm>
            <a:off x="7067004" y="547612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80AC2A-ADC4-29CF-051E-BB86AE63116A}"/>
              </a:ext>
            </a:extLst>
          </p:cNvPr>
          <p:cNvCxnSpPr>
            <a:cxnSpLocks/>
          </p:cNvCxnSpPr>
          <p:nvPr/>
        </p:nvCxnSpPr>
        <p:spPr>
          <a:xfrm>
            <a:off x="8966011" y="5496676"/>
            <a:ext cx="93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C1185A8-747E-2A0B-D9DD-25A398CCD58C}"/>
              </a:ext>
            </a:extLst>
          </p:cNvPr>
          <p:cNvSpPr/>
          <p:nvPr/>
        </p:nvSpPr>
        <p:spPr>
          <a:xfrm>
            <a:off x="1049400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E6EBEA2-BADB-D542-03EA-AEDB92B732AE}"/>
              </a:ext>
            </a:extLst>
          </p:cNvPr>
          <p:cNvCxnSpPr>
            <a:cxnSpLocks/>
          </p:cNvCxnSpPr>
          <p:nvPr/>
        </p:nvCxnSpPr>
        <p:spPr>
          <a:xfrm>
            <a:off x="2299797" y="1364750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5C45B7-3906-DB58-2667-7E9CDDCCC58C}"/>
              </a:ext>
            </a:extLst>
          </p:cNvPr>
          <p:cNvCxnSpPr>
            <a:cxnSpLocks/>
          </p:cNvCxnSpPr>
          <p:nvPr/>
        </p:nvCxnSpPr>
        <p:spPr>
          <a:xfrm>
            <a:off x="4209078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EE7F4D-AB9C-C924-859E-AAD4AC9BC06E}"/>
              </a:ext>
            </a:extLst>
          </p:cNvPr>
          <p:cNvCxnSpPr>
            <a:cxnSpLocks/>
          </p:cNvCxnSpPr>
          <p:nvPr/>
        </p:nvCxnSpPr>
        <p:spPr>
          <a:xfrm>
            <a:off x="6108085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0C6EA0-BCD0-D1AB-A4C1-2D9943BF98C5}"/>
              </a:ext>
            </a:extLst>
          </p:cNvPr>
          <p:cNvCxnSpPr>
            <a:cxnSpLocks/>
          </p:cNvCxnSpPr>
          <p:nvPr/>
        </p:nvCxnSpPr>
        <p:spPr>
          <a:xfrm>
            <a:off x="8019146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39B0B42-4DDE-686D-0DD4-2E2DB1B848C2}"/>
              </a:ext>
            </a:extLst>
          </p:cNvPr>
          <p:cNvCxnSpPr>
            <a:cxnSpLocks/>
          </p:cNvCxnSpPr>
          <p:nvPr/>
        </p:nvCxnSpPr>
        <p:spPr>
          <a:xfrm>
            <a:off x="9902011" y="1354476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6C2E717-3575-46F7-87FF-A26966865FF2}"/>
              </a:ext>
            </a:extLst>
          </p:cNvPr>
          <p:cNvSpPr txBox="1"/>
          <p:nvPr/>
        </p:nvSpPr>
        <p:spPr>
          <a:xfrm>
            <a:off x="440061" y="1561287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Demand-supply imbalances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AA3B08-DD62-EE31-9D7F-C41E78561232}"/>
              </a:ext>
            </a:extLst>
          </p:cNvPr>
          <p:cNvSpPr/>
          <p:nvPr/>
        </p:nvSpPr>
        <p:spPr>
          <a:xfrm>
            <a:off x="2936061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FDF42B4-1173-9294-BA7C-EB2C3818E8DE}"/>
              </a:ext>
            </a:extLst>
          </p:cNvPr>
          <p:cNvSpPr/>
          <p:nvPr/>
        </p:nvSpPr>
        <p:spPr>
          <a:xfrm>
            <a:off x="4838870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FB1B91-ED85-EB47-5BBF-3C2389B46A2C}"/>
              </a:ext>
            </a:extLst>
          </p:cNvPr>
          <p:cNvSpPr/>
          <p:nvPr/>
        </p:nvSpPr>
        <p:spPr>
          <a:xfrm>
            <a:off x="6741692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409D99-1A92-3394-144D-18152CDADE8C}"/>
              </a:ext>
            </a:extLst>
          </p:cNvPr>
          <p:cNvSpPr/>
          <p:nvPr/>
        </p:nvSpPr>
        <p:spPr>
          <a:xfrm>
            <a:off x="8661143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71FFBE-7082-883E-59D3-7D32852A315E}"/>
              </a:ext>
            </a:extLst>
          </p:cNvPr>
          <p:cNvSpPr/>
          <p:nvPr/>
        </p:nvSpPr>
        <p:spPr>
          <a:xfrm>
            <a:off x="10541382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F9FA5A-AC9F-B5B8-83A5-4AA3290BF325}"/>
              </a:ext>
            </a:extLst>
          </p:cNvPr>
          <p:cNvSpPr txBox="1"/>
          <p:nvPr/>
        </p:nvSpPr>
        <p:spPr>
          <a:xfrm>
            <a:off x="2337368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Need-supply imbalances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C711B-5CD7-FF0E-9C46-D5008A7AF832}"/>
              </a:ext>
            </a:extLst>
          </p:cNvPr>
          <p:cNvSpPr txBox="1"/>
          <p:nvPr/>
        </p:nvSpPr>
        <p:spPr>
          <a:xfrm>
            <a:off x="4248121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Demographic change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A8B4F-9343-F3A8-1FA6-FFFD4DDABAD8}"/>
              </a:ext>
            </a:extLst>
          </p:cNvPr>
          <p:cNvSpPr txBox="1"/>
          <p:nvPr/>
        </p:nvSpPr>
        <p:spPr>
          <a:xfrm>
            <a:off x="6136454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Non-demographic change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87B541-D8A9-0D99-966B-BF8170E27689}"/>
              </a:ext>
            </a:extLst>
          </p:cNvPr>
          <p:cNvSpPr txBox="1"/>
          <p:nvPr/>
        </p:nvSpPr>
        <p:spPr>
          <a:xfrm>
            <a:off x="8042065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Activity mitigators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91B074-8B2A-DD11-9E00-231EB768AA6C}"/>
              </a:ext>
            </a:extLst>
          </p:cNvPr>
          <p:cNvSpPr txBox="1"/>
          <p:nvPr/>
        </p:nvSpPr>
        <p:spPr>
          <a:xfrm>
            <a:off x="10318740" y="1554864"/>
            <a:ext cx="110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Resource use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CF8F8B-FA0A-0D2D-3176-A23920A57B69}"/>
              </a:ext>
            </a:extLst>
          </p:cNvPr>
          <p:cNvSpPr/>
          <p:nvPr/>
        </p:nvSpPr>
        <p:spPr>
          <a:xfrm>
            <a:off x="4417221" y="423565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CE9BAF-3CB9-EF4F-87FC-7A70598207B6}"/>
              </a:ext>
            </a:extLst>
          </p:cNvPr>
          <p:cNvSpPr/>
          <p:nvPr/>
        </p:nvSpPr>
        <p:spPr>
          <a:xfrm rot="16200000">
            <a:off x="5028485" y="3607947"/>
            <a:ext cx="2909295" cy="5171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Temporary solution</a:t>
            </a:r>
          </a:p>
        </p:txBody>
      </p:sp>
    </p:spTree>
    <p:extLst>
      <p:ext uri="{BB962C8B-B14F-4D97-AF65-F5344CB8AC3E}">
        <p14:creationId xmlns:p14="http://schemas.microsoft.com/office/powerpoint/2010/main" val="162638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3DC4-2C4F-93D7-644F-CD2AC7ED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venir Next LT Pro" panose="020B0504020202020204" pitchFamily="34" charset="0"/>
              </a:rPr>
              <a:t>Where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25BF-B2AF-8958-9E0C-D30BA31426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>
                <a:latin typeface="Avenir Next LT Pro" panose="020B0504020202020204" pitchFamily="34" charset="0"/>
              </a:rPr>
              <a:t>2 model releases so far</a:t>
            </a:r>
          </a:p>
          <a:p>
            <a:endParaRPr lang="en-GB" sz="2400" dirty="0">
              <a:latin typeface="Avenir Next LT Pro" panose="020B0504020202020204" pitchFamily="34" charset="0"/>
            </a:endParaRPr>
          </a:p>
          <a:p>
            <a:r>
              <a:rPr lang="en-GB" sz="2400" dirty="0">
                <a:latin typeface="Avenir Next LT Pro" panose="020B0504020202020204" pitchFamily="34" charset="0"/>
              </a:rPr>
              <a:t>Further releases every 3/6 months</a:t>
            </a:r>
          </a:p>
          <a:p>
            <a:endParaRPr lang="en-GB" sz="2400" dirty="0">
              <a:latin typeface="Avenir Next LT Pro" panose="020B0504020202020204" pitchFamily="34" charset="0"/>
            </a:endParaRPr>
          </a:p>
          <a:p>
            <a:r>
              <a:rPr lang="en-GB" sz="2400" dirty="0">
                <a:latin typeface="Avenir Next LT Pro" panose="020B0504020202020204" pitchFamily="34" charset="0"/>
              </a:rPr>
              <a:t>NHP team sharing the model with participating trusts</a:t>
            </a:r>
          </a:p>
          <a:p>
            <a:endParaRPr lang="en-GB" sz="2400" dirty="0">
              <a:latin typeface="Avenir Next LT Pro" panose="020B0504020202020204" pitchFamily="34" charset="0"/>
            </a:endParaRPr>
          </a:p>
          <a:p>
            <a:r>
              <a:rPr lang="en-GB" sz="2400" dirty="0">
                <a:latin typeface="Avenir Next LT Pro" panose="020B0504020202020204" pitchFamily="34" charset="0"/>
              </a:rPr>
              <a:t>Discussion with NHSE about wider applications of the model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86611-EAAD-D55C-1D36-C225602CC9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venir Next LT Pro" panose="020B0504020202020204" pitchFamily="34" charset="0"/>
              </a:rPr>
              <a:t>A further session planned to share the model code and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40515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C7AA28-7571-ED0D-AEA7-C629528FE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br>
              <a:rPr lang="en-GB" dirty="0"/>
            </a:br>
            <a:br>
              <a:rPr lang="en-GB" dirty="0"/>
            </a:br>
            <a:r>
              <a:rPr lang="en-GB" b="0" dirty="0"/>
              <a:t>Please find Tom or Steven during the breaks if you’d like to find out more.</a:t>
            </a:r>
          </a:p>
        </p:txBody>
      </p:sp>
    </p:spTree>
    <p:extLst>
      <p:ext uri="{BB962C8B-B14F-4D97-AF65-F5344CB8AC3E}">
        <p14:creationId xmlns:p14="http://schemas.microsoft.com/office/powerpoint/2010/main" val="220409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88F216-9EA7-45CA-87F0-538E3475C7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0190" y="916294"/>
            <a:ext cx="10671620" cy="5025412"/>
          </a:xfrm>
        </p:spPr>
        <p:txBody>
          <a:bodyPr/>
          <a:lstStyle/>
          <a:p>
            <a:pPr marL="0" indent="0" algn="ctr">
              <a:buNone/>
            </a:pPr>
            <a:endParaRPr lang="en-GB" sz="2902" b="1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GB" sz="3200" dirty="0">
                <a:latin typeface="Avenir Next LT Pro" panose="020B0504020202020204" pitchFamily="34" charset="0"/>
              </a:rPr>
              <a:t>How much, and what types of activity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GB" sz="3200" dirty="0">
                <a:latin typeface="Avenir Next LT Pro" panose="020B0504020202020204" pitchFamily="34" charset="0"/>
              </a:rPr>
              <a:t>might a hospital need to accommodate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GB" sz="3200" dirty="0">
                <a:latin typeface="Avenir Next LT Pro" panose="020B0504020202020204" pitchFamily="34" charset="0"/>
              </a:rPr>
              <a:t>in the future?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55652-E5B2-457E-894A-F39E864211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07F598-C78D-BC41-20CF-9920717AC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09600"/>
            <a:ext cx="5181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Avenir Next LT Pro" panose="020B0504020202020204" pitchFamily="34" charset="0"/>
              </a:rPr>
              <a:t>What happens now?</a:t>
            </a:r>
          </a:p>
          <a:p>
            <a:pPr marL="0" indent="0">
              <a:buNone/>
            </a:pPr>
            <a:endParaRPr lang="en-GB" dirty="0"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Lots of models</a:t>
            </a: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Lots of consultancy support</a:t>
            </a: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Lots of similarities - but….</a:t>
            </a: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Lots of repetition / duplication</a:t>
            </a: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Methodological progress is slow</a:t>
            </a: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Much is rudimentary</a:t>
            </a:r>
          </a:p>
          <a:p>
            <a:pPr>
              <a:buFontTx/>
              <a:buChar char="-"/>
            </a:pPr>
            <a:endParaRPr lang="en-GB" sz="2400" dirty="0"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No base to build from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F199E-B84E-935A-4A36-7E57D5E60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609600"/>
            <a:ext cx="5622533" cy="556736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Avenir Next LT Pro" panose="020B0504020202020204" pitchFamily="34" charset="0"/>
              </a:rPr>
              <a:t>Common issues with models</a:t>
            </a:r>
          </a:p>
          <a:p>
            <a:pPr marL="0" indent="0">
              <a:buNone/>
            </a:pPr>
            <a:endParaRPr lang="en-GB" dirty="0"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Handling uncertainty</a:t>
            </a: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Unnecessary aggregation</a:t>
            </a: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Poor coverage of some changes</a:t>
            </a: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Systematic bias in model assumptions</a:t>
            </a:r>
          </a:p>
          <a:p>
            <a:pPr>
              <a:buFontTx/>
              <a:buChar char="-"/>
            </a:pPr>
            <a:endParaRPr lang="en-GB" sz="2400" dirty="0"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Lack of ownership and auditability of assumptions</a:t>
            </a:r>
          </a:p>
          <a:p>
            <a:pPr>
              <a:buFontTx/>
              <a:buChar char="-"/>
            </a:pPr>
            <a:r>
              <a:rPr lang="en-GB" sz="2400" dirty="0">
                <a:latin typeface="Avenir Next LT Pro" panose="020B0504020202020204" pitchFamily="34" charset="0"/>
              </a:rPr>
              <a:t>Conflating demand forecasts with affordability</a:t>
            </a:r>
          </a:p>
        </p:txBody>
      </p:sp>
    </p:spTree>
    <p:extLst>
      <p:ext uri="{BB962C8B-B14F-4D97-AF65-F5344CB8AC3E}">
        <p14:creationId xmlns:p14="http://schemas.microsoft.com/office/powerpoint/2010/main" val="357322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E4CCA7-CB7D-2B47-3D75-EF7832DD6FD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69983" y="1068512"/>
            <a:ext cx="0" cy="4420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C9E0FD-6675-B4C8-52D2-663C66F45976}"/>
              </a:ext>
            </a:extLst>
          </p:cNvPr>
          <p:cNvCxnSpPr>
            <a:cxnSpLocks/>
          </p:cNvCxnSpPr>
          <p:nvPr/>
        </p:nvCxnSpPr>
        <p:spPr>
          <a:xfrm>
            <a:off x="3268990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7E6B0A-F631-9ABE-524E-1A9F2C9EF487}"/>
              </a:ext>
            </a:extLst>
          </p:cNvPr>
          <p:cNvCxnSpPr>
            <a:cxnSpLocks/>
          </p:cNvCxnSpPr>
          <p:nvPr/>
        </p:nvCxnSpPr>
        <p:spPr>
          <a:xfrm>
            <a:off x="5167997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5EA074-F24B-7F23-077A-5170903B935E}"/>
              </a:ext>
            </a:extLst>
          </p:cNvPr>
          <p:cNvCxnSpPr>
            <a:cxnSpLocks/>
          </p:cNvCxnSpPr>
          <p:nvPr/>
        </p:nvCxnSpPr>
        <p:spPr>
          <a:xfrm>
            <a:off x="7067004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867A8-20AC-D837-EB5E-F5A5CE90005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978065" y="1354476"/>
            <a:ext cx="0" cy="4469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61EB2F-03C8-E46F-F614-3056D1A1597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865018" y="1354476"/>
            <a:ext cx="0" cy="4469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5FBF2B-388B-BAB7-D1CF-C7B7E34A1914}"/>
              </a:ext>
            </a:extLst>
          </p:cNvPr>
          <p:cNvSpPr/>
          <p:nvPr/>
        </p:nvSpPr>
        <p:spPr>
          <a:xfrm>
            <a:off x="523983" y="205483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Baseline activity &amp; capacity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7B76B-B88A-AE18-FC67-F778D8DB5492}"/>
              </a:ext>
            </a:extLst>
          </p:cNvPr>
          <p:cNvSpPr/>
          <p:nvPr/>
        </p:nvSpPr>
        <p:spPr>
          <a:xfrm>
            <a:off x="523983" y="2411861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Waiting list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B393F-A050-7E05-3D83-295F40F6B0DD}"/>
              </a:ext>
            </a:extLst>
          </p:cNvPr>
          <p:cNvSpPr/>
          <p:nvPr/>
        </p:nvSpPr>
        <p:spPr>
          <a:xfrm>
            <a:off x="523983" y="3437564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Repatriation / expatriation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1E681-893E-274A-4239-C20DD002A2A8}"/>
              </a:ext>
            </a:extLst>
          </p:cNvPr>
          <p:cNvSpPr/>
          <p:nvPr/>
        </p:nvSpPr>
        <p:spPr>
          <a:xfrm>
            <a:off x="523983" y="4463267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Private funding dynamics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812F5B-0D04-CF55-58CD-87937382238D}"/>
              </a:ext>
            </a:extLst>
          </p:cNvPr>
          <p:cNvSpPr/>
          <p:nvPr/>
        </p:nvSpPr>
        <p:spPr>
          <a:xfrm>
            <a:off x="2422990" y="2411861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Gaps in care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B691-1F05-49B2-AAD0-F81ABC786835}"/>
              </a:ext>
            </a:extLst>
          </p:cNvPr>
          <p:cNvSpPr/>
          <p:nvPr/>
        </p:nvSpPr>
        <p:spPr>
          <a:xfrm>
            <a:off x="2422990" y="3437564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Inequalities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6BD797-D407-1E11-3535-C50C1FE9DA62}"/>
              </a:ext>
            </a:extLst>
          </p:cNvPr>
          <p:cNvSpPr/>
          <p:nvPr/>
        </p:nvSpPr>
        <p:spPr>
          <a:xfrm>
            <a:off x="2422990" y="4463267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Treatment thresholds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E2F94-A137-BBC4-3F8E-1AD689A908CF}"/>
              </a:ext>
            </a:extLst>
          </p:cNvPr>
          <p:cNvSpPr/>
          <p:nvPr/>
        </p:nvSpPr>
        <p:spPr>
          <a:xfrm>
            <a:off x="4321997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size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AD368F-2414-2859-00D1-48BBBEE0A21C}"/>
              </a:ext>
            </a:extLst>
          </p:cNvPr>
          <p:cNvSpPr/>
          <p:nvPr/>
        </p:nvSpPr>
        <p:spPr>
          <a:xfrm>
            <a:off x="4321997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age profile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EE3CD-824D-3B7C-56F8-1926FA22D2E2}"/>
              </a:ext>
            </a:extLst>
          </p:cNvPr>
          <p:cNvSpPr/>
          <p:nvPr/>
        </p:nvSpPr>
        <p:spPr>
          <a:xfrm>
            <a:off x="4321997" y="4463267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Age-specific health status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E5939-452C-D312-0853-9E34A09BB525}"/>
              </a:ext>
            </a:extLst>
          </p:cNvPr>
          <p:cNvSpPr/>
          <p:nvPr/>
        </p:nvSpPr>
        <p:spPr>
          <a:xfrm>
            <a:off x="6221004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Medical interventions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5A640B-3597-B7CD-A669-CB540EC86269}"/>
              </a:ext>
            </a:extLst>
          </p:cNvPr>
          <p:cNvSpPr/>
          <p:nvPr/>
        </p:nvSpPr>
        <p:spPr>
          <a:xfrm>
            <a:off x="6221004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Clinical standards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0871DD-6BE4-34E1-C373-0A25765696F2}"/>
              </a:ext>
            </a:extLst>
          </p:cNvPr>
          <p:cNvSpPr/>
          <p:nvPr/>
        </p:nvSpPr>
        <p:spPr>
          <a:xfrm>
            <a:off x="6221004" y="4463267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Patient expectations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DDCF25-EE3E-F952-9E42-1B3ED0B77EDB}"/>
              </a:ext>
            </a:extLst>
          </p:cNvPr>
          <p:cNvSpPr/>
          <p:nvPr/>
        </p:nvSpPr>
        <p:spPr>
          <a:xfrm>
            <a:off x="8120011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avoidance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CB50A-F1BA-0503-B5FB-B885072CA755}"/>
              </a:ext>
            </a:extLst>
          </p:cNvPr>
          <p:cNvSpPr/>
          <p:nvPr/>
        </p:nvSpPr>
        <p:spPr>
          <a:xfrm>
            <a:off x="8120011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type changes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5F2A63-CD8E-37F7-D3AC-335951742EB2}"/>
              </a:ext>
            </a:extLst>
          </p:cNvPr>
          <p:cNvSpPr/>
          <p:nvPr/>
        </p:nvSpPr>
        <p:spPr>
          <a:xfrm>
            <a:off x="8120011" y="4463267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Efficiency improvements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248D2-B428-9247-CE46-B43BA4B9BD8F}"/>
              </a:ext>
            </a:extLst>
          </p:cNvPr>
          <p:cNvSpPr/>
          <p:nvPr/>
        </p:nvSpPr>
        <p:spPr>
          <a:xfrm>
            <a:off x="10019018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Utilisation rates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8D9B1-1D1B-F2BB-ABE6-7C22EBF5ED56}"/>
              </a:ext>
            </a:extLst>
          </p:cNvPr>
          <p:cNvSpPr/>
          <p:nvPr/>
        </p:nvSpPr>
        <p:spPr>
          <a:xfrm>
            <a:off x="10019018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Resource availability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53C32BD-4A94-E5BA-40A7-2352D2206A12}"/>
              </a:ext>
            </a:extLst>
          </p:cNvPr>
          <p:cNvSpPr/>
          <p:nvPr/>
        </p:nvSpPr>
        <p:spPr>
          <a:xfrm>
            <a:off x="8132065" y="5823735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activity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9E350EC-639F-2ABC-A0DA-A6B62E689B39}"/>
              </a:ext>
            </a:extLst>
          </p:cNvPr>
          <p:cNvSpPr/>
          <p:nvPr/>
        </p:nvSpPr>
        <p:spPr>
          <a:xfrm>
            <a:off x="10019018" y="5823734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capacity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3BC6D4-6748-D266-48CA-5FB5F883882D}"/>
              </a:ext>
            </a:extLst>
          </p:cNvPr>
          <p:cNvCxnSpPr>
            <a:cxnSpLocks/>
          </p:cNvCxnSpPr>
          <p:nvPr/>
        </p:nvCxnSpPr>
        <p:spPr>
          <a:xfrm>
            <a:off x="2310071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201A2A-B2F3-6CA6-F550-8800CAAE1D4D}"/>
              </a:ext>
            </a:extLst>
          </p:cNvPr>
          <p:cNvCxnSpPr>
            <a:cxnSpLocks/>
          </p:cNvCxnSpPr>
          <p:nvPr/>
        </p:nvCxnSpPr>
        <p:spPr>
          <a:xfrm>
            <a:off x="4209078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C45E37-F846-943A-E3EA-A7546DA7B17A}"/>
              </a:ext>
            </a:extLst>
          </p:cNvPr>
          <p:cNvCxnSpPr>
            <a:cxnSpLocks/>
          </p:cNvCxnSpPr>
          <p:nvPr/>
        </p:nvCxnSpPr>
        <p:spPr>
          <a:xfrm>
            <a:off x="6108085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2E2252-94DA-1D46-D32E-AFAA10A6CF63}"/>
              </a:ext>
            </a:extLst>
          </p:cNvPr>
          <p:cNvCxnSpPr>
            <a:cxnSpLocks/>
          </p:cNvCxnSpPr>
          <p:nvPr/>
        </p:nvCxnSpPr>
        <p:spPr>
          <a:xfrm>
            <a:off x="8019146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D1755C-D5B8-C3FE-435E-8756FAFF2734}"/>
              </a:ext>
            </a:extLst>
          </p:cNvPr>
          <p:cNvCxnSpPr>
            <a:cxnSpLocks/>
          </p:cNvCxnSpPr>
          <p:nvPr/>
        </p:nvCxnSpPr>
        <p:spPr>
          <a:xfrm>
            <a:off x="9906099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8BCCBC-6320-0C19-EDD4-11420344F49F}"/>
              </a:ext>
            </a:extLst>
          </p:cNvPr>
          <p:cNvCxnSpPr>
            <a:cxnSpLocks/>
          </p:cNvCxnSpPr>
          <p:nvPr/>
        </p:nvCxnSpPr>
        <p:spPr>
          <a:xfrm>
            <a:off x="1359709" y="548725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389633-4FFB-96BA-4C9A-903D1779521C}"/>
              </a:ext>
            </a:extLst>
          </p:cNvPr>
          <p:cNvCxnSpPr>
            <a:cxnSpLocks/>
          </p:cNvCxnSpPr>
          <p:nvPr/>
        </p:nvCxnSpPr>
        <p:spPr>
          <a:xfrm>
            <a:off x="3257626" y="548725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17C069-569C-612F-B1D0-D3E630EDB828}"/>
              </a:ext>
            </a:extLst>
          </p:cNvPr>
          <p:cNvCxnSpPr>
            <a:cxnSpLocks/>
          </p:cNvCxnSpPr>
          <p:nvPr/>
        </p:nvCxnSpPr>
        <p:spPr>
          <a:xfrm>
            <a:off x="5157723" y="5476127"/>
            <a:ext cx="93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83FD33-8D38-D9BA-4BB0-5BCAF6A3B673}"/>
              </a:ext>
            </a:extLst>
          </p:cNvPr>
          <p:cNvCxnSpPr>
            <a:cxnSpLocks/>
          </p:cNvCxnSpPr>
          <p:nvPr/>
        </p:nvCxnSpPr>
        <p:spPr>
          <a:xfrm>
            <a:off x="7067004" y="547612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80AC2A-ADC4-29CF-051E-BB86AE63116A}"/>
              </a:ext>
            </a:extLst>
          </p:cNvPr>
          <p:cNvCxnSpPr>
            <a:cxnSpLocks/>
          </p:cNvCxnSpPr>
          <p:nvPr/>
        </p:nvCxnSpPr>
        <p:spPr>
          <a:xfrm>
            <a:off x="8966011" y="5496676"/>
            <a:ext cx="93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C1185A8-747E-2A0B-D9DD-25A398CCD58C}"/>
              </a:ext>
            </a:extLst>
          </p:cNvPr>
          <p:cNvSpPr/>
          <p:nvPr/>
        </p:nvSpPr>
        <p:spPr>
          <a:xfrm>
            <a:off x="1049400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E6EBEA2-BADB-D542-03EA-AEDB92B732AE}"/>
              </a:ext>
            </a:extLst>
          </p:cNvPr>
          <p:cNvCxnSpPr>
            <a:cxnSpLocks/>
          </p:cNvCxnSpPr>
          <p:nvPr/>
        </p:nvCxnSpPr>
        <p:spPr>
          <a:xfrm>
            <a:off x="2299797" y="1364750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5C45B7-3906-DB58-2667-7E9CDDCCC58C}"/>
              </a:ext>
            </a:extLst>
          </p:cNvPr>
          <p:cNvCxnSpPr>
            <a:cxnSpLocks/>
          </p:cNvCxnSpPr>
          <p:nvPr/>
        </p:nvCxnSpPr>
        <p:spPr>
          <a:xfrm>
            <a:off x="4209078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EE7F4D-AB9C-C924-859E-AAD4AC9BC06E}"/>
              </a:ext>
            </a:extLst>
          </p:cNvPr>
          <p:cNvCxnSpPr>
            <a:cxnSpLocks/>
          </p:cNvCxnSpPr>
          <p:nvPr/>
        </p:nvCxnSpPr>
        <p:spPr>
          <a:xfrm>
            <a:off x="6108085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0C6EA0-BCD0-D1AB-A4C1-2D9943BF98C5}"/>
              </a:ext>
            </a:extLst>
          </p:cNvPr>
          <p:cNvCxnSpPr>
            <a:cxnSpLocks/>
          </p:cNvCxnSpPr>
          <p:nvPr/>
        </p:nvCxnSpPr>
        <p:spPr>
          <a:xfrm>
            <a:off x="8019146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39B0B42-4DDE-686D-0DD4-2E2DB1B848C2}"/>
              </a:ext>
            </a:extLst>
          </p:cNvPr>
          <p:cNvCxnSpPr>
            <a:cxnSpLocks/>
          </p:cNvCxnSpPr>
          <p:nvPr/>
        </p:nvCxnSpPr>
        <p:spPr>
          <a:xfrm>
            <a:off x="9902011" y="1354476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6C2E717-3575-46F7-87FF-A26966865FF2}"/>
              </a:ext>
            </a:extLst>
          </p:cNvPr>
          <p:cNvSpPr txBox="1"/>
          <p:nvPr/>
        </p:nvSpPr>
        <p:spPr>
          <a:xfrm>
            <a:off x="440061" y="1561287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Demand-supply imbalances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AA3B08-DD62-EE31-9D7F-C41E78561232}"/>
              </a:ext>
            </a:extLst>
          </p:cNvPr>
          <p:cNvSpPr/>
          <p:nvPr/>
        </p:nvSpPr>
        <p:spPr>
          <a:xfrm>
            <a:off x="2936061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FDF42B4-1173-9294-BA7C-EB2C3818E8DE}"/>
              </a:ext>
            </a:extLst>
          </p:cNvPr>
          <p:cNvSpPr/>
          <p:nvPr/>
        </p:nvSpPr>
        <p:spPr>
          <a:xfrm>
            <a:off x="4838870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FB1B91-ED85-EB47-5BBF-3C2389B46A2C}"/>
              </a:ext>
            </a:extLst>
          </p:cNvPr>
          <p:cNvSpPr/>
          <p:nvPr/>
        </p:nvSpPr>
        <p:spPr>
          <a:xfrm>
            <a:off x="6741692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409D99-1A92-3394-144D-18152CDADE8C}"/>
              </a:ext>
            </a:extLst>
          </p:cNvPr>
          <p:cNvSpPr/>
          <p:nvPr/>
        </p:nvSpPr>
        <p:spPr>
          <a:xfrm>
            <a:off x="8661143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71FFBE-7082-883E-59D3-7D32852A315E}"/>
              </a:ext>
            </a:extLst>
          </p:cNvPr>
          <p:cNvSpPr/>
          <p:nvPr/>
        </p:nvSpPr>
        <p:spPr>
          <a:xfrm>
            <a:off x="10541382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F9FA5A-AC9F-B5B8-83A5-4AA3290BF325}"/>
              </a:ext>
            </a:extLst>
          </p:cNvPr>
          <p:cNvSpPr txBox="1"/>
          <p:nvPr/>
        </p:nvSpPr>
        <p:spPr>
          <a:xfrm>
            <a:off x="2337368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Need-supply imbalances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C711B-5CD7-FF0E-9C46-D5008A7AF832}"/>
              </a:ext>
            </a:extLst>
          </p:cNvPr>
          <p:cNvSpPr txBox="1"/>
          <p:nvPr/>
        </p:nvSpPr>
        <p:spPr>
          <a:xfrm>
            <a:off x="4248121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Demographic change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A8B4F-9343-F3A8-1FA6-FFFD4DDABAD8}"/>
              </a:ext>
            </a:extLst>
          </p:cNvPr>
          <p:cNvSpPr txBox="1"/>
          <p:nvPr/>
        </p:nvSpPr>
        <p:spPr>
          <a:xfrm>
            <a:off x="6136454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Non-demographic change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87B541-D8A9-0D99-966B-BF8170E27689}"/>
              </a:ext>
            </a:extLst>
          </p:cNvPr>
          <p:cNvSpPr txBox="1"/>
          <p:nvPr/>
        </p:nvSpPr>
        <p:spPr>
          <a:xfrm>
            <a:off x="8042065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Activity mitigators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91B074-8B2A-DD11-9E00-231EB768AA6C}"/>
              </a:ext>
            </a:extLst>
          </p:cNvPr>
          <p:cNvSpPr txBox="1"/>
          <p:nvPr/>
        </p:nvSpPr>
        <p:spPr>
          <a:xfrm>
            <a:off x="10318740" y="1554864"/>
            <a:ext cx="110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Resource use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CF8F8B-FA0A-0D2D-3176-A23920A57B69}"/>
              </a:ext>
            </a:extLst>
          </p:cNvPr>
          <p:cNvSpPr/>
          <p:nvPr/>
        </p:nvSpPr>
        <p:spPr>
          <a:xfrm>
            <a:off x="4417221" y="423565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3525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3BEF2-B817-398A-5E80-F9517CA76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4800" y="1897742"/>
            <a:ext cx="2880000" cy="2880000"/>
          </a:xfrm>
          <a:solidFill>
            <a:schemeClr val="accent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How to model the changes?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28C622-D707-EA31-83C9-54AEB900A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9399" y="1897742"/>
            <a:ext cx="2880000" cy="2880000"/>
          </a:xfrm>
          <a:solidFill>
            <a:schemeClr val="accent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b="1" dirty="0">
                <a:solidFill>
                  <a:schemeClr val="bg1"/>
                </a:solidFill>
              </a:rPr>
              <a:t>How much change to model?</a:t>
            </a:r>
          </a:p>
        </p:txBody>
      </p:sp>
    </p:spTree>
    <p:extLst>
      <p:ext uri="{BB962C8B-B14F-4D97-AF65-F5344CB8AC3E}">
        <p14:creationId xmlns:p14="http://schemas.microsoft.com/office/powerpoint/2010/main" val="97893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D5A084-8993-F6CD-BF19-9CB3CB55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32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venir Next LT Pro" panose="020B0504020202020204" pitchFamily="34" charset="0"/>
              </a:rPr>
              <a:t>Scenario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7763D-9CB8-32AA-98C7-629B7B0D2F20}"/>
              </a:ext>
            </a:extLst>
          </p:cNvPr>
          <p:cNvSpPr txBox="1"/>
          <p:nvPr/>
        </p:nvSpPr>
        <p:spPr>
          <a:xfrm rot="16200000">
            <a:off x="-370157" y="4549137"/>
            <a:ext cx="186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parameters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225BA-CA43-F7D3-7293-8A5F771AEC55}"/>
              </a:ext>
            </a:extLst>
          </p:cNvPr>
          <p:cNvCxnSpPr>
            <a:cxnSpLocks/>
          </p:cNvCxnSpPr>
          <p:nvPr/>
        </p:nvCxnSpPr>
        <p:spPr>
          <a:xfrm>
            <a:off x="986319" y="3683279"/>
            <a:ext cx="2116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FC033F2-63A6-DFDF-9A43-806A39709AA4}"/>
              </a:ext>
            </a:extLst>
          </p:cNvPr>
          <p:cNvSpPr/>
          <p:nvPr/>
        </p:nvSpPr>
        <p:spPr>
          <a:xfrm>
            <a:off x="1935053" y="3575405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505392-D685-F1C6-38DB-5BC94575C9E7}"/>
              </a:ext>
            </a:extLst>
          </p:cNvPr>
          <p:cNvCxnSpPr>
            <a:cxnSpLocks/>
          </p:cNvCxnSpPr>
          <p:nvPr/>
        </p:nvCxnSpPr>
        <p:spPr>
          <a:xfrm>
            <a:off x="986319" y="4502635"/>
            <a:ext cx="2116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D982DCE-E1BD-BD7B-2742-013523847D24}"/>
              </a:ext>
            </a:extLst>
          </p:cNvPr>
          <p:cNvSpPr/>
          <p:nvPr/>
        </p:nvSpPr>
        <p:spPr>
          <a:xfrm>
            <a:off x="1205589" y="4394761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C2DA36-9AE7-4B34-5E07-41BD80995FBA}"/>
              </a:ext>
            </a:extLst>
          </p:cNvPr>
          <p:cNvCxnSpPr>
            <a:cxnSpLocks/>
          </p:cNvCxnSpPr>
          <p:nvPr/>
        </p:nvCxnSpPr>
        <p:spPr>
          <a:xfrm>
            <a:off x="986319" y="5321991"/>
            <a:ext cx="2116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5ED93F0-EBC8-BD73-2331-F099A195718F}"/>
              </a:ext>
            </a:extLst>
          </p:cNvPr>
          <p:cNvSpPr/>
          <p:nvPr/>
        </p:nvSpPr>
        <p:spPr>
          <a:xfrm>
            <a:off x="2685066" y="5214117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CB536C-4EAA-9908-AB90-961FE97B3B96}"/>
              </a:ext>
            </a:extLst>
          </p:cNvPr>
          <p:cNvCxnSpPr>
            <a:cxnSpLocks/>
          </p:cNvCxnSpPr>
          <p:nvPr/>
        </p:nvCxnSpPr>
        <p:spPr>
          <a:xfrm>
            <a:off x="986319" y="6141347"/>
            <a:ext cx="2116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DC0C13C-1897-53FB-8CA1-8DEF10FB89AE}"/>
              </a:ext>
            </a:extLst>
          </p:cNvPr>
          <p:cNvSpPr/>
          <p:nvPr/>
        </p:nvSpPr>
        <p:spPr>
          <a:xfrm>
            <a:off x="2150807" y="6033473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D04A60-CBCA-E55F-BFEF-7EDB1B9E65AD}"/>
              </a:ext>
            </a:extLst>
          </p:cNvPr>
          <p:cNvCxnSpPr>
            <a:cxnSpLocks/>
          </p:cNvCxnSpPr>
          <p:nvPr/>
        </p:nvCxnSpPr>
        <p:spPr>
          <a:xfrm>
            <a:off x="2794570" y="1454625"/>
            <a:ext cx="16027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41D6F4-2E66-A2A8-621D-C221DDF07D9B}"/>
              </a:ext>
            </a:extLst>
          </p:cNvPr>
          <p:cNvSpPr txBox="1"/>
          <p:nvPr/>
        </p:nvSpPr>
        <p:spPr>
          <a:xfrm>
            <a:off x="4538048" y="126995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 engine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10B503-FD3D-CF2D-C363-17FE7B934D6D}"/>
              </a:ext>
            </a:extLst>
          </p:cNvPr>
          <p:cNvSpPr txBox="1"/>
          <p:nvPr/>
        </p:nvSpPr>
        <p:spPr>
          <a:xfrm>
            <a:off x="7623915" y="128397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 output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EEB882B-1DED-8EF9-C673-318EFD380829}"/>
              </a:ext>
            </a:extLst>
          </p:cNvPr>
          <p:cNvSpPr/>
          <p:nvPr/>
        </p:nvSpPr>
        <p:spPr>
          <a:xfrm>
            <a:off x="1232620" y="2302698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Baseline activity &amp; capacity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80CED34-B10B-14A9-9A8B-738F8F45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321" y="4073061"/>
            <a:ext cx="3004632" cy="11763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96A01B-50B5-A1B6-72FB-1DF1B41DF5C4}"/>
              </a:ext>
            </a:extLst>
          </p:cNvPr>
          <p:cNvSpPr txBox="1"/>
          <p:nvPr/>
        </p:nvSpPr>
        <p:spPr>
          <a:xfrm>
            <a:off x="1303008" y="126995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 inputs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3287CBA-9536-B0EB-BA15-A4A80E89B8A9}"/>
              </a:ext>
            </a:extLst>
          </p:cNvPr>
          <p:cNvSpPr/>
          <p:nvPr/>
        </p:nvSpPr>
        <p:spPr>
          <a:xfrm>
            <a:off x="7623915" y="4229732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activity and capacity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D38859-DAD9-3283-C080-D251D759CB33}"/>
              </a:ext>
            </a:extLst>
          </p:cNvPr>
          <p:cNvCxnSpPr>
            <a:cxnSpLocks/>
          </p:cNvCxnSpPr>
          <p:nvPr/>
        </p:nvCxnSpPr>
        <p:spPr>
          <a:xfrm>
            <a:off x="6021146" y="1468644"/>
            <a:ext cx="16027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330CF3D-289C-3670-C868-F639FF264435}"/>
              </a:ext>
            </a:extLst>
          </p:cNvPr>
          <p:cNvSpPr/>
          <p:nvPr/>
        </p:nvSpPr>
        <p:spPr>
          <a:xfrm>
            <a:off x="7623915" y="4229732"/>
            <a:ext cx="1692000" cy="8630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activity and capacity</a:t>
            </a:r>
          </a:p>
        </p:txBody>
      </p:sp>
    </p:spTree>
    <p:extLst>
      <p:ext uri="{BB962C8B-B14F-4D97-AF65-F5344CB8AC3E}">
        <p14:creationId xmlns:p14="http://schemas.microsoft.com/office/powerpoint/2010/main" val="109603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8659 -1.48148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3" grpId="0" animBg="1"/>
      <p:bldP spid="13" grpId="1" animBg="1"/>
      <p:bldP spid="15" grpId="0" animBg="1"/>
      <p:bldP spid="17" grpId="0" animBg="1"/>
      <p:bldP spid="26" grpId="0" animBg="1"/>
      <p:bldP spid="31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D5A084-8993-F6CD-BF19-9CB3CB55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32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venir Next LT Pro" panose="020B0504020202020204" pitchFamily="34" charset="0"/>
              </a:rPr>
              <a:t>Monte-Carlo simulation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7763D-9CB8-32AA-98C7-629B7B0D2F20}"/>
              </a:ext>
            </a:extLst>
          </p:cNvPr>
          <p:cNvSpPr txBox="1"/>
          <p:nvPr/>
        </p:nvSpPr>
        <p:spPr>
          <a:xfrm rot="16200000">
            <a:off x="-370157" y="4549137"/>
            <a:ext cx="186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parameters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225BA-CA43-F7D3-7293-8A5F771AEC55}"/>
              </a:ext>
            </a:extLst>
          </p:cNvPr>
          <p:cNvCxnSpPr>
            <a:cxnSpLocks/>
          </p:cNvCxnSpPr>
          <p:nvPr/>
        </p:nvCxnSpPr>
        <p:spPr>
          <a:xfrm>
            <a:off x="986319" y="3683279"/>
            <a:ext cx="2116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505392-D685-F1C6-38DB-5BC94575C9E7}"/>
              </a:ext>
            </a:extLst>
          </p:cNvPr>
          <p:cNvCxnSpPr>
            <a:cxnSpLocks/>
          </p:cNvCxnSpPr>
          <p:nvPr/>
        </p:nvCxnSpPr>
        <p:spPr>
          <a:xfrm>
            <a:off x="986319" y="4502635"/>
            <a:ext cx="2116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C2DA36-9AE7-4B34-5E07-41BD80995FBA}"/>
              </a:ext>
            </a:extLst>
          </p:cNvPr>
          <p:cNvCxnSpPr>
            <a:cxnSpLocks/>
          </p:cNvCxnSpPr>
          <p:nvPr/>
        </p:nvCxnSpPr>
        <p:spPr>
          <a:xfrm>
            <a:off x="986319" y="5321991"/>
            <a:ext cx="2116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CB536C-4EAA-9908-AB90-961FE97B3B96}"/>
              </a:ext>
            </a:extLst>
          </p:cNvPr>
          <p:cNvCxnSpPr>
            <a:cxnSpLocks/>
          </p:cNvCxnSpPr>
          <p:nvPr/>
        </p:nvCxnSpPr>
        <p:spPr>
          <a:xfrm>
            <a:off x="986319" y="6141347"/>
            <a:ext cx="2116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EEB882B-1DED-8EF9-C673-318EFD380829}"/>
              </a:ext>
            </a:extLst>
          </p:cNvPr>
          <p:cNvSpPr/>
          <p:nvPr/>
        </p:nvSpPr>
        <p:spPr>
          <a:xfrm>
            <a:off x="1232620" y="2302698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Baseline activity &amp; capacity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80CED34-B10B-14A9-9A8B-738F8F45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321" y="4073061"/>
            <a:ext cx="3004632" cy="1176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6A833E-27CB-B6AF-E563-F9E46523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16419" y="3274599"/>
            <a:ext cx="686958" cy="369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B15FAA-8FB0-0FCF-A27A-CC726061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880" y="4200832"/>
            <a:ext cx="1449916" cy="265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0207EC-C811-E437-998A-676C14310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90" y="4673281"/>
            <a:ext cx="727358" cy="6121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13E838-3493-CE85-AAFE-6C2711A2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91" y="5615559"/>
            <a:ext cx="614029" cy="48913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8C6FEE-3BD2-EB01-C267-CA375B768837}"/>
              </a:ext>
            </a:extLst>
          </p:cNvPr>
          <p:cNvSpPr/>
          <p:nvPr/>
        </p:nvSpPr>
        <p:spPr>
          <a:xfrm>
            <a:off x="3369924" y="3429000"/>
            <a:ext cx="4037743" cy="223650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DD6236-E875-8EC7-907B-E8CCCD7C6C7F}"/>
              </a:ext>
            </a:extLst>
          </p:cNvPr>
          <p:cNvSpPr txBox="1"/>
          <p:nvPr/>
        </p:nvSpPr>
        <p:spPr>
          <a:xfrm>
            <a:off x="4097282" y="3274599"/>
            <a:ext cx="24093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i="1" dirty="0"/>
              <a:t>Monte-Carlo simulation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6A55CD-6179-5CB7-7B7C-483190832322}"/>
              </a:ext>
            </a:extLst>
          </p:cNvPr>
          <p:cNvCxnSpPr>
            <a:cxnSpLocks/>
          </p:cNvCxnSpPr>
          <p:nvPr/>
        </p:nvCxnSpPr>
        <p:spPr>
          <a:xfrm>
            <a:off x="2794570" y="1454625"/>
            <a:ext cx="16027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758F75-8D7C-C236-D79A-AC920908697B}"/>
              </a:ext>
            </a:extLst>
          </p:cNvPr>
          <p:cNvSpPr txBox="1"/>
          <p:nvPr/>
        </p:nvSpPr>
        <p:spPr>
          <a:xfrm>
            <a:off x="4538048" y="126995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 engine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D9E259-1254-1ED8-48F2-E8F2D0127EBC}"/>
              </a:ext>
            </a:extLst>
          </p:cNvPr>
          <p:cNvSpPr txBox="1"/>
          <p:nvPr/>
        </p:nvSpPr>
        <p:spPr>
          <a:xfrm>
            <a:off x="7623915" y="128397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 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A2D5FE-190F-CD4A-FCF4-B356CAEBC87F}"/>
              </a:ext>
            </a:extLst>
          </p:cNvPr>
          <p:cNvSpPr txBox="1"/>
          <p:nvPr/>
        </p:nvSpPr>
        <p:spPr>
          <a:xfrm>
            <a:off x="1303008" y="126995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 inputs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5C7142-3E83-496B-A509-303531A547E7}"/>
              </a:ext>
            </a:extLst>
          </p:cNvPr>
          <p:cNvCxnSpPr>
            <a:cxnSpLocks/>
          </p:cNvCxnSpPr>
          <p:nvPr/>
        </p:nvCxnSpPr>
        <p:spPr>
          <a:xfrm>
            <a:off x="6021146" y="1468644"/>
            <a:ext cx="16027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AC61BF4-8A5D-4EC3-ECF2-66EB69EE5BA5}"/>
              </a:ext>
            </a:extLst>
          </p:cNvPr>
          <p:cNvSpPr/>
          <p:nvPr/>
        </p:nvSpPr>
        <p:spPr>
          <a:xfrm>
            <a:off x="1935053" y="3369923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0B3BDD-B797-7404-576A-E3E8062528F4}"/>
              </a:ext>
            </a:extLst>
          </p:cNvPr>
          <p:cNvSpPr/>
          <p:nvPr/>
        </p:nvSpPr>
        <p:spPr>
          <a:xfrm>
            <a:off x="2407403" y="4152985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9049C7-E2A4-1F01-8E33-46EF11A32CF6}"/>
              </a:ext>
            </a:extLst>
          </p:cNvPr>
          <p:cNvSpPr/>
          <p:nvPr/>
        </p:nvSpPr>
        <p:spPr>
          <a:xfrm>
            <a:off x="1503249" y="5108141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A1BD71-20F4-981F-F895-48D679333C06}"/>
              </a:ext>
            </a:extLst>
          </p:cNvPr>
          <p:cNvSpPr/>
          <p:nvPr/>
        </p:nvSpPr>
        <p:spPr>
          <a:xfrm>
            <a:off x="2503377" y="5556063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89917A8-B8D7-1794-5A30-192ABBEE9B24}"/>
              </a:ext>
            </a:extLst>
          </p:cNvPr>
          <p:cNvSpPr/>
          <p:nvPr/>
        </p:nvSpPr>
        <p:spPr>
          <a:xfrm>
            <a:off x="7623915" y="1968202"/>
            <a:ext cx="1692000" cy="86302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activity and capacity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F4CEAD-52A4-3E8E-D970-9CC81D545F84}"/>
              </a:ext>
            </a:extLst>
          </p:cNvPr>
          <p:cNvSpPr/>
          <p:nvPr/>
        </p:nvSpPr>
        <p:spPr>
          <a:xfrm>
            <a:off x="2200777" y="3483616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3A27B80-186D-1BE7-6457-DE035C1F7603}"/>
              </a:ext>
            </a:extLst>
          </p:cNvPr>
          <p:cNvSpPr/>
          <p:nvPr/>
        </p:nvSpPr>
        <p:spPr>
          <a:xfrm>
            <a:off x="2103763" y="4212076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497B8F-3945-3E80-86F7-4C7950721956}"/>
              </a:ext>
            </a:extLst>
          </p:cNvPr>
          <p:cNvSpPr/>
          <p:nvPr/>
        </p:nvSpPr>
        <p:spPr>
          <a:xfrm>
            <a:off x="999541" y="5165998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A500A50-1F0F-D628-9ABE-458F1477E040}"/>
              </a:ext>
            </a:extLst>
          </p:cNvPr>
          <p:cNvSpPr/>
          <p:nvPr/>
        </p:nvSpPr>
        <p:spPr>
          <a:xfrm>
            <a:off x="2734810" y="5987576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ED7932-09D9-F88A-01EE-AB5B14FC8DDA}"/>
              </a:ext>
            </a:extLst>
          </p:cNvPr>
          <p:cNvSpPr/>
          <p:nvPr/>
        </p:nvSpPr>
        <p:spPr>
          <a:xfrm>
            <a:off x="2794570" y="4336343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DA53148-8C7B-5122-78CC-521ECB206A1C}"/>
              </a:ext>
            </a:extLst>
          </p:cNvPr>
          <p:cNvSpPr/>
          <p:nvPr/>
        </p:nvSpPr>
        <p:spPr>
          <a:xfrm>
            <a:off x="1680343" y="3472665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83AA89-FC07-87E2-4932-B9D3D0696087}"/>
              </a:ext>
            </a:extLst>
          </p:cNvPr>
          <p:cNvSpPr/>
          <p:nvPr/>
        </p:nvSpPr>
        <p:spPr>
          <a:xfrm>
            <a:off x="1242609" y="4704321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06ED86F-D1DE-D64A-33E1-57348C53ADA8}"/>
              </a:ext>
            </a:extLst>
          </p:cNvPr>
          <p:cNvSpPr/>
          <p:nvPr/>
        </p:nvSpPr>
        <p:spPr>
          <a:xfrm>
            <a:off x="2200776" y="5996437"/>
            <a:ext cx="219009" cy="21574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67B04F7-D0E2-28A6-AA22-A612DEE087CF}"/>
              </a:ext>
            </a:extLst>
          </p:cNvPr>
          <p:cNvSpPr/>
          <p:nvPr/>
        </p:nvSpPr>
        <p:spPr>
          <a:xfrm>
            <a:off x="7623915" y="3513431"/>
            <a:ext cx="1692000" cy="86302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activity and capacity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0A9CAD9-329A-9B9C-0426-DCD1CEBCDD53}"/>
              </a:ext>
            </a:extLst>
          </p:cNvPr>
          <p:cNvSpPr/>
          <p:nvPr/>
        </p:nvSpPr>
        <p:spPr>
          <a:xfrm>
            <a:off x="7674795" y="5184044"/>
            <a:ext cx="1692000" cy="86302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activity and capacity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196350B8-E5C5-EF97-7A10-A16525B323C3}"/>
              </a:ext>
            </a:extLst>
          </p:cNvPr>
          <p:cNvSpPr/>
          <p:nvPr/>
        </p:nvSpPr>
        <p:spPr>
          <a:xfrm>
            <a:off x="9462499" y="1849363"/>
            <a:ext cx="625738" cy="4403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906D96C-8307-8C1B-7649-88E57811A20A}"/>
              </a:ext>
            </a:extLst>
          </p:cNvPr>
          <p:cNvSpPr/>
          <p:nvPr/>
        </p:nvSpPr>
        <p:spPr>
          <a:xfrm>
            <a:off x="10256947" y="3683279"/>
            <a:ext cx="1692000" cy="86302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Distribution of futures</a:t>
            </a:r>
          </a:p>
        </p:txBody>
      </p:sp>
    </p:spTree>
    <p:extLst>
      <p:ext uri="{BB962C8B-B14F-4D97-AF65-F5344CB8AC3E}">
        <p14:creationId xmlns:p14="http://schemas.microsoft.com/office/powerpoint/2010/main" val="38199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EDD6-3AB7-3B0A-2AEE-2A72C86E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The data science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9F736-6922-03BF-BE79-9AF68C58F0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Avenir Next LT Pro" panose="020B0504020202020204" pitchFamily="34" charset="0"/>
              </a:rPr>
              <a:t>Code on </a:t>
            </a:r>
            <a:r>
              <a:rPr lang="en-GB" dirty="0" err="1">
                <a:latin typeface="Avenir Next LT Pro" panose="020B0504020202020204" pitchFamily="34" charset="0"/>
              </a:rPr>
              <a:t>Github</a:t>
            </a:r>
            <a:endParaRPr lang="en-GB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>
                <a:latin typeface="Avenir Next LT Pro" panose="020B0504020202020204" pitchFamily="34" charset="0"/>
              </a:rPr>
              <a:t>R, Python &amp; TSQL</a:t>
            </a:r>
          </a:p>
          <a:p>
            <a:pPr marL="0" indent="0">
              <a:buNone/>
            </a:pPr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>
                <a:latin typeface="Avenir Next LT Pro" panose="020B0504020202020204" pitchFamily="34" charset="0"/>
              </a:rPr>
              <a:t>Hosted on MS Azure</a:t>
            </a:r>
          </a:p>
          <a:p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>
                <a:latin typeface="Avenir Next LT Pro" panose="020B0504020202020204" pitchFamily="34" charset="0"/>
              </a:rPr>
              <a:t>Model UI – RStudio Connect</a:t>
            </a:r>
          </a:p>
          <a:p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>
                <a:latin typeface="Avenir Next LT Pro" panose="020B0504020202020204" pitchFamily="34" charset="0"/>
              </a:rPr>
              <a:t>Raw data: HES - but could be SUS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48CE00-330B-8A0B-BC46-CC7E8E5C4D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For a typical model</a:t>
            </a:r>
          </a:p>
          <a:p>
            <a:pPr>
              <a:buFontTx/>
              <a:buChar char="-"/>
            </a:pPr>
            <a:r>
              <a:rPr lang="en-GB" dirty="0">
                <a:latin typeface="Avenir Next LT Pro" panose="020B0504020202020204" pitchFamily="34" charset="0"/>
              </a:rPr>
              <a:t>c. 1¼ m records ingested</a:t>
            </a:r>
          </a:p>
          <a:p>
            <a:pPr>
              <a:buFontTx/>
              <a:buChar char="-"/>
            </a:pPr>
            <a:r>
              <a:rPr lang="en-GB" dirty="0">
                <a:latin typeface="Avenir Next LT Pro" panose="020B0504020202020204" pitchFamily="34" charset="0"/>
              </a:rPr>
              <a:t>c. 100 transformations applied</a:t>
            </a:r>
          </a:p>
          <a:p>
            <a:pPr>
              <a:buFontTx/>
              <a:buChar char="-"/>
            </a:pPr>
            <a:r>
              <a:rPr lang="en-GB" dirty="0">
                <a:latin typeface="Avenir Next LT Pro" panose="020B0504020202020204" pitchFamily="34" charset="0"/>
              </a:rPr>
              <a:t>n (say 200) model runs</a:t>
            </a:r>
          </a:p>
          <a:p>
            <a:pPr>
              <a:buFontTx/>
              <a:buChar char="-"/>
            </a:pPr>
            <a:r>
              <a:rPr lang="en-GB" dirty="0">
                <a:latin typeface="Avenir Next LT Pro" panose="020B0504020202020204" pitchFamily="34" charset="0"/>
              </a:rPr>
              <a:t>c. ¼bn. records in output</a:t>
            </a:r>
          </a:p>
        </p:txBody>
      </p:sp>
    </p:spTree>
    <p:extLst>
      <p:ext uri="{BB962C8B-B14F-4D97-AF65-F5344CB8AC3E}">
        <p14:creationId xmlns:p14="http://schemas.microsoft.com/office/powerpoint/2010/main" val="44949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E4CCA7-CB7D-2B47-3D75-EF7832DD6FD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69983" y="1068512"/>
            <a:ext cx="0" cy="4420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C9E0FD-6675-B4C8-52D2-663C66F45976}"/>
              </a:ext>
            </a:extLst>
          </p:cNvPr>
          <p:cNvCxnSpPr>
            <a:cxnSpLocks/>
          </p:cNvCxnSpPr>
          <p:nvPr/>
        </p:nvCxnSpPr>
        <p:spPr>
          <a:xfrm>
            <a:off x="3268990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7E6B0A-F631-9ABE-524E-1A9F2C9EF487}"/>
              </a:ext>
            </a:extLst>
          </p:cNvPr>
          <p:cNvCxnSpPr>
            <a:cxnSpLocks/>
          </p:cNvCxnSpPr>
          <p:nvPr/>
        </p:nvCxnSpPr>
        <p:spPr>
          <a:xfrm>
            <a:off x="5167997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5EA074-F24B-7F23-077A-5170903B935E}"/>
              </a:ext>
            </a:extLst>
          </p:cNvPr>
          <p:cNvCxnSpPr>
            <a:cxnSpLocks/>
          </p:cNvCxnSpPr>
          <p:nvPr/>
        </p:nvCxnSpPr>
        <p:spPr>
          <a:xfrm>
            <a:off x="7067004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867A8-20AC-D837-EB5E-F5A5CE90005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978065" y="1354476"/>
            <a:ext cx="0" cy="4469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61EB2F-03C8-E46F-F614-3056D1A1597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865018" y="1354476"/>
            <a:ext cx="0" cy="4469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5FBF2B-388B-BAB7-D1CF-C7B7E34A1914}"/>
              </a:ext>
            </a:extLst>
          </p:cNvPr>
          <p:cNvSpPr/>
          <p:nvPr/>
        </p:nvSpPr>
        <p:spPr>
          <a:xfrm>
            <a:off x="523983" y="205483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Baseline activity &amp; capacity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7B76B-B88A-AE18-FC67-F778D8DB5492}"/>
              </a:ext>
            </a:extLst>
          </p:cNvPr>
          <p:cNvSpPr/>
          <p:nvPr/>
        </p:nvSpPr>
        <p:spPr>
          <a:xfrm>
            <a:off x="523983" y="2411861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Waiting list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B393F-A050-7E05-3D83-295F40F6B0DD}"/>
              </a:ext>
            </a:extLst>
          </p:cNvPr>
          <p:cNvSpPr/>
          <p:nvPr/>
        </p:nvSpPr>
        <p:spPr>
          <a:xfrm>
            <a:off x="523983" y="3437564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Repatriation / expatriation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1E681-893E-274A-4239-C20DD002A2A8}"/>
              </a:ext>
            </a:extLst>
          </p:cNvPr>
          <p:cNvSpPr/>
          <p:nvPr/>
        </p:nvSpPr>
        <p:spPr>
          <a:xfrm>
            <a:off x="523983" y="4463267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Private funding dynamics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812F5B-0D04-CF55-58CD-87937382238D}"/>
              </a:ext>
            </a:extLst>
          </p:cNvPr>
          <p:cNvSpPr/>
          <p:nvPr/>
        </p:nvSpPr>
        <p:spPr>
          <a:xfrm>
            <a:off x="2422990" y="2411861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Gaps in care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B691-1F05-49B2-AAD0-F81ABC786835}"/>
              </a:ext>
            </a:extLst>
          </p:cNvPr>
          <p:cNvSpPr/>
          <p:nvPr/>
        </p:nvSpPr>
        <p:spPr>
          <a:xfrm>
            <a:off x="2422990" y="3437564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Inequalities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6BD797-D407-1E11-3535-C50C1FE9DA62}"/>
              </a:ext>
            </a:extLst>
          </p:cNvPr>
          <p:cNvSpPr/>
          <p:nvPr/>
        </p:nvSpPr>
        <p:spPr>
          <a:xfrm>
            <a:off x="2422990" y="4463267"/>
            <a:ext cx="1692000" cy="863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Treatment thresholds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E2F94-A137-BBC4-3F8E-1AD689A908CF}"/>
              </a:ext>
            </a:extLst>
          </p:cNvPr>
          <p:cNvSpPr/>
          <p:nvPr/>
        </p:nvSpPr>
        <p:spPr>
          <a:xfrm>
            <a:off x="4321997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size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AD368F-2414-2859-00D1-48BBBEE0A21C}"/>
              </a:ext>
            </a:extLst>
          </p:cNvPr>
          <p:cNvSpPr/>
          <p:nvPr/>
        </p:nvSpPr>
        <p:spPr>
          <a:xfrm>
            <a:off x="4321997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age profile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EE3CD-824D-3B7C-56F8-1926FA22D2E2}"/>
              </a:ext>
            </a:extLst>
          </p:cNvPr>
          <p:cNvSpPr/>
          <p:nvPr/>
        </p:nvSpPr>
        <p:spPr>
          <a:xfrm>
            <a:off x="4321997" y="4463267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Age-specific health status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E5939-452C-D312-0853-9E34A09BB525}"/>
              </a:ext>
            </a:extLst>
          </p:cNvPr>
          <p:cNvSpPr/>
          <p:nvPr/>
        </p:nvSpPr>
        <p:spPr>
          <a:xfrm>
            <a:off x="6221004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Medical interventions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5A640B-3597-B7CD-A669-CB540EC86269}"/>
              </a:ext>
            </a:extLst>
          </p:cNvPr>
          <p:cNvSpPr/>
          <p:nvPr/>
        </p:nvSpPr>
        <p:spPr>
          <a:xfrm>
            <a:off x="6221004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Clinical standards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0871DD-6BE4-34E1-C373-0A25765696F2}"/>
              </a:ext>
            </a:extLst>
          </p:cNvPr>
          <p:cNvSpPr/>
          <p:nvPr/>
        </p:nvSpPr>
        <p:spPr>
          <a:xfrm>
            <a:off x="6221004" y="4463267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Patient expectations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DDCF25-EE3E-F952-9E42-1B3ED0B77EDB}"/>
              </a:ext>
            </a:extLst>
          </p:cNvPr>
          <p:cNvSpPr/>
          <p:nvPr/>
        </p:nvSpPr>
        <p:spPr>
          <a:xfrm>
            <a:off x="8120011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avoidance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CB50A-F1BA-0503-B5FB-B885072CA755}"/>
              </a:ext>
            </a:extLst>
          </p:cNvPr>
          <p:cNvSpPr/>
          <p:nvPr/>
        </p:nvSpPr>
        <p:spPr>
          <a:xfrm>
            <a:off x="8120011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type changes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5F2A63-CD8E-37F7-D3AC-335951742EB2}"/>
              </a:ext>
            </a:extLst>
          </p:cNvPr>
          <p:cNvSpPr/>
          <p:nvPr/>
        </p:nvSpPr>
        <p:spPr>
          <a:xfrm>
            <a:off x="8120011" y="4463267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Efficiency improvements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248D2-B428-9247-CE46-B43BA4B9BD8F}"/>
              </a:ext>
            </a:extLst>
          </p:cNvPr>
          <p:cNvSpPr/>
          <p:nvPr/>
        </p:nvSpPr>
        <p:spPr>
          <a:xfrm>
            <a:off x="10019018" y="2411861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Utilisation rates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8D9B1-1D1B-F2BB-ABE6-7C22EBF5ED56}"/>
              </a:ext>
            </a:extLst>
          </p:cNvPr>
          <p:cNvSpPr/>
          <p:nvPr/>
        </p:nvSpPr>
        <p:spPr>
          <a:xfrm>
            <a:off x="10019018" y="3437564"/>
            <a:ext cx="1692000" cy="863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Resource availability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53C32BD-4A94-E5BA-40A7-2352D2206A12}"/>
              </a:ext>
            </a:extLst>
          </p:cNvPr>
          <p:cNvSpPr/>
          <p:nvPr/>
        </p:nvSpPr>
        <p:spPr>
          <a:xfrm>
            <a:off x="8132065" y="5823735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activity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9E350EC-639F-2ABC-A0DA-A6B62E689B39}"/>
              </a:ext>
            </a:extLst>
          </p:cNvPr>
          <p:cNvSpPr/>
          <p:nvPr/>
        </p:nvSpPr>
        <p:spPr>
          <a:xfrm>
            <a:off x="10019018" y="5823734"/>
            <a:ext cx="1692000" cy="863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Modelled future capacity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3BC6D4-6748-D266-48CA-5FB5F883882D}"/>
              </a:ext>
            </a:extLst>
          </p:cNvPr>
          <p:cNvCxnSpPr>
            <a:cxnSpLocks/>
          </p:cNvCxnSpPr>
          <p:nvPr/>
        </p:nvCxnSpPr>
        <p:spPr>
          <a:xfrm>
            <a:off x="2310071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201A2A-B2F3-6CA6-F550-8800CAAE1D4D}"/>
              </a:ext>
            </a:extLst>
          </p:cNvPr>
          <p:cNvCxnSpPr>
            <a:cxnSpLocks/>
          </p:cNvCxnSpPr>
          <p:nvPr/>
        </p:nvCxnSpPr>
        <p:spPr>
          <a:xfrm>
            <a:off x="4209078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C45E37-F846-943A-E3EA-A7546DA7B17A}"/>
              </a:ext>
            </a:extLst>
          </p:cNvPr>
          <p:cNvCxnSpPr>
            <a:cxnSpLocks/>
          </p:cNvCxnSpPr>
          <p:nvPr/>
        </p:nvCxnSpPr>
        <p:spPr>
          <a:xfrm>
            <a:off x="6108085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2E2252-94DA-1D46-D32E-AFAA10A6CF63}"/>
              </a:ext>
            </a:extLst>
          </p:cNvPr>
          <p:cNvCxnSpPr>
            <a:cxnSpLocks/>
          </p:cNvCxnSpPr>
          <p:nvPr/>
        </p:nvCxnSpPr>
        <p:spPr>
          <a:xfrm>
            <a:off x="8019146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D1755C-D5B8-C3FE-435E-8756FAFF2734}"/>
              </a:ext>
            </a:extLst>
          </p:cNvPr>
          <p:cNvCxnSpPr>
            <a:cxnSpLocks/>
          </p:cNvCxnSpPr>
          <p:nvPr/>
        </p:nvCxnSpPr>
        <p:spPr>
          <a:xfrm>
            <a:off x="9906099" y="1354476"/>
            <a:ext cx="0" cy="413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8BCCBC-6320-0C19-EDD4-11420344F49F}"/>
              </a:ext>
            </a:extLst>
          </p:cNvPr>
          <p:cNvCxnSpPr>
            <a:cxnSpLocks/>
          </p:cNvCxnSpPr>
          <p:nvPr/>
        </p:nvCxnSpPr>
        <p:spPr>
          <a:xfrm>
            <a:off x="1359709" y="548725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389633-4FFB-96BA-4C9A-903D1779521C}"/>
              </a:ext>
            </a:extLst>
          </p:cNvPr>
          <p:cNvCxnSpPr>
            <a:cxnSpLocks/>
          </p:cNvCxnSpPr>
          <p:nvPr/>
        </p:nvCxnSpPr>
        <p:spPr>
          <a:xfrm>
            <a:off x="3257626" y="548725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17C069-569C-612F-B1D0-D3E630EDB828}"/>
              </a:ext>
            </a:extLst>
          </p:cNvPr>
          <p:cNvCxnSpPr>
            <a:cxnSpLocks/>
          </p:cNvCxnSpPr>
          <p:nvPr/>
        </p:nvCxnSpPr>
        <p:spPr>
          <a:xfrm>
            <a:off x="5157723" y="5476127"/>
            <a:ext cx="93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83FD33-8D38-D9BA-4BB0-5BCAF6A3B673}"/>
              </a:ext>
            </a:extLst>
          </p:cNvPr>
          <p:cNvCxnSpPr>
            <a:cxnSpLocks/>
          </p:cNvCxnSpPr>
          <p:nvPr/>
        </p:nvCxnSpPr>
        <p:spPr>
          <a:xfrm>
            <a:off x="7067004" y="5476127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80AC2A-ADC4-29CF-051E-BB86AE63116A}"/>
              </a:ext>
            </a:extLst>
          </p:cNvPr>
          <p:cNvCxnSpPr>
            <a:cxnSpLocks/>
          </p:cNvCxnSpPr>
          <p:nvPr/>
        </p:nvCxnSpPr>
        <p:spPr>
          <a:xfrm>
            <a:off x="8966011" y="5496676"/>
            <a:ext cx="93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C1185A8-747E-2A0B-D9DD-25A398CCD58C}"/>
              </a:ext>
            </a:extLst>
          </p:cNvPr>
          <p:cNvSpPr/>
          <p:nvPr/>
        </p:nvSpPr>
        <p:spPr>
          <a:xfrm>
            <a:off x="1049400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E6EBEA2-BADB-D542-03EA-AEDB92B732AE}"/>
              </a:ext>
            </a:extLst>
          </p:cNvPr>
          <p:cNvCxnSpPr>
            <a:cxnSpLocks/>
          </p:cNvCxnSpPr>
          <p:nvPr/>
        </p:nvCxnSpPr>
        <p:spPr>
          <a:xfrm>
            <a:off x="2299797" y="1364750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5C45B7-3906-DB58-2667-7E9CDDCCC58C}"/>
              </a:ext>
            </a:extLst>
          </p:cNvPr>
          <p:cNvCxnSpPr>
            <a:cxnSpLocks/>
          </p:cNvCxnSpPr>
          <p:nvPr/>
        </p:nvCxnSpPr>
        <p:spPr>
          <a:xfrm>
            <a:off x="4209078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EE7F4D-AB9C-C924-859E-AAD4AC9BC06E}"/>
              </a:ext>
            </a:extLst>
          </p:cNvPr>
          <p:cNvCxnSpPr>
            <a:cxnSpLocks/>
          </p:cNvCxnSpPr>
          <p:nvPr/>
        </p:nvCxnSpPr>
        <p:spPr>
          <a:xfrm>
            <a:off x="6108085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0C6EA0-BCD0-D1AB-A4C1-2D9943BF98C5}"/>
              </a:ext>
            </a:extLst>
          </p:cNvPr>
          <p:cNvCxnSpPr>
            <a:cxnSpLocks/>
          </p:cNvCxnSpPr>
          <p:nvPr/>
        </p:nvCxnSpPr>
        <p:spPr>
          <a:xfrm>
            <a:off x="8019146" y="1363895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39B0B42-4DDE-686D-0DD4-2E2DB1B848C2}"/>
              </a:ext>
            </a:extLst>
          </p:cNvPr>
          <p:cNvCxnSpPr>
            <a:cxnSpLocks/>
          </p:cNvCxnSpPr>
          <p:nvPr/>
        </p:nvCxnSpPr>
        <p:spPr>
          <a:xfrm>
            <a:off x="9902011" y="1354476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6C2E717-3575-46F7-87FF-A26966865FF2}"/>
              </a:ext>
            </a:extLst>
          </p:cNvPr>
          <p:cNvSpPr txBox="1"/>
          <p:nvPr/>
        </p:nvSpPr>
        <p:spPr>
          <a:xfrm>
            <a:off x="440061" y="1561287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Demand-supply imbalances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AA3B08-DD62-EE31-9D7F-C41E78561232}"/>
              </a:ext>
            </a:extLst>
          </p:cNvPr>
          <p:cNvSpPr/>
          <p:nvPr/>
        </p:nvSpPr>
        <p:spPr>
          <a:xfrm>
            <a:off x="2936061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FDF42B4-1173-9294-BA7C-EB2C3818E8DE}"/>
              </a:ext>
            </a:extLst>
          </p:cNvPr>
          <p:cNvSpPr/>
          <p:nvPr/>
        </p:nvSpPr>
        <p:spPr>
          <a:xfrm>
            <a:off x="4838870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FB1B91-ED85-EB47-5BBF-3C2389B46A2C}"/>
              </a:ext>
            </a:extLst>
          </p:cNvPr>
          <p:cNvSpPr/>
          <p:nvPr/>
        </p:nvSpPr>
        <p:spPr>
          <a:xfrm>
            <a:off x="6741692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409D99-1A92-3394-144D-18152CDADE8C}"/>
              </a:ext>
            </a:extLst>
          </p:cNvPr>
          <p:cNvSpPr/>
          <p:nvPr/>
        </p:nvSpPr>
        <p:spPr>
          <a:xfrm>
            <a:off x="8661143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71FFBE-7082-883E-59D3-7D32852A315E}"/>
              </a:ext>
            </a:extLst>
          </p:cNvPr>
          <p:cNvSpPr/>
          <p:nvPr/>
        </p:nvSpPr>
        <p:spPr>
          <a:xfrm>
            <a:off x="10541382" y="1536844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F9FA5A-AC9F-B5B8-83A5-4AA3290BF325}"/>
              </a:ext>
            </a:extLst>
          </p:cNvPr>
          <p:cNvSpPr txBox="1"/>
          <p:nvPr/>
        </p:nvSpPr>
        <p:spPr>
          <a:xfrm>
            <a:off x="2337368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Need-supply imbalances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C711B-5CD7-FF0E-9C46-D5008A7AF832}"/>
              </a:ext>
            </a:extLst>
          </p:cNvPr>
          <p:cNvSpPr txBox="1"/>
          <p:nvPr/>
        </p:nvSpPr>
        <p:spPr>
          <a:xfrm>
            <a:off x="4248121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Demographic change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A8B4F-9343-F3A8-1FA6-FFFD4DDABAD8}"/>
              </a:ext>
            </a:extLst>
          </p:cNvPr>
          <p:cNvSpPr txBox="1"/>
          <p:nvPr/>
        </p:nvSpPr>
        <p:spPr>
          <a:xfrm>
            <a:off x="6136454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Non-demographic change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87B541-D8A9-0D99-966B-BF8170E27689}"/>
              </a:ext>
            </a:extLst>
          </p:cNvPr>
          <p:cNvSpPr txBox="1"/>
          <p:nvPr/>
        </p:nvSpPr>
        <p:spPr>
          <a:xfrm>
            <a:off x="8042065" y="1554864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Activity mitigators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91B074-8B2A-DD11-9E00-231EB768AA6C}"/>
              </a:ext>
            </a:extLst>
          </p:cNvPr>
          <p:cNvSpPr txBox="1"/>
          <p:nvPr/>
        </p:nvSpPr>
        <p:spPr>
          <a:xfrm>
            <a:off x="10318740" y="1554864"/>
            <a:ext cx="110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Resource use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CF8F8B-FA0A-0D2D-3176-A23920A57B69}"/>
              </a:ext>
            </a:extLst>
          </p:cNvPr>
          <p:cNvSpPr/>
          <p:nvPr/>
        </p:nvSpPr>
        <p:spPr>
          <a:xfrm>
            <a:off x="4417221" y="423565"/>
            <a:ext cx="647272" cy="6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6846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666</Words>
  <Application>Microsoft Office PowerPoint</Application>
  <PresentationFormat>Widescreen</PresentationFormat>
  <Paragraphs>171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Calibri Light</vt:lpstr>
      <vt:lpstr>Segoe UI</vt:lpstr>
      <vt:lpstr>Segoe UI Light</vt:lpstr>
      <vt:lpstr>Office Theme</vt:lpstr>
      <vt:lpstr>Activity and capacity modelling for the New Hospital Programme  </vt:lpstr>
      <vt:lpstr>PowerPoint Presentation</vt:lpstr>
      <vt:lpstr>PowerPoint Presentation</vt:lpstr>
      <vt:lpstr>PowerPoint Presentation</vt:lpstr>
      <vt:lpstr>PowerPoint Presentation</vt:lpstr>
      <vt:lpstr>Scenario mode</vt:lpstr>
      <vt:lpstr>Monte-Carlo simulation mode</vt:lpstr>
      <vt:lpstr>The data science </vt:lpstr>
      <vt:lpstr>PowerPoint Presentation</vt:lpstr>
      <vt:lpstr>PowerPoint Presentation</vt:lpstr>
      <vt:lpstr>Where from here?</vt:lpstr>
      <vt:lpstr>Thank you  Please find Tom or Steven during the breaks if you’d like to find out more.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Model</dc:title>
  <dc:creator>Steve Wyatt (Strategy Unit, hosted by MLCSU)</dc:creator>
  <cp:lastModifiedBy>Steve Wyatt (Strategy Unit, hosted by MLCSU)</cp:lastModifiedBy>
  <cp:revision>16</cp:revision>
  <dcterms:created xsi:type="dcterms:W3CDTF">2022-03-30T08:52:02Z</dcterms:created>
  <dcterms:modified xsi:type="dcterms:W3CDTF">2022-11-11T11:14:05Z</dcterms:modified>
</cp:coreProperties>
</file>