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63" r:id="rId5"/>
    <p:sldId id="322" r:id="rId6"/>
    <p:sldId id="328" r:id="rId7"/>
    <p:sldId id="332" r:id="rId8"/>
    <p:sldId id="333" r:id="rId9"/>
    <p:sldId id="323" r:id="rId10"/>
    <p:sldId id="329" r:id="rId11"/>
    <p:sldId id="330" r:id="rId12"/>
    <p:sldId id="325" r:id="rId13"/>
    <p:sldId id="326" r:id="rId14"/>
    <p:sldId id="318" r:id="rId15"/>
    <p:sldId id="300" r:id="rId16"/>
    <p:sldId id="308" r:id="rId17"/>
    <p:sldId id="309" r:id="rId18"/>
    <p:sldId id="298" r:id="rId19"/>
    <p:sldId id="310" r:id="rId20"/>
    <p:sldId id="285" r:id="rId21"/>
    <p:sldId id="314" r:id="rId22"/>
    <p:sldId id="334" r:id="rId23"/>
    <p:sldId id="331"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9" userDrawn="1">
          <p15:clr>
            <a:srgbClr val="A4A3A4"/>
          </p15:clr>
        </p15:guide>
        <p15:guide id="2" pos="2880" userDrawn="1">
          <p15:clr>
            <a:srgbClr val="A4A3A4"/>
          </p15:clr>
        </p15:guide>
        <p15:guide id="3" orient="horz" pos="207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99CC"/>
    <a:srgbClr val="E30514"/>
    <a:srgbClr val="000000"/>
    <a:srgbClr val="3399FF"/>
    <a:srgbClr val="342E2B"/>
    <a:srgbClr val="FFFFFF"/>
    <a:srgbClr val="898989"/>
    <a:srgbClr val="E2DED8"/>
    <a:srgbClr val="E2DFD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2489"/>
        <p:guide pos="2880"/>
        <p:guide orient="horz" pos="2074"/>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e Alarilla" userId="31ddb507-a3cd-4322-954d-279276ee67e8" providerId="ADAL" clId="{09FCA93F-2701-439F-8FC6-2DF27A0E5E61}"/>
    <pc:docChg chg="modSld">
      <pc:chgData name="Anne Alarilla" userId="31ddb507-a3cd-4322-954d-279276ee67e8" providerId="ADAL" clId="{09FCA93F-2701-439F-8FC6-2DF27A0E5E61}" dt="2022-11-14T10:21:57.966" v="0" actId="729"/>
      <pc:docMkLst>
        <pc:docMk/>
      </pc:docMkLst>
      <pc:sldChg chg="mod modShow">
        <pc:chgData name="Anne Alarilla" userId="31ddb507-a3cd-4322-954d-279276ee67e8" providerId="ADAL" clId="{09FCA93F-2701-439F-8FC6-2DF27A0E5E61}" dt="2022-11-14T10:21:57.966" v="0" actId="729"/>
        <pc:sldMkLst>
          <pc:docMk/>
          <pc:sldMk cId="3504906339" sldId="33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DCF09A-7643-8E49-A419-6A6F781113D1}" type="datetimeFigureOut">
              <a:t>11/14/2022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CEAA621-1AE1-2541-A18B-F139E38977EB}" type="slidenum">
              <a:t>‹#›</a:t>
            </a:fld>
            <a:endParaRPr lang="en-US"/>
          </a:p>
        </p:txBody>
      </p:sp>
    </p:spTree>
    <p:extLst>
      <p:ext uri="{BB962C8B-B14F-4D97-AF65-F5344CB8AC3E}">
        <p14:creationId xmlns:p14="http://schemas.microsoft.com/office/powerpoint/2010/main" val="18516882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CDD6CA-19FA-6A46-BBB5-71E9697CFD07}" type="datetimeFigureOut">
              <a:t>11/14/2022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333EF1-9BE1-3F46-AC92-B087BE00A53D}" type="slidenum">
              <a:t>‹#›</a:t>
            </a:fld>
            <a:endParaRPr lang="en-US"/>
          </a:p>
        </p:txBody>
      </p:sp>
    </p:spTree>
    <p:extLst>
      <p:ext uri="{BB962C8B-B14F-4D97-AF65-F5344CB8AC3E}">
        <p14:creationId xmlns:p14="http://schemas.microsoft.com/office/powerpoint/2010/main" val="127897689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t>Hello everyone, thank you for having me. I’m here to briefly describe our learnings from using R to explore why have ambulance waiting times been getting worse. </a:t>
            </a:r>
          </a:p>
        </p:txBody>
      </p:sp>
      <p:sp>
        <p:nvSpPr>
          <p:cNvPr id="4" name="Slide Number Placeholder 3"/>
          <p:cNvSpPr>
            <a:spLocks noGrp="1"/>
          </p:cNvSpPr>
          <p:nvPr>
            <p:ph type="sldNum" sz="quarter" idx="10"/>
          </p:nvPr>
        </p:nvSpPr>
        <p:spPr/>
        <p:txBody>
          <a:bodyPr/>
          <a:lstStyle/>
          <a:p>
            <a:fld id="{26333EF1-9BE1-3F46-AC92-B087BE00A53D}" type="slidenum">
              <a:rPr lang="en-GB" smtClean="0"/>
              <a:t>1</a:t>
            </a:fld>
            <a:endParaRPr lang="en-GB"/>
          </a:p>
        </p:txBody>
      </p:sp>
    </p:spTree>
    <p:extLst>
      <p:ext uri="{BB962C8B-B14F-4D97-AF65-F5344CB8AC3E}">
        <p14:creationId xmlns:p14="http://schemas.microsoft.com/office/powerpoint/2010/main" val="3735132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spcAft>
                <a:spcPts val="1200"/>
              </a:spcAft>
              <a:tabLst>
                <a:tab pos="4140835" algn="l"/>
              </a:tabLst>
            </a:pPr>
            <a:r>
              <a:rPr lang="en-GB" sz="1800">
                <a:solidFill>
                  <a:srgbClr val="000000"/>
                </a:solidFill>
                <a:effectLst/>
                <a:latin typeface="Arial" panose="020B0604020202020204" pitchFamily="34" charset="0"/>
                <a:ea typeface="Arial" panose="020B0604020202020204" pitchFamily="34" charset="0"/>
              </a:rPr>
              <a:t>Then final the last tip, is how do I deal with dates across multiple sources. </a:t>
            </a:r>
          </a:p>
          <a:p>
            <a:pPr>
              <a:lnSpc>
                <a:spcPct val="110000"/>
              </a:lnSpc>
              <a:spcAft>
                <a:spcPts val="1200"/>
              </a:spcAft>
              <a:tabLst>
                <a:tab pos="4140835" algn="l"/>
              </a:tabLst>
            </a:pPr>
            <a:r>
              <a:rPr lang="en-GB" sz="1800">
                <a:solidFill>
                  <a:srgbClr val="000000"/>
                </a:solidFill>
                <a:effectLst/>
                <a:latin typeface="Arial" panose="020B0604020202020204" pitchFamily="34" charset="0"/>
                <a:ea typeface="Arial" panose="020B0604020202020204" pitchFamily="34" charset="0"/>
              </a:rPr>
              <a:t>Dates are always tricky for me anyway, so this actually took me a while to figure out. </a:t>
            </a:r>
            <a:r>
              <a:rPr lang="en-GB" sz="1800" err="1">
                <a:solidFill>
                  <a:srgbClr val="000000"/>
                </a:solidFill>
                <a:effectLst/>
                <a:latin typeface="Arial" panose="020B0604020202020204" pitchFamily="34" charset="0"/>
                <a:ea typeface="Arial" panose="020B0604020202020204" pitchFamily="34" charset="0"/>
              </a:rPr>
              <a:t>As.Date</a:t>
            </a:r>
            <a:r>
              <a:rPr lang="en-GB" sz="1800">
                <a:solidFill>
                  <a:srgbClr val="000000"/>
                </a:solidFill>
                <a:effectLst/>
                <a:latin typeface="Arial" panose="020B0604020202020204" pitchFamily="34" charset="0"/>
                <a:ea typeface="Arial" panose="020B0604020202020204" pitchFamily="34" charset="0"/>
              </a:rPr>
              <a:t> function can be found in base R but what’s important to remember is that the format that you specify is key. </a:t>
            </a:r>
          </a:p>
          <a:p>
            <a:pPr>
              <a:lnSpc>
                <a:spcPct val="110000"/>
              </a:lnSpc>
              <a:spcAft>
                <a:spcPts val="1200"/>
              </a:spcAft>
              <a:tabLst>
                <a:tab pos="4140835" algn="l"/>
              </a:tabLst>
            </a:pPr>
            <a:r>
              <a:rPr lang="en-GB" sz="1800">
                <a:solidFill>
                  <a:srgbClr val="000000"/>
                </a:solidFill>
                <a:effectLst/>
                <a:latin typeface="Arial" panose="020B0604020202020204" pitchFamily="34" charset="0"/>
                <a:ea typeface="Arial" panose="020B0604020202020204" pitchFamily="34" charset="0"/>
              </a:rPr>
              <a:t>You need to tell R which is the year, which is the month, and which is the day and how this appears in your variable including whether it’s spaces or hyphens between them. I always google date formats. </a:t>
            </a:r>
          </a:p>
          <a:p>
            <a:pPr>
              <a:lnSpc>
                <a:spcPct val="110000"/>
              </a:lnSpc>
              <a:spcAft>
                <a:spcPts val="1200"/>
              </a:spcAft>
              <a:tabLst>
                <a:tab pos="4140835" algn="l"/>
              </a:tabLst>
            </a:pPr>
            <a:r>
              <a:rPr lang="en-GB" sz="1800">
                <a:solidFill>
                  <a:srgbClr val="000000"/>
                </a:solidFill>
                <a:effectLst/>
                <a:latin typeface="Arial" panose="020B0604020202020204" pitchFamily="34" charset="0"/>
                <a:ea typeface="Arial" panose="020B0604020202020204" pitchFamily="34" charset="0"/>
              </a:rPr>
              <a:t>I then tend to have a long format, which is the most granular date, and a short format which is one above the most granular format. So for example, here my long format is days, months and year and my short format is month and year. </a:t>
            </a:r>
          </a:p>
          <a:p>
            <a:pPr>
              <a:lnSpc>
                <a:spcPct val="110000"/>
              </a:lnSpc>
              <a:spcAft>
                <a:spcPts val="1200"/>
              </a:spcAft>
              <a:tabLst>
                <a:tab pos="4140835" algn="l"/>
              </a:tabLst>
            </a:pPr>
            <a:r>
              <a:rPr lang="en-GB" sz="1800">
                <a:solidFill>
                  <a:srgbClr val="000000"/>
                </a:solidFill>
                <a:effectLst/>
                <a:latin typeface="Arial" panose="020B0604020202020204" pitchFamily="34" charset="0"/>
                <a:ea typeface="Arial" panose="020B0604020202020204" pitchFamily="34" charset="0"/>
              </a:rPr>
              <a:t>I do this across all my data sets, this way I can refer back to the correct date with the long format which is useful for calculations and plotting but I can use the short format if want to merge the different data sets together. </a:t>
            </a:r>
          </a:p>
          <a:p>
            <a:pPr>
              <a:lnSpc>
                <a:spcPct val="110000"/>
              </a:lnSpc>
              <a:spcAft>
                <a:spcPts val="1200"/>
              </a:spcAft>
              <a:tabLst>
                <a:tab pos="4140835" algn="l"/>
              </a:tabLst>
            </a:pPr>
            <a:r>
              <a:rPr lang="en-GB" sz="1800">
                <a:solidFill>
                  <a:srgbClr val="000000"/>
                </a:solidFill>
                <a:effectLst/>
                <a:latin typeface="Arial" panose="020B0604020202020204" pitchFamily="34" charset="0"/>
                <a:ea typeface="Arial" panose="020B0604020202020204" pitchFamily="34" charset="0"/>
              </a:rPr>
              <a:t>The other thing that I find useful, is when have dealing with daily data usually for situation rep  reports, this can be aggregated to weeks using date2ISOweek function. That way I can use the iso week to compare across different years. </a:t>
            </a:r>
          </a:p>
          <a:p>
            <a:pPr>
              <a:lnSpc>
                <a:spcPct val="110000"/>
              </a:lnSpc>
              <a:spcAft>
                <a:spcPts val="1200"/>
              </a:spcAft>
              <a:tabLst>
                <a:tab pos="4140835" algn="l"/>
              </a:tabLst>
            </a:pPr>
            <a:r>
              <a:rPr lang="en-GB" sz="1800">
                <a:solidFill>
                  <a:srgbClr val="000000"/>
                </a:solidFill>
                <a:effectLst/>
                <a:latin typeface="Arial" panose="020B0604020202020204" pitchFamily="34" charset="0"/>
                <a:ea typeface="Arial" panose="020B0604020202020204" pitchFamily="34" charset="0"/>
              </a:rPr>
              <a:t>Then finally, </a:t>
            </a:r>
            <a:r>
              <a:rPr lang="en-GB" sz="1800" err="1">
                <a:solidFill>
                  <a:srgbClr val="000000"/>
                </a:solidFill>
                <a:effectLst/>
                <a:latin typeface="Arial" panose="020B0604020202020204" pitchFamily="34" charset="0"/>
                <a:ea typeface="Arial" panose="020B0604020202020204" pitchFamily="34" charset="0"/>
              </a:rPr>
              <a:t>scale_x_yearmonth</a:t>
            </a:r>
            <a:r>
              <a:rPr lang="en-GB" sz="1800">
                <a:solidFill>
                  <a:srgbClr val="000000"/>
                </a:solidFill>
                <a:effectLst/>
                <a:latin typeface="Arial" panose="020B0604020202020204" pitchFamily="34" charset="0"/>
                <a:ea typeface="Arial" panose="020B0604020202020204" pitchFamily="34" charset="0"/>
              </a:rPr>
              <a:t> function from </a:t>
            </a:r>
            <a:r>
              <a:rPr lang="en-GB" sz="1800" err="1">
                <a:solidFill>
                  <a:srgbClr val="000000"/>
                </a:solidFill>
                <a:effectLst/>
                <a:latin typeface="Arial" panose="020B0604020202020204" pitchFamily="34" charset="0"/>
                <a:ea typeface="Arial" panose="020B0604020202020204" pitchFamily="34" charset="0"/>
              </a:rPr>
              <a:t>tsibble</a:t>
            </a:r>
            <a:r>
              <a:rPr lang="en-GB" sz="1800">
                <a:solidFill>
                  <a:srgbClr val="000000"/>
                </a:solidFill>
                <a:effectLst/>
                <a:latin typeface="Arial" panose="020B0604020202020204" pitchFamily="34" charset="0"/>
                <a:ea typeface="Arial" panose="020B0604020202020204" pitchFamily="34" charset="0"/>
              </a:rPr>
              <a:t> library makes it easier to format how dates are displayed in your plot. It makes it easier to stylized your plot, so here I’ve specified that I only want to display this in 6 months increments and be displayed as month and year. </a:t>
            </a:r>
          </a:p>
          <a:p>
            <a:endParaRPr lang="en-GB"/>
          </a:p>
        </p:txBody>
      </p:sp>
      <p:sp>
        <p:nvSpPr>
          <p:cNvPr id="4" name="Slide Number Placeholder 3"/>
          <p:cNvSpPr>
            <a:spLocks noGrp="1"/>
          </p:cNvSpPr>
          <p:nvPr>
            <p:ph type="sldNum" sz="quarter" idx="5"/>
          </p:nvPr>
        </p:nvSpPr>
        <p:spPr/>
        <p:txBody>
          <a:bodyPr/>
          <a:lstStyle/>
          <a:p>
            <a:fld id="{26333EF1-9BE1-3F46-AC92-B087BE00A53D}" type="slidenum">
              <a:rPr lang="en-GB" smtClean="0"/>
              <a:t>10</a:t>
            </a:fld>
            <a:endParaRPr lang="en-GB"/>
          </a:p>
        </p:txBody>
      </p:sp>
    </p:spTree>
    <p:extLst>
      <p:ext uri="{BB962C8B-B14F-4D97-AF65-F5344CB8AC3E}">
        <p14:creationId xmlns:p14="http://schemas.microsoft.com/office/powerpoint/2010/main" val="2121264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a:solidFill>
                  <a:srgbClr val="000000"/>
                </a:solidFill>
                <a:effectLst/>
                <a:latin typeface="Arial" panose="020B0604020202020204" pitchFamily="34" charset="0"/>
                <a:ea typeface="Arial" panose="020B0604020202020204" pitchFamily="34" charset="0"/>
              </a:rPr>
              <a:t>We know that ambulance times are increasing, and this is happening across all categories that ambulance services respond to. So, these can range from life threatening incident, category 1 which requires the fastest response to non-urgent cases which are not as time sensitive and may require transportation. We see less of an increase in response times in categories that have a higher priorities, so here category 1 and 2.</a:t>
            </a:r>
            <a:endParaRPr lang="en-GB"/>
          </a:p>
        </p:txBody>
      </p:sp>
      <p:sp>
        <p:nvSpPr>
          <p:cNvPr id="4" name="Slide Number Placeholder 3"/>
          <p:cNvSpPr>
            <a:spLocks noGrp="1"/>
          </p:cNvSpPr>
          <p:nvPr>
            <p:ph type="sldNum" sz="quarter" idx="10"/>
          </p:nvPr>
        </p:nvSpPr>
        <p:spPr/>
        <p:txBody>
          <a:bodyPr/>
          <a:lstStyle/>
          <a:p>
            <a:fld id="{26333EF1-9BE1-3F46-AC92-B087BE00A53D}" type="slidenum">
              <a:rPr lang="en-GB" smtClean="0"/>
              <a:t>12</a:t>
            </a:fld>
            <a:endParaRPr lang="en-GB"/>
          </a:p>
        </p:txBody>
      </p:sp>
    </p:spTree>
    <p:extLst>
      <p:ext uri="{BB962C8B-B14F-4D97-AF65-F5344CB8AC3E}">
        <p14:creationId xmlns:p14="http://schemas.microsoft.com/office/powerpoint/2010/main" val="2181934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a:solidFill>
                  <a:srgbClr val="000000"/>
                </a:solidFill>
                <a:effectLst/>
                <a:latin typeface="Arial" panose="020B0604020202020204" pitchFamily="34" charset="0"/>
                <a:ea typeface="Arial" panose="020B0604020202020204" pitchFamily="34" charset="0"/>
              </a:rPr>
              <a:t>We also saw that the nature of demand for ambulances have stayed consistent, but the nature of these demands is changing. We are seeing more incidents resolved through telephone advice so that’s the area in red </a:t>
            </a:r>
            <a:endParaRPr lang="en-GB"/>
          </a:p>
        </p:txBody>
      </p:sp>
      <p:sp>
        <p:nvSpPr>
          <p:cNvPr id="4" name="Slide Number Placeholder 3"/>
          <p:cNvSpPr>
            <a:spLocks noGrp="1"/>
          </p:cNvSpPr>
          <p:nvPr>
            <p:ph type="sldNum" sz="quarter" idx="10"/>
          </p:nvPr>
        </p:nvSpPr>
        <p:spPr/>
        <p:txBody>
          <a:bodyPr/>
          <a:lstStyle/>
          <a:p>
            <a:fld id="{26333EF1-9BE1-3F46-AC92-B087BE00A53D}" type="slidenum">
              <a:rPr lang="en-GB" smtClean="0"/>
              <a:t>13</a:t>
            </a:fld>
            <a:endParaRPr lang="en-GB"/>
          </a:p>
        </p:txBody>
      </p:sp>
    </p:spTree>
    <p:extLst>
      <p:ext uri="{BB962C8B-B14F-4D97-AF65-F5344CB8AC3E}">
        <p14:creationId xmlns:p14="http://schemas.microsoft.com/office/powerpoint/2010/main" val="2103357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200">
                <a:solidFill>
                  <a:srgbClr val="000000"/>
                </a:solidFill>
                <a:effectLst/>
                <a:latin typeface="Arial" panose="020B0604020202020204" pitchFamily="34" charset="0"/>
                <a:ea typeface="Arial" panose="020B0604020202020204" pitchFamily="34" charset="0"/>
              </a:rPr>
              <a:t>and among those incidents that require a face to face response we are seeing a higher proportion of life-threatening or emergency incidents which require the most resources.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a:p>
        </p:txBody>
      </p:sp>
      <p:sp>
        <p:nvSpPr>
          <p:cNvPr id="4" name="Slide Number Placeholder 3"/>
          <p:cNvSpPr>
            <a:spLocks noGrp="1"/>
          </p:cNvSpPr>
          <p:nvPr>
            <p:ph type="sldNum" sz="quarter" idx="10"/>
          </p:nvPr>
        </p:nvSpPr>
        <p:spPr/>
        <p:txBody>
          <a:bodyPr/>
          <a:lstStyle/>
          <a:p>
            <a:fld id="{26333EF1-9BE1-3F46-AC92-B087BE00A53D}" type="slidenum">
              <a:rPr lang="en-GB" smtClean="0"/>
              <a:t>14</a:t>
            </a:fld>
            <a:endParaRPr lang="en-GB"/>
          </a:p>
        </p:txBody>
      </p:sp>
    </p:spTree>
    <p:extLst>
      <p:ext uri="{BB962C8B-B14F-4D97-AF65-F5344CB8AC3E}">
        <p14:creationId xmlns:p14="http://schemas.microsoft.com/office/powerpoint/2010/main" val="3442348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a:solidFill>
                  <a:srgbClr val="000000"/>
                </a:solidFill>
                <a:effectLst/>
                <a:latin typeface="Arial" panose="020B0604020202020204" pitchFamily="34" charset="0"/>
                <a:ea typeface="Arial" panose="020B0604020202020204" pitchFamily="34" charset="0"/>
              </a:rPr>
              <a:t>The number of paramedics has increase but the ambulance sector is reporting the highest sickness absence rate of any occupation types commonly attributed to poor mental health. </a:t>
            </a:r>
            <a:endParaRPr lang="en-GB"/>
          </a:p>
        </p:txBody>
      </p:sp>
      <p:sp>
        <p:nvSpPr>
          <p:cNvPr id="4" name="Slide Number Placeholder 3"/>
          <p:cNvSpPr>
            <a:spLocks noGrp="1"/>
          </p:cNvSpPr>
          <p:nvPr>
            <p:ph type="sldNum" sz="quarter" idx="10"/>
          </p:nvPr>
        </p:nvSpPr>
        <p:spPr/>
        <p:txBody>
          <a:bodyPr/>
          <a:lstStyle/>
          <a:p>
            <a:fld id="{26333EF1-9BE1-3F46-AC92-B087BE00A53D}" type="slidenum">
              <a:rPr lang="en-GB" smtClean="0"/>
              <a:t>15</a:t>
            </a:fld>
            <a:endParaRPr lang="en-GB"/>
          </a:p>
        </p:txBody>
      </p:sp>
    </p:spTree>
    <p:extLst>
      <p:ext uri="{BB962C8B-B14F-4D97-AF65-F5344CB8AC3E}">
        <p14:creationId xmlns:p14="http://schemas.microsoft.com/office/powerpoint/2010/main" val="1321560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200">
                <a:solidFill>
                  <a:srgbClr val="000000"/>
                </a:solidFill>
                <a:effectLst/>
                <a:latin typeface="Arial" panose="020B0604020202020204" pitchFamily="34" charset="0"/>
                <a:ea typeface="Arial" panose="020B0604020202020204" pitchFamily="34" charset="0"/>
              </a:rPr>
              <a:t>And they are also spending longer waiting with patients outside of hospital. How the system is designed means that even a small increase in handover times, means a greater increase in response times. So handover delays are the main contributor to decline in ambulance performance.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a:p>
        </p:txBody>
      </p:sp>
      <p:sp>
        <p:nvSpPr>
          <p:cNvPr id="4" name="Slide Number Placeholder 3"/>
          <p:cNvSpPr>
            <a:spLocks noGrp="1"/>
          </p:cNvSpPr>
          <p:nvPr>
            <p:ph type="sldNum" sz="quarter" idx="10"/>
          </p:nvPr>
        </p:nvSpPr>
        <p:spPr/>
        <p:txBody>
          <a:bodyPr/>
          <a:lstStyle/>
          <a:p>
            <a:fld id="{26333EF1-9BE1-3F46-AC92-B087BE00A53D}" type="slidenum">
              <a:rPr lang="en-GB" smtClean="0"/>
              <a:t>16</a:t>
            </a:fld>
            <a:endParaRPr lang="en-GB"/>
          </a:p>
        </p:txBody>
      </p:sp>
    </p:spTree>
    <p:extLst>
      <p:ext uri="{BB962C8B-B14F-4D97-AF65-F5344CB8AC3E}">
        <p14:creationId xmlns:p14="http://schemas.microsoft.com/office/powerpoint/2010/main" val="1404145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spcAft>
                <a:spcPts val="1200"/>
              </a:spcAft>
              <a:tabLst>
                <a:tab pos="4140835" algn="l"/>
              </a:tabLst>
            </a:pPr>
            <a:r>
              <a:rPr lang="en-GB" sz="1800">
                <a:solidFill>
                  <a:srgbClr val="000000"/>
                </a:solidFill>
                <a:effectLst/>
                <a:latin typeface="Arial" panose="020B0604020202020204" pitchFamily="34" charset="0"/>
                <a:ea typeface="Arial" panose="020B0604020202020204" pitchFamily="34" charset="0"/>
              </a:rPr>
              <a:t>So how can we improve this?</a:t>
            </a:r>
          </a:p>
          <a:p>
            <a:pPr>
              <a:lnSpc>
                <a:spcPct val="110000"/>
              </a:lnSpc>
              <a:spcAft>
                <a:spcPts val="1200"/>
              </a:spcAft>
              <a:tabLst>
                <a:tab pos="4140835" algn="l"/>
              </a:tabLst>
            </a:pPr>
            <a:r>
              <a:rPr lang="en-GB" sz="1800">
                <a:solidFill>
                  <a:srgbClr val="000000"/>
                </a:solidFill>
                <a:effectLst/>
                <a:latin typeface="Arial" panose="020B0604020202020204" pitchFamily="34" charset="0"/>
                <a:ea typeface="Arial" panose="020B0604020202020204" pitchFamily="34" charset="0"/>
              </a:rPr>
              <a:t>To reduce handover delays, we need to increase hospital bed capacity and patient flow </a:t>
            </a:r>
          </a:p>
          <a:p>
            <a:pPr marL="285750" indent="-285750">
              <a:buFont typeface="Arial" panose="020B0604020202020204" pitchFamily="34" charset="0"/>
              <a:buChar char="•"/>
            </a:pPr>
            <a:endParaRPr lang="en-GB"/>
          </a:p>
        </p:txBody>
      </p:sp>
      <p:sp>
        <p:nvSpPr>
          <p:cNvPr id="4" name="Slide Number Placeholder 3"/>
          <p:cNvSpPr>
            <a:spLocks noGrp="1"/>
          </p:cNvSpPr>
          <p:nvPr>
            <p:ph type="sldNum" sz="quarter" idx="10"/>
          </p:nvPr>
        </p:nvSpPr>
        <p:spPr/>
        <p:txBody>
          <a:bodyPr/>
          <a:lstStyle/>
          <a:p>
            <a:fld id="{26333EF1-9BE1-3F46-AC92-B087BE00A53D}" type="slidenum">
              <a:rPr lang="en-GB" smtClean="0"/>
              <a:t>17</a:t>
            </a:fld>
            <a:endParaRPr lang="en-GB"/>
          </a:p>
        </p:txBody>
      </p:sp>
    </p:spTree>
    <p:extLst>
      <p:ext uri="{BB962C8B-B14F-4D97-AF65-F5344CB8AC3E}">
        <p14:creationId xmlns:p14="http://schemas.microsoft.com/office/powerpoint/2010/main" val="1820074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spcAft>
                <a:spcPts val="1200"/>
              </a:spcAft>
              <a:tabLst>
                <a:tab pos="4140835" algn="l"/>
              </a:tabLst>
            </a:pPr>
            <a:r>
              <a:rPr lang="en-GB" sz="1200">
                <a:solidFill>
                  <a:srgbClr val="000000"/>
                </a:solidFill>
                <a:effectLst/>
                <a:latin typeface="Arial" panose="020B0604020202020204" pitchFamily="34" charset="0"/>
                <a:ea typeface="Arial" panose="020B0604020202020204" pitchFamily="34" charset="0"/>
              </a:rPr>
              <a:t>We also need to increase ambulance service capacity through increasing number staff and reducing sickness and absence rate and building on workforce beyond the immediate ambulance service, such as social care</a:t>
            </a:r>
          </a:p>
          <a:p>
            <a:pPr>
              <a:lnSpc>
                <a:spcPct val="110000"/>
              </a:lnSpc>
              <a:spcAft>
                <a:spcPts val="1200"/>
              </a:spcAft>
              <a:tabLst>
                <a:tab pos="4140835" algn="l"/>
              </a:tabLst>
            </a:pPr>
            <a:r>
              <a:rPr lang="en-GB" sz="1200">
                <a:solidFill>
                  <a:srgbClr val="000000"/>
                </a:solidFill>
                <a:effectLst/>
                <a:latin typeface="Arial" panose="020B0604020202020204" pitchFamily="34" charset="0"/>
                <a:ea typeface="Arial" panose="020B0604020202020204" pitchFamily="34" charset="0"/>
              </a:rPr>
              <a:t>Then finally, we need to reduce the demand for ambulance services by greater investment in community services </a:t>
            </a:r>
          </a:p>
          <a:p>
            <a:pPr marL="285750" indent="-285750">
              <a:buFont typeface="Arial" panose="020B0604020202020204" pitchFamily="34" charset="0"/>
              <a:buChar char="•"/>
            </a:pPr>
            <a:endParaRPr lang="en-GB"/>
          </a:p>
        </p:txBody>
      </p:sp>
      <p:sp>
        <p:nvSpPr>
          <p:cNvPr id="4" name="Slide Number Placeholder 3"/>
          <p:cNvSpPr>
            <a:spLocks noGrp="1"/>
          </p:cNvSpPr>
          <p:nvPr>
            <p:ph type="sldNum" sz="quarter" idx="10"/>
          </p:nvPr>
        </p:nvSpPr>
        <p:spPr/>
        <p:txBody>
          <a:bodyPr/>
          <a:lstStyle/>
          <a:p>
            <a:fld id="{26333EF1-9BE1-3F46-AC92-B087BE00A53D}" type="slidenum">
              <a:rPr lang="en-GB" smtClean="0"/>
              <a:t>18</a:t>
            </a:fld>
            <a:endParaRPr lang="en-GB"/>
          </a:p>
        </p:txBody>
      </p:sp>
    </p:spTree>
    <p:extLst>
      <p:ext uri="{BB962C8B-B14F-4D97-AF65-F5344CB8AC3E}">
        <p14:creationId xmlns:p14="http://schemas.microsoft.com/office/powerpoint/2010/main" val="3922986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a:solidFill>
                  <a:srgbClr val="000000"/>
                </a:solidFill>
                <a:effectLst/>
                <a:latin typeface="Arial" panose="020B0604020202020204" pitchFamily="34" charset="0"/>
                <a:ea typeface="Arial" panose="020B0604020202020204" pitchFamily="34" charset="0"/>
              </a:rPr>
              <a:t>For a bit of context, earlier this year at the health foundation, we wanted to do more reactive analysis on topics that are currently relevant to health and social care. So back in May, when we started our scoping phase, NHS performance including ambulance waiting times and emergency care was under a lot of scrutiny from the media and beyond and now even more so. There were concerns for the impact the delays on patient safety and clinical outcomes and a lot of questions as to why this was happening and what can be done about it. So our task was to explore the current trends in ambulance waiting times and understand what could be contributing to them using open data in a timely manner.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800">
              <a:solidFill>
                <a:srgbClr val="000000"/>
              </a:solidFill>
              <a:effectLst/>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26333EF1-9BE1-3F46-AC92-B087BE00A53D}" type="slidenum">
              <a:rPr lang="en-GB" smtClean="0"/>
              <a:t>2</a:t>
            </a:fld>
            <a:endParaRPr lang="en-GB"/>
          </a:p>
        </p:txBody>
      </p:sp>
    </p:spTree>
    <p:extLst>
      <p:ext uri="{BB962C8B-B14F-4D97-AF65-F5344CB8AC3E}">
        <p14:creationId xmlns:p14="http://schemas.microsoft.com/office/powerpoint/2010/main" val="2605098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spcAft>
                <a:spcPts val="1200"/>
              </a:spcAft>
              <a:tabLst>
                <a:tab pos="4140835" algn="l"/>
              </a:tabLst>
            </a:pPr>
            <a:r>
              <a:rPr lang="en-GB" sz="1800">
                <a:solidFill>
                  <a:srgbClr val="000000"/>
                </a:solidFill>
                <a:effectLst/>
                <a:latin typeface="Arial" panose="020B0604020202020204" pitchFamily="34" charset="0"/>
                <a:ea typeface="Arial" panose="020B0604020202020204" pitchFamily="34" charset="0"/>
              </a:rPr>
              <a:t>What’s the challenge for us?</a:t>
            </a:r>
          </a:p>
          <a:p>
            <a:pPr>
              <a:lnSpc>
                <a:spcPct val="110000"/>
              </a:lnSpc>
              <a:spcAft>
                <a:spcPts val="1200"/>
              </a:spcAft>
              <a:tabLst>
                <a:tab pos="4140835" algn="l"/>
              </a:tabLst>
            </a:pPr>
            <a:r>
              <a:rPr lang="en-GB" sz="1800">
                <a:solidFill>
                  <a:srgbClr val="000000"/>
                </a:solidFill>
                <a:effectLst/>
                <a:latin typeface="Arial" panose="020B0604020202020204" pitchFamily="34" charset="0"/>
                <a:ea typeface="Arial" panose="020B0604020202020204" pitchFamily="34" charset="0"/>
              </a:rPr>
              <a:t>So we needed to explore multiple data sets with various formats like csv, excel, </a:t>
            </a:r>
            <a:r>
              <a:rPr lang="en-GB" sz="1800" err="1">
                <a:solidFill>
                  <a:srgbClr val="000000"/>
                </a:solidFill>
                <a:effectLst/>
                <a:latin typeface="Arial" panose="020B0604020202020204" pitchFamily="34" charset="0"/>
                <a:ea typeface="Arial" panose="020B0604020202020204" pitchFamily="34" charset="0"/>
              </a:rPr>
              <a:t>xls</a:t>
            </a:r>
            <a:r>
              <a:rPr lang="en-GB" sz="1800">
                <a:solidFill>
                  <a:srgbClr val="000000"/>
                </a:solidFill>
                <a:effectLst/>
                <a:latin typeface="Arial" panose="020B0604020202020204" pitchFamily="34" charset="0"/>
                <a:ea typeface="Arial" panose="020B0604020202020204" pitchFamily="34" charset="0"/>
              </a:rPr>
              <a:t>, and with various date ranges, so some going as far back as 2009, but other only this past 2 years for example, with a quick turnaround and be prepared for regular updates. </a:t>
            </a:r>
          </a:p>
          <a:p>
            <a:endParaRPr lang="en-GB"/>
          </a:p>
        </p:txBody>
      </p:sp>
      <p:sp>
        <p:nvSpPr>
          <p:cNvPr id="4" name="Slide Number Placeholder 3"/>
          <p:cNvSpPr>
            <a:spLocks noGrp="1"/>
          </p:cNvSpPr>
          <p:nvPr>
            <p:ph type="sldNum" sz="quarter" idx="5"/>
          </p:nvPr>
        </p:nvSpPr>
        <p:spPr/>
        <p:txBody>
          <a:bodyPr/>
          <a:lstStyle/>
          <a:p>
            <a:fld id="{26333EF1-9BE1-3F46-AC92-B087BE00A53D}" type="slidenum">
              <a:rPr lang="en-GB" smtClean="0"/>
              <a:t>3</a:t>
            </a:fld>
            <a:endParaRPr lang="en-GB"/>
          </a:p>
        </p:txBody>
      </p:sp>
    </p:spTree>
    <p:extLst>
      <p:ext uri="{BB962C8B-B14F-4D97-AF65-F5344CB8AC3E}">
        <p14:creationId xmlns:p14="http://schemas.microsoft.com/office/powerpoint/2010/main" val="1621182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a:solidFill>
                  <a:srgbClr val="000000"/>
                </a:solidFill>
                <a:effectLst/>
                <a:latin typeface="Arial" panose="020B0604020202020204" pitchFamily="34" charset="0"/>
                <a:ea typeface="Arial" panose="020B0604020202020204" pitchFamily="34" charset="0"/>
              </a:rPr>
              <a:t>What’s the solution? Build a reproducible workflow in R and publish it on GitHub so anyone in my team and beyond our team can access and use it. </a:t>
            </a:r>
          </a:p>
          <a:p>
            <a:endParaRPr lang="en-GB"/>
          </a:p>
        </p:txBody>
      </p:sp>
      <p:sp>
        <p:nvSpPr>
          <p:cNvPr id="4" name="Slide Number Placeholder 3"/>
          <p:cNvSpPr>
            <a:spLocks noGrp="1"/>
          </p:cNvSpPr>
          <p:nvPr>
            <p:ph type="sldNum" sz="quarter" idx="5"/>
          </p:nvPr>
        </p:nvSpPr>
        <p:spPr/>
        <p:txBody>
          <a:bodyPr/>
          <a:lstStyle/>
          <a:p>
            <a:fld id="{26333EF1-9BE1-3F46-AC92-B087BE00A53D}" type="slidenum">
              <a:rPr lang="en-GB" smtClean="0"/>
              <a:t>4</a:t>
            </a:fld>
            <a:endParaRPr lang="en-GB"/>
          </a:p>
        </p:txBody>
      </p:sp>
    </p:spTree>
    <p:extLst>
      <p:ext uri="{BB962C8B-B14F-4D97-AF65-F5344CB8AC3E}">
        <p14:creationId xmlns:p14="http://schemas.microsoft.com/office/powerpoint/2010/main" val="647025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a:solidFill>
                  <a:srgbClr val="000000"/>
                </a:solidFill>
                <a:effectLst/>
                <a:latin typeface="Arial" panose="020B0604020202020204" pitchFamily="34" charset="0"/>
                <a:ea typeface="Arial" panose="020B0604020202020204" pitchFamily="34" charset="0"/>
              </a:rPr>
              <a:t>So I’m here to share some of learnings that made it easier to produce this reproducible workflow, and things that might be worth considering or using when thinking about preparing for your own. I should say that this is for using open data that doesn’t have an API. </a:t>
            </a:r>
          </a:p>
          <a:p>
            <a:endParaRPr lang="en-GB"/>
          </a:p>
        </p:txBody>
      </p:sp>
      <p:sp>
        <p:nvSpPr>
          <p:cNvPr id="4" name="Slide Number Placeholder 3"/>
          <p:cNvSpPr>
            <a:spLocks noGrp="1"/>
          </p:cNvSpPr>
          <p:nvPr>
            <p:ph type="sldNum" sz="quarter" idx="5"/>
          </p:nvPr>
        </p:nvSpPr>
        <p:spPr/>
        <p:txBody>
          <a:bodyPr/>
          <a:lstStyle/>
          <a:p>
            <a:fld id="{26333EF1-9BE1-3F46-AC92-B087BE00A53D}" type="slidenum">
              <a:rPr lang="en-GB" smtClean="0"/>
              <a:t>5</a:t>
            </a:fld>
            <a:endParaRPr lang="en-GB"/>
          </a:p>
        </p:txBody>
      </p:sp>
    </p:spTree>
    <p:extLst>
      <p:ext uri="{BB962C8B-B14F-4D97-AF65-F5344CB8AC3E}">
        <p14:creationId xmlns:p14="http://schemas.microsoft.com/office/powerpoint/2010/main" val="1952154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spcAft>
                <a:spcPts val="1200"/>
              </a:spcAft>
              <a:tabLst>
                <a:tab pos="4140835" algn="l"/>
              </a:tabLst>
            </a:pPr>
            <a:r>
              <a:rPr lang="en-GB" sz="1800">
                <a:solidFill>
                  <a:srgbClr val="000000"/>
                </a:solidFill>
                <a:effectLst/>
                <a:latin typeface="Arial" panose="020B0604020202020204" pitchFamily="34" charset="0"/>
                <a:ea typeface="Arial" panose="020B0604020202020204" pitchFamily="34" charset="0"/>
              </a:rPr>
              <a:t>First thing I had to tackle was how do I download all these data sets, and how can I be prepared for regular updates and make sure that it’s easily updatable so even if it’s not me working on it, others in my team can. </a:t>
            </a:r>
          </a:p>
          <a:p>
            <a:pPr>
              <a:lnSpc>
                <a:spcPct val="110000"/>
              </a:lnSpc>
              <a:spcAft>
                <a:spcPts val="1200"/>
              </a:spcAft>
              <a:tabLst>
                <a:tab pos="4140835" algn="l"/>
              </a:tabLst>
            </a:pPr>
            <a:r>
              <a:rPr lang="en-GB" sz="1800">
                <a:solidFill>
                  <a:srgbClr val="000000"/>
                </a:solidFill>
                <a:effectLst/>
                <a:latin typeface="Arial" panose="020B0604020202020204" pitchFamily="34" charset="0"/>
                <a:ea typeface="Arial" panose="020B0604020202020204" pitchFamily="34" charset="0"/>
              </a:rPr>
              <a:t>Thanks to code that was already out there, I’ve adapted and used this particular sequence of code frequently. </a:t>
            </a:r>
          </a:p>
          <a:p>
            <a:pPr>
              <a:lnSpc>
                <a:spcPct val="110000"/>
              </a:lnSpc>
              <a:spcAft>
                <a:spcPts val="1200"/>
              </a:spcAft>
              <a:tabLst>
                <a:tab pos="4140835" algn="l"/>
              </a:tabLst>
            </a:pPr>
            <a:endParaRPr lang="en-GB" sz="1800">
              <a:solidFill>
                <a:srgbClr val="000000"/>
              </a:solidFill>
              <a:effectLst/>
              <a:latin typeface="Arial" panose="020B0604020202020204" pitchFamily="34" charset="0"/>
              <a:ea typeface="Arial" panose="020B0604020202020204" pitchFamily="34" charset="0"/>
            </a:endParaRPr>
          </a:p>
          <a:p>
            <a:pPr>
              <a:lnSpc>
                <a:spcPct val="110000"/>
              </a:lnSpc>
              <a:spcAft>
                <a:spcPts val="1200"/>
              </a:spcAft>
              <a:tabLst>
                <a:tab pos="4140835" algn="l"/>
              </a:tabLst>
            </a:pPr>
            <a:r>
              <a:rPr lang="en-GB" sz="1800">
                <a:solidFill>
                  <a:srgbClr val="000000"/>
                </a:solidFill>
                <a:effectLst/>
                <a:latin typeface="Arial" panose="020B0604020202020204" pitchFamily="34" charset="0"/>
                <a:ea typeface="Arial" panose="020B0604020202020204" pitchFamily="34" charset="0"/>
              </a:rPr>
              <a:t>First I get a link of my data set, as you can see in the blue. </a:t>
            </a:r>
          </a:p>
          <a:p>
            <a:pPr>
              <a:lnSpc>
                <a:spcPct val="110000"/>
              </a:lnSpc>
              <a:spcAft>
                <a:spcPts val="1200"/>
              </a:spcAft>
              <a:tabLst>
                <a:tab pos="4140835" algn="l"/>
              </a:tabLst>
            </a:pPr>
            <a:endParaRPr lang="en-GB" sz="1800">
              <a:solidFill>
                <a:srgbClr val="000000"/>
              </a:solidFill>
              <a:effectLst/>
              <a:latin typeface="Arial" panose="020B0604020202020204" pitchFamily="34" charset="0"/>
              <a:ea typeface="Arial" panose="020B0604020202020204" pitchFamily="34" charset="0"/>
            </a:endParaRPr>
          </a:p>
          <a:p>
            <a:pPr>
              <a:lnSpc>
                <a:spcPct val="110000"/>
              </a:lnSpc>
              <a:spcAft>
                <a:spcPts val="1200"/>
              </a:spcAft>
              <a:tabLst>
                <a:tab pos="4140835" algn="l"/>
              </a:tabLst>
            </a:pPr>
            <a:r>
              <a:rPr lang="en-GB" sz="1800">
                <a:solidFill>
                  <a:srgbClr val="000000"/>
                </a:solidFill>
                <a:effectLst/>
                <a:latin typeface="Arial" panose="020B0604020202020204" pitchFamily="34" charset="0"/>
                <a:ea typeface="Arial" panose="020B0604020202020204" pitchFamily="34" charset="0"/>
              </a:rPr>
              <a:t>Then I specify my file path of where I want the file to be saved and file name using the here function, as you can see in the red. The here function adapts to your local storage structure which means that whoever downloads the code, should in theory be able to run this script normally too. </a:t>
            </a:r>
          </a:p>
          <a:p>
            <a:pPr>
              <a:lnSpc>
                <a:spcPct val="110000"/>
              </a:lnSpc>
              <a:spcAft>
                <a:spcPts val="1200"/>
              </a:spcAft>
              <a:tabLst>
                <a:tab pos="4140835" algn="l"/>
              </a:tabLst>
            </a:pPr>
            <a:endParaRPr lang="en-GB" sz="1800">
              <a:solidFill>
                <a:srgbClr val="000000"/>
              </a:solidFill>
              <a:effectLst/>
              <a:latin typeface="Arial" panose="020B0604020202020204" pitchFamily="34" charset="0"/>
              <a:ea typeface="Arial" panose="020B0604020202020204" pitchFamily="34" charset="0"/>
            </a:endParaRPr>
          </a:p>
          <a:p>
            <a:pPr>
              <a:lnSpc>
                <a:spcPct val="110000"/>
              </a:lnSpc>
              <a:spcAft>
                <a:spcPts val="1200"/>
              </a:spcAft>
              <a:tabLst>
                <a:tab pos="4140835" algn="l"/>
              </a:tabLst>
            </a:pPr>
            <a:r>
              <a:rPr lang="en-GB" sz="1800">
                <a:solidFill>
                  <a:srgbClr val="000000"/>
                </a:solidFill>
                <a:effectLst/>
                <a:latin typeface="Arial" panose="020B0604020202020204" pitchFamily="34" charset="0"/>
                <a:ea typeface="Arial" panose="020B0604020202020204" pitchFamily="34" charset="0"/>
              </a:rPr>
              <a:t>Then I download and save the file based on the file path and name I’ve specified, using the curl download function as you can see in the yellow. </a:t>
            </a:r>
          </a:p>
          <a:p>
            <a:pPr>
              <a:lnSpc>
                <a:spcPct val="110000"/>
              </a:lnSpc>
              <a:spcAft>
                <a:spcPts val="1200"/>
              </a:spcAft>
              <a:tabLst>
                <a:tab pos="4140835" algn="l"/>
              </a:tabLst>
            </a:pPr>
            <a:r>
              <a:rPr lang="en-GB" sz="1800">
                <a:solidFill>
                  <a:srgbClr val="000000"/>
                </a:solidFill>
                <a:effectLst/>
                <a:latin typeface="Arial" panose="020B0604020202020204" pitchFamily="34" charset="0"/>
                <a:ea typeface="Arial" panose="020B0604020202020204" pitchFamily="34" charset="0"/>
              </a:rPr>
              <a:t>When we have updates, if it’s a full time series data, then we just update the link and our workflow can continue as it is, but if not, we just follow that method to download our new updates data and append that to our already existing time series. </a:t>
            </a:r>
          </a:p>
          <a:p>
            <a:pPr>
              <a:lnSpc>
                <a:spcPct val="110000"/>
              </a:lnSpc>
              <a:spcAft>
                <a:spcPts val="1200"/>
              </a:spcAft>
              <a:tabLst>
                <a:tab pos="4140835" algn="l"/>
              </a:tabLst>
            </a:pPr>
            <a:endParaRPr lang="en-GB"/>
          </a:p>
        </p:txBody>
      </p:sp>
      <p:sp>
        <p:nvSpPr>
          <p:cNvPr id="4" name="Slide Number Placeholder 3"/>
          <p:cNvSpPr>
            <a:spLocks noGrp="1"/>
          </p:cNvSpPr>
          <p:nvPr>
            <p:ph type="sldNum" sz="quarter" idx="5"/>
          </p:nvPr>
        </p:nvSpPr>
        <p:spPr/>
        <p:txBody>
          <a:bodyPr/>
          <a:lstStyle/>
          <a:p>
            <a:fld id="{26333EF1-9BE1-3F46-AC92-B087BE00A53D}" type="slidenum">
              <a:rPr lang="en-GB" smtClean="0"/>
              <a:t>6</a:t>
            </a:fld>
            <a:endParaRPr lang="en-GB"/>
          </a:p>
        </p:txBody>
      </p:sp>
    </p:spTree>
    <p:extLst>
      <p:ext uri="{BB962C8B-B14F-4D97-AF65-F5344CB8AC3E}">
        <p14:creationId xmlns:p14="http://schemas.microsoft.com/office/powerpoint/2010/main" val="1977596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a:solidFill>
                  <a:srgbClr val="000000"/>
                </a:solidFill>
                <a:effectLst/>
                <a:latin typeface="Arial" panose="020B0604020202020204" pitchFamily="34" charset="0"/>
                <a:ea typeface="Arial" panose="020B0604020202020204" pitchFamily="34" charset="0"/>
              </a:rPr>
              <a:t>Next thing is, sometimes when using open data, it’s only available through formatted excel sheets. Like this one. So here you can see I’m trying to read in this data which is formatted to include information at the top of the excel sheet. When I read this into R, it reads like this. It keeps the information at the top which I just don’t need. Ideally, I want to read in from line 11, where it says month and the headings, but how do I get rid of this easily without hard coding. </a:t>
            </a:r>
          </a:p>
          <a:p>
            <a:endParaRPr lang="en-GB"/>
          </a:p>
        </p:txBody>
      </p:sp>
      <p:sp>
        <p:nvSpPr>
          <p:cNvPr id="4" name="Slide Number Placeholder 3"/>
          <p:cNvSpPr>
            <a:spLocks noGrp="1"/>
          </p:cNvSpPr>
          <p:nvPr>
            <p:ph type="sldNum" sz="quarter" idx="5"/>
          </p:nvPr>
        </p:nvSpPr>
        <p:spPr/>
        <p:txBody>
          <a:bodyPr/>
          <a:lstStyle/>
          <a:p>
            <a:fld id="{26333EF1-9BE1-3F46-AC92-B087BE00A53D}" type="slidenum">
              <a:rPr lang="en-GB" smtClean="0"/>
              <a:t>7</a:t>
            </a:fld>
            <a:endParaRPr lang="en-GB"/>
          </a:p>
        </p:txBody>
      </p:sp>
    </p:spTree>
    <p:extLst>
      <p:ext uri="{BB962C8B-B14F-4D97-AF65-F5344CB8AC3E}">
        <p14:creationId xmlns:p14="http://schemas.microsoft.com/office/powerpoint/2010/main" val="4189724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spcAft>
                <a:spcPts val="1200"/>
              </a:spcAft>
              <a:tabLst>
                <a:tab pos="4140835" algn="l"/>
              </a:tabLst>
            </a:pPr>
            <a:r>
              <a:rPr lang="en-GB" sz="1800">
                <a:solidFill>
                  <a:srgbClr val="000000"/>
                </a:solidFill>
                <a:effectLst/>
                <a:latin typeface="Arial" panose="020B0604020202020204" pitchFamily="34" charset="0"/>
                <a:ea typeface="Arial" panose="020B0604020202020204" pitchFamily="34" charset="0"/>
              </a:rPr>
              <a:t>Then you can use the function slice from </a:t>
            </a:r>
            <a:r>
              <a:rPr lang="en-GB" sz="1800" err="1">
                <a:solidFill>
                  <a:srgbClr val="000000"/>
                </a:solidFill>
                <a:effectLst/>
                <a:latin typeface="Arial" panose="020B0604020202020204" pitchFamily="34" charset="0"/>
                <a:ea typeface="Arial" panose="020B0604020202020204" pitchFamily="34" charset="0"/>
              </a:rPr>
              <a:t>dplyr</a:t>
            </a:r>
            <a:r>
              <a:rPr lang="en-GB" sz="1800">
                <a:solidFill>
                  <a:srgbClr val="000000"/>
                </a:solidFill>
                <a:effectLst/>
                <a:latin typeface="Arial" panose="020B0604020202020204" pitchFamily="34" charset="0"/>
                <a:ea typeface="Arial" panose="020B0604020202020204" pitchFamily="34" charset="0"/>
              </a:rPr>
              <a:t> to only keep a subset of rows based on the location you’ve specified, so here I’ve also used another function, which to specify the location that I want the </a:t>
            </a:r>
            <a:r>
              <a:rPr lang="en-GB" sz="1800" err="1">
                <a:solidFill>
                  <a:srgbClr val="000000"/>
                </a:solidFill>
                <a:effectLst/>
                <a:latin typeface="Arial" panose="020B0604020202020204" pitchFamily="34" charset="0"/>
                <a:ea typeface="Arial" panose="020B0604020202020204" pitchFamily="34" charset="0"/>
              </a:rPr>
              <a:t>subsetting</a:t>
            </a:r>
            <a:r>
              <a:rPr lang="en-GB" sz="1800">
                <a:solidFill>
                  <a:srgbClr val="000000"/>
                </a:solidFill>
                <a:effectLst/>
                <a:latin typeface="Arial" panose="020B0604020202020204" pitchFamily="34" charset="0"/>
                <a:ea typeface="Arial" panose="020B0604020202020204" pitchFamily="34" charset="0"/>
              </a:rPr>
              <a:t> to begin. So I’ve said to find the row number where it says month from the title column and subset from there until the end of my data frame.</a:t>
            </a:r>
          </a:p>
          <a:p>
            <a:pPr>
              <a:lnSpc>
                <a:spcPct val="110000"/>
              </a:lnSpc>
              <a:spcAft>
                <a:spcPts val="1200"/>
              </a:spcAft>
              <a:tabLst>
                <a:tab pos="4140835" algn="l"/>
              </a:tabLst>
            </a:pPr>
            <a:endParaRPr lang="en-GB" sz="1800">
              <a:solidFill>
                <a:srgbClr val="000000"/>
              </a:solidFill>
              <a:effectLst/>
              <a:latin typeface="Arial" panose="020B0604020202020204" pitchFamily="34" charset="0"/>
              <a:ea typeface="Arial" panose="020B0604020202020204" pitchFamily="34" charset="0"/>
            </a:endParaRPr>
          </a:p>
          <a:p>
            <a:pPr>
              <a:lnSpc>
                <a:spcPct val="110000"/>
              </a:lnSpc>
              <a:spcAft>
                <a:spcPts val="1200"/>
              </a:spcAft>
              <a:tabLst>
                <a:tab pos="4140835" algn="l"/>
              </a:tabLst>
            </a:pPr>
            <a:r>
              <a:rPr lang="en-GB" sz="1800">
                <a:solidFill>
                  <a:srgbClr val="000000"/>
                </a:solidFill>
                <a:effectLst/>
                <a:latin typeface="Arial" panose="020B0604020202020204" pitchFamily="34" charset="0"/>
                <a:ea typeface="Arial" panose="020B0604020202020204" pitchFamily="34" charset="0"/>
              </a:rPr>
              <a:t>My first row will now have month and then the next bit of code has the function </a:t>
            </a:r>
            <a:r>
              <a:rPr lang="en-GB" sz="1800" err="1">
                <a:solidFill>
                  <a:srgbClr val="000000"/>
                </a:solidFill>
                <a:effectLst/>
                <a:latin typeface="Arial" panose="020B0604020202020204" pitchFamily="34" charset="0"/>
                <a:ea typeface="Arial" panose="020B0604020202020204" pitchFamily="34" charset="0"/>
              </a:rPr>
              <a:t>row_to_names</a:t>
            </a:r>
            <a:r>
              <a:rPr lang="en-GB" sz="1800">
                <a:solidFill>
                  <a:srgbClr val="000000"/>
                </a:solidFill>
                <a:effectLst/>
                <a:latin typeface="Arial" panose="020B0604020202020204" pitchFamily="34" charset="0"/>
                <a:ea typeface="Arial" panose="020B0604020202020204" pitchFamily="34" charset="0"/>
              </a:rPr>
              <a:t> from janitor, which turns my first row into column names. So I have a data set that looks like this. </a:t>
            </a:r>
          </a:p>
          <a:p>
            <a:endParaRPr lang="en-GB"/>
          </a:p>
        </p:txBody>
      </p:sp>
      <p:sp>
        <p:nvSpPr>
          <p:cNvPr id="4" name="Slide Number Placeholder 3"/>
          <p:cNvSpPr>
            <a:spLocks noGrp="1"/>
          </p:cNvSpPr>
          <p:nvPr>
            <p:ph type="sldNum" sz="quarter" idx="5"/>
          </p:nvPr>
        </p:nvSpPr>
        <p:spPr/>
        <p:txBody>
          <a:bodyPr/>
          <a:lstStyle/>
          <a:p>
            <a:fld id="{26333EF1-9BE1-3F46-AC92-B087BE00A53D}" type="slidenum">
              <a:rPr lang="en-GB" smtClean="0"/>
              <a:t>8</a:t>
            </a:fld>
            <a:endParaRPr lang="en-GB"/>
          </a:p>
        </p:txBody>
      </p:sp>
    </p:spTree>
    <p:extLst>
      <p:ext uri="{BB962C8B-B14F-4D97-AF65-F5344CB8AC3E}">
        <p14:creationId xmlns:p14="http://schemas.microsoft.com/office/powerpoint/2010/main" val="2958688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spcAft>
                <a:spcPts val="1200"/>
              </a:spcAft>
              <a:tabLst>
                <a:tab pos="4140835" algn="l"/>
              </a:tabLst>
            </a:pPr>
            <a:r>
              <a:rPr lang="en-GB" sz="1800">
                <a:solidFill>
                  <a:srgbClr val="000000"/>
                </a:solidFill>
                <a:effectLst/>
                <a:latin typeface="Arial" panose="020B0604020202020204" pitchFamily="34" charset="0"/>
                <a:ea typeface="Arial" panose="020B0604020202020204" pitchFamily="34" charset="0"/>
              </a:rPr>
              <a:t>The next tip is ways to standardise my workflow to make data manipulation and analysis easier. </a:t>
            </a:r>
          </a:p>
          <a:p>
            <a:pPr>
              <a:lnSpc>
                <a:spcPct val="110000"/>
              </a:lnSpc>
              <a:spcAft>
                <a:spcPts val="1200"/>
              </a:spcAft>
              <a:tabLst>
                <a:tab pos="4140835" algn="l"/>
              </a:tabLst>
            </a:pPr>
            <a:r>
              <a:rPr lang="en-GB" sz="1800">
                <a:solidFill>
                  <a:srgbClr val="000000"/>
                </a:solidFill>
                <a:effectLst/>
                <a:latin typeface="Arial" panose="020B0604020202020204" pitchFamily="34" charset="0"/>
                <a:ea typeface="Arial" panose="020B0604020202020204" pitchFamily="34" charset="0"/>
              </a:rPr>
              <a:t>Whenever I load any open data set in R, the first thing I do is clean the names, the clean the names function is under the janitor library, and all it does is it turns all your column names into snake cases, so turns into lowercase and adds underscore instead of spaces, making it consistent and easier to manipulate at later stages.</a:t>
            </a:r>
          </a:p>
          <a:p>
            <a:pPr>
              <a:lnSpc>
                <a:spcPct val="110000"/>
              </a:lnSpc>
              <a:spcAft>
                <a:spcPts val="1200"/>
              </a:spcAft>
              <a:tabLst>
                <a:tab pos="4140835" algn="l"/>
              </a:tabLst>
            </a:pPr>
            <a:endParaRPr lang="en-GB" sz="1800">
              <a:solidFill>
                <a:srgbClr val="000000"/>
              </a:solidFill>
              <a:effectLst/>
              <a:latin typeface="Arial" panose="020B0604020202020204" pitchFamily="34" charset="0"/>
              <a:ea typeface="Arial" panose="020B0604020202020204" pitchFamily="34" charset="0"/>
            </a:endParaRPr>
          </a:p>
          <a:p>
            <a:pPr>
              <a:lnSpc>
                <a:spcPct val="110000"/>
              </a:lnSpc>
              <a:spcAft>
                <a:spcPts val="1200"/>
              </a:spcAft>
              <a:tabLst>
                <a:tab pos="4140835" algn="l"/>
              </a:tabLst>
            </a:pPr>
            <a:r>
              <a:rPr lang="en-GB" sz="1800">
                <a:solidFill>
                  <a:srgbClr val="000000"/>
                </a:solidFill>
                <a:effectLst/>
                <a:latin typeface="Arial" panose="020B0604020202020204" pitchFamily="34" charset="0"/>
                <a:ea typeface="Arial" panose="020B0604020202020204" pitchFamily="34" charset="0"/>
              </a:rPr>
              <a:t>Then when dealing with multiple data sources, you also have to deal with various length of time series, so how do I ensure that I only keep the time range that are relevant. To do this, I negate the %in% operator, to filter out the time ranges that I don’t want. </a:t>
            </a:r>
          </a:p>
          <a:p>
            <a:pPr>
              <a:lnSpc>
                <a:spcPct val="110000"/>
              </a:lnSpc>
              <a:spcAft>
                <a:spcPts val="1200"/>
              </a:spcAft>
              <a:tabLst>
                <a:tab pos="4140835" algn="l"/>
              </a:tabLst>
            </a:pPr>
            <a:endParaRPr lang="en-GB" sz="1800">
              <a:solidFill>
                <a:srgbClr val="000000"/>
              </a:solidFill>
              <a:effectLst/>
              <a:latin typeface="Arial" panose="020B0604020202020204" pitchFamily="34" charset="0"/>
              <a:ea typeface="Arial" panose="020B0604020202020204" pitchFamily="34" charset="0"/>
            </a:endParaRPr>
          </a:p>
          <a:p>
            <a:pPr>
              <a:lnSpc>
                <a:spcPct val="110000"/>
              </a:lnSpc>
              <a:spcAft>
                <a:spcPts val="1200"/>
              </a:spcAft>
              <a:tabLst>
                <a:tab pos="4140835" algn="l"/>
              </a:tabLst>
            </a:pPr>
            <a:r>
              <a:rPr lang="en-GB" sz="1800">
                <a:solidFill>
                  <a:srgbClr val="000000"/>
                </a:solidFill>
                <a:effectLst/>
                <a:latin typeface="Arial" panose="020B0604020202020204" pitchFamily="34" charset="0"/>
                <a:ea typeface="Arial" panose="020B0604020202020204" pitchFamily="34" charset="0"/>
              </a:rPr>
              <a:t>This way it only retains the time points that I do want, including the latest data points. Negating is better than just specifying what to include because that way you won’t to keep changing the range to include the latest data. </a:t>
            </a:r>
          </a:p>
          <a:p>
            <a:endParaRPr lang="en-GB"/>
          </a:p>
        </p:txBody>
      </p:sp>
      <p:sp>
        <p:nvSpPr>
          <p:cNvPr id="4" name="Slide Number Placeholder 3"/>
          <p:cNvSpPr>
            <a:spLocks noGrp="1"/>
          </p:cNvSpPr>
          <p:nvPr>
            <p:ph type="sldNum" sz="quarter" idx="5"/>
          </p:nvPr>
        </p:nvSpPr>
        <p:spPr/>
        <p:txBody>
          <a:bodyPr/>
          <a:lstStyle/>
          <a:p>
            <a:fld id="{26333EF1-9BE1-3F46-AC92-B087BE00A53D}" type="slidenum">
              <a:rPr lang="en-GB" smtClean="0"/>
              <a:t>9</a:t>
            </a:fld>
            <a:endParaRPr lang="en-GB"/>
          </a:p>
        </p:txBody>
      </p:sp>
    </p:spTree>
    <p:extLst>
      <p:ext uri="{BB962C8B-B14F-4D97-AF65-F5344CB8AC3E}">
        <p14:creationId xmlns:p14="http://schemas.microsoft.com/office/powerpoint/2010/main" val="41850332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video" Target="https://www.youtube.com/embed/4bVQGwtjWk4"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alpha val="50000"/>
          </a:schemeClr>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1368000" y="844300"/>
            <a:ext cx="7398468" cy="997196"/>
          </a:xfrm>
        </p:spPr>
        <p:txBody>
          <a:bodyPr anchor="b" anchorCtr="0"/>
          <a:lstStyle>
            <a:lvl1pPr>
              <a:defRPr sz="3240"/>
            </a:lvl1pPr>
          </a:lstStyle>
          <a:p>
            <a:r>
              <a:rPr lang="en-GB"/>
              <a:t>Title of Presentation</a:t>
            </a:r>
            <a:br>
              <a:rPr lang="en-GB"/>
            </a:br>
            <a:r>
              <a:rPr lang="en-GB"/>
              <a:t>Title line 2</a:t>
            </a:r>
            <a:endParaRPr lang="en-US"/>
          </a:p>
        </p:txBody>
      </p:sp>
      <p:sp>
        <p:nvSpPr>
          <p:cNvPr id="8" name="Subtitle 2"/>
          <p:cNvSpPr>
            <a:spLocks noGrp="1"/>
          </p:cNvSpPr>
          <p:nvPr>
            <p:ph type="subTitle" idx="1" hasCustomPrompt="1"/>
          </p:nvPr>
        </p:nvSpPr>
        <p:spPr>
          <a:xfrm>
            <a:off x="1368000" y="1975503"/>
            <a:ext cx="7398468" cy="481950"/>
          </a:xfrm>
        </p:spPr>
        <p:txBody>
          <a:bodyPr/>
          <a:lstStyle>
            <a:lvl1pPr marL="0" indent="0" algn="l">
              <a:buNone/>
              <a:defRPr sz="1800">
                <a:solidFill>
                  <a:schemeClr val="tx1"/>
                </a:solidFill>
                <a:latin typeface="Arial" panose="020B0604020202020204" pitchFamily="34" charset="0"/>
                <a:cs typeface="Arial" panose="020B0604020202020204" pitchFamily="34" charset="0"/>
              </a:defRPr>
            </a:lvl1pPr>
            <a:lvl2pPr marL="411480" indent="0" algn="ctr">
              <a:buNone/>
              <a:defRPr>
                <a:solidFill>
                  <a:schemeClr val="tx1">
                    <a:tint val="75000"/>
                  </a:schemeClr>
                </a:solidFill>
              </a:defRPr>
            </a:lvl2pPr>
            <a:lvl3pPr marL="822960" indent="0" algn="ctr">
              <a:buNone/>
              <a:defRPr>
                <a:solidFill>
                  <a:schemeClr val="tx1">
                    <a:tint val="75000"/>
                  </a:schemeClr>
                </a:solidFill>
              </a:defRPr>
            </a:lvl3pPr>
            <a:lvl4pPr marL="1234440" indent="0" algn="ctr">
              <a:buNone/>
              <a:defRPr>
                <a:solidFill>
                  <a:schemeClr val="tx1">
                    <a:tint val="75000"/>
                  </a:schemeClr>
                </a:solidFill>
              </a:defRPr>
            </a:lvl4pPr>
            <a:lvl5pPr marL="1645920" indent="0" algn="ctr">
              <a:buNone/>
              <a:defRPr>
                <a:solidFill>
                  <a:schemeClr val="tx1">
                    <a:tint val="75000"/>
                  </a:schemeClr>
                </a:solidFill>
              </a:defRPr>
            </a:lvl5pPr>
            <a:lvl6pPr marL="2057400" indent="0" algn="ctr">
              <a:buNone/>
              <a:defRPr>
                <a:solidFill>
                  <a:schemeClr val="tx1">
                    <a:tint val="75000"/>
                  </a:schemeClr>
                </a:solidFill>
              </a:defRPr>
            </a:lvl6pPr>
            <a:lvl7pPr marL="2468880" indent="0" algn="ctr">
              <a:buNone/>
              <a:defRPr>
                <a:solidFill>
                  <a:schemeClr val="tx1">
                    <a:tint val="75000"/>
                  </a:schemeClr>
                </a:solidFill>
              </a:defRPr>
            </a:lvl7pPr>
            <a:lvl8pPr marL="2880360" indent="0" algn="ctr">
              <a:buNone/>
              <a:defRPr>
                <a:solidFill>
                  <a:schemeClr val="tx1">
                    <a:tint val="75000"/>
                  </a:schemeClr>
                </a:solidFill>
              </a:defRPr>
            </a:lvl8pPr>
            <a:lvl9pPr marL="3291840" indent="0" algn="ctr">
              <a:buNone/>
              <a:defRPr>
                <a:solidFill>
                  <a:schemeClr val="tx1">
                    <a:tint val="75000"/>
                  </a:schemeClr>
                </a:solidFill>
              </a:defRPr>
            </a:lvl9pPr>
          </a:lstStyle>
          <a:p>
            <a:r>
              <a:rPr lang="en-GB"/>
              <a:t>Presenter’s name or subheading</a:t>
            </a:r>
            <a:endParaRPr lang="en-US"/>
          </a:p>
        </p:txBody>
      </p:sp>
      <p:sp>
        <p:nvSpPr>
          <p:cNvPr id="9" name="Text Placeholder 7"/>
          <p:cNvSpPr>
            <a:spLocks noGrp="1"/>
          </p:cNvSpPr>
          <p:nvPr>
            <p:ph type="body" sz="quarter" idx="11" hasCustomPrompt="1"/>
          </p:nvPr>
        </p:nvSpPr>
        <p:spPr>
          <a:xfrm>
            <a:off x="1368426" y="2473666"/>
            <a:ext cx="7398043" cy="406400"/>
          </a:xfrm>
        </p:spPr>
        <p:txBody>
          <a:bodyPr/>
          <a:lstStyle>
            <a:lvl1pPr marL="0" indent="0">
              <a:spcBef>
                <a:spcPts val="0"/>
              </a:spcBef>
              <a:spcAft>
                <a:spcPts val="0"/>
              </a:spcAft>
              <a:buFont typeface="Arial"/>
              <a:buNone/>
              <a:defRPr sz="1800" b="0" i="0" baseline="0">
                <a:solidFill>
                  <a:schemeClr val="accent1"/>
                </a:solidFill>
              </a:defRPr>
            </a:lvl1pPr>
            <a:lvl2pPr marL="0" indent="0">
              <a:spcBef>
                <a:spcPts val="0"/>
              </a:spcBef>
              <a:spcAft>
                <a:spcPts val="0"/>
              </a:spcAft>
              <a:buFont typeface="Arial"/>
              <a:buNone/>
              <a:defRPr b="0" i="0">
                <a:solidFill>
                  <a:schemeClr val="accent1"/>
                </a:solidFill>
              </a:defRPr>
            </a:lvl2pPr>
            <a:lvl3pPr marL="0" indent="0">
              <a:spcBef>
                <a:spcPts val="0"/>
              </a:spcBef>
              <a:spcAft>
                <a:spcPts val="0"/>
              </a:spcAft>
              <a:buNone/>
              <a:defRPr b="0" i="0">
                <a:solidFill>
                  <a:schemeClr val="accent1"/>
                </a:solidFill>
              </a:defRPr>
            </a:lvl3pPr>
            <a:lvl4pPr marL="0" indent="0">
              <a:spcBef>
                <a:spcPts val="0"/>
              </a:spcBef>
              <a:spcAft>
                <a:spcPts val="0"/>
              </a:spcAft>
              <a:buNone/>
              <a:defRPr b="0" i="0">
                <a:solidFill>
                  <a:schemeClr val="accent1"/>
                </a:solidFill>
              </a:defRPr>
            </a:lvl4pPr>
            <a:lvl5pPr marL="0" indent="0">
              <a:spcBef>
                <a:spcPts val="0"/>
              </a:spcBef>
              <a:spcAft>
                <a:spcPts val="0"/>
              </a:spcAft>
              <a:buNone/>
              <a:defRPr b="0" i="0">
                <a:solidFill>
                  <a:schemeClr val="accent1"/>
                </a:solidFill>
              </a:defRPr>
            </a:lvl5pPr>
          </a:lstStyle>
          <a:p>
            <a:pPr lvl="0"/>
            <a:r>
              <a:rPr lang="en-GB"/>
              <a:t>[Month] [Year]</a:t>
            </a:r>
            <a:endParaRPr lang="en-US"/>
          </a:p>
        </p:txBody>
      </p:sp>
      <p:pic>
        <p:nvPicPr>
          <p:cNvPr id="11" name="Picture 10" descr="logolarge6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868" y="4094893"/>
            <a:ext cx="2322438" cy="772230"/>
          </a:xfrm>
          <a:prstGeom prst="rect">
            <a:avLst/>
          </a:prstGeom>
        </p:spPr>
      </p:pic>
    </p:spTree>
    <p:extLst>
      <p:ext uri="{BB962C8B-B14F-4D97-AF65-F5344CB8AC3E}">
        <p14:creationId xmlns:p14="http://schemas.microsoft.com/office/powerpoint/2010/main" val="2818290896"/>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bg2">
            <a:alpha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1237" y="1555366"/>
            <a:ext cx="4212001" cy="3237549"/>
          </a:xfrm>
        </p:spPr>
        <p:txBody>
          <a:bodyPr/>
          <a:lstStyle>
            <a:lvl1pPr marL="0" indent="0">
              <a:spcBef>
                <a:spcPts val="900"/>
              </a:spcBef>
              <a:buFont typeface="+mj-lt"/>
              <a:buNone/>
              <a:defRPr sz="1800"/>
            </a:lvl1pPr>
            <a:lvl2pPr marL="0" indent="0">
              <a:spcBef>
                <a:spcPts val="900"/>
              </a:spcBef>
              <a:buFont typeface="+mj-lt"/>
              <a:buNone/>
              <a:defRPr sz="1800" b="1">
                <a:solidFill>
                  <a:schemeClr val="tx2"/>
                </a:solidFill>
              </a:defRPr>
            </a:lvl2pPr>
            <a:lvl3pPr marL="0" indent="0">
              <a:spcBef>
                <a:spcPts val="900"/>
              </a:spcBef>
              <a:buSzPct val="100000"/>
              <a:buFont typeface="+mj-lt"/>
              <a:buNone/>
              <a:defRPr sz="1800"/>
            </a:lvl3pPr>
            <a:lvl4pPr marL="0" indent="0">
              <a:spcBef>
                <a:spcPts val="900"/>
              </a:spcBef>
              <a:buSzPct val="100000"/>
              <a:buFont typeface="+mj-lt"/>
              <a:buNone/>
              <a:defRPr sz="1800"/>
            </a:lvl4pPr>
            <a:lvl5pPr marL="0" indent="0">
              <a:spcBef>
                <a:spcPts val="900"/>
              </a:spcBef>
              <a:buFont typeface="+mj-lt"/>
              <a:buNone/>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16.11.22</a:t>
            </a:r>
          </a:p>
        </p:txBody>
      </p:sp>
      <p:sp>
        <p:nvSpPr>
          <p:cNvPr id="5" name="Footer Placeholder 4"/>
          <p:cNvSpPr>
            <a:spLocks noGrp="1"/>
          </p:cNvSpPr>
          <p:nvPr>
            <p:ph type="ftr" sz="quarter" idx="11"/>
          </p:nvPr>
        </p:nvSpPr>
        <p:spPr>
          <a:xfrm>
            <a:off x="1368002" y="266158"/>
            <a:ext cx="6091133" cy="204272"/>
          </a:xfrm>
        </p:spPr>
        <p:txBody>
          <a:bodyPr/>
          <a:lstStyle/>
          <a:p>
            <a:r>
              <a:rPr lang="en-GB"/>
              <a:t>Using R to explore why ambulance waiting times have been getting worse?</a:t>
            </a:r>
            <a:endParaRPr lang="en-US"/>
          </a:p>
        </p:txBody>
      </p:sp>
      <p:cxnSp>
        <p:nvCxnSpPr>
          <p:cNvPr id="7" name="Straight Connector 6"/>
          <p:cNvCxnSpPr/>
          <p:nvPr userDrawn="1"/>
        </p:nvCxnSpPr>
        <p:spPr>
          <a:xfrm>
            <a:off x="360003" y="540000"/>
            <a:ext cx="8406469"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userDrawn="1"/>
        </p:nvSpPr>
        <p:spPr>
          <a:xfrm>
            <a:off x="360000" y="592858"/>
            <a:ext cx="8393770" cy="526298"/>
          </a:xfrm>
          <a:prstGeom prst="rect">
            <a:avLst/>
          </a:prstGeom>
          <a:noFill/>
        </p:spPr>
        <p:txBody>
          <a:bodyPr wrap="square" lIns="0" tIns="0" rIns="0" bIns="0" rtlCol="0">
            <a:spAutoFit/>
          </a:bodyPr>
          <a:lstStyle/>
          <a:p>
            <a:r>
              <a:rPr lang="en-GB" sz="3240">
                <a:latin typeface="+mj-lt"/>
              </a:rPr>
              <a:t>About </a:t>
            </a:r>
            <a:r>
              <a:rPr lang="en-GB" sz="3420">
                <a:latin typeface="+mj-lt"/>
              </a:rPr>
              <a:t>us</a:t>
            </a:r>
          </a:p>
        </p:txBody>
      </p:sp>
      <p:sp>
        <p:nvSpPr>
          <p:cNvPr id="17" name="TextBox 16"/>
          <p:cNvSpPr txBox="1"/>
          <p:nvPr userDrawn="1"/>
        </p:nvSpPr>
        <p:spPr>
          <a:xfrm>
            <a:off x="5318656" y="4033156"/>
            <a:ext cx="2479675" cy="782923"/>
          </a:xfrm>
          <a:prstGeom prst="rect">
            <a:avLst/>
          </a:prstGeom>
          <a:solidFill>
            <a:srgbClr val="E30514"/>
          </a:solidFill>
        </p:spPr>
        <p:txBody>
          <a:bodyPr wrap="none" rtlCol="0">
            <a:noAutofit/>
          </a:bodyPr>
          <a:lstStyle/>
          <a:p>
            <a:r>
              <a:rPr lang="en-US" sz="1260">
                <a:solidFill>
                  <a:srgbClr val="FFFFFF"/>
                </a:solidFill>
                <a:latin typeface="+mj-lt"/>
              </a:rPr>
              <a:t>We shine a light on </a:t>
            </a:r>
            <a:br>
              <a:rPr lang="en-US" sz="1260">
                <a:solidFill>
                  <a:srgbClr val="FFFFFF"/>
                </a:solidFill>
                <a:latin typeface="+mj-lt"/>
              </a:rPr>
            </a:br>
            <a:r>
              <a:rPr lang="en-US" sz="1260">
                <a:solidFill>
                  <a:srgbClr val="FFFFFF"/>
                </a:solidFill>
                <a:latin typeface="+mj-lt"/>
              </a:rPr>
              <a:t>how to make successful </a:t>
            </a:r>
            <a:br>
              <a:rPr lang="en-US" sz="1260">
                <a:solidFill>
                  <a:srgbClr val="FFFFFF"/>
                </a:solidFill>
                <a:latin typeface="+mj-lt"/>
              </a:rPr>
            </a:br>
            <a:r>
              <a:rPr lang="en-US" sz="1260">
                <a:solidFill>
                  <a:srgbClr val="FFFFFF"/>
                </a:solidFill>
                <a:latin typeface="+mj-lt"/>
              </a:rPr>
              <a:t>change happen</a:t>
            </a:r>
          </a:p>
        </p:txBody>
      </p:sp>
      <p:pic>
        <p:nvPicPr>
          <p:cNvPr id="11" name="Picture 10" descr="logosmall6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33634" y="191002"/>
            <a:ext cx="940308" cy="306324"/>
          </a:xfrm>
          <a:prstGeom prst="rect">
            <a:avLst/>
          </a:prstGeom>
        </p:spPr>
      </p:pic>
      <p:pic>
        <p:nvPicPr>
          <p:cNvPr id="12" name="Picture 11" descr="shapes.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91248" y="1114699"/>
            <a:ext cx="2912540" cy="2743643"/>
          </a:xfrm>
          <a:prstGeom prst="rect">
            <a:avLst/>
          </a:prstGeom>
          <a:ln w="101600">
            <a:solidFill>
              <a:schemeClr val="bg1"/>
            </a:solidFill>
            <a:miter lim="800000"/>
          </a:ln>
        </p:spPr>
      </p:pic>
      <p:pic>
        <p:nvPicPr>
          <p:cNvPr id="13" name="Picture 12" descr="feet.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39990" y="2964114"/>
            <a:ext cx="1064029" cy="1828800"/>
          </a:xfrm>
          <a:prstGeom prst="rect">
            <a:avLst/>
          </a:prstGeom>
          <a:ln w="101600">
            <a:solidFill>
              <a:schemeClr val="bg1"/>
            </a:solidFill>
            <a:miter lim="800000"/>
          </a:ln>
        </p:spPr>
      </p:pic>
    </p:spTree>
    <p:extLst>
      <p:ext uri="{BB962C8B-B14F-4D97-AF65-F5344CB8AC3E}">
        <p14:creationId xmlns:p14="http://schemas.microsoft.com/office/powerpoint/2010/main" val="2467274758"/>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y in touch">
    <p:bg>
      <p:bgPr>
        <a:solidFill>
          <a:schemeClr val="bg2">
            <a:alpha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003" y="1568451"/>
            <a:ext cx="4212001" cy="3237549"/>
          </a:xfrm>
        </p:spPr>
        <p:txBody>
          <a:bodyPr/>
          <a:lstStyle>
            <a:lvl1pPr marL="259200" indent="-259200">
              <a:spcBef>
                <a:spcPts val="900"/>
              </a:spcBef>
              <a:spcAft>
                <a:spcPts val="450"/>
              </a:spcAft>
              <a:buSzPct val="120000"/>
              <a:buFont typeface="Arial"/>
              <a:buChar char="•"/>
              <a:defRPr sz="1800"/>
            </a:lvl1pPr>
            <a:lvl2pPr marL="0" indent="0">
              <a:spcBef>
                <a:spcPts val="900"/>
              </a:spcBef>
              <a:buFont typeface="+mj-lt"/>
              <a:buNone/>
              <a:defRPr sz="1800" b="1">
                <a:solidFill>
                  <a:schemeClr val="tx2"/>
                </a:solidFill>
              </a:defRPr>
            </a:lvl2pPr>
            <a:lvl3pPr marL="308610" indent="-308610">
              <a:spcBef>
                <a:spcPts val="900"/>
              </a:spcBef>
              <a:buSzPct val="100000"/>
              <a:buFont typeface="Arial" panose="020B0604020202020204" pitchFamily="34" charset="0"/>
              <a:buChar char="•"/>
              <a:defRPr sz="1800"/>
            </a:lvl3pPr>
            <a:lvl4pPr marL="308610" indent="-308610">
              <a:spcBef>
                <a:spcPts val="900"/>
              </a:spcBef>
              <a:buSzPct val="100000"/>
              <a:buFont typeface="Arial" panose="020B0604020202020204" pitchFamily="34" charset="0"/>
              <a:buChar char="•"/>
              <a:defRPr sz="1800"/>
            </a:lvl4pPr>
            <a:lvl5pPr marL="0" indent="0">
              <a:spcBef>
                <a:spcPts val="900"/>
              </a:spcBef>
              <a:buFont typeface="+mj-lt"/>
              <a:buNone/>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16.11.22</a:t>
            </a:r>
          </a:p>
        </p:txBody>
      </p:sp>
      <p:sp>
        <p:nvSpPr>
          <p:cNvPr id="5" name="Footer Placeholder 4"/>
          <p:cNvSpPr>
            <a:spLocks noGrp="1"/>
          </p:cNvSpPr>
          <p:nvPr>
            <p:ph type="ftr" sz="quarter" idx="11"/>
          </p:nvPr>
        </p:nvSpPr>
        <p:spPr>
          <a:xfrm>
            <a:off x="1368001" y="266158"/>
            <a:ext cx="6209667" cy="204272"/>
          </a:xfrm>
        </p:spPr>
        <p:txBody>
          <a:bodyPr/>
          <a:lstStyle/>
          <a:p>
            <a:r>
              <a:rPr lang="en-GB"/>
              <a:t>Using R to explore why ambulance waiting times have been getting worse?</a:t>
            </a:r>
            <a:endParaRPr lang="en-US"/>
          </a:p>
        </p:txBody>
      </p:sp>
      <p:cxnSp>
        <p:nvCxnSpPr>
          <p:cNvPr id="7" name="Straight Connector 6"/>
          <p:cNvCxnSpPr/>
          <p:nvPr userDrawn="1"/>
        </p:nvCxnSpPr>
        <p:spPr>
          <a:xfrm>
            <a:off x="360003" y="540000"/>
            <a:ext cx="8406469"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userDrawn="1"/>
        </p:nvSpPr>
        <p:spPr>
          <a:xfrm>
            <a:off x="360000" y="592857"/>
            <a:ext cx="8393770" cy="498598"/>
          </a:xfrm>
          <a:prstGeom prst="rect">
            <a:avLst/>
          </a:prstGeom>
          <a:noFill/>
        </p:spPr>
        <p:txBody>
          <a:bodyPr wrap="square" lIns="0" tIns="0" rIns="0" bIns="0" rtlCol="0">
            <a:spAutoFit/>
          </a:bodyPr>
          <a:lstStyle/>
          <a:p>
            <a:r>
              <a:rPr lang="en-GB" sz="3240">
                <a:latin typeface="+mj-lt"/>
              </a:rPr>
              <a:t>Stay in touch</a:t>
            </a:r>
          </a:p>
        </p:txBody>
      </p:sp>
      <p:sp>
        <p:nvSpPr>
          <p:cNvPr id="12" name="TextBox 11"/>
          <p:cNvSpPr txBox="1"/>
          <p:nvPr userDrawn="1"/>
        </p:nvSpPr>
        <p:spPr>
          <a:xfrm>
            <a:off x="6273055" y="1150737"/>
            <a:ext cx="1956547" cy="685221"/>
          </a:xfrm>
          <a:prstGeom prst="rect">
            <a:avLst/>
          </a:prstGeom>
          <a:solidFill>
            <a:srgbClr val="E30514"/>
          </a:solidFill>
        </p:spPr>
        <p:txBody>
          <a:bodyPr wrap="square" rtlCol="0">
            <a:noAutofit/>
          </a:bodyPr>
          <a:lstStyle/>
          <a:p>
            <a:r>
              <a:rPr lang="en-US" sz="1440" kern="1200">
                <a:solidFill>
                  <a:srgbClr val="FFFFFF"/>
                </a:solidFill>
                <a:latin typeface="+mj-lt"/>
                <a:ea typeface="+mn-ea"/>
                <a:cs typeface="+mn-cs"/>
              </a:rPr>
              <a:t>@</a:t>
            </a:r>
            <a:r>
              <a:rPr lang="en-US" sz="1440" kern="1200" err="1">
                <a:solidFill>
                  <a:srgbClr val="FFFFFF"/>
                </a:solidFill>
                <a:latin typeface="+mj-lt"/>
                <a:ea typeface="+mn-ea"/>
                <a:cs typeface="+mn-cs"/>
              </a:rPr>
              <a:t>Healthfdn</a:t>
            </a:r>
            <a:endParaRPr lang="en-US" sz="1440" kern="1200">
              <a:solidFill>
                <a:srgbClr val="FFFFFF"/>
              </a:solidFill>
              <a:latin typeface="+mj-lt"/>
              <a:ea typeface="+mn-ea"/>
              <a:cs typeface="+mn-cs"/>
            </a:endParaRPr>
          </a:p>
          <a:p>
            <a:r>
              <a:rPr lang="en-US" sz="1440" kern="1200">
                <a:solidFill>
                  <a:srgbClr val="FFFFFF"/>
                </a:solidFill>
                <a:latin typeface="+mj-lt"/>
                <a:ea typeface="+mn-ea"/>
                <a:cs typeface="+mn-cs"/>
              </a:rPr>
              <a:t>health.org.uk</a:t>
            </a:r>
          </a:p>
        </p:txBody>
      </p:sp>
      <p:pic>
        <p:nvPicPr>
          <p:cNvPr id="11" name="Picture 10" descr="round.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33398" y="2057396"/>
            <a:ext cx="2434616" cy="2319622"/>
          </a:xfrm>
          <a:prstGeom prst="rect">
            <a:avLst/>
          </a:prstGeom>
          <a:ln w="101600">
            <a:solidFill>
              <a:schemeClr val="bg1"/>
            </a:solidFill>
            <a:miter lim="800000"/>
          </a:ln>
        </p:spPr>
      </p:pic>
      <p:pic>
        <p:nvPicPr>
          <p:cNvPr id="13" name="Picture 12" descr="people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79502" y="1231425"/>
            <a:ext cx="1256199" cy="1411606"/>
          </a:xfrm>
          <a:prstGeom prst="rect">
            <a:avLst/>
          </a:prstGeom>
          <a:ln w="101600">
            <a:solidFill>
              <a:srgbClr val="FFFFFF"/>
            </a:solidFill>
            <a:miter lim="800000"/>
          </a:ln>
        </p:spPr>
      </p:pic>
      <p:pic>
        <p:nvPicPr>
          <p:cNvPr id="15" name="Picture 14" descr="logosmall600.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33634" y="191002"/>
            <a:ext cx="940308" cy="306324"/>
          </a:xfrm>
          <a:prstGeom prst="rect">
            <a:avLst/>
          </a:prstGeom>
        </p:spPr>
      </p:pic>
    </p:spTree>
    <p:extLst>
      <p:ext uri="{BB962C8B-B14F-4D97-AF65-F5344CB8AC3E}">
        <p14:creationId xmlns:p14="http://schemas.microsoft.com/office/powerpoint/2010/main" val="4283335713"/>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2">
            <a:alpha val="50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68000" y="1974677"/>
            <a:ext cx="6692267" cy="481950"/>
          </a:xfrm>
        </p:spPr>
        <p:txBody>
          <a:bodyPr/>
          <a:lstStyle>
            <a:lvl1pPr marL="0" indent="0" algn="l">
              <a:buNone/>
              <a:defRPr lang="en-US" sz="1800" dirty="0"/>
            </a:lvl1pPr>
            <a:lvl2pPr marL="411480" indent="0" algn="ctr">
              <a:buNone/>
              <a:defRPr>
                <a:solidFill>
                  <a:schemeClr val="tx1">
                    <a:tint val="75000"/>
                  </a:schemeClr>
                </a:solidFill>
              </a:defRPr>
            </a:lvl2pPr>
            <a:lvl3pPr marL="822960" indent="0" algn="ctr">
              <a:buNone/>
              <a:defRPr>
                <a:solidFill>
                  <a:schemeClr val="tx1">
                    <a:tint val="75000"/>
                  </a:schemeClr>
                </a:solidFill>
              </a:defRPr>
            </a:lvl3pPr>
            <a:lvl4pPr marL="1234440" indent="0" algn="ctr">
              <a:buNone/>
              <a:defRPr>
                <a:solidFill>
                  <a:schemeClr val="tx1">
                    <a:tint val="75000"/>
                  </a:schemeClr>
                </a:solidFill>
              </a:defRPr>
            </a:lvl4pPr>
            <a:lvl5pPr marL="1645920" indent="0" algn="ctr">
              <a:buNone/>
              <a:defRPr>
                <a:solidFill>
                  <a:schemeClr val="tx1">
                    <a:tint val="75000"/>
                  </a:schemeClr>
                </a:solidFill>
              </a:defRPr>
            </a:lvl5pPr>
            <a:lvl6pPr marL="2057400" indent="0" algn="ctr">
              <a:buNone/>
              <a:defRPr>
                <a:solidFill>
                  <a:schemeClr val="tx1">
                    <a:tint val="75000"/>
                  </a:schemeClr>
                </a:solidFill>
              </a:defRPr>
            </a:lvl6pPr>
            <a:lvl7pPr marL="2468880" indent="0" algn="ctr">
              <a:buNone/>
              <a:defRPr>
                <a:solidFill>
                  <a:schemeClr val="tx1">
                    <a:tint val="75000"/>
                  </a:schemeClr>
                </a:solidFill>
              </a:defRPr>
            </a:lvl7pPr>
            <a:lvl8pPr marL="2880360" indent="0" algn="ctr">
              <a:buNone/>
              <a:defRPr>
                <a:solidFill>
                  <a:schemeClr val="tx1">
                    <a:tint val="75000"/>
                  </a:schemeClr>
                </a:solidFill>
              </a:defRPr>
            </a:lvl8pPr>
            <a:lvl9pPr marL="3291840" indent="0" algn="ctr">
              <a:buNone/>
              <a:defRPr>
                <a:solidFill>
                  <a:schemeClr val="tx1">
                    <a:tint val="75000"/>
                  </a:schemeClr>
                </a:solidFill>
              </a:defRPr>
            </a:lvl9pPr>
          </a:lstStyle>
          <a:p>
            <a:r>
              <a:rPr lang="en-GB"/>
              <a:t>Insert a subheading here if required</a:t>
            </a:r>
            <a:endParaRPr lang="en-US"/>
          </a:p>
        </p:txBody>
      </p:sp>
      <p:sp>
        <p:nvSpPr>
          <p:cNvPr id="10" name="TextBox 9"/>
          <p:cNvSpPr txBox="1"/>
          <p:nvPr userDrawn="1"/>
        </p:nvSpPr>
        <p:spPr>
          <a:xfrm>
            <a:off x="1368000" y="1245677"/>
            <a:ext cx="7398468" cy="729000"/>
          </a:xfrm>
          <a:prstGeom prst="rect">
            <a:avLst/>
          </a:prstGeom>
          <a:noFill/>
        </p:spPr>
        <p:txBody>
          <a:bodyPr wrap="square" lIns="0" rIns="0" bIns="0" rtlCol="0">
            <a:noAutofit/>
          </a:bodyPr>
          <a:lstStyle/>
          <a:p>
            <a:r>
              <a:rPr lang="en-US" sz="3780">
                <a:latin typeface="+mj-lt"/>
              </a:rPr>
              <a:t>Thank you</a:t>
            </a:r>
          </a:p>
        </p:txBody>
      </p:sp>
      <p:pic>
        <p:nvPicPr>
          <p:cNvPr id="6" name="Picture 5" descr="logolarge6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869" y="4050915"/>
            <a:ext cx="2322438" cy="772230"/>
          </a:xfrm>
          <a:prstGeom prst="rect">
            <a:avLst/>
          </a:prstGeom>
        </p:spPr>
      </p:pic>
    </p:spTree>
    <p:extLst>
      <p:ext uri="{BB962C8B-B14F-4D97-AF65-F5344CB8AC3E}">
        <p14:creationId xmlns:p14="http://schemas.microsoft.com/office/powerpoint/2010/main" val="1316375264"/>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000" y="1349999"/>
            <a:ext cx="7200734" cy="3456000"/>
          </a:xfrm>
        </p:spPr>
        <p:txBody>
          <a:bodyPr/>
          <a:lstStyle>
            <a:lvl1pPr marL="324000" indent="-324000">
              <a:spcBef>
                <a:spcPts val="900"/>
              </a:spcBef>
              <a:buFont typeface="+mj-lt"/>
              <a:buAutoNum type="arabicPeriod"/>
              <a:defRPr sz="1800"/>
            </a:lvl1pPr>
            <a:lvl2pPr marL="324000" indent="-324000">
              <a:spcBef>
                <a:spcPts val="900"/>
              </a:spcBef>
              <a:buFont typeface="+mj-lt"/>
              <a:buAutoNum type="arabicPeriod"/>
              <a:defRPr sz="1800" b="1">
                <a:solidFill>
                  <a:srgbClr val="E30514"/>
                </a:solidFill>
              </a:defRPr>
            </a:lvl2pPr>
            <a:lvl3pPr marL="324000" indent="-324000">
              <a:spcBef>
                <a:spcPts val="900"/>
              </a:spcBef>
              <a:buSzPct val="100000"/>
              <a:buFont typeface="+mj-lt"/>
              <a:buAutoNum type="arabicPeriod"/>
              <a:defRPr sz="1800"/>
            </a:lvl3pPr>
            <a:lvl4pPr marL="324000" indent="-324000">
              <a:spcBef>
                <a:spcPts val="900"/>
              </a:spcBef>
              <a:buSzPct val="100000"/>
              <a:buFont typeface="+mj-lt"/>
              <a:buAutoNum type="arabicPeriod"/>
              <a:defRPr sz="1800"/>
            </a:lvl4pPr>
            <a:lvl5pPr marL="324000" indent="-324000">
              <a:spcBef>
                <a:spcPts val="900"/>
              </a:spcBef>
              <a:buFont typeface="+mj-lt"/>
              <a:buAutoNum type="arabicPeriod"/>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16.11.22</a:t>
            </a:r>
          </a:p>
        </p:txBody>
      </p:sp>
      <p:sp>
        <p:nvSpPr>
          <p:cNvPr id="5" name="Footer Placeholder 4"/>
          <p:cNvSpPr>
            <a:spLocks noGrp="1"/>
          </p:cNvSpPr>
          <p:nvPr>
            <p:ph type="ftr" sz="quarter" idx="11"/>
          </p:nvPr>
        </p:nvSpPr>
        <p:spPr/>
        <p:txBody>
          <a:bodyPr/>
          <a:lstStyle/>
          <a:p>
            <a:r>
              <a:rPr lang="en-GB"/>
              <a:t>Using R to explore why ambulance waiting times have been getting worse?</a:t>
            </a:r>
            <a:endParaRPr lang="en-US"/>
          </a:p>
        </p:txBody>
      </p:sp>
      <p:sp>
        <p:nvSpPr>
          <p:cNvPr id="6" name="Slide Number Placeholder 5"/>
          <p:cNvSpPr>
            <a:spLocks noGrp="1"/>
          </p:cNvSpPr>
          <p:nvPr>
            <p:ph type="sldNum" sz="quarter" idx="12"/>
          </p:nvPr>
        </p:nvSpPr>
        <p:spPr/>
        <p:txBody>
          <a:bodyPr/>
          <a:lstStyle/>
          <a:p>
            <a:fld id="{4B096CFE-13EB-9C46-AD64-3E2A74317CB2}" type="slidenum">
              <a:t>‹#›</a:t>
            </a:fld>
            <a:endParaRPr lang="en-US"/>
          </a:p>
        </p:txBody>
      </p:sp>
      <p:cxnSp>
        <p:nvCxnSpPr>
          <p:cNvPr id="7" name="Straight Connector 6"/>
          <p:cNvCxnSpPr/>
          <p:nvPr userDrawn="1"/>
        </p:nvCxnSpPr>
        <p:spPr>
          <a:xfrm>
            <a:off x="360003" y="540000"/>
            <a:ext cx="8406469"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userDrawn="1"/>
        </p:nvSpPr>
        <p:spPr>
          <a:xfrm>
            <a:off x="360000" y="592857"/>
            <a:ext cx="8393770" cy="498598"/>
          </a:xfrm>
          <a:prstGeom prst="rect">
            <a:avLst/>
          </a:prstGeom>
          <a:noFill/>
        </p:spPr>
        <p:txBody>
          <a:bodyPr wrap="square" lIns="0" tIns="0" rIns="0" bIns="0" rtlCol="0">
            <a:spAutoFit/>
          </a:bodyPr>
          <a:lstStyle/>
          <a:p>
            <a:r>
              <a:rPr lang="en-GB" sz="3240">
                <a:latin typeface="+mj-lt"/>
              </a:rPr>
              <a:t>Contents</a:t>
            </a:r>
          </a:p>
        </p:txBody>
      </p:sp>
      <p:pic>
        <p:nvPicPr>
          <p:cNvPr id="11" name="Picture 10" descr="logosmall6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33634" y="191002"/>
            <a:ext cx="940308" cy="306324"/>
          </a:xfrm>
          <a:prstGeom prst="rect">
            <a:avLst/>
          </a:prstGeom>
        </p:spPr>
      </p:pic>
    </p:spTree>
    <p:extLst>
      <p:ext uri="{BB962C8B-B14F-4D97-AF65-F5344CB8AC3E}">
        <p14:creationId xmlns:p14="http://schemas.microsoft.com/office/powerpoint/2010/main" val="418227509"/>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Gener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60000" y="1349999"/>
            <a:ext cx="7192268" cy="3456000"/>
          </a:xfrm>
        </p:spPr>
        <p:txBody>
          <a:bodyPr/>
          <a:lstStyle>
            <a:lvl1pPr>
              <a:buNone/>
              <a:defRPr sz="1800"/>
            </a:lvl1pPr>
            <a:lvl2pPr>
              <a:buNone/>
              <a:defRPr sz="1800" b="1">
                <a:solidFill>
                  <a:srgbClr val="E30514"/>
                </a:solidFill>
              </a:defRPr>
            </a:lvl2pPr>
            <a:lvl3pPr>
              <a:defRPr sz="18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16.11.22</a:t>
            </a:r>
          </a:p>
        </p:txBody>
      </p:sp>
      <p:sp>
        <p:nvSpPr>
          <p:cNvPr id="5" name="Footer Placeholder 4"/>
          <p:cNvSpPr>
            <a:spLocks noGrp="1"/>
          </p:cNvSpPr>
          <p:nvPr>
            <p:ph type="ftr" sz="quarter" idx="11"/>
          </p:nvPr>
        </p:nvSpPr>
        <p:spPr/>
        <p:txBody>
          <a:bodyPr/>
          <a:lstStyle/>
          <a:p>
            <a:r>
              <a:rPr lang="en-GB"/>
              <a:t>Using R to explore why ambulance waiting times have been getting worse?</a:t>
            </a:r>
            <a:endParaRPr lang="en-US"/>
          </a:p>
        </p:txBody>
      </p:sp>
      <p:sp>
        <p:nvSpPr>
          <p:cNvPr id="6" name="Slide Number Placeholder 5"/>
          <p:cNvSpPr>
            <a:spLocks noGrp="1"/>
          </p:cNvSpPr>
          <p:nvPr>
            <p:ph type="sldNum" sz="quarter" idx="12"/>
          </p:nvPr>
        </p:nvSpPr>
        <p:spPr/>
        <p:txBody>
          <a:bodyPr/>
          <a:lstStyle/>
          <a:p>
            <a:fld id="{4B096CFE-13EB-9C46-AD64-3E2A74317CB2}" type="slidenum">
              <a:t>‹#›</a:t>
            </a:fld>
            <a:endParaRPr lang="en-US"/>
          </a:p>
        </p:txBody>
      </p:sp>
      <p:cxnSp>
        <p:nvCxnSpPr>
          <p:cNvPr id="7" name="Straight Connector 6"/>
          <p:cNvCxnSpPr/>
          <p:nvPr userDrawn="1"/>
        </p:nvCxnSpPr>
        <p:spPr>
          <a:xfrm>
            <a:off x="360003" y="540000"/>
            <a:ext cx="8406469"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logosmall6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33634" y="191002"/>
            <a:ext cx="940308" cy="306324"/>
          </a:xfrm>
          <a:prstGeom prst="rect">
            <a:avLst/>
          </a:prstGeom>
        </p:spPr>
      </p:pic>
    </p:spTree>
    <p:extLst>
      <p:ext uri="{BB962C8B-B14F-4D97-AF65-F5344CB8AC3E}">
        <p14:creationId xmlns:p14="http://schemas.microsoft.com/office/powerpoint/2010/main" val="831835522"/>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with 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60000" y="1350000"/>
            <a:ext cx="7192268" cy="3297064"/>
          </a:xfrm>
        </p:spPr>
        <p:txBody>
          <a:bodyPr/>
          <a:lstStyle>
            <a:lvl1pPr>
              <a:buNone/>
              <a:defRPr sz="1800"/>
            </a:lvl1pPr>
            <a:lvl2pPr>
              <a:buNone/>
              <a:defRPr sz="1800" b="1">
                <a:solidFill>
                  <a:srgbClr val="E30514"/>
                </a:solidFill>
              </a:defRPr>
            </a:lvl2pPr>
            <a:lvl3pPr>
              <a:defRPr sz="18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16.11.22</a:t>
            </a:r>
          </a:p>
        </p:txBody>
      </p:sp>
      <p:sp>
        <p:nvSpPr>
          <p:cNvPr id="5" name="Footer Placeholder 4"/>
          <p:cNvSpPr>
            <a:spLocks noGrp="1"/>
          </p:cNvSpPr>
          <p:nvPr>
            <p:ph type="ftr" sz="quarter" idx="11"/>
          </p:nvPr>
        </p:nvSpPr>
        <p:spPr/>
        <p:txBody>
          <a:bodyPr/>
          <a:lstStyle/>
          <a:p>
            <a:r>
              <a:rPr lang="en-GB"/>
              <a:t>Using R to explore why ambulance waiting times have been getting worse?</a:t>
            </a:r>
            <a:endParaRPr lang="en-US"/>
          </a:p>
        </p:txBody>
      </p:sp>
      <p:sp>
        <p:nvSpPr>
          <p:cNvPr id="6" name="Slide Number Placeholder 5"/>
          <p:cNvSpPr>
            <a:spLocks noGrp="1"/>
          </p:cNvSpPr>
          <p:nvPr>
            <p:ph type="sldNum" sz="quarter" idx="12"/>
          </p:nvPr>
        </p:nvSpPr>
        <p:spPr/>
        <p:txBody>
          <a:bodyPr/>
          <a:lstStyle/>
          <a:p>
            <a:fld id="{4B096CFE-13EB-9C46-AD64-3E2A74317CB2}" type="slidenum">
              <a:t>‹#›</a:t>
            </a:fld>
            <a:endParaRPr lang="en-US"/>
          </a:p>
        </p:txBody>
      </p:sp>
      <p:cxnSp>
        <p:nvCxnSpPr>
          <p:cNvPr id="7" name="Straight Connector 6"/>
          <p:cNvCxnSpPr/>
          <p:nvPr userDrawn="1"/>
        </p:nvCxnSpPr>
        <p:spPr>
          <a:xfrm>
            <a:off x="360003" y="540000"/>
            <a:ext cx="8406469"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2"/>
          <p:cNvSpPr>
            <a:spLocks noGrp="1"/>
          </p:cNvSpPr>
          <p:nvPr>
            <p:ph type="body" sz="quarter" idx="13" hasCustomPrompt="1"/>
          </p:nvPr>
        </p:nvSpPr>
        <p:spPr>
          <a:xfrm>
            <a:off x="360897" y="4764690"/>
            <a:ext cx="7191375" cy="204432"/>
          </a:xfrm>
        </p:spPr>
        <p:txBody>
          <a:bodyPr/>
          <a:lstStyle>
            <a:lvl1pPr>
              <a:defRPr sz="1080" baseline="0"/>
            </a:lvl1pPr>
          </a:lstStyle>
          <a:p>
            <a:pPr lvl="0"/>
            <a:r>
              <a:rPr lang="en-GB"/>
              <a:t>Click to edit chart reference style</a:t>
            </a:r>
          </a:p>
        </p:txBody>
      </p:sp>
      <p:pic>
        <p:nvPicPr>
          <p:cNvPr id="11" name="Picture 10" descr="logosmall6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33634" y="191002"/>
            <a:ext cx="940308" cy="306324"/>
          </a:xfrm>
          <a:prstGeom prst="rect">
            <a:avLst/>
          </a:prstGeom>
        </p:spPr>
      </p:pic>
    </p:spTree>
    <p:extLst>
      <p:ext uri="{BB962C8B-B14F-4D97-AF65-F5344CB8AC3E}">
        <p14:creationId xmlns:p14="http://schemas.microsoft.com/office/powerpoint/2010/main" val="2443462198"/>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4"/>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368000" y="1280177"/>
            <a:ext cx="6177493" cy="553998"/>
          </a:xfrm>
        </p:spPr>
        <p:txBody>
          <a:bodyPr anchor="b" anchorCtr="0"/>
          <a:lstStyle>
            <a:lvl1pPr algn="l">
              <a:defRPr sz="3600" b="0" cap="none">
                <a:solidFill>
                  <a:schemeClr val="bg1"/>
                </a:solidFill>
              </a:defRPr>
            </a:lvl1pPr>
          </a:lstStyle>
          <a:p>
            <a:r>
              <a:rPr lang="en-GB"/>
              <a:t>Coloured divider</a:t>
            </a:r>
            <a:endParaRPr lang="en-US"/>
          </a:p>
        </p:txBody>
      </p:sp>
      <p:sp>
        <p:nvSpPr>
          <p:cNvPr id="6" name="Text Placeholder 2"/>
          <p:cNvSpPr>
            <a:spLocks noGrp="1"/>
          </p:cNvSpPr>
          <p:nvPr>
            <p:ph type="body" idx="1" hasCustomPrompt="1"/>
          </p:nvPr>
        </p:nvSpPr>
        <p:spPr>
          <a:xfrm>
            <a:off x="1368000" y="1961977"/>
            <a:ext cx="6177493" cy="1125140"/>
          </a:xfrm>
        </p:spPr>
        <p:txBody>
          <a:bodyPr anchor="t" anchorCtr="0"/>
          <a:lstStyle>
            <a:lvl1pPr marL="0" indent="0">
              <a:buNone/>
              <a:defRPr sz="1800">
                <a:solidFill>
                  <a:srgbClr val="FFFFFF"/>
                </a:solidFill>
              </a:defRPr>
            </a:lvl1pPr>
            <a:lvl2pPr marL="411480" indent="0">
              <a:buNone/>
              <a:defRPr sz="1620">
                <a:solidFill>
                  <a:schemeClr val="tx1">
                    <a:tint val="75000"/>
                  </a:schemeClr>
                </a:solidFill>
              </a:defRPr>
            </a:lvl2pPr>
            <a:lvl3pPr marL="822960" indent="0">
              <a:buNone/>
              <a:defRPr sz="1440">
                <a:solidFill>
                  <a:schemeClr val="tx1">
                    <a:tint val="75000"/>
                  </a:schemeClr>
                </a:solidFill>
              </a:defRPr>
            </a:lvl3pPr>
            <a:lvl4pPr marL="1234440" indent="0">
              <a:buNone/>
              <a:defRPr sz="1260">
                <a:solidFill>
                  <a:schemeClr val="tx1">
                    <a:tint val="75000"/>
                  </a:schemeClr>
                </a:solidFill>
              </a:defRPr>
            </a:lvl4pPr>
            <a:lvl5pPr marL="1645920" indent="0">
              <a:buNone/>
              <a:defRPr sz="1260">
                <a:solidFill>
                  <a:schemeClr val="tx1">
                    <a:tint val="75000"/>
                  </a:schemeClr>
                </a:solidFill>
              </a:defRPr>
            </a:lvl5pPr>
            <a:lvl6pPr marL="2057400" indent="0">
              <a:buNone/>
              <a:defRPr sz="1260">
                <a:solidFill>
                  <a:schemeClr val="tx1">
                    <a:tint val="75000"/>
                  </a:schemeClr>
                </a:solidFill>
              </a:defRPr>
            </a:lvl6pPr>
            <a:lvl7pPr marL="2468880" indent="0">
              <a:buNone/>
              <a:defRPr sz="1260">
                <a:solidFill>
                  <a:schemeClr val="tx1">
                    <a:tint val="75000"/>
                  </a:schemeClr>
                </a:solidFill>
              </a:defRPr>
            </a:lvl7pPr>
            <a:lvl8pPr marL="2880360" indent="0">
              <a:buNone/>
              <a:defRPr sz="1260">
                <a:solidFill>
                  <a:schemeClr val="tx1">
                    <a:tint val="75000"/>
                  </a:schemeClr>
                </a:solidFill>
              </a:defRPr>
            </a:lvl8pPr>
            <a:lvl9pPr marL="3291840" indent="0">
              <a:buNone/>
              <a:defRPr sz="1260">
                <a:solidFill>
                  <a:schemeClr val="tx1">
                    <a:tint val="75000"/>
                  </a:schemeClr>
                </a:solidFill>
              </a:defRPr>
            </a:lvl9pPr>
          </a:lstStyle>
          <a:p>
            <a:pPr lvl="0"/>
            <a:r>
              <a:rPr lang="en-GB"/>
              <a:t>Insert subheading here if required</a:t>
            </a:r>
          </a:p>
        </p:txBody>
      </p:sp>
    </p:spTree>
    <p:extLst>
      <p:ext uri="{BB962C8B-B14F-4D97-AF65-F5344CB8AC3E}">
        <p14:creationId xmlns:p14="http://schemas.microsoft.com/office/powerpoint/2010/main" val="3532053646"/>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60003" y="621431"/>
            <a:ext cx="8406469" cy="470898"/>
          </a:xfrm>
        </p:spPr>
        <p:txBody>
          <a:bodyPr/>
          <a:lstStyle>
            <a:lvl1pPr>
              <a:defRPr lang="en-US" sz="3060" dirty="0"/>
            </a:lvl1pPr>
          </a:lstStyle>
          <a:p>
            <a:r>
              <a:rPr lang="en-US"/>
              <a:t>Click to edit Master title style</a:t>
            </a:r>
          </a:p>
        </p:txBody>
      </p:sp>
      <p:sp>
        <p:nvSpPr>
          <p:cNvPr id="3" name="Content Placeholder 2"/>
          <p:cNvSpPr>
            <a:spLocks noGrp="1"/>
          </p:cNvSpPr>
          <p:nvPr>
            <p:ph sz="half" idx="1"/>
          </p:nvPr>
        </p:nvSpPr>
        <p:spPr>
          <a:xfrm>
            <a:off x="360000" y="1349999"/>
            <a:ext cx="4122000" cy="3456000"/>
          </a:xfrm>
        </p:spPr>
        <p:txBody>
          <a:bodyPr/>
          <a:lstStyle>
            <a:lvl1pPr>
              <a:defRPr lang="en-US" sz="1800" dirty="0" smtClean="0"/>
            </a:lvl1pPr>
            <a:lvl2pPr>
              <a:defRPr sz="1800">
                <a:solidFill>
                  <a:srgbClr val="E30514"/>
                </a:solidFill>
              </a:defRPr>
            </a:lvl2pPr>
            <a:lvl3pPr>
              <a:defRPr sz="1800"/>
            </a:lvl3pPr>
            <a:lvl4pPr>
              <a:defRPr sz="1800"/>
            </a:lvl4pPr>
            <a:lvl5pPr>
              <a:defRPr sz="1800"/>
            </a:lvl5pPr>
            <a:lvl6pPr>
              <a:defRPr sz="1620"/>
            </a:lvl6pPr>
            <a:lvl7pPr>
              <a:defRPr sz="1620"/>
            </a:lvl7pPr>
            <a:lvl8pPr>
              <a:defRPr sz="1620"/>
            </a:lvl8pPr>
            <a:lvl9pPr>
              <a:defRPr sz="162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648200" y="1349999"/>
            <a:ext cx="4122000" cy="3456000"/>
          </a:xfrm>
        </p:spPr>
        <p:txBody>
          <a:bodyPr/>
          <a:lstStyle>
            <a:lvl1pPr>
              <a:defRPr sz="1800" baseline="0"/>
            </a:lvl1pPr>
            <a:lvl2pPr>
              <a:defRPr sz="1800">
                <a:solidFill>
                  <a:srgbClr val="E30514"/>
                </a:solidFill>
              </a:defRPr>
            </a:lvl2pPr>
            <a:lvl3pPr>
              <a:defRPr sz="1800"/>
            </a:lvl3pPr>
            <a:lvl4pPr>
              <a:defRPr sz="1800"/>
            </a:lvl4pPr>
            <a:lvl5pPr>
              <a:defRPr sz="1800"/>
            </a:lvl5pPr>
            <a:lvl6pPr>
              <a:defRPr sz="1620"/>
            </a:lvl6pPr>
            <a:lvl7pPr>
              <a:defRPr sz="1620"/>
            </a:lvl7pPr>
            <a:lvl8pPr>
              <a:defRPr sz="1620"/>
            </a:lvl8pPr>
            <a:lvl9pPr>
              <a:defRPr sz="1620"/>
            </a:lvl9pPr>
          </a:lstStyle>
          <a:p>
            <a:pPr lvl="0"/>
            <a:r>
              <a:rPr lang="en-GB"/>
              <a:t>Click to add copy or image</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lvl1pPr>
              <a:defRPr sz="945"/>
            </a:lvl1pPr>
          </a:lstStyle>
          <a:p>
            <a:r>
              <a:rPr lang="en-US"/>
              <a:t>16.11.22</a:t>
            </a:r>
          </a:p>
        </p:txBody>
      </p:sp>
      <p:sp>
        <p:nvSpPr>
          <p:cNvPr id="6" name="Footer Placeholder 5"/>
          <p:cNvSpPr>
            <a:spLocks noGrp="1"/>
          </p:cNvSpPr>
          <p:nvPr>
            <p:ph type="ftr" sz="quarter" idx="11"/>
          </p:nvPr>
        </p:nvSpPr>
        <p:spPr/>
        <p:txBody>
          <a:bodyPr/>
          <a:lstStyle>
            <a:lvl1pPr>
              <a:defRPr sz="945"/>
            </a:lvl1pPr>
          </a:lstStyle>
          <a:p>
            <a:r>
              <a:rPr lang="en-GB"/>
              <a:t>Using R to explore why ambulance waiting times have been getting worse?</a:t>
            </a:r>
            <a:endParaRPr lang="en-US"/>
          </a:p>
        </p:txBody>
      </p:sp>
      <p:sp>
        <p:nvSpPr>
          <p:cNvPr id="7" name="Slide Number Placeholder 6"/>
          <p:cNvSpPr>
            <a:spLocks noGrp="1"/>
          </p:cNvSpPr>
          <p:nvPr>
            <p:ph type="sldNum" sz="quarter" idx="12"/>
          </p:nvPr>
        </p:nvSpPr>
        <p:spPr/>
        <p:txBody>
          <a:bodyPr/>
          <a:lstStyle/>
          <a:p>
            <a:fld id="{4B096CFE-13EB-9C46-AD64-3E2A74317CB2}" type="slidenum">
              <a:t>‹#›</a:t>
            </a:fld>
            <a:endParaRPr lang="en-US"/>
          </a:p>
        </p:txBody>
      </p:sp>
      <p:cxnSp>
        <p:nvCxnSpPr>
          <p:cNvPr id="8" name="Straight Connector 7"/>
          <p:cNvCxnSpPr/>
          <p:nvPr userDrawn="1"/>
        </p:nvCxnSpPr>
        <p:spPr>
          <a:xfrm>
            <a:off x="360003" y="540000"/>
            <a:ext cx="8406469"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logosmall6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29892" y="178594"/>
            <a:ext cx="940308" cy="306324"/>
          </a:xfrm>
          <a:prstGeom prst="rect">
            <a:avLst/>
          </a:prstGeom>
        </p:spPr>
      </p:pic>
    </p:spTree>
    <p:extLst>
      <p:ext uri="{BB962C8B-B14F-4D97-AF65-F5344CB8AC3E}">
        <p14:creationId xmlns:p14="http://schemas.microsoft.com/office/powerpoint/2010/main" val="2266760859"/>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Pull Ou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8002" y="567000"/>
            <a:ext cx="6836199" cy="1107995"/>
          </a:xfrm>
        </p:spPr>
        <p:txBody>
          <a:bodyPr/>
          <a:lstStyle>
            <a:lvl1pPr>
              <a:lnSpc>
                <a:spcPts val="4320"/>
              </a:lnSpc>
              <a:spcAft>
                <a:spcPts val="1350"/>
              </a:spcAft>
              <a:defRPr sz="2970" baseline="0">
                <a:solidFill>
                  <a:schemeClr val="tx1"/>
                </a:solidFill>
              </a:defRPr>
            </a:lvl1pPr>
          </a:lstStyle>
          <a:p>
            <a:r>
              <a:rPr lang="en-GB"/>
              <a:t>“Pull out statement or quote slide” use bold italic font for source</a:t>
            </a:r>
            <a:endParaRPr lang="en-US"/>
          </a:p>
        </p:txBody>
      </p:sp>
    </p:spTree>
    <p:extLst>
      <p:ext uri="{BB962C8B-B14F-4D97-AF65-F5344CB8AC3E}">
        <p14:creationId xmlns:p14="http://schemas.microsoft.com/office/powerpoint/2010/main" val="4132298151"/>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slide imag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0" y="0"/>
            <a:ext cx="9144000" cy="5143500"/>
          </a:xfrm>
        </p:spPr>
        <p:txBody>
          <a:bodyPr/>
          <a:lstStyle>
            <a:lvl1pPr algn="ctr">
              <a:defRPr/>
            </a:lvl1pPr>
            <a:lvl2pPr algn="ctr">
              <a:defRPr/>
            </a:lvl2pPr>
            <a:lvl3pPr algn="ctr">
              <a:defRPr/>
            </a:lvl3pPr>
            <a:lvl4pPr algn="ctr">
              <a:defRPr/>
            </a:lvl4pPr>
            <a:lvl5pPr algn="ctr">
              <a:defRPr/>
            </a:lvl5pPr>
          </a:lstStyle>
          <a:p>
            <a:pPr lvl="0"/>
            <a:r>
              <a:rPr lang="en-GB"/>
              <a:t>Click to add full page charts, infographics</a:t>
            </a:r>
            <a:br>
              <a:rPr lang="en-GB"/>
            </a:br>
            <a:r>
              <a:rPr lang="en-GB"/>
              <a:t>tables, video and smartart</a:t>
            </a:r>
            <a:endParaRPr lang="en-US"/>
          </a:p>
        </p:txBody>
      </p:sp>
    </p:spTree>
    <p:extLst>
      <p:ext uri="{BB962C8B-B14F-4D97-AF65-F5344CB8AC3E}">
        <p14:creationId xmlns:p14="http://schemas.microsoft.com/office/powerpoint/2010/main" val="489044690"/>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bout us Animation">
    <p:spTree>
      <p:nvGrpSpPr>
        <p:cNvPr id="1" name=""/>
        <p:cNvGrpSpPr/>
        <p:nvPr/>
      </p:nvGrpSpPr>
      <p:grpSpPr>
        <a:xfrm>
          <a:off x="0" y="0"/>
          <a:ext cx="0" cy="0"/>
          <a:chOff x="0" y="0"/>
          <a:chExt cx="0" cy="0"/>
        </a:xfrm>
      </p:grpSpPr>
      <p:pic>
        <p:nvPicPr>
          <p:cNvPr id="2" name="4bVQGwtjWk4"/>
          <p:cNvPicPr>
            <a:picLocks noRot="1" noChangeAspect="1"/>
          </p:cNvPicPr>
          <p:nvPr userDrawn="1">
            <a:videoFile r:link="rId1"/>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3231810559"/>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timing>
    <p:tnLst>
      <p:par>
        <p:cTn id="1" dur="indefinite" restart="never" nodeType="tmRoot">
          <p:childTnLst>
            <p:video>
              <p:cMediaNode>
                <p:cTn id="2" fill="hold" display="0">
                  <p:stCondLst>
                    <p:cond delay="indefinite"/>
                  </p:stCondLst>
                </p:cTn>
                <p:tgtEl>
                  <p:spTgt spid="2"/>
                </p:tgtEl>
              </p:cMediaNode>
            </p:video>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003" y="621431"/>
            <a:ext cx="8406469" cy="470898"/>
          </a:xfrm>
          <a:prstGeom prst="rect">
            <a:avLst/>
          </a:prstGeom>
        </p:spPr>
        <p:txBody>
          <a:bodyPr vert="horz" lIns="0" tIns="0" rIns="0" bIns="0" rtlCol="0" anchor="t" anchorCtr="0">
            <a:spAutoFit/>
          </a:bodyPr>
          <a:lstStyle/>
          <a:p>
            <a:r>
              <a:rPr lang="en-US"/>
              <a:t>Click to edit Master title style</a:t>
            </a:r>
          </a:p>
        </p:txBody>
      </p:sp>
      <p:sp>
        <p:nvSpPr>
          <p:cNvPr id="3" name="Text Placeholder 2"/>
          <p:cNvSpPr>
            <a:spLocks noGrp="1"/>
          </p:cNvSpPr>
          <p:nvPr>
            <p:ph type="body" idx="1"/>
          </p:nvPr>
        </p:nvSpPr>
        <p:spPr>
          <a:xfrm>
            <a:off x="360003" y="1349999"/>
            <a:ext cx="8406469" cy="34560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60000" y="266158"/>
            <a:ext cx="936000" cy="204272"/>
          </a:xfrm>
          <a:prstGeom prst="rect">
            <a:avLst/>
          </a:prstGeom>
        </p:spPr>
        <p:txBody>
          <a:bodyPr vert="horz" lIns="0" tIns="0" rIns="0" bIns="0" rtlCol="0" anchor="b" anchorCtr="0"/>
          <a:lstStyle>
            <a:lvl1pPr algn="l">
              <a:defRPr sz="945">
                <a:solidFill>
                  <a:srgbClr val="1C1C1C"/>
                </a:solidFill>
                <a:latin typeface="Georgia"/>
                <a:cs typeface="Georgia"/>
              </a:defRPr>
            </a:lvl1pPr>
          </a:lstStyle>
          <a:p>
            <a:r>
              <a:rPr lang="en-US"/>
              <a:t>16.11.22</a:t>
            </a:r>
          </a:p>
        </p:txBody>
      </p:sp>
      <p:sp>
        <p:nvSpPr>
          <p:cNvPr id="5" name="Footer Placeholder 4"/>
          <p:cNvSpPr>
            <a:spLocks noGrp="1"/>
          </p:cNvSpPr>
          <p:nvPr>
            <p:ph type="ftr" sz="quarter" idx="3"/>
          </p:nvPr>
        </p:nvSpPr>
        <p:spPr>
          <a:xfrm>
            <a:off x="1368000" y="266158"/>
            <a:ext cx="5808600" cy="204272"/>
          </a:xfrm>
          <a:prstGeom prst="rect">
            <a:avLst/>
          </a:prstGeom>
        </p:spPr>
        <p:txBody>
          <a:bodyPr vert="horz" lIns="0" tIns="0" rIns="0" bIns="0" rtlCol="0" anchor="b" anchorCtr="0"/>
          <a:lstStyle>
            <a:lvl1pPr algn="l">
              <a:defRPr sz="945">
                <a:solidFill>
                  <a:schemeClr val="tx1"/>
                </a:solidFill>
                <a:latin typeface="Georgia"/>
                <a:cs typeface="Georgia"/>
              </a:defRPr>
            </a:lvl1pPr>
          </a:lstStyle>
          <a:p>
            <a:r>
              <a:rPr lang="en-GB"/>
              <a:t>Using R to explore why ambulance waiting times have been getting worse?</a:t>
            </a:r>
            <a:endParaRPr lang="en-US"/>
          </a:p>
        </p:txBody>
      </p:sp>
      <p:sp>
        <p:nvSpPr>
          <p:cNvPr id="6" name="Slide Number Placeholder 5"/>
          <p:cNvSpPr>
            <a:spLocks noGrp="1"/>
          </p:cNvSpPr>
          <p:nvPr>
            <p:ph type="sldNum" sz="quarter" idx="4"/>
          </p:nvPr>
        </p:nvSpPr>
        <p:spPr>
          <a:xfrm>
            <a:off x="6553200" y="4866906"/>
            <a:ext cx="2213268" cy="174201"/>
          </a:xfrm>
          <a:prstGeom prst="rect">
            <a:avLst/>
          </a:prstGeom>
        </p:spPr>
        <p:txBody>
          <a:bodyPr vert="horz" lIns="0" tIns="0" rIns="0" bIns="0" rtlCol="0" anchor="ctr"/>
          <a:lstStyle>
            <a:lvl1pPr algn="r">
              <a:defRPr sz="990">
                <a:solidFill>
                  <a:schemeClr val="tx1">
                    <a:tint val="75000"/>
                  </a:schemeClr>
                </a:solidFill>
                <a:latin typeface="Georgia"/>
                <a:cs typeface="Georgia"/>
              </a:defRPr>
            </a:lvl1pPr>
          </a:lstStyle>
          <a:p>
            <a:fld id="{4B096CFE-13EB-9C46-AD64-3E2A74317CB2}" type="slidenum">
              <a:rPr lang="en-US"/>
              <a:pPr/>
              <a:t>‹#›</a:t>
            </a:fld>
            <a:endParaRPr lang="en-US"/>
          </a:p>
        </p:txBody>
      </p:sp>
    </p:spTree>
    <p:extLst>
      <p:ext uri="{BB962C8B-B14F-4D97-AF65-F5344CB8AC3E}">
        <p14:creationId xmlns:p14="http://schemas.microsoft.com/office/powerpoint/2010/main" val="32571885"/>
      </p:ext>
    </p:extLst>
  </p:cSld>
  <p:clrMap bg1="lt1" tx1="dk1" bg2="lt2" tx2="dk2" accent1="accent1" accent2="accent2" accent3="accent3" accent4="accent4" accent5="accent5" accent6="accent6" hlink="hlink" folHlink="folHlink"/>
  <p:sldLayoutIdLst>
    <p:sldLayoutId id="2147483666" r:id="rId1"/>
    <p:sldLayoutId id="2147483655" r:id="rId2"/>
    <p:sldLayoutId id="2147483650" r:id="rId3"/>
    <p:sldLayoutId id="2147483685" r:id="rId4"/>
    <p:sldLayoutId id="2147483651" r:id="rId5"/>
    <p:sldLayoutId id="2147483657" r:id="rId6"/>
    <p:sldLayoutId id="2147483654" r:id="rId7"/>
    <p:sldLayoutId id="2147483661" r:id="rId8"/>
    <p:sldLayoutId id="2147483687" r:id="rId9"/>
    <p:sldLayoutId id="2147483662" r:id="rId10"/>
    <p:sldLayoutId id="2147483663" r:id="rId11"/>
    <p:sldLayoutId id="2147483665" r:id="rId12"/>
  </p:sldLayoutIdLst>
  <mc:AlternateContent xmlns:mc="http://schemas.openxmlformats.org/markup-compatibility/2006" xmlns:p14="http://schemas.microsoft.com/office/powerpoint/2010/main">
    <mc:Choice Requires="p14">
      <p:transition spd="slow" p14:dur="11250"/>
    </mc:Choice>
    <mc:Fallback xmlns="">
      <p:transition spd="slow"/>
    </mc:Fallback>
  </mc:AlternateContent>
  <p:hf sldNum="0" hdr="0"/>
  <p:txStyles>
    <p:titleStyle>
      <a:lvl1pPr algn="l" defTabSz="411480" rtl="0" eaLnBrk="1" latinLnBrk="0" hangingPunct="1">
        <a:spcBef>
          <a:spcPct val="0"/>
        </a:spcBef>
        <a:buNone/>
        <a:defRPr sz="3060" b="0" i="0" kern="1200">
          <a:solidFill>
            <a:schemeClr val="tx1"/>
          </a:solidFill>
          <a:latin typeface="Georgia"/>
          <a:ea typeface="+mj-ea"/>
          <a:cs typeface="Georgia"/>
        </a:defRPr>
      </a:lvl1pPr>
    </p:titleStyle>
    <p:bodyStyle>
      <a:lvl1pPr marL="0" indent="0" algn="l" defTabSz="411480" rtl="0" eaLnBrk="1" latinLnBrk="0" hangingPunct="1">
        <a:spcBef>
          <a:spcPts val="900"/>
        </a:spcBef>
        <a:spcAft>
          <a:spcPts val="0"/>
        </a:spcAft>
        <a:buFont typeface="Arial"/>
        <a:buNone/>
        <a:defRPr sz="1800" kern="1200">
          <a:solidFill>
            <a:schemeClr val="tx1"/>
          </a:solidFill>
          <a:latin typeface="+mn-lt"/>
          <a:ea typeface="+mn-ea"/>
          <a:cs typeface="+mn-cs"/>
        </a:defRPr>
      </a:lvl1pPr>
      <a:lvl2pPr marL="0" indent="0" algn="l" defTabSz="411480" rtl="0" eaLnBrk="1" latinLnBrk="0" hangingPunct="1">
        <a:spcBef>
          <a:spcPts val="900"/>
        </a:spcBef>
        <a:spcAft>
          <a:spcPts val="0"/>
        </a:spcAft>
        <a:buFont typeface="Arial"/>
        <a:buNone/>
        <a:defRPr sz="1800" b="1" kern="1200">
          <a:solidFill>
            <a:srgbClr val="E30514"/>
          </a:solidFill>
          <a:latin typeface="+mn-lt"/>
          <a:ea typeface="+mn-ea"/>
          <a:cs typeface="+mn-cs"/>
        </a:defRPr>
      </a:lvl2pPr>
      <a:lvl3pPr marL="259200" indent="-259200" algn="l" defTabSz="411480" rtl="0" eaLnBrk="1" latinLnBrk="0" hangingPunct="1">
        <a:spcBef>
          <a:spcPts val="900"/>
        </a:spcBef>
        <a:spcAft>
          <a:spcPts val="0"/>
        </a:spcAft>
        <a:buSzPct val="120000"/>
        <a:buFont typeface="Arial" panose="020B0604020202020204" pitchFamily="34" charset="0"/>
        <a:buChar char="•"/>
        <a:defRPr sz="1800" kern="1200">
          <a:solidFill>
            <a:schemeClr val="tx1"/>
          </a:solidFill>
          <a:latin typeface="+mn-lt"/>
          <a:ea typeface="+mn-ea"/>
          <a:cs typeface="+mn-cs"/>
        </a:defRPr>
      </a:lvl3pPr>
      <a:lvl4pPr marL="1036800" indent="-259200" algn="l" defTabSz="411480" rtl="0" eaLnBrk="1" latinLnBrk="0" hangingPunct="1">
        <a:spcBef>
          <a:spcPts val="0"/>
        </a:spcBef>
        <a:spcAft>
          <a:spcPts val="450"/>
        </a:spcAft>
        <a:buSzPct val="120000"/>
        <a:buFont typeface="Arial" panose="020B0604020202020204" pitchFamily="34" charset="0"/>
        <a:buChar char="•"/>
        <a:defRPr sz="1800" kern="1200">
          <a:solidFill>
            <a:schemeClr val="tx1"/>
          </a:solidFill>
          <a:latin typeface="+mn-lt"/>
          <a:ea typeface="+mn-ea"/>
          <a:cs typeface="+mn-cs"/>
        </a:defRPr>
      </a:lvl4pPr>
      <a:lvl5pPr marL="1749600" indent="-259200" algn="l" defTabSz="411480" rtl="0" eaLnBrk="1" latinLnBrk="0" hangingPunct="1">
        <a:spcBef>
          <a:spcPts val="0"/>
        </a:spcBef>
        <a:spcAft>
          <a:spcPts val="900"/>
        </a:spcAft>
        <a:buFont typeface="Arial" panose="020B0604020202020204" pitchFamily="34" charset="0"/>
        <a:buChar char="−"/>
        <a:tabLst/>
        <a:defRPr sz="1800" kern="1200">
          <a:solidFill>
            <a:schemeClr val="tx1"/>
          </a:solidFill>
          <a:latin typeface="+mn-lt"/>
          <a:ea typeface="+mn-ea"/>
          <a:cs typeface="+mn-cs"/>
        </a:defRPr>
      </a:lvl5pPr>
      <a:lvl6pPr marL="259200" indent="-259200" algn="l" defTabSz="411480" rtl="0" eaLnBrk="1" latinLnBrk="0" hangingPunct="1">
        <a:spcBef>
          <a:spcPts val="450"/>
        </a:spcBef>
        <a:buFont typeface="Wingdings" charset="2"/>
        <a:buAutoNum type="arabicPlain"/>
        <a:defRPr sz="2160" kern="1200">
          <a:solidFill>
            <a:schemeClr val="tx1"/>
          </a:solidFill>
          <a:latin typeface="+mn-lt"/>
          <a:ea typeface="+mn-ea"/>
          <a:cs typeface="+mn-cs"/>
        </a:defRPr>
      </a:lvl6pPr>
      <a:lvl7pPr marL="0" indent="0" algn="l" defTabSz="411480" rtl="0" eaLnBrk="1" latinLnBrk="0" hangingPunct="1">
        <a:spcBef>
          <a:spcPts val="450"/>
        </a:spcBef>
        <a:buFont typeface="Arial"/>
        <a:buNone/>
        <a:defRPr sz="1620" kern="1200">
          <a:solidFill>
            <a:schemeClr val="tx1"/>
          </a:solidFill>
          <a:latin typeface="+mn-lt"/>
          <a:ea typeface="+mn-ea"/>
          <a:cs typeface="+mn-cs"/>
        </a:defRPr>
      </a:lvl7pPr>
      <a:lvl8pPr marL="0" indent="0" algn="l" defTabSz="411480" rtl="0" eaLnBrk="1" latinLnBrk="0" hangingPunct="1">
        <a:spcBef>
          <a:spcPts val="450"/>
        </a:spcBef>
        <a:buFont typeface="Arial"/>
        <a:buNone/>
        <a:defRPr sz="1620" b="1" kern="1200">
          <a:solidFill>
            <a:schemeClr val="tx1"/>
          </a:solidFill>
          <a:latin typeface="+mn-lt"/>
          <a:ea typeface="+mn-ea"/>
          <a:cs typeface="+mn-cs"/>
        </a:defRPr>
      </a:lvl8pPr>
      <a:lvl9pPr marL="259200" indent="-259200" algn="l" defTabSz="411480" rtl="0" eaLnBrk="1" latinLnBrk="0" hangingPunct="1">
        <a:spcBef>
          <a:spcPts val="450"/>
        </a:spcBef>
        <a:buFont typeface="Arial"/>
        <a:buChar char="•"/>
        <a:defRPr sz="162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6.png"/><Relationship Id="rId1" Type="http://schemas.openxmlformats.org/officeDocument/2006/relationships/slideLayout" Target="../slideLayouts/slideLayout12.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22.sv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7166" y="233335"/>
            <a:ext cx="7776000" cy="1477328"/>
          </a:xfrm>
        </p:spPr>
        <p:txBody>
          <a:bodyPr/>
          <a:lstStyle/>
          <a:p>
            <a:r>
              <a:rPr lang="en-US" sz="3200" b="1">
                <a:effectLst/>
                <a:latin typeface="+mj-lt"/>
                <a:ea typeface="Arial" panose="020B0604020202020204" pitchFamily="34" charset="0"/>
                <a:cs typeface="Times New Roman" panose="02020603050405020304" pitchFamily="18" charset="0"/>
              </a:rPr>
              <a:t>Using R </a:t>
            </a:r>
            <a:r>
              <a:rPr lang="en-US" sz="3200" b="1">
                <a:latin typeface="+mj-lt"/>
                <a:ea typeface="Arial" panose="020B0604020202020204" pitchFamily="34" charset="0"/>
                <a:cs typeface="Times New Roman" panose="02020603050405020304" pitchFamily="18" charset="0"/>
              </a:rPr>
              <a:t>to explore w</a:t>
            </a:r>
            <a:r>
              <a:rPr lang="en-US" sz="3200" b="1">
                <a:effectLst/>
                <a:latin typeface="+mj-lt"/>
                <a:ea typeface="Arial" panose="020B0604020202020204" pitchFamily="34" charset="0"/>
                <a:cs typeface="Times New Roman" panose="02020603050405020304" pitchFamily="18" charset="0"/>
              </a:rPr>
              <a:t>hy ambulance waiting times have been getting worse?</a:t>
            </a:r>
            <a:r>
              <a:rPr lang="en-GB" sz="3200" b="1" i="0">
                <a:effectLst/>
                <a:latin typeface="+mj-lt"/>
              </a:rPr>
              <a:t> </a:t>
            </a:r>
            <a:endParaRPr lang="en-GB" sz="3200">
              <a:latin typeface="+mj-lt"/>
            </a:endParaRPr>
          </a:p>
        </p:txBody>
      </p:sp>
      <p:sp>
        <p:nvSpPr>
          <p:cNvPr id="6" name="Subtitle 5"/>
          <p:cNvSpPr>
            <a:spLocks noGrp="1"/>
          </p:cNvSpPr>
          <p:nvPr>
            <p:ph type="subTitle" idx="1"/>
          </p:nvPr>
        </p:nvSpPr>
        <p:spPr>
          <a:xfrm>
            <a:off x="817166" y="2169615"/>
            <a:ext cx="7398468" cy="481950"/>
          </a:xfrm>
        </p:spPr>
        <p:txBody>
          <a:bodyPr/>
          <a:lstStyle/>
          <a:p>
            <a:r>
              <a:rPr lang="en-US"/>
              <a:t>Anne Alarilla</a:t>
            </a:r>
          </a:p>
          <a:p>
            <a:endParaRPr lang="en-US"/>
          </a:p>
        </p:txBody>
      </p:sp>
      <p:sp>
        <p:nvSpPr>
          <p:cNvPr id="9" name="Text Placeholder 8"/>
          <p:cNvSpPr>
            <a:spLocks noGrp="1"/>
          </p:cNvSpPr>
          <p:nvPr>
            <p:ph type="body" sz="quarter" idx="11"/>
          </p:nvPr>
        </p:nvSpPr>
        <p:spPr>
          <a:xfrm>
            <a:off x="1009181" y="3054107"/>
            <a:ext cx="7398043" cy="406400"/>
          </a:xfrm>
        </p:spPr>
        <p:txBody>
          <a:bodyPr/>
          <a:lstStyle/>
          <a:p>
            <a:endParaRPr lang="en-US"/>
          </a:p>
          <a:p>
            <a:r>
              <a:rPr lang="en-US"/>
              <a:t>November 2022</a:t>
            </a:r>
          </a:p>
        </p:txBody>
      </p:sp>
      <p:sp>
        <p:nvSpPr>
          <p:cNvPr id="7" name="Subtitle 5">
            <a:extLst>
              <a:ext uri="{FF2B5EF4-FFF2-40B4-BE49-F238E27FC236}">
                <a16:creationId xmlns:a16="http://schemas.microsoft.com/office/drawing/2014/main" id="{B31FDDE5-7A6C-429C-85F1-3F1DDC634954}"/>
              </a:ext>
            </a:extLst>
          </p:cNvPr>
          <p:cNvSpPr txBox="1">
            <a:spLocks/>
          </p:cNvSpPr>
          <p:nvPr/>
        </p:nvSpPr>
        <p:spPr>
          <a:xfrm>
            <a:off x="817166" y="1784080"/>
            <a:ext cx="2376885" cy="329550"/>
          </a:xfrm>
          <a:prstGeom prst="rect">
            <a:avLst/>
          </a:prstGeom>
        </p:spPr>
        <p:txBody>
          <a:bodyPr vert="horz" lIns="0" tIns="0" rIns="0" bIns="0" rtlCol="0">
            <a:noAutofit/>
          </a:bodyPr>
          <a:lstStyle>
            <a:lvl1pPr marL="0" indent="0" algn="l" defTabSz="411480" rtl="0" eaLnBrk="1" latinLnBrk="0" hangingPunct="1">
              <a:spcBef>
                <a:spcPts val="900"/>
              </a:spcBef>
              <a:spcAft>
                <a:spcPts val="0"/>
              </a:spcAft>
              <a:buFont typeface="Arial"/>
              <a:buNone/>
              <a:defRPr sz="1800" kern="1200">
                <a:solidFill>
                  <a:schemeClr val="tx1"/>
                </a:solidFill>
                <a:latin typeface="Arial" panose="020B0604020202020204" pitchFamily="34" charset="0"/>
                <a:ea typeface="+mn-ea"/>
                <a:cs typeface="Arial" panose="020B0604020202020204" pitchFamily="34" charset="0"/>
              </a:defRPr>
            </a:lvl1pPr>
            <a:lvl2pPr marL="411480" indent="0" algn="ctr" defTabSz="411480" rtl="0" eaLnBrk="1" latinLnBrk="0" hangingPunct="1">
              <a:spcBef>
                <a:spcPts val="900"/>
              </a:spcBef>
              <a:spcAft>
                <a:spcPts val="0"/>
              </a:spcAft>
              <a:buFont typeface="Arial"/>
              <a:buNone/>
              <a:defRPr sz="1800" b="1" kern="1200">
                <a:solidFill>
                  <a:schemeClr val="tx1">
                    <a:tint val="75000"/>
                  </a:schemeClr>
                </a:solidFill>
                <a:latin typeface="+mn-lt"/>
                <a:ea typeface="+mn-ea"/>
                <a:cs typeface="+mn-cs"/>
              </a:defRPr>
            </a:lvl2pPr>
            <a:lvl3pPr marL="822960" indent="0" algn="ctr" defTabSz="411480" rtl="0" eaLnBrk="1" latinLnBrk="0" hangingPunct="1">
              <a:spcBef>
                <a:spcPts val="900"/>
              </a:spcBef>
              <a:spcAft>
                <a:spcPts val="0"/>
              </a:spcAft>
              <a:buSzPct val="120000"/>
              <a:buFont typeface="Arial" panose="020B0604020202020204" pitchFamily="34" charset="0"/>
              <a:buNone/>
              <a:defRPr sz="1800" kern="1200">
                <a:solidFill>
                  <a:schemeClr val="tx1">
                    <a:tint val="75000"/>
                  </a:schemeClr>
                </a:solidFill>
                <a:latin typeface="+mn-lt"/>
                <a:ea typeface="+mn-ea"/>
                <a:cs typeface="+mn-cs"/>
              </a:defRPr>
            </a:lvl3pPr>
            <a:lvl4pPr marL="1234440" indent="0" algn="ctr" defTabSz="411480" rtl="0" eaLnBrk="1" latinLnBrk="0" hangingPunct="1">
              <a:spcBef>
                <a:spcPts val="0"/>
              </a:spcBef>
              <a:spcAft>
                <a:spcPts val="450"/>
              </a:spcAft>
              <a:buSzPct val="120000"/>
              <a:buFont typeface="Arial" panose="020B0604020202020204" pitchFamily="34" charset="0"/>
              <a:buNone/>
              <a:defRPr sz="1800" kern="1200">
                <a:solidFill>
                  <a:schemeClr val="tx1">
                    <a:tint val="75000"/>
                  </a:schemeClr>
                </a:solidFill>
                <a:latin typeface="+mn-lt"/>
                <a:ea typeface="+mn-ea"/>
                <a:cs typeface="+mn-cs"/>
              </a:defRPr>
            </a:lvl4pPr>
            <a:lvl5pPr marL="1645920" indent="0" algn="ctr" defTabSz="411480" rtl="0" eaLnBrk="1" latinLnBrk="0" hangingPunct="1">
              <a:spcBef>
                <a:spcPts val="0"/>
              </a:spcBef>
              <a:spcAft>
                <a:spcPts val="900"/>
              </a:spcAft>
              <a:buFont typeface="Arial" panose="020B0604020202020204" pitchFamily="34" charset="0"/>
              <a:buNone/>
              <a:tabLst/>
              <a:defRPr sz="1800" kern="1200">
                <a:solidFill>
                  <a:schemeClr val="tx1">
                    <a:tint val="75000"/>
                  </a:schemeClr>
                </a:solidFill>
                <a:latin typeface="+mn-lt"/>
                <a:ea typeface="+mn-ea"/>
                <a:cs typeface="+mn-cs"/>
              </a:defRPr>
            </a:lvl5pPr>
            <a:lvl6pPr marL="2057400" indent="0" algn="ctr" defTabSz="411480" rtl="0" eaLnBrk="1" latinLnBrk="0" hangingPunct="1">
              <a:spcBef>
                <a:spcPts val="450"/>
              </a:spcBef>
              <a:buFont typeface="Wingdings" charset="2"/>
              <a:buNone/>
              <a:defRPr sz="2160" kern="1200">
                <a:solidFill>
                  <a:schemeClr val="tx1">
                    <a:tint val="75000"/>
                  </a:schemeClr>
                </a:solidFill>
                <a:latin typeface="+mn-lt"/>
                <a:ea typeface="+mn-ea"/>
                <a:cs typeface="+mn-cs"/>
              </a:defRPr>
            </a:lvl6pPr>
            <a:lvl7pPr marL="2468880" indent="0" algn="ctr" defTabSz="411480" rtl="0" eaLnBrk="1" latinLnBrk="0" hangingPunct="1">
              <a:spcBef>
                <a:spcPts val="450"/>
              </a:spcBef>
              <a:buFont typeface="Arial"/>
              <a:buNone/>
              <a:defRPr sz="1620" kern="1200">
                <a:solidFill>
                  <a:schemeClr val="tx1">
                    <a:tint val="75000"/>
                  </a:schemeClr>
                </a:solidFill>
                <a:latin typeface="+mn-lt"/>
                <a:ea typeface="+mn-ea"/>
                <a:cs typeface="+mn-cs"/>
              </a:defRPr>
            </a:lvl7pPr>
            <a:lvl8pPr marL="2880360" indent="0" algn="ctr" defTabSz="411480" rtl="0" eaLnBrk="1" latinLnBrk="0" hangingPunct="1">
              <a:spcBef>
                <a:spcPts val="450"/>
              </a:spcBef>
              <a:buFont typeface="Arial"/>
              <a:buNone/>
              <a:defRPr sz="1620" b="1" kern="1200">
                <a:solidFill>
                  <a:schemeClr val="tx1">
                    <a:tint val="75000"/>
                  </a:schemeClr>
                </a:solidFill>
                <a:latin typeface="+mn-lt"/>
                <a:ea typeface="+mn-ea"/>
                <a:cs typeface="+mn-cs"/>
              </a:defRPr>
            </a:lvl8pPr>
            <a:lvl9pPr marL="3291840" indent="0" algn="ctr" defTabSz="411480" rtl="0" eaLnBrk="1" latinLnBrk="0" hangingPunct="1">
              <a:spcBef>
                <a:spcPts val="450"/>
              </a:spcBef>
              <a:buFont typeface="Arial"/>
              <a:buNone/>
              <a:defRPr sz="1620" kern="1200">
                <a:solidFill>
                  <a:schemeClr val="tx1">
                    <a:tint val="75000"/>
                  </a:schemeClr>
                </a:solidFill>
                <a:latin typeface="+mn-lt"/>
                <a:ea typeface="+mn-ea"/>
                <a:cs typeface="+mn-cs"/>
              </a:defRPr>
            </a:lvl9pPr>
          </a:lstStyle>
          <a:p>
            <a:r>
              <a:rPr lang="en-US"/>
              <a:t>NHS R lightning talk </a:t>
            </a:r>
          </a:p>
          <a:p>
            <a:endParaRPr lang="en-US" i="1"/>
          </a:p>
          <a:p>
            <a:endParaRPr lang="en-US"/>
          </a:p>
        </p:txBody>
      </p:sp>
    </p:spTree>
    <p:extLst>
      <p:ext uri="{BB962C8B-B14F-4D97-AF65-F5344CB8AC3E}">
        <p14:creationId xmlns:p14="http://schemas.microsoft.com/office/powerpoint/2010/main" val="1417441982"/>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48E7-69F6-4F64-8F2D-166D173A1F5B}"/>
              </a:ext>
            </a:extLst>
          </p:cNvPr>
          <p:cNvSpPr>
            <a:spLocks noGrp="1"/>
          </p:cNvSpPr>
          <p:nvPr>
            <p:ph type="title"/>
          </p:nvPr>
        </p:nvSpPr>
        <p:spPr>
          <a:xfrm>
            <a:off x="360003" y="621431"/>
            <a:ext cx="8959843" cy="470898"/>
          </a:xfrm>
        </p:spPr>
        <p:txBody>
          <a:bodyPr/>
          <a:lstStyle/>
          <a:p>
            <a:r>
              <a:rPr lang="en-GB"/>
              <a:t>How do I deal with dates?  </a:t>
            </a:r>
          </a:p>
        </p:txBody>
      </p:sp>
      <p:sp>
        <p:nvSpPr>
          <p:cNvPr id="3" name="Content Placeholder 2">
            <a:extLst>
              <a:ext uri="{FF2B5EF4-FFF2-40B4-BE49-F238E27FC236}">
                <a16:creationId xmlns:a16="http://schemas.microsoft.com/office/drawing/2014/main" id="{F9E4B881-E9B1-427B-A186-AFC29168E320}"/>
              </a:ext>
            </a:extLst>
          </p:cNvPr>
          <p:cNvSpPr>
            <a:spLocks noGrp="1"/>
          </p:cNvSpPr>
          <p:nvPr>
            <p:ph idx="1"/>
          </p:nvPr>
        </p:nvSpPr>
        <p:spPr>
          <a:xfrm>
            <a:off x="324070" y="1289718"/>
            <a:ext cx="4482456" cy="4009292"/>
          </a:xfrm>
        </p:spPr>
        <p:txBody>
          <a:bodyPr/>
          <a:lstStyle/>
          <a:p>
            <a:r>
              <a:rPr lang="en-GB" err="1">
                <a:solidFill>
                  <a:srgbClr val="24292F"/>
                </a:solidFill>
              </a:rPr>
              <a:t>as.Date</a:t>
            </a:r>
            <a:r>
              <a:rPr lang="en-GB">
                <a:solidFill>
                  <a:srgbClr val="24292F"/>
                </a:solidFill>
              </a:rPr>
              <a:t>( ) -&gt; to specify dates but they can be different formats </a:t>
            </a:r>
          </a:p>
          <a:p>
            <a:pPr marL="544950" lvl="2" indent="-285750"/>
            <a:r>
              <a:rPr lang="en-GB">
                <a:solidFill>
                  <a:srgbClr val="24292F"/>
                </a:solidFill>
              </a:rPr>
              <a:t>Long format (most granular level)- for calculations and plotting  </a:t>
            </a:r>
          </a:p>
          <a:p>
            <a:pPr marL="544950" lvl="2" indent="-285750"/>
            <a:r>
              <a:rPr lang="en-GB">
                <a:solidFill>
                  <a:srgbClr val="24292F"/>
                </a:solidFill>
              </a:rPr>
              <a:t>Shorter format (one above the most granular level)- for merging across different data sets / years </a:t>
            </a:r>
          </a:p>
          <a:p>
            <a:r>
              <a:rPr lang="en-GB" err="1"/>
              <a:t>tsibble</a:t>
            </a:r>
            <a:r>
              <a:rPr lang="en-GB"/>
              <a:t>::</a:t>
            </a:r>
            <a:r>
              <a:rPr lang="en-GB" err="1"/>
              <a:t>scale_x_yearmonth</a:t>
            </a:r>
            <a:r>
              <a:rPr lang="en-GB"/>
              <a:t>()-&gt; to easily set the breaks and how date is displayed</a:t>
            </a:r>
          </a:p>
          <a:p>
            <a:r>
              <a:rPr lang="en-GB"/>
              <a:t> </a:t>
            </a:r>
          </a:p>
        </p:txBody>
      </p:sp>
      <p:sp>
        <p:nvSpPr>
          <p:cNvPr id="4" name="Date Placeholder 3">
            <a:extLst>
              <a:ext uri="{FF2B5EF4-FFF2-40B4-BE49-F238E27FC236}">
                <a16:creationId xmlns:a16="http://schemas.microsoft.com/office/drawing/2014/main" id="{EC5B86EB-292A-4022-8350-52CA7565CF0D}"/>
              </a:ext>
            </a:extLst>
          </p:cNvPr>
          <p:cNvSpPr>
            <a:spLocks noGrp="1"/>
          </p:cNvSpPr>
          <p:nvPr>
            <p:ph type="dt" sz="half" idx="10"/>
          </p:nvPr>
        </p:nvSpPr>
        <p:spPr/>
        <p:txBody>
          <a:bodyPr/>
          <a:lstStyle/>
          <a:p>
            <a:r>
              <a:rPr lang="en-US"/>
              <a:t>16.11.22</a:t>
            </a:r>
          </a:p>
        </p:txBody>
      </p:sp>
      <p:sp>
        <p:nvSpPr>
          <p:cNvPr id="5" name="Footer Placeholder 4">
            <a:extLst>
              <a:ext uri="{FF2B5EF4-FFF2-40B4-BE49-F238E27FC236}">
                <a16:creationId xmlns:a16="http://schemas.microsoft.com/office/drawing/2014/main" id="{8385D58D-5DCC-4F42-AEA4-3E9789F0417F}"/>
              </a:ext>
            </a:extLst>
          </p:cNvPr>
          <p:cNvSpPr>
            <a:spLocks noGrp="1"/>
          </p:cNvSpPr>
          <p:nvPr>
            <p:ph type="ftr" sz="quarter" idx="11"/>
          </p:nvPr>
        </p:nvSpPr>
        <p:spPr/>
        <p:txBody>
          <a:bodyPr/>
          <a:lstStyle/>
          <a:p>
            <a:r>
              <a:rPr lang="en-GB"/>
              <a:t>Using R to explore why ambulance waiting times have been getting worse?</a:t>
            </a:r>
            <a:endParaRPr lang="en-US"/>
          </a:p>
        </p:txBody>
      </p:sp>
      <p:pic>
        <p:nvPicPr>
          <p:cNvPr id="7" name="Picture 6">
            <a:extLst>
              <a:ext uri="{FF2B5EF4-FFF2-40B4-BE49-F238E27FC236}">
                <a16:creationId xmlns:a16="http://schemas.microsoft.com/office/drawing/2014/main" id="{61CF1B5D-4431-425D-8912-A531D82E0F6E}"/>
              </a:ext>
            </a:extLst>
          </p:cNvPr>
          <p:cNvPicPr>
            <a:picLocks noChangeAspect="1"/>
          </p:cNvPicPr>
          <p:nvPr/>
        </p:nvPicPr>
        <p:blipFill>
          <a:blip r:embed="rId3"/>
          <a:stretch>
            <a:fillRect/>
          </a:stretch>
        </p:blipFill>
        <p:spPr>
          <a:xfrm>
            <a:off x="4873019" y="2048537"/>
            <a:ext cx="4067176" cy="239716"/>
          </a:xfrm>
          <a:prstGeom prst="rect">
            <a:avLst/>
          </a:prstGeom>
          <a:ln>
            <a:solidFill>
              <a:srgbClr val="E30514"/>
            </a:solidFill>
          </a:ln>
        </p:spPr>
      </p:pic>
      <p:pic>
        <p:nvPicPr>
          <p:cNvPr id="9" name="Picture 8">
            <a:extLst>
              <a:ext uri="{FF2B5EF4-FFF2-40B4-BE49-F238E27FC236}">
                <a16:creationId xmlns:a16="http://schemas.microsoft.com/office/drawing/2014/main" id="{C6AAC32A-5C3F-4EC5-A940-0BCE926209BD}"/>
              </a:ext>
            </a:extLst>
          </p:cNvPr>
          <p:cNvPicPr>
            <a:picLocks noChangeAspect="1"/>
          </p:cNvPicPr>
          <p:nvPr/>
        </p:nvPicPr>
        <p:blipFill>
          <a:blip r:embed="rId4"/>
          <a:stretch>
            <a:fillRect/>
          </a:stretch>
        </p:blipFill>
        <p:spPr>
          <a:xfrm>
            <a:off x="4839924" y="2868194"/>
            <a:ext cx="3572481" cy="239347"/>
          </a:xfrm>
          <a:prstGeom prst="rect">
            <a:avLst/>
          </a:prstGeom>
          <a:ln>
            <a:solidFill>
              <a:srgbClr val="0099CC"/>
            </a:solidFill>
          </a:ln>
        </p:spPr>
      </p:pic>
      <p:pic>
        <p:nvPicPr>
          <p:cNvPr id="19" name="Picture 18">
            <a:extLst>
              <a:ext uri="{FF2B5EF4-FFF2-40B4-BE49-F238E27FC236}">
                <a16:creationId xmlns:a16="http://schemas.microsoft.com/office/drawing/2014/main" id="{12CA1D8B-E0E7-4EFC-ABD3-40CD80052C3A}"/>
              </a:ext>
            </a:extLst>
          </p:cNvPr>
          <p:cNvPicPr>
            <a:picLocks noChangeAspect="1"/>
          </p:cNvPicPr>
          <p:nvPr/>
        </p:nvPicPr>
        <p:blipFill>
          <a:blip r:embed="rId5"/>
          <a:stretch>
            <a:fillRect/>
          </a:stretch>
        </p:blipFill>
        <p:spPr>
          <a:xfrm>
            <a:off x="4456431" y="3964432"/>
            <a:ext cx="4578130" cy="199371"/>
          </a:xfrm>
          <a:prstGeom prst="rect">
            <a:avLst/>
          </a:prstGeom>
          <a:ln>
            <a:solidFill>
              <a:srgbClr val="7030A0"/>
            </a:solidFill>
          </a:ln>
        </p:spPr>
      </p:pic>
    </p:spTree>
    <p:extLst>
      <p:ext uri="{BB962C8B-B14F-4D97-AF65-F5344CB8AC3E}">
        <p14:creationId xmlns:p14="http://schemas.microsoft.com/office/powerpoint/2010/main" val="3003965313"/>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EEE832A-BCBD-4BBD-A656-ABC5F30DB984}"/>
              </a:ext>
            </a:extLst>
          </p:cNvPr>
          <p:cNvSpPr>
            <a:spLocks noGrp="1"/>
          </p:cNvSpPr>
          <p:nvPr>
            <p:ph type="title"/>
          </p:nvPr>
        </p:nvSpPr>
        <p:spPr/>
        <p:txBody>
          <a:bodyPr/>
          <a:lstStyle/>
          <a:p>
            <a:r>
              <a:rPr lang="en-GB"/>
              <a:t>Findings</a:t>
            </a:r>
          </a:p>
        </p:txBody>
      </p:sp>
      <p:sp>
        <p:nvSpPr>
          <p:cNvPr id="8" name="Text Placeholder 7">
            <a:extLst>
              <a:ext uri="{FF2B5EF4-FFF2-40B4-BE49-F238E27FC236}">
                <a16:creationId xmlns:a16="http://schemas.microsoft.com/office/drawing/2014/main" id="{312FC08F-F6C0-4F7E-878B-C9FD597BD25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847429334"/>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8">
            <a:extLst>
              <a:ext uri="{FF2B5EF4-FFF2-40B4-BE49-F238E27FC236}">
                <a16:creationId xmlns:a16="http://schemas.microsoft.com/office/drawing/2014/main" id="{D14CB4D0-2EB6-41C3-BA4D-E7D62429E5ED}"/>
              </a:ext>
            </a:extLst>
          </p:cNvPr>
          <p:cNvGraphicFramePr>
            <a:graphicFrameLocks noGrp="1"/>
          </p:cNvGraphicFramePr>
          <p:nvPr>
            <p:extLst>
              <p:ext uri="{D42A27DB-BD31-4B8C-83A1-F6EECF244321}">
                <p14:modId xmlns:p14="http://schemas.microsoft.com/office/powerpoint/2010/main" val="2331902388"/>
              </p:ext>
            </p:extLst>
          </p:nvPr>
        </p:nvGraphicFramePr>
        <p:xfrm>
          <a:off x="6258269" y="1650592"/>
          <a:ext cx="2763215" cy="3200400"/>
        </p:xfrm>
        <a:graphic>
          <a:graphicData uri="http://schemas.openxmlformats.org/drawingml/2006/table">
            <a:tbl>
              <a:tblPr firstRow="1" bandRow="1">
                <a:tableStyleId>{5C22544A-7EE6-4342-B048-85BDC9FD1C3A}</a:tableStyleId>
              </a:tblPr>
              <a:tblGrid>
                <a:gridCol w="529243">
                  <a:extLst>
                    <a:ext uri="{9D8B030D-6E8A-4147-A177-3AD203B41FA5}">
                      <a16:colId xmlns:a16="http://schemas.microsoft.com/office/drawing/2014/main" val="3585710098"/>
                    </a:ext>
                  </a:extLst>
                </a:gridCol>
                <a:gridCol w="1388325">
                  <a:extLst>
                    <a:ext uri="{9D8B030D-6E8A-4147-A177-3AD203B41FA5}">
                      <a16:colId xmlns:a16="http://schemas.microsoft.com/office/drawing/2014/main" val="3190159850"/>
                    </a:ext>
                  </a:extLst>
                </a:gridCol>
                <a:gridCol w="845647">
                  <a:extLst>
                    <a:ext uri="{9D8B030D-6E8A-4147-A177-3AD203B41FA5}">
                      <a16:colId xmlns:a16="http://schemas.microsoft.com/office/drawing/2014/main" val="3628674458"/>
                    </a:ext>
                  </a:extLst>
                </a:gridCol>
              </a:tblGrid>
              <a:tr h="405252">
                <a:tc>
                  <a:txBody>
                    <a:bodyPr/>
                    <a:lstStyle/>
                    <a:p>
                      <a:r>
                        <a:rPr lang="en-GB" sz="1200"/>
                        <a:t>Cat</a:t>
                      </a:r>
                    </a:p>
                  </a:txBody>
                  <a:tcPr/>
                </a:tc>
                <a:tc>
                  <a:txBody>
                    <a:bodyPr/>
                    <a:lstStyle/>
                    <a:p>
                      <a:r>
                        <a:rPr lang="en-GB" sz="1200"/>
                        <a:t>Description</a:t>
                      </a:r>
                    </a:p>
                  </a:txBody>
                  <a:tcPr/>
                </a:tc>
                <a:tc>
                  <a:txBody>
                    <a:bodyPr/>
                    <a:lstStyle/>
                    <a:p>
                      <a:r>
                        <a:rPr lang="en-GB" sz="1200"/>
                        <a:t>Change</a:t>
                      </a:r>
                    </a:p>
                    <a:p>
                      <a:r>
                        <a:rPr lang="en-GB" sz="1200"/>
                        <a:t>2018-2022</a:t>
                      </a:r>
                    </a:p>
                  </a:txBody>
                  <a:tcPr/>
                </a:tc>
                <a:extLst>
                  <a:ext uri="{0D108BD9-81ED-4DB2-BD59-A6C34878D82A}">
                    <a16:rowId xmlns:a16="http://schemas.microsoft.com/office/drawing/2014/main" val="384746271"/>
                  </a:ext>
                </a:extLst>
              </a:tr>
              <a:tr h="405252">
                <a:tc>
                  <a:txBody>
                    <a:bodyPr/>
                    <a:lstStyle/>
                    <a:p>
                      <a:r>
                        <a:rPr lang="en-GB" sz="1200">
                          <a:solidFill>
                            <a:schemeClr val="bg1"/>
                          </a:solidFill>
                        </a:rPr>
                        <a:t>1</a:t>
                      </a:r>
                    </a:p>
                  </a:txBody>
                  <a:tcPr>
                    <a:solidFill>
                      <a:srgbClr val="E30514"/>
                    </a:solidFill>
                  </a:tcPr>
                </a:tc>
                <a:tc>
                  <a:txBody>
                    <a:bodyPr/>
                    <a:lstStyle/>
                    <a:p>
                      <a:r>
                        <a:rPr lang="en-GB" sz="1200" kern="1200">
                          <a:solidFill>
                            <a:schemeClr val="bg1"/>
                          </a:solidFill>
                          <a:effectLst/>
                          <a:latin typeface="+mn-lt"/>
                          <a:ea typeface="+mn-ea"/>
                          <a:cs typeface="+mn-cs"/>
                        </a:rPr>
                        <a:t>A time critical, life threatening incident </a:t>
                      </a:r>
                      <a:endParaRPr lang="en-GB" sz="1200">
                        <a:solidFill>
                          <a:schemeClr val="bg1"/>
                        </a:solidFill>
                      </a:endParaRPr>
                    </a:p>
                  </a:txBody>
                  <a:tcPr>
                    <a:solidFill>
                      <a:srgbClr val="E30514"/>
                    </a:solidFill>
                  </a:tcPr>
                </a:tc>
                <a:tc>
                  <a:txBody>
                    <a:bodyPr/>
                    <a:lstStyle/>
                    <a:p>
                      <a:r>
                        <a:rPr lang="en-GB" sz="1200">
                          <a:solidFill>
                            <a:schemeClr val="bg1"/>
                          </a:solidFill>
                        </a:rPr>
                        <a:t>18%</a:t>
                      </a:r>
                    </a:p>
                  </a:txBody>
                  <a:tcPr>
                    <a:solidFill>
                      <a:srgbClr val="E30514"/>
                    </a:solidFill>
                  </a:tcPr>
                </a:tc>
                <a:extLst>
                  <a:ext uri="{0D108BD9-81ED-4DB2-BD59-A6C34878D82A}">
                    <a16:rowId xmlns:a16="http://schemas.microsoft.com/office/drawing/2014/main" val="915779575"/>
                  </a:ext>
                </a:extLst>
              </a:tr>
              <a:tr h="729453">
                <a:tc>
                  <a:txBody>
                    <a:bodyPr/>
                    <a:lstStyle/>
                    <a:p>
                      <a:r>
                        <a:rPr lang="en-GB" sz="1200">
                          <a:solidFill>
                            <a:schemeClr val="bg1"/>
                          </a:solidFill>
                        </a:rPr>
                        <a:t>2</a:t>
                      </a:r>
                    </a:p>
                  </a:txBody>
                  <a:tcPr>
                    <a:solidFill>
                      <a:srgbClr val="0099CC"/>
                    </a:solidFill>
                  </a:tcPr>
                </a:tc>
                <a:tc>
                  <a:txBody>
                    <a:bodyPr/>
                    <a:lstStyle/>
                    <a:p>
                      <a:r>
                        <a:rPr lang="en-GB" sz="1200" kern="1200">
                          <a:solidFill>
                            <a:schemeClr val="bg1"/>
                          </a:solidFill>
                          <a:effectLst/>
                          <a:latin typeface="+mn-lt"/>
                          <a:ea typeface="+mn-ea"/>
                          <a:cs typeface="+mn-cs"/>
                        </a:rPr>
                        <a:t>An emergency requiring rapid assessment/ intervention </a:t>
                      </a:r>
                      <a:endParaRPr lang="en-GB" sz="1200">
                        <a:solidFill>
                          <a:schemeClr val="bg1"/>
                        </a:solidFill>
                      </a:endParaRPr>
                    </a:p>
                  </a:txBody>
                  <a:tcPr>
                    <a:solidFill>
                      <a:srgbClr val="0099CC"/>
                    </a:solidFill>
                  </a:tcPr>
                </a:tc>
                <a:tc>
                  <a:txBody>
                    <a:bodyPr/>
                    <a:lstStyle/>
                    <a:p>
                      <a:r>
                        <a:rPr lang="en-GB" sz="1200">
                          <a:solidFill>
                            <a:schemeClr val="bg1"/>
                          </a:solidFill>
                        </a:rPr>
                        <a:t>90%</a:t>
                      </a:r>
                    </a:p>
                  </a:txBody>
                  <a:tcPr>
                    <a:solidFill>
                      <a:srgbClr val="0099CC"/>
                    </a:solidFill>
                  </a:tcPr>
                </a:tc>
                <a:extLst>
                  <a:ext uri="{0D108BD9-81ED-4DB2-BD59-A6C34878D82A}">
                    <a16:rowId xmlns:a16="http://schemas.microsoft.com/office/drawing/2014/main" val="2752487751"/>
                  </a:ext>
                </a:extLst>
              </a:tr>
              <a:tr h="405252">
                <a:tc>
                  <a:txBody>
                    <a:bodyPr/>
                    <a:lstStyle/>
                    <a:p>
                      <a:r>
                        <a:rPr lang="en-GB" sz="1200">
                          <a:solidFill>
                            <a:schemeClr val="bg1"/>
                          </a:solidFill>
                        </a:rPr>
                        <a:t>3</a:t>
                      </a:r>
                    </a:p>
                  </a:txBody>
                  <a:tcPr>
                    <a:solidFill>
                      <a:srgbClr val="7030A0"/>
                    </a:solidFill>
                  </a:tcPr>
                </a:tc>
                <a:tc>
                  <a:txBody>
                    <a:bodyPr/>
                    <a:lstStyle/>
                    <a:p>
                      <a:r>
                        <a:rPr lang="en-GB" sz="1200">
                          <a:solidFill>
                            <a:schemeClr val="bg1"/>
                          </a:solidFill>
                        </a:rPr>
                        <a:t>Urgent, non-life threatening</a:t>
                      </a:r>
                    </a:p>
                  </a:txBody>
                  <a:tcPr>
                    <a:solidFill>
                      <a:srgbClr val="7030A0"/>
                    </a:solidFill>
                  </a:tcPr>
                </a:tc>
                <a:tc>
                  <a:txBody>
                    <a:bodyPr/>
                    <a:lstStyle/>
                    <a:p>
                      <a:r>
                        <a:rPr lang="en-GB" sz="1200">
                          <a:solidFill>
                            <a:schemeClr val="bg1"/>
                          </a:solidFill>
                        </a:rPr>
                        <a:t>116%</a:t>
                      </a:r>
                    </a:p>
                  </a:txBody>
                  <a:tcPr>
                    <a:solidFill>
                      <a:srgbClr val="7030A0"/>
                    </a:solidFill>
                  </a:tcPr>
                </a:tc>
                <a:extLst>
                  <a:ext uri="{0D108BD9-81ED-4DB2-BD59-A6C34878D82A}">
                    <a16:rowId xmlns:a16="http://schemas.microsoft.com/office/drawing/2014/main" val="2262830948"/>
                  </a:ext>
                </a:extLst>
              </a:tr>
              <a:tr h="405252">
                <a:tc>
                  <a:txBody>
                    <a:bodyPr/>
                    <a:lstStyle/>
                    <a:p>
                      <a:r>
                        <a:rPr lang="en-GB" sz="1200">
                          <a:solidFill>
                            <a:schemeClr val="bg1"/>
                          </a:solidFill>
                        </a:rPr>
                        <a:t>4</a:t>
                      </a:r>
                    </a:p>
                  </a:txBody>
                  <a:tcPr>
                    <a:solidFill>
                      <a:srgbClr val="FF9900"/>
                    </a:solidFill>
                  </a:tcPr>
                </a:tc>
                <a:tc>
                  <a:txBody>
                    <a:bodyPr/>
                    <a:lstStyle/>
                    <a:p>
                      <a:r>
                        <a:rPr lang="en-GB" sz="1200">
                          <a:solidFill>
                            <a:schemeClr val="bg1"/>
                          </a:solidFill>
                        </a:rPr>
                        <a:t>Non-urgent requiring transportation</a:t>
                      </a:r>
                    </a:p>
                  </a:txBody>
                  <a:tcPr>
                    <a:solidFill>
                      <a:srgbClr val="FF9900"/>
                    </a:solidFill>
                  </a:tcPr>
                </a:tc>
                <a:tc>
                  <a:txBody>
                    <a:bodyPr/>
                    <a:lstStyle/>
                    <a:p>
                      <a:r>
                        <a:rPr lang="en-GB" sz="1200">
                          <a:solidFill>
                            <a:schemeClr val="bg1"/>
                          </a:solidFill>
                        </a:rPr>
                        <a:t>118%</a:t>
                      </a:r>
                    </a:p>
                  </a:txBody>
                  <a:tcPr>
                    <a:solidFill>
                      <a:srgbClr val="FF9900"/>
                    </a:solidFill>
                  </a:tcPr>
                </a:tc>
                <a:extLst>
                  <a:ext uri="{0D108BD9-81ED-4DB2-BD59-A6C34878D82A}">
                    <a16:rowId xmlns:a16="http://schemas.microsoft.com/office/drawing/2014/main" val="3083860040"/>
                  </a:ext>
                </a:extLst>
              </a:tr>
            </a:tbl>
          </a:graphicData>
        </a:graphic>
      </p:graphicFrame>
      <p:sp>
        <p:nvSpPr>
          <p:cNvPr id="21" name="Title 1">
            <a:extLst>
              <a:ext uri="{FF2B5EF4-FFF2-40B4-BE49-F238E27FC236}">
                <a16:creationId xmlns:a16="http://schemas.microsoft.com/office/drawing/2014/main" id="{56D70BDD-8178-481F-99E1-25408972DF05}"/>
              </a:ext>
            </a:extLst>
          </p:cNvPr>
          <p:cNvSpPr>
            <a:spLocks noGrp="1"/>
          </p:cNvSpPr>
          <p:nvPr>
            <p:ph type="title"/>
          </p:nvPr>
        </p:nvSpPr>
        <p:spPr>
          <a:xfrm>
            <a:off x="360003" y="621431"/>
            <a:ext cx="8513653" cy="470898"/>
          </a:xfrm>
        </p:spPr>
        <p:txBody>
          <a:bodyPr/>
          <a:lstStyle/>
          <a:p>
            <a:r>
              <a:rPr lang="en-US"/>
              <a:t>Response times are increasing</a:t>
            </a:r>
          </a:p>
        </p:txBody>
      </p:sp>
      <p:pic>
        <p:nvPicPr>
          <p:cNvPr id="3" name="Picture 3" descr="Graphical user interface, chart, line chart, histogram&#10;&#10;Description automatically generated">
            <a:extLst>
              <a:ext uri="{FF2B5EF4-FFF2-40B4-BE49-F238E27FC236}">
                <a16:creationId xmlns:a16="http://schemas.microsoft.com/office/drawing/2014/main" id="{EEB4C370-C799-21CC-B340-79AE7D5E19CE}"/>
              </a:ext>
            </a:extLst>
          </p:cNvPr>
          <p:cNvPicPr>
            <a:picLocks noChangeAspect="1"/>
          </p:cNvPicPr>
          <p:nvPr/>
        </p:nvPicPr>
        <p:blipFill>
          <a:blip r:embed="rId3"/>
          <a:stretch>
            <a:fillRect/>
          </a:stretch>
        </p:blipFill>
        <p:spPr>
          <a:xfrm>
            <a:off x="57150" y="1484786"/>
            <a:ext cx="5996353" cy="2921277"/>
          </a:xfrm>
          <a:prstGeom prst="rect">
            <a:avLst/>
          </a:prstGeom>
        </p:spPr>
      </p:pic>
      <p:sp>
        <p:nvSpPr>
          <p:cNvPr id="5" name="Date Placeholder 4">
            <a:extLst>
              <a:ext uri="{FF2B5EF4-FFF2-40B4-BE49-F238E27FC236}">
                <a16:creationId xmlns:a16="http://schemas.microsoft.com/office/drawing/2014/main" id="{CE1E33FE-22FA-4BB9-993D-AB313D6861A9}"/>
              </a:ext>
            </a:extLst>
          </p:cNvPr>
          <p:cNvSpPr>
            <a:spLocks noGrp="1"/>
          </p:cNvSpPr>
          <p:nvPr>
            <p:ph type="dt" sz="half" idx="10"/>
          </p:nvPr>
        </p:nvSpPr>
        <p:spPr/>
        <p:txBody>
          <a:bodyPr/>
          <a:lstStyle/>
          <a:p>
            <a:r>
              <a:rPr lang="en-US"/>
              <a:t>16.11.22</a:t>
            </a:r>
          </a:p>
        </p:txBody>
      </p:sp>
      <p:sp>
        <p:nvSpPr>
          <p:cNvPr id="6" name="Footer Placeholder 5">
            <a:extLst>
              <a:ext uri="{FF2B5EF4-FFF2-40B4-BE49-F238E27FC236}">
                <a16:creationId xmlns:a16="http://schemas.microsoft.com/office/drawing/2014/main" id="{9E6160EB-378D-495C-86C7-0785AC7AFA4A}"/>
              </a:ext>
            </a:extLst>
          </p:cNvPr>
          <p:cNvSpPr>
            <a:spLocks noGrp="1"/>
          </p:cNvSpPr>
          <p:nvPr>
            <p:ph type="ftr" sz="quarter" idx="11"/>
          </p:nvPr>
        </p:nvSpPr>
        <p:spPr/>
        <p:txBody>
          <a:bodyPr/>
          <a:lstStyle/>
          <a:p>
            <a:r>
              <a:rPr lang="en-GB"/>
              <a:t>Using R to explore why ambulance waiting times have been getting worse?</a:t>
            </a:r>
            <a:endParaRPr lang="en-US"/>
          </a:p>
        </p:txBody>
      </p:sp>
    </p:spTree>
    <p:extLst>
      <p:ext uri="{BB962C8B-B14F-4D97-AF65-F5344CB8AC3E}">
        <p14:creationId xmlns:p14="http://schemas.microsoft.com/office/powerpoint/2010/main" val="3056855793"/>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804266B-D80C-4874-934F-FB8B0B2E952A}"/>
              </a:ext>
            </a:extLst>
          </p:cNvPr>
          <p:cNvSpPr>
            <a:spLocks noGrp="1"/>
          </p:cNvSpPr>
          <p:nvPr>
            <p:ph type="title"/>
          </p:nvPr>
        </p:nvSpPr>
        <p:spPr>
          <a:xfrm>
            <a:off x="360003" y="621431"/>
            <a:ext cx="8406469" cy="470898"/>
          </a:xfrm>
        </p:spPr>
        <p:txBody>
          <a:bodyPr vert="horz" lIns="0" tIns="0" rIns="0" bIns="0" rtlCol="0" anchor="t" anchorCtr="0">
            <a:normAutofit/>
          </a:bodyPr>
          <a:lstStyle/>
          <a:p>
            <a:r>
              <a:rPr lang="en-US" b="0" i="0" kern="1200">
                <a:latin typeface="Georgia"/>
                <a:ea typeface="+mj-ea"/>
                <a:cs typeface="Georgia"/>
              </a:rPr>
              <a:t>Demand for ambulances</a:t>
            </a:r>
          </a:p>
        </p:txBody>
      </p:sp>
      <p:sp>
        <p:nvSpPr>
          <p:cNvPr id="4" name="TextBox 3">
            <a:extLst>
              <a:ext uri="{FF2B5EF4-FFF2-40B4-BE49-F238E27FC236}">
                <a16:creationId xmlns:a16="http://schemas.microsoft.com/office/drawing/2014/main" id="{A0477F53-967D-4E68-B9B1-E635945F35B9}"/>
              </a:ext>
            </a:extLst>
          </p:cNvPr>
          <p:cNvSpPr txBox="1"/>
          <p:nvPr/>
        </p:nvSpPr>
        <p:spPr>
          <a:xfrm>
            <a:off x="5979172" y="1173465"/>
            <a:ext cx="2804829" cy="2796569"/>
          </a:xfrm>
          <a:prstGeom prst="rect">
            <a:avLst/>
          </a:prstGeom>
        </p:spPr>
        <p:txBody>
          <a:bodyPr vert="horz" lIns="0" tIns="0" rIns="0" bIns="0" rtlCol="0">
            <a:normAutofit/>
          </a:bodyPr>
          <a:lstStyle/>
          <a:p>
            <a:pPr marL="171450" indent="-171450" defTabSz="411480">
              <a:spcAft>
                <a:spcPts val="600"/>
              </a:spcAft>
              <a:buFont typeface="Arial" panose="020B0604020202020204" pitchFamily="34" charset="0"/>
              <a:buChar char="•"/>
            </a:pPr>
            <a:r>
              <a:rPr lang="en-US"/>
              <a:t>Total volume of incidents similar in April 2018 and September 2022</a:t>
            </a:r>
          </a:p>
          <a:p>
            <a:pPr marL="171450" indent="-171450" defTabSz="411480">
              <a:spcAft>
                <a:spcPts val="600"/>
              </a:spcAft>
              <a:buFont typeface="Arial" panose="020B0604020202020204" pitchFamily="34" charset="0"/>
              <a:buChar char="•"/>
            </a:pPr>
            <a:r>
              <a:rPr lang="en-US"/>
              <a:t>Increase in number of incidents resolved over the phone between April 2018 September July 2022</a:t>
            </a:r>
          </a:p>
        </p:txBody>
      </p:sp>
      <p:pic>
        <p:nvPicPr>
          <p:cNvPr id="3" name="Picture 4" descr="Chart&#10;&#10;Description automatically generated">
            <a:extLst>
              <a:ext uri="{FF2B5EF4-FFF2-40B4-BE49-F238E27FC236}">
                <a16:creationId xmlns:a16="http://schemas.microsoft.com/office/drawing/2014/main" id="{0FC769D0-0F18-A245-411C-AA009D791649}"/>
              </a:ext>
            </a:extLst>
          </p:cNvPr>
          <p:cNvPicPr>
            <a:picLocks noChangeAspect="1"/>
          </p:cNvPicPr>
          <p:nvPr/>
        </p:nvPicPr>
        <p:blipFill>
          <a:blip r:embed="rId3"/>
          <a:stretch>
            <a:fillRect/>
          </a:stretch>
        </p:blipFill>
        <p:spPr>
          <a:xfrm>
            <a:off x="306265" y="1086729"/>
            <a:ext cx="5586046" cy="3636791"/>
          </a:xfrm>
          <a:prstGeom prst="rect">
            <a:avLst/>
          </a:prstGeom>
        </p:spPr>
      </p:pic>
      <p:sp>
        <p:nvSpPr>
          <p:cNvPr id="5" name="Date Placeholder 4">
            <a:extLst>
              <a:ext uri="{FF2B5EF4-FFF2-40B4-BE49-F238E27FC236}">
                <a16:creationId xmlns:a16="http://schemas.microsoft.com/office/drawing/2014/main" id="{B834FA4B-AFA0-49D5-A486-5C4F9F2E4881}"/>
              </a:ext>
            </a:extLst>
          </p:cNvPr>
          <p:cNvSpPr>
            <a:spLocks noGrp="1"/>
          </p:cNvSpPr>
          <p:nvPr>
            <p:ph type="dt" sz="half" idx="10"/>
          </p:nvPr>
        </p:nvSpPr>
        <p:spPr/>
        <p:txBody>
          <a:bodyPr/>
          <a:lstStyle/>
          <a:p>
            <a:r>
              <a:rPr lang="en-US"/>
              <a:t>16.11.22</a:t>
            </a:r>
          </a:p>
        </p:txBody>
      </p:sp>
      <p:sp>
        <p:nvSpPr>
          <p:cNvPr id="6" name="Footer Placeholder 5">
            <a:extLst>
              <a:ext uri="{FF2B5EF4-FFF2-40B4-BE49-F238E27FC236}">
                <a16:creationId xmlns:a16="http://schemas.microsoft.com/office/drawing/2014/main" id="{0A4FC3E0-9C03-4906-8FD2-DCB9C0F63A10}"/>
              </a:ext>
            </a:extLst>
          </p:cNvPr>
          <p:cNvSpPr>
            <a:spLocks noGrp="1"/>
          </p:cNvSpPr>
          <p:nvPr>
            <p:ph type="ftr" sz="quarter" idx="11"/>
          </p:nvPr>
        </p:nvSpPr>
        <p:spPr/>
        <p:txBody>
          <a:bodyPr/>
          <a:lstStyle/>
          <a:p>
            <a:r>
              <a:rPr lang="en-GB"/>
              <a:t>Using R to explore why ambulance waiting times have been getting worse?</a:t>
            </a:r>
            <a:endParaRPr lang="en-US"/>
          </a:p>
        </p:txBody>
      </p:sp>
    </p:spTree>
    <p:extLst>
      <p:ext uri="{BB962C8B-B14F-4D97-AF65-F5344CB8AC3E}">
        <p14:creationId xmlns:p14="http://schemas.microsoft.com/office/powerpoint/2010/main" val="803316304"/>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804266B-D80C-4874-934F-FB8B0B2E952A}"/>
              </a:ext>
            </a:extLst>
          </p:cNvPr>
          <p:cNvSpPr>
            <a:spLocks noGrp="1"/>
          </p:cNvSpPr>
          <p:nvPr>
            <p:ph type="title"/>
          </p:nvPr>
        </p:nvSpPr>
        <p:spPr>
          <a:xfrm>
            <a:off x="360003" y="621431"/>
            <a:ext cx="8406469" cy="470898"/>
          </a:xfrm>
        </p:spPr>
        <p:txBody>
          <a:bodyPr vert="horz" lIns="0" tIns="0" rIns="0" bIns="0" rtlCol="0" anchor="t" anchorCtr="0">
            <a:normAutofit/>
          </a:bodyPr>
          <a:lstStyle/>
          <a:p>
            <a:r>
              <a:rPr lang="en-US" b="0" i="0" kern="1200">
                <a:latin typeface="Georgia"/>
                <a:ea typeface="+mj-ea"/>
                <a:cs typeface="Georgia"/>
              </a:rPr>
              <a:t>Demand for ambulances</a:t>
            </a:r>
          </a:p>
        </p:txBody>
      </p:sp>
      <p:sp>
        <p:nvSpPr>
          <p:cNvPr id="4" name="TextBox 3">
            <a:extLst>
              <a:ext uri="{FF2B5EF4-FFF2-40B4-BE49-F238E27FC236}">
                <a16:creationId xmlns:a16="http://schemas.microsoft.com/office/drawing/2014/main" id="{A0477F53-967D-4E68-B9B1-E635945F35B9}"/>
              </a:ext>
            </a:extLst>
          </p:cNvPr>
          <p:cNvSpPr txBox="1"/>
          <p:nvPr/>
        </p:nvSpPr>
        <p:spPr>
          <a:xfrm>
            <a:off x="5979172" y="1173465"/>
            <a:ext cx="2804829" cy="2796569"/>
          </a:xfrm>
          <a:prstGeom prst="rect">
            <a:avLst/>
          </a:prstGeom>
        </p:spPr>
        <p:txBody>
          <a:bodyPr vert="horz" lIns="0" tIns="0" rIns="0" bIns="0" rtlCol="0">
            <a:noAutofit/>
          </a:bodyPr>
          <a:lstStyle/>
          <a:p>
            <a:pPr marL="171450" indent="-171450" defTabSz="411480">
              <a:spcAft>
                <a:spcPts val="600"/>
              </a:spcAft>
              <a:buFont typeface="Arial" panose="020B0604020202020204" pitchFamily="34" charset="0"/>
              <a:buChar char="•"/>
            </a:pPr>
            <a:r>
              <a:rPr lang="en-US">
                <a:solidFill>
                  <a:schemeClr val="bg1">
                    <a:lumMod val="85000"/>
                  </a:schemeClr>
                </a:solidFill>
              </a:rPr>
              <a:t>Total volume of incidents similar in April 2018 and July 2022</a:t>
            </a:r>
          </a:p>
          <a:p>
            <a:pPr marL="171450" indent="-171450" defTabSz="411480">
              <a:spcAft>
                <a:spcPts val="600"/>
              </a:spcAft>
              <a:buFont typeface="Arial" panose="020B0604020202020204" pitchFamily="34" charset="0"/>
              <a:buChar char="•"/>
            </a:pPr>
            <a:r>
              <a:rPr lang="en-US">
                <a:solidFill>
                  <a:schemeClr val="bg1">
                    <a:lumMod val="85000"/>
                  </a:schemeClr>
                </a:solidFill>
              </a:rPr>
              <a:t>Increase in number of incidents resolved over the phone between April 2018 and July 2022</a:t>
            </a:r>
          </a:p>
          <a:p>
            <a:pPr marL="171450" indent="-171450" defTabSz="411480">
              <a:spcAft>
                <a:spcPts val="600"/>
              </a:spcAft>
              <a:buFont typeface="Arial" panose="020B0604020202020204" pitchFamily="34" charset="0"/>
              <a:buChar char="•"/>
            </a:pPr>
            <a:r>
              <a:rPr lang="en-US"/>
              <a:t>Higher proportion of incidents in 2022 were life-threatening (category 1) or emergency (category 2)</a:t>
            </a:r>
          </a:p>
          <a:p>
            <a:pPr marL="171450" indent="-171450" defTabSz="411480">
              <a:spcAft>
                <a:spcPts val="600"/>
              </a:spcAft>
              <a:buFont typeface="Arial" panose="020B0604020202020204" pitchFamily="34" charset="0"/>
              <a:buChar char="•"/>
            </a:pPr>
            <a:endParaRPr lang="en-US"/>
          </a:p>
        </p:txBody>
      </p:sp>
      <p:pic>
        <p:nvPicPr>
          <p:cNvPr id="5" name="Picture 5" descr="Chart&#10;&#10;Description automatically generated">
            <a:extLst>
              <a:ext uri="{FF2B5EF4-FFF2-40B4-BE49-F238E27FC236}">
                <a16:creationId xmlns:a16="http://schemas.microsoft.com/office/drawing/2014/main" id="{9A6013D9-C1F1-8FF4-E31F-BEFF5C0C878D}"/>
              </a:ext>
            </a:extLst>
          </p:cNvPr>
          <p:cNvPicPr>
            <a:picLocks noChangeAspect="1"/>
          </p:cNvPicPr>
          <p:nvPr/>
        </p:nvPicPr>
        <p:blipFill>
          <a:blip r:embed="rId3"/>
          <a:stretch>
            <a:fillRect/>
          </a:stretch>
        </p:blipFill>
        <p:spPr>
          <a:xfrm>
            <a:off x="313592" y="1123364"/>
            <a:ext cx="5483469" cy="3570849"/>
          </a:xfrm>
          <a:prstGeom prst="rect">
            <a:avLst/>
          </a:prstGeom>
        </p:spPr>
      </p:pic>
      <p:sp>
        <p:nvSpPr>
          <p:cNvPr id="2" name="Date Placeholder 1">
            <a:extLst>
              <a:ext uri="{FF2B5EF4-FFF2-40B4-BE49-F238E27FC236}">
                <a16:creationId xmlns:a16="http://schemas.microsoft.com/office/drawing/2014/main" id="{2F42976D-C5C7-4F9E-9DB4-03A4C79D9E41}"/>
              </a:ext>
            </a:extLst>
          </p:cNvPr>
          <p:cNvSpPr>
            <a:spLocks noGrp="1"/>
          </p:cNvSpPr>
          <p:nvPr>
            <p:ph type="dt" sz="half" idx="10"/>
          </p:nvPr>
        </p:nvSpPr>
        <p:spPr/>
        <p:txBody>
          <a:bodyPr/>
          <a:lstStyle/>
          <a:p>
            <a:r>
              <a:rPr lang="en-US"/>
              <a:t>16.11.22</a:t>
            </a:r>
          </a:p>
        </p:txBody>
      </p:sp>
      <p:sp>
        <p:nvSpPr>
          <p:cNvPr id="6" name="Footer Placeholder 5">
            <a:extLst>
              <a:ext uri="{FF2B5EF4-FFF2-40B4-BE49-F238E27FC236}">
                <a16:creationId xmlns:a16="http://schemas.microsoft.com/office/drawing/2014/main" id="{094E246D-1443-43F5-A349-609AE6B795BB}"/>
              </a:ext>
            </a:extLst>
          </p:cNvPr>
          <p:cNvSpPr>
            <a:spLocks noGrp="1"/>
          </p:cNvSpPr>
          <p:nvPr>
            <p:ph type="ftr" sz="quarter" idx="11"/>
          </p:nvPr>
        </p:nvSpPr>
        <p:spPr/>
        <p:txBody>
          <a:bodyPr/>
          <a:lstStyle/>
          <a:p>
            <a:r>
              <a:rPr lang="en-GB"/>
              <a:t>Using R to explore why ambulance waiting times have been getting worse?</a:t>
            </a:r>
            <a:endParaRPr lang="en-US"/>
          </a:p>
        </p:txBody>
      </p:sp>
    </p:spTree>
    <p:extLst>
      <p:ext uri="{BB962C8B-B14F-4D97-AF65-F5344CB8AC3E}">
        <p14:creationId xmlns:p14="http://schemas.microsoft.com/office/powerpoint/2010/main" val="1319955953"/>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804266B-D80C-4874-934F-FB8B0B2E952A}"/>
              </a:ext>
            </a:extLst>
          </p:cNvPr>
          <p:cNvSpPr>
            <a:spLocks noGrp="1"/>
          </p:cNvSpPr>
          <p:nvPr>
            <p:ph type="title"/>
          </p:nvPr>
        </p:nvSpPr>
        <p:spPr>
          <a:xfrm>
            <a:off x="360003" y="621431"/>
            <a:ext cx="8406469" cy="470898"/>
          </a:xfrm>
        </p:spPr>
        <p:txBody>
          <a:bodyPr vert="horz" lIns="0" tIns="0" rIns="0" bIns="0" rtlCol="0" anchor="t" anchorCtr="0">
            <a:normAutofit/>
          </a:bodyPr>
          <a:lstStyle/>
          <a:p>
            <a:r>
              <a:rPr lang="en-US" b="0" i="0" kern="1200">
                <a:latin typeface="Georgia"/>
                <a:ea typeface="+mj-ea"/>
                <a:cs typeface="Georgia"/>
              </a:rPr>
              <a:t>Ambulance service capacity</a:t>
            </a:r>
          </a:p>
        </p:txBody>
      </p:sp>
      <p:sp>
        <p:nvSpPr>
          <p:cNvPr id="16" name="TextBox 15">
            <a:extLst>
              <a:ext uri="{FF2B5EF4-FFF2-40B4-BE49-F238E27FC236}">
                <a16:creationId xmlns:a16="http://schemas.microsoft.com/office/drawing/2014/main" id="{3650B1F7-87BE-4A5C-B1F5-5553A3816D51}"/>
              </a:ext>
            </a:extLst>
          </p:cNvPr>
          <p:cNvSpPr txBox="1"/>
          <p:nvPr/>
        </p:nvSpPr>
        <p:spPr>
          <a:xfrm>
            <a:off x="5979172" y="1173465"/>
            <a:ext cx="2804829" cy="2796569"/>
          </a:xfrm>
          <a:prstGeom prst="rect">
            <a:avLst/>
          </a:prstGeom>
        </p:spPr>
        <p:txBody>
          <a:bodyPr vert="horz" lIns="0" tIns="0" rIns="0" bIns="0" rtlCol="0">
            <a:noAutofit/>
          </a:bodyPr>
          <a:lstStyle/>
          <a:p>
            <a:pPr marL="171450" indent="-171450" defTabSz="411480">
              <a:spcAft>
                <a:spcPts val="600"/>
              </a:spcAft>
              <a:buFont typeface="Arial" panose="020B0604020202020204" pitchFamily="34" charset="0"/>
              <a:buChar char="•"/>
            </a:pPr>
            <a:r>
              <a:rPr lang="en-US"/>
              <a:t>March 2019 – March 2021 saw increase in paramedic FTE</a:t>
            </a:r>
          </a:p>
          <a:p>
            <a:pPr marL="171450" indent="-171450" defTabSz="411480">
              <a:spcAft>
                <a:spcPts val="600"/>
              </a:spcAft>
              <a:buFont typeface="Arial" panose="020B0604020202020204" pitchFamily="34" charset="0"/>
              <a:buChar char="•"/>
            </a:pPr>
            <a:r>
              <a:rPr lang="en-US"/>
              <a:t>Though this wasn’t reflected in ambulance staff perceptions</a:t>
            </a:r>
          </a:p>
          <a:p>
            <a:pPr marL="171450" indent="-171450" defTabSz="411480">
              <a:spcAft>
                <a:spcPts val="600"/>
              </a:spcAft>
              <a:buFont typeface="Arial" panose="020B0604020202020204" pitchFamily="34" charset="0"/>
              <a:buChar char="•"/>
            </a:pPr>
            <a:r>
              <a:rPr lang="en-US"/>
              <a:t>Staff sickness absence rising</a:t>
            </a:r>
          </a:p>
        </p:txBody>
      </p:sp>
      <p:pic>
        <p:nvPicPr>
          <p:cNvPr id="4" name="Picture 4" descr="Chart, histogram&#10;&#10;Description automatically generated">
            <a:extLst>
              <a:ext uri="{FF2B5EF4-FFF2-40B4-BE49-F238E27FC236}">
                <a16:creationId xmlns:a16="http://schemas.microsoft.com/office/drawing/2014/main" id="{110C4F0B-9FDB-A714-AF01-ACF299250FA8}"/>
              </a:ext>
            </a:extLst>
          </p:cNvPr>
          <p:cNvPicPr>
            <a:picLocks noChangeAspect="1"/>
          </p:cNvPicPr>
          <p:nvPr/>
        </p:nvPicPr>
        <p:blipFill>
          <a:blip r:embed="rId3"/>
          <a:stretch>
            <a:fillRect/>
          </a:stretch>
        </p:blipFill>
        <p:spPr>
          <a:xfrm>
            <a:off x="357554" y="1240595"/>
            <a:ext cx="5183065" cy="3373022"/>
          </a:xfrm>
          <a:prstGeom prst="rect">
            <a:avLst/>
          </a:prstGeom>
        </p:spPr>
      </p:pic>
      <p:sp>
        <p:nvSpPr>
          <p:cNvPr id="2" name="Date Placeholder 1">
            <a:extLst>
              <a:ext uri="{FF2B5EF4-FFF2-40B4-BE49-F238E27FC236}">
                <a16:creationId xmlns:a16="http://schemas.microsoft.com/office/drawing/2014/main" id="{F5F7BDE7-071A-4545-A4E6-35A520D1898C}"/>
              </a:ext>
            </a:extLst>
          </p:cNvPr>
          <p:cNvSpPr>
            <a:spLocks noGrp="1"/>
          </p:cNvSpPr>
          <p:nvPr>
            <p:ph type="dt" sz="half" idx="10"/>
          </p:nvPr>
        </p:nvSpPr>
        <p:spPr/>
        <p:txBody>
          <a:bodyPr/>
          <a:lstStyle/>
          <a:p>
            <a:r>
              <a:rPr lang="en-US"/>
              <a:t>16.11.22</a:t>
            </a:r>
          </a:p>
        </p:txBody>
      </p:sp>
      <p:sp>
        <p:nvSpPr>
          <p:cNvPr id="3" name="Footer Placeholder 2">
            <a:extLst>
              <a:ext uri="{FF2B5EF4-FFF2-40B4-BE49-F238E27FC236}">
                <a16:creationId xmlns:a16="http://schemas.microsoft.com/office/drawing/2014/main" id="{4B354EED-BE4F-46E9-AB26-35A1338F2F07}"/>
              </a:ext>
            </a:extLst>
          </p:cNvPr>
          <p:cNvSpPr>
            <a:spLocks noGrp="1"/>
          </p:cNvSpPr>
          <p:nvPr>
            <p:ph type="ftr" sz="quarter" idx="11"/>
          </p:nvPr>
        </p:nvSpPr>
        <p:spPr/>
        <p:txBody>
          <a:bodyPr/>
          <a:lstStyle/>
          <a:p>
            <a:r>
              <a:rPr lang="en-GB"/>
              <a:t>Using R to explore why ambulance waiting times have been getting worse?</a:t>
            </a:r>
            <a:endParaRPr lang="en-US"/>
          </a:p>
        </p:txBody>
      </p:sp>
    </p:spTree>
    <p:extLst>
      <p:ext uri="{BB962C8B-B14F-4D97-AF65-F5344CB8AC3E}">
        <p14:creationId xmlns:p14="http://schemas.microsoft.com/office/powerpoint/2010/main" val="3368685993"/>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804266B-D80C-4874-934F-FB8B0B2E952A}"/>
              </a:ext>
            </a:extLst>
          </p:cNvPr>
          <p:cNvSpPr>
            <a:spLocks noGrp="1"/>
          </p:cNvSpPr>
          <p:nvPr>
            <p:ph type="title"/>
          </p:nvPr>
        </p:nvSpPr>
        <p:spPr>
          <a:xfrm>
            <a:off x="360003" y="621431"/>
            <a:ext cx="8406469" cy="470898"/>
          </a:xfrm>
        </p:spPr>
        <p:txBody>
          <a:bodyPr vert="horz" lIns="0" tIns="0" rIns="0" bIns="0" rtlCol="0" anchor="t" anchorCtr="0">
            <a:normAutofit/>
          </a:bodyPr>
          <a:lstStyle/>
          <a:p>
            <a:r>
              <a:rPr lang="en-US" b="0" i="0" kern="1200">
                <a:latin typeface="Georgia"/>
                <a:ea typeface="+mj-ea"/>
                <a:cs typeface="Georgia"/>
              </a:rPr>
              <a:t>Ambulance service capacity</a:t>
            </a:r>
          </a:p>
        </p:txBody>
      </p:sp>
      <p:pic>
        <p:nvPicPr>
          <p:cNvPr id="4" name="Picture 5" descr="Chart, histogram&#10;&#10;Description automatically generated">
            <a:extLst>
              <a:ext uri="{FF2B5EF4-FFF2-40B4-BE49-F238E27FC236}">
                <a16:creationId xmlns:a16="http://schemas.microsoft.com/office/drawing/2014/main" id="{FDC35096-9016-69DF-ADE1-58993F022E38}"/>
              </a:ext>
            </a:extLst>
          </p:cNvPr>
          <p:cNvPicPr>
            <a:picLocks noChangeAspect="1"/>
          </p:cNvPicPr>
          <p:nvPr/>
        </p:nvPicPr>
        <p:blipFill>
          <a:blip r:embed="rId3"/>
          <a:stretch>
            <a:fillRect/>
          </a:stretch>
        </p:blipFill>
        <p:spPr>
          <a:xfrm>
            <a:off x="252045" y="1186375"/>
            <a:ext cx="5871796" cy="3827291"/>
          </a:xfrm>
          <a:prstGeom prst="rect">
            <a:avLst/>
          </a:prstGeom>
        </p:spPr>
      </p:pic>
      <p:sp>
        <p:nvSpPr>
          <p:cNvPr id="5" name="TextBox 4">
            <a:extLst>
              <a:ext uri="{FF2B5EF4-FFF2-40B4-BE49-F238E27FC236}">
                <a16:creationId xmlns:a16="http://schemas.microsoft.com/office/drawing/2014/main" id="{2A71F8CF-7007-41AD-A8AA-45950AA706D4}"/>
              </a:ext>
            </a:extLst>
          </p:cNvPr>
          <p:cNvSpPr txBox="1"/>
          <p:nvPr/>
        </p:nvSpPr>
        <p:spPr>
          <a:xfrm>
            <a:off x="5979172" y="1173465"/>
            <a:ext cx="2804829" cy="2796569"/>
          </a:xfrm>
          <a:prstGeom prst="rect">
            <a:avLst/>
          </a:prstGeom>
        </p:spPr>
        <p:txBody>
          <a:bodyPr vert="horz" lIns="0" tIns="0" rIns="0" bIns="0" rtlCol="0">
            <a:noAutofit/>
          </a:bodyPr>
          <a:lstStyle/>
          <a:p>
            <a:pPr marL="171450" indent="-171450" defTabSz="411480">
              <a:spcAft>
                <a:spcPts val="600"/>
              </a:spcAft>
              <a:buFont typeface="Arial" panose="020B0604020202020204" pitchFamily="34" charset="0"/>
              <a:buChar char="•"/>
            </a:pPr>
            <a:r>
              <a:rPr lang="en-US"/>
              <a:t>Increasing handover times from ambulance to A&amp;E </a:t>
            </a:r>
          </a:p>
          <a:p>
            <a:pPr marL="171450" indent="-171450" defTabSz="411480">
              <a:spcAft>
                <a:spcPts val="600"/>
              </a:spcAft>
              <a:buFont typeface="Arial" panose="020B0604020202020204" pitchFamily="34" charset="0"/>
              <a:buChar char="•"/>
            </a:pPr>
            <a:r>
              <a:rPr lang="en-US"/>
              <a:t>Even a small increase in handover delays can lead to greater increases in response times</a:t>
            </a:r>
          </a:p>
        </p:txBody>
      </p:sp>
      <p:sp>
        <p:nvSpPr>
          <p:cNvPr id="2" name="Date Placeholder 1">
            <a:extLst>
              <a:ext uri="{FF2B5EF4-FFF2-40B4-BE49-F238E27FC236}">
                <a16:creationId xmlns:a16="http://schemas.microsoft.com/office/drawing/2014/main" id="{FDEED688-A0BF-4EA2-9D0D-82F0BBD1607D}"/>
              </a:ext>
            </a:extLst>
          </p:cNvPr>
          <p:cNvSpPr>
            <a:spLocks noGrp="1"/>
          </p:cNvSpPr>
          <p:nvPr>
            <p:ph type="dt" sz="half" idx="10"/>
          </p:nvPr>
        </p:nvSpPr>
        <p:spPr/>
        <p:txBody>
          <a:bodyPr/>
          <a:lstStyle/>
          <a:p>
            <a:r>
              <a:rPr lang="en-US"/>
              <a:t>16.11.22</a:t>
            </a:r>
          </a:p>
        </p:txBody>
      </p:sp>
      <p:sp>
        <p:nvSpPr>
          <p:cNvPr id="3" name="Footer Placeholder 2">
            <a:extLst>
              <a:ext uri="{FF2B5EF4-FFF2-40B4-BE49-F238E27FC236}">
                <a16:creationId xmlns:a16="http://schemas.microsoft.com/office/drawing/2014/main" id="{89722AF1-AE61-4434-95BA-50654CCD12A9}"/>
              </a:ext>
            </a:extLst>
          </p:cNvPr>
          <p:cNvSpPr>
            <a:spLocks noGrp="1"/>
          </p:cNvSpPr>
          <p:nvPr>
            <p:ph type="ftr" sz="quarter" idx="11"/>
          </p:nvPr>
        </p:nvSpPr>
        <p:spPr/>
        <p:txBody>
          <a:bodyPr/>
          <a:lstStyle/>
          <a:p>
            <a:r>
              <a:rPr lang="en-GB"/>
              <a:t>Using R to explore why ambulance waiting times have been getting worse?</a:t>
            </a:r>
            <a:endParaRPr lang="en-US"/>
          </a:p>
        </p:txBody>
      </p:sp>
    </p:spTree>
    <p:extLst>
      <p:ext uri="{BB962C8B-B14F-4D97-AF65-F5344CB8AC3E}">
        <p14:creationId xmlns:p14="http://schemas.microsoft.com/office/powerpoint/2010/main" val="1485760950"/>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03" y="621431"/>
            <a:ext cx="8406469" cy="470898"/>
          </a:xfrm>
        </p:spPr>
        <p:txBody>
          <a:bodyPr vert="horz" lIns="0" tIns="0" rIns="0" bIns="0" rtlCol="0" anchor="t" anchorCtr="0">
            <a:normAutofit/>
          </a:bodyPr>
          <a:lstStyle/>
          <a:p>
            <a:r>
              <a:rPr lang="en-US" sz="2800" b="0" i="0" kern="1200">
                <a:latin typeface="Georgia"/>
                <a:ea typeface="+mj-ea"/>
                <a:cs typeface="Georgia"/>
              </a:rPr>
              <a:t>What’s needed to reduce ambulance response times? </a:t>
            </a:r>
          </a:p>
        </p:txBody>
      </p:sp>
      <p:sp>
        <p:nvSpPr>
          <p:cNvPr id="5" name="Content Placeholder 2">
            <a:extLst>
              <a:ext uri="{FF2B5EF4-FFF2-40B4-BE49-F238E27FC236}">
                <a16:creationId xmlns:a16="http://schemas.microsoft.com/office/drawing/2014/main" id="{56E12978-DDB5-4DE5-B51E-B7BEBF9F935E}"/>
              </a:ext>
            </a:extLst>
          </p:cNvPr>
          <p:cNvSpPr txBox="1">
            <a:spLocks/>
          </p:cNvSpPr>
          <p:nvPr/>
        </p:nvSpPr>
        <p:spPr>
          <a:xfrm>
            <a:off x="360000" y="1349999"/>
            <a:ext cx="8238434" cy="3456000"/>
          </a:xfrm>
          <a:prstGeom prst="rect">
            <a:avLst/>
          </a:prstGeom>
        </p:spPr>
        <p:txBody>
          <a:bodyPr vert="horz" lIns="0" tIns="0" rIns="0" bIns="0" rtlCol="0">
            <a:normAutofit/>
          </a:bodyPr>
          <a:lstStyle>
            <a:lvl1pPr marL="0" indent="0" algn="l" defTabSz="411480" rtl="0" eaLnBrk="1" latinLnBrk="0" hangingPunct="1">
              <a:spcBef>
                <a:spcPts val="900"/>
              </a:spcBef>
              <a:spcAft>
                <a:spcPts val="0"/>
              </a:spcAft>
              <a:buFont typeface="Arial"/>
              <a:buNone/>
              <a:defRPr lang="en-US" sz="1800" kern="1200" dirty="0" smtClean="0">
                <a:solidFill>
                  <a:schemeClr val="tx1"/>
                </a:solidFill>
                <a:latin typeface="+mn-lt"/>
                <a:ea typeface="+mn-ea"/>
                <a:cs typeface="+mn-cs"/>
              </a:defRPr>
            </a:lvl1pPr>
            <a:lvl2pPr marL="0" indent="0" algn="l" defTabSz="411480" rtl="0" eaLnBrk="1" latinLnBrk="0" hangingPunct="1">
              <a:spcBef>
                <a:spcPts val="900"/>
              </a:spcBef>
              <a:spcAft>
                <a:spcPts val="0"/>
              </a:spcAft>
              <a:buFont typeface="Arial"/>
              <a:buNone/>
              <a:defRPr sz="1800" b="1" kern="1200">
                <a:solidFill>
                  <a:srgbClr val="E30514"/>
                </a:solidFill>
                <a:latin typeface="+mn-lt"/>
                <a:ea typeface="+mn-ea"/>
                <a:cs typeface="+mn-cs"/>
              </a:defRPr>
            </a:lvl2pPr>
            <a:lvl3pPr marL="259200" indent="-259200" algn="l" defTabSz="411480" rtl="0" eaLnBrk="1" latinLnBrk="0" hangingPunct="1">
              <a:spcBef>
                <a:spcPts val="900"/>
              </a:spcBef>
              <a:spcAft>
                <a:spcPts val="0"/>
              </a:spcAft>
              <a:buSzPct val="120000"/>
              <a:buFont typeface="Arial" panose="020B0604020202020204" pitchFamily="34" charset="0"/>
              <a:buChar char="•"/>
              <a:defRPr sz="1800" kern="1200">
                <a:solidFill>
                  <a:schemeClr val="tx1"/>
                </a:solidFill>
                <a:latin typeface="+mn-lt"/>
                <a:ea typeface="+mn-ea"/>
                <a:cs typeface="+mn-cs"/>
              </a:defRPr>
            </a:lvl3pPr>
            <a:lvl4pPr marL="1036800" indent="-259200" algn="l" defTabSz="411480" rtl="0" eaLnBrk="1" latinLnBrk="0" hangingPunct="1">
              <a:spcBef>
                <a:spcPts val="0"/>
              </a:spcBef>
              <a:spcAft>
                <a:spcPts val="450"/>
              </a:spcAft>
              <a:buSzPct val="120000"/>
              <a:buFont typeface="Arial" panose="020B0604020202020204" pitchFamily="34" charset="0"/>
              <a:buChar char="•"/>
              <a:defRPr sz="1800" kern="1200">
                <a:solidFill>
                  <a:schemeClr val="tx1"/>
                </a:solidFill>
                <a:latin typeface="+mn-lt"/>
                <a:ea typeface="+mn-ea"/>
                <a:cs typeface="+mn-cs"/>
              </a:defRPr>
            </a:lvl4pPr>
            <a:lvl5pPr marL="1749600" indent="-259200" algn="l" defTabSz="411480" rtl="0" eaLnBrk="1" latinLnBrk="0" hangingPunct="1">
              <a:spcBef>
                <a:spcPts val="0"/>
              </a:spcBef>
              <a:spcAft>
                <a:spcPts val="900"/>
              </a:spcAft>
              <a:buFont typeface="Arial" panose="020B0604020202020204" pitchFamily="34" charset="0"/>
              <a:buChar char="−"/>
              <a:tabLst/>
              <a:defRPr sz="1800" kern="1200">
                <a:solidFill>
                  <a:schemeClr val="tx1"/>
                </a:solidFill>
                <a:latin typeface="+mn-lt"/>
                <a:ea typeface="+mn-ea"/>
                <a:cs typeface="+mn-cs"/>
              </a:defRPr>
            </a:lvl5pPr>
            <a:lvl6pPr marL="259200" indent="-259200" algn="l" defTabSz="411480" rtl="0" eaLnBrk="1" latinLnBrk="0" hangingPunct="1">
              <a:spcBef>
                <a:spcPts val="450"/>
              </a:spcBef>
              <a:buFont typeface="Wingdings" charset="2"/>
              <a:buAutoNum type="arabicPlain"/>
              <a:defRPr sz="1620" kern="1200">
                <a:solidFill>
                  <a:schemeClr val="tx1"/>
                </a:solidFill>
                <a:latin typeface="+mn-lt"/>
                <a:ea typeface="+mn-ea"/>
                <a:cs typeface="+mn-cs"/>
              </a:defRPr>
            </a:lvl6pPr>
            <a:lvl7pPr marL="0" indent="0" algn="l" defTabSz="411480" rtl="0" eaLnBrk="1" latinLnBrk="0" hangingPunct="1">
              <a:spcBef>
                <a:spcPts val="450"/>
              </a:spcBef>
              <a:buFont typeface="Arial"/>
              <a:buNone/>
              <a:defRPr sz="1620" kern="1200">
                <a:solidFill>
                  <a:schemeClr val="tx1"/>
                </a:solidFill>
                <a:latin typeface="+mn-lt"/>
                <a:ea typeface="+mn-ea"/>
                <a:cs typeface="+mn-cs"/>
              </a:defRPr>
            </a:lvl7pPr>
            <a:lvl8pPr marL="0" indent="0" algn="l" defTabSz="411480" rtl="0" eaLnBrk="1" latinLnBrk="0" hangingPunct="1">
              <a:spcBef>
                <a:spcPts val="450"/>
              </a:spcBef>
              <a:buFont typeface="Arial"/>
              <a:buNone/>
              <a:defRPr sz="1620" b="1" kern="1200">
                <a:solidFill>
                  <a:schemeClr val="tx1"/>
                </a:solidFill>
                <a:latin typeface="+mn-lt"/>
                <a:ea typeface="+mn-ea"/>
                <a:cs typeface="+mn-cs"/>
              </a:defRPr>
            </a:lvl8pPr>
            <a:lvl9pPr marL="259200" indent="-259200" algn="l" defTabSz="411480" rtl="0" eaLnBrk="1" latinLnBrk="0" hangingPunct="1">
              <a:spcBef>
                <a:spcPts val="450"/>
              </a:spcBef>
              <a:buFont typeface="Arial"/>
              <a:buChar char="•"/>
              <a:defRPr sz="1620" kern="1200">
                <a:solidFill>
                  <a:schemeClr val="tx1"/>
                </a:solidFill>
                <a:latin typeface="+mn-lt"/>
                <a:ea typeface="+mn-ea"/>
                <a:cs typeface="+mn-cs"/>
              </a:defRPr>
            </a:lvl9pPr>
          </a:lstStyle>
          <a:p>
            <a:r>
              <a:rPr lang="en-US"/>
              <a:t>1.Increase hospital bed capacity and improve patient flow through hospitals</a:t>
            </a:r>
          </a:p>
        </p:txBody>
      </p:sp>
      <p:pic>
        <p:nvPicPr>
          <p:cNvPr id="3" name="Picture 3" descr="Chart, line chart, histogram&#10;&#10;Description automatically generated">
            <a:extLst>
              <a:ext uri="{FF2B5EF4-FFF2-40B4-BE49-F238E27FC236}">
                <a16:creationId xmlns:a16="http://schemas.microsoft.com/office/drawing/2014/main" id="{0A6DE88D-EB59-4751-CE5A-3A48FD292119}"/>
              </a:ext>
            </a:extLst>
          </p:cNvPr>
          <p:cNvPicPr>
            <a:picLocks noChangeAspect="1"/>
          </p:cNvPicPr>
          <p:nvPr/>
        </p:nvPicPr>
        <p:blipFill>
          <a:blip r:embed="rId3"/>
          <a:stretch>
            <a:fillRect/>
          </a:stretch>
        </p:blipFill>
        <p:spPr>
          <a:xfrm>
            <a:off x="101112" y="1826749"/>
            <a:ext cx="4421065" cy="2874792"/>
          </a:xfrm>
          <a:prstGeom prst="rect">
            <a:avLst/>
          </a:prstGeom>
        </p:spPr>
      </p:pic>
      <p:pic>
        <p:nvPicPr>
          <p:cNvPr id="4" name="Picture 5" descr="Chart, line chart&#10;&#10;Description automatically generated">
            <a:extLst>
              <a:ext uri="{FF2B5EF4-FFF2-40B4-BE49-F238E27FC236}">
                <a16:creationId xmlns:a16="http://schemas.microsoft.com/office/drawing/2014/main" id="{1482F506-60EF-1722-F9AD-401F550EB56F}"/>
              </a:ext>
            </a:extLst>
          </p:cNvPr>
          <p:cNvPicPr>
            <a:picLocks noChangeAspect="1"/>
          </p:cNvPicPr>
          <p:nvPr/>
        </p:nvPicPr>
        <p:blipFill>
          <a:blip r:embed="rId4"/>
          <a:stretch>
            <a:fillRect/>
          </a:stretch>
        </p:blipFill>
        <p:spPr>
          <a:xfrm>
            <a:off x="4409342" y="1782787"/>
            <a:ext cx="4487007" cy="2918753"/>
          </a:xfrm>
          <a:prstGeom prst="rect">
            <a:avLst/>
          </a:prstGeom>
        </p:spPr>
      </p:pic>
      <p:sp>
        <p:nvSpPr>
          <p:cNvPr id="6" name="Date Placeholder 5">
            <a:extLst>
              <a:ext uri="{FF2B5EF4-FFF2-40B4-BE49-F238E27FC236}">
                <a16:creationId xmlns:a16="http://schemas.microsoft.com/office/drawing/2014/main" id="{39E90013-7445-44B8-B605-58583EC0B8C6}"/>
              </a:ext>
            </a:extLst>
          </p:cNvPr>
          <p:cNvSpPr>
            <a:spLocks noGrp="1"/>
          </p:cNvSpPr>
          <p:nvPr>
            <p:ph type="dt" sz="half" idx="10"/>
          </p:nvPr>
        </p:nvSpPr>
        <p:spPr/>
        <p:txBody>
          <a:bodyPr/>
          <a:lstStyle/>
          <a:p>
            <a:r>
              <a:rPr lang="en-US"/>
              <a:t>16.11.22</a:t>
            </a:r>
          </a:p>
        </p:txBody>
      </p:sp>
      <p:sp>
        <p:nvSpPr>
          <p:cNvPr id="7" name="Footer Placeholder 6">
            <a:extLst>
              <a:ext uri="{FF2B5EF4-FFF2-40B4-BE49-F238E27FC236}">
                <a16:creationId xmlns:a16="http://schemas.microsoft.com/office/drawing/2014/main" id="{54C324EF-4559-4128-8DD6-0C3133999770}"/>
              </a:ext>
            </a:extLst>
          </p:cNvPr>
          <p:cNvSpPr>
            <a:spLocks noGrp="1"/>
          </p:cNvSpPr>
          <p:nvPr>
            <p:ph type="ftr" sz="quarter" idx="11"/>
          </p:nvPr>
        </p:nvSpPr>
        <p:spPr/>
        <p:txBody>
          <a:bodyPr/>
          <a:lstStyle/>
          <a:p>
            <a:r>
              <a:rPr lang="en-GB"/>
              <a:t>Using R to explore why ambulance waiting times have been getting worse?</a:t>
            </a:r>
            <a:endParaRPr lang="en-US"/>
          </a:p>
        </p:txBody>
      </p:sp>
    </p:spTree>
    <p:extLst>
      <p:ext uri="{BB962C8B-B14F-4D97-AF65-F5344CB8AC3E}">
        <p14:creationId xmlns:p14="http://schemas.microsoft.com/office/powerpoint/2010/main" val="2146167711"/>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03" y="621431"/>
            <a:ext cx="8406469" cy="470898"/>
          </a:xfrm>
        </p:spPr>
        <p:txBody>
          <a:bodyPr vert="horz" lIns="0" tIns="0" rIns="0" bIns="0" rtlCol="0" anchor="t" anchorCtr="0">
            <a:normAutofit/>
          </a:bodyPr>
          <a:lstStyle/>
          <a:p>
            <a:r>
              <a:rPr lang="en-US" sz="2800" b="0" i="0" kern="1200">
                <a:latin typeface="Georgia"/>
                <a:ea typeface="+mj-ea"/>
                <a:cs typeface="Georgia"/>
              </a:rPr>
              <a:t>What’s needed to reduce ambulance response times? </a:t>
            </a:r>
          </a:p>
        </p:txBody>
      </p:sp>
      <p:sp>
        <p:nvSpPr>
          <p:cNvPr id="5" name="Content Placeholder 2">
            <a:extLst>
              <a:ext uri="{FF2B5EF4-FFF2-40B4-BE49-F238E27FC236}">
                <a16:creationId xmlns:a16="http://schemas.microsoft.com/office/drawing/2014/main" id="{56E12978-DDB5-4DE5-B51E-B7BEBF9F935E}"/>
              </a:ext>
            </a:extLst>
          </p:cNvPr>
          <p:cNvSpPr txBox="1">
            <a:spLocks/>
          </p:cNvSpPr>
          <p:nvPr/>
        </p:nvSpPr>
        <p:spPr>
          <a:xfrm>
            <a:off x="360000" y="1349999"/>
            <a:ext cx="8238434" cy="3456000"/>
          </a:xfrm>
          <a:prstGeom prst="rect">
            <a:avLst/>
          </a:prstGeom>
        </p:spPr>
        <p:txBody>
          <a:bodyPr vert="horz" lIns="0" tIns="0" rIns="0" bIns="0" rtlCol="0">
            <a:normAutofit/>
          </a:bodyPr>
          <a:lstStyle>
            <a:lvl1pPr marL="0" indent="0" algn="l" defTabSz="411480" rtl="0" eaLnBrk="1" latinLnBrk="0" hangingPunct="1">
              <a:spcBef>
                <a:spcPts val="900"/>
              </a:spcBef>
              <a:spcAft>
                <a:spcPts val="0"/>
              </a:spcAft>
              <a:buFont typeface="Arial"/>
              <a:buNone/>
              <a:defRPr lang="en-US" sz="1800" kern="1200" dirty="0" smtClean="0">
                <a:solidFill>
                  <a:schemeClr val="tx1"/>
                </a:solidFill>
                <a:latin typeface="+mn-lt"/>
                <a:ea typeface="+mn-ea"/>
                <a:cs typeface="+mn-cs"/>
              </a:defRPr>
            </a:lvl1pPr>
            <a:lvl2pPr marL="0" indent="0" algn="l" defTabSz="411480" rtl="0" eaLnBrk="1" latinLnBrk="0" hangingPunct="1">
              <a:spcBef>
                <a:spcPts val="900"/>
              </a:spcBef>
              <a:spcAft>
                <a:spcPts val="0"/>
              </a:spcAft>
              <a:buFont typeface="Arial"/>
              <a:buNone/>
              <a:defRPr sz="1800" b="1" kern="1200">
                <a:solidFill>
                  <a:srgbClr val="E30514"/>
                </a:solidFill>
                <a:latin typeface="+mn-lt"/>
                <a:ea typeface="+mn-ea"/>
                <a:cs typeface="+mn-cs"/>
              </a:defRPr>
            </a:lvl2pPr>
            <a:lvl3pPr marL="259200" indent="-259200" algn="l" defTabSz="411480" rtl="0" eaLnBrk="1" latinLnBrk="0" hangingPunct="1">
              <a:spcBef>
                <a:spcPts val="900"/>
              </a:spcBef>
              <a:spcAft>
                <a:spcPts val="0"/>
              </a:spcAft>
              <a:buSzPct val="120000"/>
              <a:buFont typeface="Arial" panose="020B0604020202020204" pitchFamily="34" charset="0"/>
              <a:buChar char="•"/>
              <a:defRPr sz="1800" kern="1200">
                <a:solidFill>
                  <a:schemeClr val="tx1"/>
                </a:solidFill>
                <a:latin typeface="+mn-lt"/>
                <a:ea typeface="+mn-ea"/>
                <a:cs typeface="+mn-cs"/>
              </a:defRPr>
            </a:lvl3pPr>
            <a:lvl4pPr marL="1036800" indent="-259200" algn="l" defTabSz="411480" rtl="0" eaLnBrk="1" latinLnBrk="0" hangingPunct="1">
              <a:spcBef>
                <a:spcPts val="0"/>
              </a:spcBef>
              <a:spcAft>
                <a:spcPts val="450"/>
              </a:spcAft>
              <a:buSzPct val="120000"/>
              <a:buFont typeface="Arial" panose="020B0604020202020204" pitchFamily="34" charset="0"/>
              <a:buChar char="•"/>
              <a:defRPr sz="1800" kern="1200">
                <a:solidFill>
                  <a:schemeClr val="tx1"/>
                </a:solidFill>
                <a:latin typeface="+mn-lt"/>
                <a:ea typeface="+mn-ea"/>
                <a:cs typeface="+mn-cs"/>
              </a:defRPr>
            </a:lvl4pPr>
            <a:lvl5pPr marL="1749600" indent="-259200" algn="l" defTabSz="411480" rtl="0" eaLnBrk="1" latinLnBrk="0" hangingPunct="1">
              <a:spcBef>
                <a:spcPts val="0"/>
              </a:spcBef>
              <a:spcAft>
                <a:spcPts val="900"/>
              </a:spcAft>
              <a:buFont typeface="Arial" panose="020B0604020202020204" pitchFamily="34" charset="0"/>
              <a:buChar char="−"/>
              <a:tabLst/>
              <a:defRPr sz="1800" kern="1200">
                <a:solidFill>
                  <a:schemeClr val="tx1"/>
                </a:solidFill>
                <a:latin typeface="+mn-lt"/>
                <a:ea typeface="+mn-ea"/>
                <a:cs typeface="+mn-cs"/>
              </a:defRPr>
            </a:lvl5pPr>
            <a:lvl6pPr marL="259200" indent="-259200" algn="l" defTabSz="411480" rtl="0" eaLnBrk="1" latinLnBrk="0" hangingPunct="1">
              <a:spcBef>
                <a:spcPts val="450"/>
              </a:spcBef>
              <a:buFont typeface="Wingdings" charset="2"/>
              <a:buAutoNum type="arabicPlain"/>
              <a:defRPr sz="1620" kern="1200">
                <a:solidFill>
                  <a:schemeClr val="tx1"/>
                </a:solidFill>
                <a:latin typeface="+mn-lt"/>
                <a:ea typeface="+mn-ea"/>
                <a:cs typeface="+mn-cs"/>
              </a:defRPr>
            </a:lvl6pPr>
            <a:lvl7pPr marL="0" indent="0" algn="l" defTabSz="411480" rtl="0" eaLnBrk="1" latinLnBrk="0" hangingPunct="1">
              <a:spcBef>
                <a:spcPts val="450"/>
              </a:spcBef>
              <a:buFont typeface="Arial"/>
              <a:buNone/>
              <a:defRPr sz="1620" kern="1200">
                <a:solidFill>
                  <a:schemeClr val="tx1"/>
                </a:solidFill>
                <a:latin typeface="+mn-lt"/>
                <a:ea typeface="+mn-ea"/>
                <a:cs typeface="+mn-cs"/>
              </a:defRPr>
            </a:lvl7pPr>
            <a:lvl8pPr marL="0" indent="0" algn="l" defTabSz="411480" rtl="0" eaLnBrk="1" latinLnBrk="0" hangingPunct="1">
              <a:spcBef>
                <a:spcPts val="450"/>
              </a:spcBef>
              <a:buFont typeface="Arial"/>
              <a:buNone/>
              <a:defRPr sz="1620" b="1" kern="1200">
                <a:solidFill>
                  <a:schemeClr val="tx1"/>
                </a:solidFill>
                <a:latin typeface="+mn-lt"/>
                <a:ea typeface="+mn-ea"/>
                <a:cs typeface="+mn-cs"/>
              </a:defRPr>
            </a:lvl8pPr>
            <a:lvl9pPr marL="259200" indent="-259200" algn="l" defTabSz="411480" rtl="0" eaLnBrk="1" latinLnBrk="0" hangingPunct="1">
              <a:spcBef>
                <a:spcPts val="450"/>
              </a:spcBef>
              <a:buFont typeface="Arial"/>
              <a:buChar char="•"/>
              <a:defRPr sz="1620" kern="1200">
                <a:solidFill>
                  <a:schemeClr val="tx1"/>
                </a:solidFill>
                <a:latin typeface="+mn-lt"/>
                <a:ea typeface="+mn-ea"/>
                <a:cs typeface="+mn-cs"/>
              </a:defRPr>
            </a:lvl9pPr>
          </a:lstStyle>
          <a:p>
            <a:r>
              <a:rPr lang="en-US"/>
              <a:t>2. Expand and support the (ambulance) workforce</a:t>
            </a:r>
          </a:p>
          <a:p>
            <a:pPr marL="285750" indent="-285750">
              <a:buFont typeface="Arial" panose="020B0604020202020204" pitchFamily="34" charset="0"/>
              <a:buChar char="•"/>
            </a:pPr>
            <a:r>
              <a:rPr lang="en-US"/>
              <a:t>Staff vacancies and absence in other sectors (also rising since 2021) probably indirectly impact ambulance response times</a:t>
            </a:r>
          </a:p>
          <a:p>
            <a:pPr marL="285750" indent="-285750">
              <a:buFont typeface="Arial" panose="020B0604020202020204" pitchFamily="34" charset="0"/>
              <a:buChar char="•"/>
            </a:pPr>
            <a:r>
              <a:rPr lang="en-US"/>
              <a:t>Social care workforce</a:t>
            </a:r>
          </a:p>
          <a:p>
            <a:r>
              <a:rPr lang="en-US"/>
              <a:t>3. Reduce demand for ambulances by improving access to other services</a:t>
            </a:r>
          </a:p>
          <a:p>
            <a:pPr marL="285750" indent="-285750">
              <a:buFont typeface="Arial" panose="020B0604020202020204" pitchFamily="34" charset="0"/>
              <a:buChar char="•"/>
            </a:pPr>
            <a:r>
              <a:rPr lang="en-US" err="1"/>
              <a:t>eg</a:t>
            </a:r>
            <a:r>
              <a:rPr lang="en-US"/>
              <a:t> Mental health conditions</a:t>
            </a:r>
          </a:p>
          <a:p>
            <a:pPr marL="285750" indent="-285750">
              <a:buFont typeface="Arial" panose="020B0604020202020204" pitchFamily="34" charset="0"/>
              <a:buChar char="•"/>
            </a:pPr>
            <a:endParaRPr lang="en-US"/>
          </a:p>
          <a:p>
            <a:endParaRPr lang="en-US"/>
          </a:p>
          <a:p>
            <a:endParaRPr lang="en-US"/>
          </a:p>
          <a:p>
            <a:endParaRPr lang="en-US"/>
          </a:p>
        </p:txBody>
      </p:sp>
      <p:sp>
        <p:nvSpPr>
          <p:cNvPr id="3" name="Date Placeholder 2">
            <a:extLst>
              <a:ext uri="{FF2B5EF4-FFF2-40B4-BE49-F238E27FC236}">
                <a16:creationId xmlns:a16="http://schemas.microsoft.com/office/drawing/2014/main" id="{4EAC95AC-00F0-4C4C-8F6B-565CE3AC7822}"/>
              </a:ext>
            </a:extLst>
          </p:cNvPr>
          <p:cNvSpPr>
            <a:spLocks noGrp="1"/>
          </p:cNvSpPr>
          <p:nvPr>
            <p:ph type="dt" sz="half" idx="10"/>
          </p:nvPr>
        </p:nvSpPr>
        <p:spPr/>
        <p:txBody>
          <a:bodyPr/>
          <a:lstStyle/>
          <a:p>
            <a:r>
              <a:rPr lang="en-US"/>
              <a:t>16.11.22</a:t>
            </a:r>
          </a:p>
        </p:txBody>
      </p:sp>
      <p:sp>
        <p:nvSpPr>
          <p:cNvPr id="4" name="Footer Placeholder 3">
            <a:extLst>
              <a:ext uri="{FF2B5EF4-FFF2-40B4-BE49-F238E27FC236}">
                <a16:creationId xmlns:a16="http://schemas.microsoft.com/office/drawing/2014/main" id="{1613F11D-63E0-4382-B0A5-6343D5B9E0B3}"/>
              </a:ext>
            </a:extLst>
          </p:cNvPr>
          <p:cNvSpPr>
            <a:spLocks noGrp="1"/>
          </p:cNvSpPr>
          <p:nvPr>
            <p:ph type="ftr" sz="quarter" idx="11"/>
          </p:nvPr>
        </p:nvSpPr>
        <p:spPr/>
        <p:txBody>
          <a:bodyPr/>
          <a:lstStyle/>
          <a:p>
            <a:r>
              <a:rPr lang="en-GB"/>
              <a:t>Using R to explore why ambulance waiting times have been getting worse?</a:t>
            </a:r>
            <a:endParaRPr lang="en-US"/>
          </a:p>
        </p:txBody>
      </p:sp>
    </p:spTree>
    <p:extLst>
      <p:ext uri="{BB962C8B-B14F-4D97-AF65-F5344CB8AC3E}">
        <p14:creationId xmlns:p14="http://schemas.microsoft.com/office/powerpoint/2010/main" val="3190437817"/>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8F9B01D-8617-478A-9C7A-A51DE01FA436}"/>
              </a:ext>
            </a:extLst>
          </p:cNvPr>
          <p:cNvSpPr>
            <a:spLocks noGrp="1"/>
          </p:cNvSpPr>
          <p:nvPr>
            <p:ph type="dt" sz="half" idx="10"/>
          </p:nvPr>
        </p:nvSpPr>
        <p:spPr/>
        <p:txBody>
          <a:bodyPr/>
          <a:lstStyle/>
          <a:p>
            <a:r>
              <a:rPr lang="en-US"/>
              <a:t>16.11.22</a:t>
            </a:r>
          </a:p>
        </p:txBody>
      </p:sp>
      <p:sp>
        <p:nvSpPr>
          <p:cNvPr id="6" name="Footer Placeholder 5">
            <a:extLst>
              <a:ext uri="{FF2B5EF4-FFF2-40B4-BE49-F238E27FC236}">
                <a16:creationId xmlns:a16="http://schemas.microsoft.com/office/drawing/2014/main" id="{509AB6F9-A891-4FC4-AEAF-61C8DC65A406}"/>
              </a:ext>
            </a:extLst>
          </p:cNvPr>
          <p:cNvSpPr>
            <a:spLocks noGrp="1"/>
          </p:cNvSpPr>
          <p:nvPr>
            <p:ph type="ftr" sz="quarter" idx="11"/>
          </p:nvPr>
        </p:nvSpPr>
        <p:spPr/>
        <p:txBody>
          <a:bodyPr/>
          <a:lstStyle/>
          <a:p>
            <a:r>
              <a:rPr lang="en-GB"/>
              <a:t>Using R to explore why ambulance waiting times have been getting worse?</a:t>
            </a:r>
            <a:endParaRPr lang="en-US"/>
          </a:p>
        </p:txBody>
      </p:sp>
      <p:pic>
        <p:nvPicPr>
          <p:cNvPr id="8" name="Picture 7">
            <a:extLst>
              <a:ext uri="{FF2B5EF4-FFF2-40B4-BE49-F238E27FC236}">
                <a16:creationId xmlns:a16="http://schemas.microsoft.com/office/drawing/2014/main" id="{DEF3BAF1-D7BF-4A37-A4A3-E4B372CEB789}"/>
              </a:ext>
            </a:extLst>
          </p:cNvPr>
          <p:cNvPicPr>
            <a:picLocks noChangeAspect="1"/>
          </p:cNvPicPr>
          <p:nvPr/>
        </p:nvPicPr>
        <p:blipFill>
          <a:blip r:embed="rId2"/>
          <a:stretch>
            <a:fillRect/>
          </a:stretch>
        </p:blipFill>
        <p:spPr>
          <a:xfrm>
            <a:off x="393428" y="842131"/>
            <a:ext cx="8494934" cy="2734605"/>
          </a:xfrm>
          <a:prstGeom prst="rect">
            <a:avLst/>
          </a:prstGeom>
          <a:ln w="19050">
            <a:solidFill>
              <a:schemeClr val="tx1"/>
            </a:solidFill>
          </a:ln>
        </p:spPr>
      </p:pic>
      <p:pic>
        <p:nvPicPr>
          <p:cNvPr id="10" name="Picture 9" descr="Qr code&#10;&#10;Description automatically generated">
            <a:extLst>
              <a:ext uri="{FF2B5EF4-FFF2-40B4-BE49-F238E27FC236}">
                <a16:creationId xmlns:a16="http://schemas.microsoft.com/office/drawing/2014/main" id="{032E6510-45EA-454C-862F-CD136FB4E00D}"/>
              </a:ext>
            </a:extLst>
          </p:cNvPr>
          <p:cNvPicPr>
            <a:picLocks noChangeAspect="1"/>
          </p:cNvPicPr>
          <p:nvPr/>
        </p:nvPicPr>
        <p:blipFill>
          <a:blip r:embed="rId3"/>
          <a:stretch>
            <a:fillRect/>
          </a:stretch>
        </p:blipFill>
        <p:spPr>
          <a:xfrm>
            <a:off x="183019" y="3304397"/>
            <a:ext cx="1572945" cy="1572945"/>
          </a:xfrm>
          <a:prstGeom prst="rect">
            <a:avLst/>
          </a:prstGeom>
        </p:spPr>
      </p:pic>
      <p:sp>
        <p:nvSpPr>
          <p:cNvPr id="11" name="TextBox 10">
            <a:extLst>
              <a:ext uri="{FF2B5EF4-FFF2-40B4-BE49-F238E27FC236}">
                <a16:creationId xmlns:a16="http://schemas.microsoft.com/office/drawing/2014/main" id="{C352552C-7F14-4EFE-AE2C-830BC63ADD7C}"/>
              </a:ext>
            </a:extLst>
          </p:cNvPr>
          <p:cNvSpPr txBox="1"/>
          <p:nvPr/>
        </p:nvSpPr>
        <p:spPr>
          <a:xfrm>
            <a:off x="2959509" y="4090868"/>
            <a:ext cx="5928853" cy="628615"/>
          </a:xfrm>
          <a:prstGeom prst="rect">
            <a:avLst/>
          </a:prstGeom>
          <a:noFill/>
        </p:spPr>
        <p:txBody>
          <a:bodyPr wrap="square" rtlCol="0">
            <a:noAutofit/>
          </a:bodyPr>
          <a:lstStyle/>
          <a:p>
            <a:r>
              <a:rPr lang="en-GB" sz="1400">
                <a:latin typeface="+mj-lt"/>
              </a:rPr>
              <a:t>Link: https://www.health.org.uk/publications/long-reads/why-have-ambulance-waiting-times-been-getting-worse</a:t>
            </a:r>
          </a:p>
        </p:txBody>
      </p:sp>
    </p:spTree>
    <p:extLst>
      <p:ext uri="{BB962C8B-B14F-4D97-AF65-F5344CB8AC3E}">
        <p14:creationId xmlns:p14="http://schemas.microsoft.com/office/powerpoint/2010/main" val="963917341"/>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B10E954-0FEE-4A3D-9DD4-B8EBD3DDBCB1}"/>
              </a:ext>
            </a:extLst>
          </p:cNvPr>
          <p:cNvPicPr>
            <a:picLocks noChangeAspect="1"/>
          </p:cNvPicPr>
          <p:nvPr/>
        </p:nvPicPr>
        <p:blipFill>
          <a:blip r:embed="rId3"/>
          <a:stretch>
            <a:fillRect/>
          </a:stretch>
        </p:blipFill>
        <p:spPr>
          <a:xfrm>
            <a:off x="5136864" y="2686948"/>
            <a:ext cx="3382890" cy="2305592"/>
          </a:xfrm>
          <a:prstGeom prst="rect">
            <a:avLst/>
          </a:prstGeom>
        </p:spPr>
      </p:pic>
      <p:sp>
        <p:nvSpPr>
          <p:cNvPr id="2" name="Title 1">
            <a:extLst>
              <a:ext uri="{FF2B5EF4-FFF2-40B4-BE49-F238E27FC236}">
                <a16:creationId xmlns:a16="http://schemas.microsoft.com/office/drawing/2014/main" id="{97C6600D-1270-47C9-9475-2E8474727A65}"/>
              </a:ext>
            </a:extLst>
          </p:cNvPr>
          <p:cNvSpPr>
            <a:spLocks noGrp="1"/>
          </p:cNvSpPr>
          <p:nvPr>
            <p:ph type="title"/>
          </p:nvPr>
        </p:nvSpPr>
        <p:spPr/>
        <p:txBody>
          <a:bodyPr/>
          <a:lstStyle/>
          <a:p>
            <a:r>
              <a:rPr lang="en-GB"/>
              <a:t>Context</a:t>
            </a:r>
          </a:p>
        </p:txBody>
      </p:sp>
      <p:sp>
        <p:nvSpPr>
          <p:cNvPr id="3" name="Content Placeholder 2">
            <a:extLst>
              <a:ext uri="{FF2B5EF4-FFF2-40B4-BE49-F238E27FC236}">
                <a16:creationId xmlns:a16="http://schemas.microsoft.com/office/drawing/2014/main" id="{93B85CB3-E087-4E88-9016-9ED1318BE5CD}"/>
              </a:ext>
            </a:extLst>
          </p:cNvPr>
          <p:cNvSpPr>
            <a:spLocks noGrp="1"/>
          </p:cNvSpPr>
          <p:nvPr>
            <p:ph idx="1"/>
          </p:nvPr>
        </p:nvSpPr>
        <p:spPr/>
        <p:txBody>
          <a:bodyPr/>
          <a:lstStyle/>
          <a:p>
            <a:endParaRPr lang="en-GB"/>
          </a:p>
          <a:p>
            <a:endParaRPr lang="en-GB"/>
          </a:p>
        </p:txBody>
      </p:sp>
      <p:sp>
        <p:nvSpPr>
          <p:cNvPr id="4" name="Date Placeholder 3">
            <a:extLst>
              <a:ext uri="{FF2B5EF4-FFF2-40B4-BE49-F238E27FC236}">
                <a16:creationId xmlns:a16="http://schemas.microsoft.com/office/drawing/2014/main" id="{E8089DD3-DD72-4CA0-B8DE-7BE965B3891F}"/>
              </a:ext>
            </a:extLst>
          </p:cNvPr>
          <p:cNvSpPr>
            <a:spLocks noGrp="1"/>
          </p:cNvSpPr>
          <p:nvPr>
            <p:ph type="dt" sz="half" idx="10"/>
          </p:nvPr>
        </p:nvSpPr>
        <p:spPr/>
        <p:txBody>
          <a:bodyPr/>
          <a:lstStyle/>
          <a:p>
            <a:r>
              <a:rPr lang="en-US"/>
              <a:t>16.11.22</a:t>
            </a:r>
          </a:p>
        </p:txBody>
      </p:sp>
      <p:sp>
        <p:nvSpPr>
          <p:cNvPr id="5" name="Footer Placeholder 4">
            <a:extLst>
              <a:ext uri="{FF2B5EF4-FFF2-40B4-BE49-F238E27FC236}">
                <a16:creationId xmlns:a16="http://schemas.microsoft.com/office/drawing/2014/main" id="{3ADED40D-5D04-40BE-A247-A60F41C89CA8}"/>
              </a:ext>
            </a:extLst>
          </p:cNvPr>
          <p:cNvSpPr>
            <a:spLocks noGrp="1"/>
          </p:cNvSpPr>
          <p:nvPr>
            <p:ph type="ftr" sz="quarter" idx="11"/>
          </p:nvPr>
        </p:nvSpPr>
        <p:spPr/>
        <p:txBody>
          <a:bodyPr/>
          <a:lstStyle/>
          <a:p>
            <a:r>
              <a:rPr lang="en-GB" sz="1000">
                <a:effectLst/>
                <a:latin typeface="+mj-lt"/>
                <a:ea typeface="Arial" panose="020B0604020202020204" pitchFamily="34" charset="0"/>
                <a:cs typeface="Times New Roman" panose="02020603050405020304" pitchFamily="18" charset="0"/>
              </a:rPr>
              <a:t>Using R to explore why ambulance waiting times have been getting worse?</a:t>
            </a:r>
            <a:endParaRPr lang="en-US"/>
          </a:p>
        </p:txBody>
      </p:sp>
      <p:pic>
        <p:nvPicPr>
          <p:cNvPr id="13" name="Picture 12">
            <a:extLst>
              <a:ext uri="{FF2B5EF4-FFF2-40B4-BE49-F238E27FC236}">
                <a16:creationId xmlns:a16="http://schemas.microsoft.com/office/drawing/2014/main" id="{567231E1-31B2-4CA0-8563-98FA6FAEFA7C}"/>
              </a:ext>
            </a:extLst>
          </p:cNvPr>
          <p:cNvPicPr>
            <a:picLocks noChangeAspect="1"/>
          </p:cNvPicPr>
          <p:nvPr/>
        </p:nvPicPr>
        <p:blipFill>
          <a:blip r:embed="rId4"/>
          <a:stretch>
            <a:fillRect/>
          </a:stretch>
        </p:blipFill>
        <p:spPr>
          <a:xfrm>
            <a:off x="167965" y="3231216"/>
            <a:ext cx="3839173" cy="1832453"/>
          </a:xfrm>
          <a:prstGeom prst="rect">
            <a:avLst/>
          </a:prstGeom>
        </p:spPr>
      </p:pic>
      <p:pic>
        <p:nvPicPr>
          <p:cNvPr id="8" name="Picture 7">
            <a:extLst>
              <a:ext uri="{FF2B5EF4-FFF2-40B4-BE49-F238E27FC236}">
                <a16:creationId xmlns:a16="http://schemas.microsoft.com/office/drawing/2014/main" id="{A0638802-79FC-46A4-93B0-61FFCF11EF5F}"/>
              </a:ext>
            </a:extLst>
          </p:cNvPr>
          <p:cNvPicPr>
            <a:picLocks noChangeAspect="1"/>
          </p:cNvPicPr>
          <p:nvPr/>
        </p:nvPicPr>
        <p:blipFill>
          <a:blip r:embed="rId5"/>
          <a:stretch>
            <a:fillRect/>
          </a:stretch>
        </p:blipFill>
        <p:spPr>
          <a:xfrm>
            <a:off x="460708" y="1910024"/>
            <a:ext cx="4918787" cy="2127043"/>
          </a:xfrm>
          <a:prstGeom prst="rect">
            <a:avLst/>
          </a:prstGeom>
        </p:spPr>
      </p:pic>
      <p:pic>
        <p:nvPicPr>
          <p:cNvPr id="9" name="Picture 8">
            <a:extLst>
              <a:ext uri="{FF2B5EF4-FFF2-40B4-BE49-F238E27FC236}">
                <a16:creationId xmlns:a16="http://schemas.microsoft.com/office/drawing/2014/main" id="{89A1FF91-A42D-41AF-9783-36A0DC8B308A}"/>
              </a:ext>
            </a:extLst>
          </p:cNvPr>
          <p:cNvPicPr>
            <a:picLocks noChangeAspect="1"/>
          </p:cNvPicPr>
          <p:nvPr/>
        </p:nvPicPr>
        <p:blipFill>
          <a:blip r:embed="rId6"/>
          <a:stretch>
            <a:fillRect/>
          </a:stretch>
        </p:blipFill>
        <p:spPr>
          <a:xfrm>
            <a:off x="6117171" y="750423"/>
            <a:ext cx="3026829" cy="2757339"/>
          </a:xfrm>
          <a:prstGeom prst="rect">
            <a:avLst/>
          </a:prstGeom>
        </p:spPr>
      </p:pic>
      <p:pic>
        <p:nvPicPr>
          <p:cNvPr id="7" name="Picture 6">
            <a:extLst>
              <a:ext uri="{FF2B5EF4-FFF2-40B4-BE49-F238E27FC236}">
                <a16:creationId xmlns:a16="http://schemas.microsoft.com/office/drawing/2014/main" id="{09C1FAFF-F545-48D3-BECC-9212F3C24044}"/>
              </a:ext>
            </a:extLst>
          </p:cNvPr>
          <p:cNvPicPr>
            <a:picLocks noChangeAspect="1"/>
          </p:cNvPicPr>
          <p:nvPr/>
        </p:nvPicPr>
        <p:blipFill>
          <a:blip r:embed="rId7"/>
          <a:stretch>
            <a:fillRect/>
          </a:stretch>
        </p:blipFill>
        <p:spPr>
          <a:xfrm>
            <a:off x="2729808" y="894899"/>
            <a:ext cx="3012661" cy="1605508"/>
          </a:xfrm>
          <a:prstGeom prst="rect">
            <a:avLst/>
          </a:prstGeom>
        </p:spPr>
      </p:pic>
    </p:spTree>
    <p:extLst>
      <p:ext uri="{BB962C8B-B14F-4D97-AF65-F5344CB8AC3E}">
        <p14:creationId xmlns:p14="http://schemas.microsoft.com/office/powerpoint/2010/main" val="1853866095"/>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1">
            <a:extLst>
              <a:ext uri="{FF2B5EF4-FFF2-40B4-BE49-F238E27FC236}">
                <a16:creationId xmlns:a16="http://schemas.microsoft.com/office/drawing/2014/main" id="{B0A8D954-3603-44F2-80CF-EC62BAEAEADC}"/>
              </a:ext>
            </a:extLst>
          </p:cNvPr>
          <p:cNvSpPr>
            <a:spLocks noGrp="1"/>
          </p:cNvSpPr>
          <p:nvPr>
            <p:ph type="subTitle" idx="1"/>
          </p:nvPr>
        </p:nvSpPr>
        <p:spPr>
          <a:xfrm>
            <a:off x="1368000" y="1974677"/>
            <a:ext cx="6692267" cy="481950"/>
          </a:xfrm>
        </p:spPr>
        <p:txBody>
          <a:bodyPr/>
          <a:lstStyle/>
          <a:p>
            <a:r>
              <a:rPr lang="en-US" sz="1620"/>
              <a:t> @AlarillaAnne</a:t>
            </a:r>
          </a:p>
          <a:p>
            <a:r>
              <a:rPr lang="en-US" sz="1620"/>
              <a:t> Anne.Alarilla@health.org.uk</a:t>
            </a:r>
          </a:p>
        </p:txBody>
      </p:sp>
      <p:pic>
        <p:nvPicPr>
          <p:cNvPr id="4" name="Picture 4" descr="Twitter Logo transparent PNG - StickPNG">
            <a:extLst>
              <a:ext uri="{FF2B5EF4-FFF2-40B4-BE49-F238E27FC236}">
                <a16:creationId xmlns:a16="http://schemas.microsoft.com/office/drawing/2014/main" id="{267739F8-FACD-4022-AB12-A8684310025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53009" y="1974677"/>
            <a:ext cx="302022" cy="30202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763F7C42-15C9-44E1-98C7-090E900CAF47}"/>
              </a:ext>
            </a:extLst>
          </p:cNvPr>
          <p:cNvSpPr txBox="1">
            <a:spLocks/>
          </p:cNvSpPr>
          <p:nvPr/>
        </p:nvSpPr>
        <p:spPr>
          <a:xfrm>
            <a:off x="2954733" y="4423692"/>
            <a:ext cx="6189267" cy="719808"/>
          </a:xfrm>
          <a:prstGeom prst="rect">
            <a:avLst/>
          </a:prstGeom>
        </p:spPr>
        <p:txBody>
          <a:bodyPr vert="horz" lIns="0" tIns="0" rIns="0" bIns="0" rtlCol="0">
            <a:noAutofit/>
          </a:bodyPr>
          <a:lstStyle>
            <a:lvl1pPr marL="0" indent="0" algn="l" defTabSz="411480" rtl="0" eaLnBrk="1" latinLnBrk="0" hangingPunct="1">
              <a:spcBef>
                <a:spcPts val="900"/>
              </a:spcBef>
              <a:spcAft>
                <a:spcPts val="0"/>
              </a:spcAft>
              <a:buFont typeface="Arial"/>
              <a:buNone/>
              <a:defRPr lang="en-US" sz="1800" kern="1200" dirty="0">
                <a:solidFill>
                  <a:schemeClr val="tx1"/>
                </a:solidFill>
                <a:latin typeface="+mn-lt"/>
                <a:ea typeface="+mn-ea"/>
                <a:cs typeface="+mn-cs"/>
              </a:defRPr>
            </a:lvl1pPr>
            <a:lvl2pPr marL="411480" indent="0" algn="ctr" defTabSz="411480" rtl="0" eaLnBrk="1" latinLnBrk="0" hangingPunct="1">
              <a:spcBef>
                <a:spcPts val="900"/>
              </a:spcBef>
              <a:spcAft>
                <a:spcPts val="0"/>
              </a:spcAft>
              <a:buFont typeface="Arial"/>
              <a:buNone/>
              <a:defRPr sz="1800" b="1" kern="1200">
                <a:solidFill>
                  <a:schemeClr val="tx1">
                    <a:tint val="75000"/>
                  </a:schemeClr>
                </a:solidFill>
                <a:latin typeface="+mn-lt"/>
                <a:ea typeface="+mn-ea"/>
                <a:cs typeface="+mn-cs"/>
              </a:defRPr>
            </a:lvl2pPr>
            <a:lvl3pPr marL="822960" indent="0" algn="ctr" defTabSz="411480" rtl="0" eaLnBrk="1" latinLnBrk="0" hangingPunct="1">
              <a:spcBef>
                <a:spcPts val="900"/>
              </a:spcBef>
              <a:spcAft>
                <a:spcPts val="0"/>
              </a:spcAft>
              <a:buSzPct val="120000"/>
              <a:buFont typeface="Arial" panose="020B0604020202020204" pitchFamily="34" charset="0"/>
              <a:buNone/>
              <a:defRPr sz="1800" kern="1200">
                <a:solidFill>
                  <a:schemeClr val="tx1">
                    <a:tint val="75000"/>
                  </a:schemeClr>
                </a:solidFill>
                <a:latin typeface="+mn-lt"/>
                <a:ea typeface="+mn-ea"/>
                <a:cs typeface="+mn-cs"/>
              </a:defRPr>
            </a:lvl3pPr>
            <a:lvl4pPr marL="1234440" indent="0" algn="ctr" defTabSz="411480" rtl="0" eaLnBrk="1" latinLnBrk="0" hangingPunct="1">
              <a:spcBef>
                <a:spcPts val="0"/>
              </a:spcBef>
              <a:spcAft>
                <a:spcPts val="450"/>
              </a:spcAft>
              <a:buSzPct val="120000"/>
              <a:buFont typeface="Arial" panose="020B0604020202020204" pitchFamily="34" charset="0"/>
              <a:buNone/>
              <a:defRPr sz="1800" kern="1200">
                <a:solidFill>
                  <a:schemeClr val="tx1">
                    <a:tint val="75000"/>
                  </a:schemeClr>
                </a:solidFill>
                <a:latin typeface="+mn-lt"/>
                <a:ea typeface="+mn-ea"/>
                <a:cs typeface="+mn-cs"/>
              </a:defRPr>
            </a:lvl4pPr>
            <a:lvl5pPr marL="1645920" indent="0" algn="ctr" defTabSz="411480" rtl="0" eaLnBrk="1" latinLnBrk="0" hangingPunct="1">
              <a:spcBef>
                <a:spcPts val="0"/>
              </a:spcBef>
              <a:spcAft>
                <a:spcPts val="900"/>
              </a:spcAft>
              <a:buFont typeface="Arial" panose="020B0604020202020204" pitchFamily="34" charset="0"/>
              <a:buNone/>
              <a:tabLst/>
              <a:defRPr sz="1800" kern="1200">
                <a:solidFill>
                  <a:schemeClr val="tx1">
                    <a:tint val="75000"/>
                  </a:schemeClr>
                </a:solidFill>
                <a:latin typeface="+mn-lt"/>
                <a:ea typeface="+mn-ea"/>
                <a:cs typeface="+mn-cs"/>
              </a:defRPr>
            </a:lvl5pPr>
            <a:lvl6pPr marL="2057400" indent="0" algn="ctr" defTabSz="411480" rtl="0" eaLnBrk="1" latinLnBrk="0" hangingPunct="1">
              <a:spcBef>
                <a:spcPts val="450"/>
              </a:spcBef>
              <a:buFont typeface="Wingdings" charset="2"/>
              <a:buNone/>
              <a:defRPr sz="2160" kern="1200">
                <a:solidFill>
                  <a:schemeClr val="tx1">
                    <a:tint val="75000"/>
                  </a:schemeClr>
                </a:solidFill>
                <a:latin typeface="+mn-lt"/>
                <a:ea typeface="+mn-ea"/>
                <a:cs typeface="+mn-cs"/>
              </a:defRPr>
            </a:lvl6pPr>
            <a:lvl7pPr marL="2468880" indent="0" algn="ctr" defTabSz="411480" rtl="0" eaLnBrk="1" latinLnBrk="0" hangingPunct="1">
              <a:spcBef>
                <a:spcPts val="450"/>
              </a:spcBef>
              <a:buFont typeface="Arial"/>
              <a:buNone/>
              <a:defRPr sz="1620" kern="1200">
                <a:solidFill>
                  <a:schemeClr val="tx1">
                    <a:tint val="75000"/>
                  </a:schemeClr>
                </a:solidFill>
                <a:latin typeface="+mn-lt"/>
                <a:ea typeface="+mn-ea"/>
                <a:cs typeface="+mn-cs"/>
              </a:defRPr>
            </a:lvl7pPr>
            <a:lvl8pPr marL="2880360" indent="0" algn="ctr" defTabSz="411480" rtl="0" eaLnBrk="1" latinLnBrk="0" hangingPunct="1">
              <a:spcBef>
                <a:spcPts val="450"/>
              </a:spcBef>
              <a:buFont typeface="Arial"/>
              <a:buNone/>
              <a:defRPr sz="1620" b="1" kern="1200">
                <a:solidFill>
                  <a:schemeClr val="tx1">
                    <a:tint val="75000"/>
                  </a:schemeClr>
                </a:solidFill>
                <a:latin typeface="+mn-lt"/>
                <a:ea typeface="+mn-ea"/>
                <a:cs typeface="+mn-cs"/>
              </a:defRPr>
            </a:lvl8pPr>
            <a:lvl9pPr marL="3291840" indent="0" algn="ctr" defTabSz="411480" rtl="0" eaLnBrk="1" latinLnBrk="0" hangingPunct="1">
              <a:spcBef>
                <a:spcPts val="450"/>
              </a:spcBef>
              <a:buFont typeface="Arial"/>
              <a:buNone/>
              <a:defRPr sz="1620" kern="1200">
                <a:solidFill>
                  <a:schemeClr val="tx1">
                    <a:tint val="75000"/>
                  </a:schemeClr>
                </a:solidFill>
                <a:latin typeface="+mn-lt"/>
                <a:ea typeface="+mn-ea"/>
                <a:cs typeface="+mn-cs"/>
              </a:defRPr>
            </a:lvl9pPr>
          </a:lstStyle>
          <a:p>
            <a:r>
              <a:rPr lang="en-GB" sz="1200">
                <a:solidFill>
                  <a:srgbClr val="000000"/>
                </a:solidFill>
              </a:rPr>
              <a:t>With thanks to: Members of North West Ambulance Trust, Yorkshire and Humber and Ambulance Trust and Association of Ambulance Chief Executives (AACE) </a:t>
            </a:r>
          </a:p>
          <a:p>
            <a:r>
              <a:rPr lang="en-GB" sz="1200">
                <a:solidFill>
                  <a:srgbClr val="000000"/>
                </a:solidFill>
              </a:rPr>
              <a:t>GitHub: https://github.com/HFAnalyticsLab/ambulance_and_emergency_care/</a:t>
            </a:r>
          </a:p>
          <a:p>
            <a:pPr marL="285750" lvl="1" indent="-285750">
              <a:buFont typeface="Arial" panose="020B0604020202020204" pitchFamily="34" charset="0"/>
              <a:buChar char="•"/>
            </a:pPr>
            <a:endParaRPr lang="en-GB">
              <a:solidFill>
                <a:srgbClr val="000000"/>
              </a:solidFill>
              <a:latin typeface="Open Sans" panose="020B0606030504020204" pitchFamily="34" charset="0"/>
            </a:endParaRPr>
          </a:p>
          <a:p>
            <a:pPr marL="285750" lvl="1" indent="-285750">
              <a:buFont typeface="Arial" panose="020B0604020202020204" pitchFamily="34" charset="0"/>
              <a:buChar char="•"/>
            </a:pPr>
            <a:endParaRPr lang="en-GB">
              <a:solidFill>
                <a:srgbClr val="000000"/>
              </a:solidFill>
              <a:latin typeface="Open Sans" panose="020B0606030504020204" pitchFamily="34" charset="0"/>
            </a:endParaRPr>
          </a:p>
        </p:txBody>
      </p:sp>
      <p:pic>
        <p:nvPicPr>
          <p:cNvPr id="6" name="Picture 5" descr="Qr code&#10;&#10;Description automatically generated">
            <a:extLst>
              <a:ext uri="{FF2B5EF4-FFF2-40B4-BE49-F238E27FC236}">
                <a16:creationId xmlns:a16="http://schemas.microsoft.com/office/drawing/2014/main" id="{C7388D9F-C827-42E1-A357-D2E92EE37CCF}"/>
              </a:ext>
            </a:extLst>
          </p:cNvPr>
          <p:cNvPicPr>
            <a:picLocks noChangeAspect="1"/>
          </p:cNvPicPr>
          <p:nvPr/>
        </p:nvPicPr>
        <p:blipFill>
          <a:blip r:embed="rId3"/>
          <a:stretch>
            <a:fillRect/>
          </a:stretch>
        </p:blipFill>
        <p:spPr>
          <a:xfrm>
            <a:off x="7282825" y="111203"/>
            <a:ext cx="1572945" cy="1572945"/>
          </a:xfrm>
          <a:prstGeom prst="rect">
            <a:avLst/>
          </a:prstGeom>
        </p:spPr>
      </p:pic>
      <p:pic>
        <p:nvPicPr>
          <p:cNvPr id="7" name="Picture 6" descr="Qr code&#10;&#10;Description automatically generated">
            <a:extLst>
              <a:ext uri="{FF2B5EF4-FFF2-40B4-BE49-F238E27FC236}">
                <a16:creationId xmlns:a16="http://schemas.microsoft.com/office/drawing/2014/main" id="{AD0C3526-40E4-4728-8503-DC605F248A82}"/>
              </a:ext>
            </a:extLst>
          </p:cNvPr>
          <p:cNvPicPr>
            <a:picLocks noChangeAspect="1"/>
          </p:cNvPicPr>
          <p:nvPr/>
        </p:nvPicPr>
        <p:blipFill>
          <a:blip r:embed="rId4"/>
          <a:stretch>
            <a:fillRect/>
          </a:stretch>
        </p:blipFill>
        <p:spPr>
          <a:xfrm>
            <a:off x="7282825" y="2276699"/>
            <a:ext cx="1572945" cy="1572945"/>
          </a:xfrm>
          <a:prstGeom prst="rect">
            <a:avLst/>
          </a:prstGeom>
        </p:spPr>
      </p:pic>
    </p:spTree>
    <p:extLst>
      <p:ext uri="{BB962C8B-B14F-4D97-AF65-F5344CB8AC3E}">
        <p14:creationId xmlns:p14="http://schemas.microsoft.com/office/powerpoint/2010/main" val="3535529070"/>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FB1F-196A-4BB5-94EB-1253F6B70B27}"/>
              </a:ext>
            </a:extLst>
          </p:cNvPr>
          <p:cNvSpPr>
            <a:spLocks noGrp="1"/>
          </p:cNvSpPr>
          <p:nvPr>
            <p:ph type="title"/>
          </p:nvPr>
        </p:nvSpPr>
        <p:spPr/>
        <p:txBody>
          <a:bodyPr/>
          <a:lstStyle/>
          <a:p>
            <a:r>
              <a:rPr lang="en-GB"/>
              <a:t>Challenge? </a:t>
            </a:r>
          </a:p>
        </p:txBody>
      </p:sp>
      <p:sp>
        <p:nvSpPr>
          <p:cNvPr id="4" name="Date Placeholder 3">
            <a:extLst>
              <a:ext uri="{FF2B5EF4-FFF2-40B4-BE49-F238E27FC236}">
                <a16:creationId xmlns:a16="http://schemas.microsoft.com/office/drawing/2014/main" id="{76AC4151-B0D6-45CC-93C7-C6A70A755AAB}"/>
              </a:ext>
            </a:extLst>
          </p:cNvPr>
          <p:cNvSpPr>
            <a:spLocks noGrp="1"/>
          </p:cNvSpPr>
          <p:nvPr>
            <p:ph type="dt" sz="half" idx="10"/>
          </p:nvPr>
        </p:nvSpPr>
        <p:spPr/>
        <p:txBody>
          <a:bodyPr/>
          <a:lstStyle/>
          <a:p>
            <a:r>
              <a:rPr lang="en-US"/>
              <a:t>16.11.22</a:t>
            </a:r>
          </a:p>
        </p:txBody>
      </p:sp>
      <p:sp>
        <p:nvSpPr>
          <p:cNvPr id="5" name="Footer Placeholder 4">
            <a:extLst>
              <a:ext uri="{FF2B5EF4-FFF2-40B4-BE49-F238E27FC236}">
                <a16:creationId xmlns:a16="http://schemas.microsoft.com/office/drawing/2014/main" id="{DF614E59-A674-4CAF-B3E3-F8A433F26DEF}"/>
              </a:ext>
            </a:extLst>
          </p:cNvPr>
          <p:cNvSpPr>
            <a:spLocks noGrp="1"/>
          </p:cNvSpPr>
          <p:nvPr>
            <p:ph type="ftr" sz="quarter" idx="11"/>
          </p:nvPr>
        </p:nvSpPr>
        <p:spPr/>
        <p:txBody>
          <a:bodyPr/>
          <a:lstStyle/>
          <a:p>
            <a:r>
              <a:rPr lang="en-GB"/>
              <a:t>Using R to explore why ambulance waiting times have been getting worse?</a:t>
            </a:r>
            <a:endParaRPr lang="en-US"/>
          </a:p>
        </p:txBody>
      </p:sp>
      <p:pic>
        <p:nvPicPr>
          <p:cNvPr id="17" name="Graphic 16" descr="Repeat with solid fill">
            <a:extLst>
              <a:ext uri="{FF2B5EF4-FFF2-40B4-BE49-F238E27FC236}">
                <a16:creationId xmlns:a16="http://schemas.microsoft.com/office/drawing/2014/main" id="{446908A5-DF00-4A44-B137-79F672AA83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6980932" y="2035460"/>
            <a:ext cx="1589872" cy="1589872"/>
          </a:xfrm>
          <a:prstGeom prst="rect">
            <a:avLst/>
          </a:prstGeom>
        </p:spPr>
      </p:pic>
      <p:sp>
        <p:nvSpPr>
          <p:cNvPr id="18" name="TextBox 17">
            <a:extLst>
              <a:ext uri="{FF2B5EF4-FFF2-40B4-BE49-F238E27FC236}">
                <a16:creationId xmlns:a16="http://schemas.microsoft.com/office/drawing/2014/main" id="{70F03DEB-BFCB-451C-B8A7-F231F79CF731}"/>
              </a:ext>
            </a:extLst>
          </p:cNvPr>
          <p:cNvSpPr txBox="1"/>
          <p:nvPr/>
        </p:nvSpPr>
        <p:spPr>
          <a:xfrm>
            <a:off x="267949" y="3686560"/>
            <a:ext cx="3140405" cy="736880"/>
          </a:xfrm>
          <a:prstGeom prst="rect">
            <a:avLst/>
          </a:prstGeom>
          <a:solidFill>
            <a:srgbClr val="A6D7D3"/>
          </a:solidFill>
        </p:spPr>
        <p:txBody>
          <a:bodyPr wrap="square" rtlCol="0">
            <a:noAutofit/>
          </a:bodyPr>
          <a:lstStyle/>
          <a:p>
            <a:r>
              <a:rPr lang="en-GB" sz="1400">
                <a:latin typeface="+mj-lt"/>
              </a:rPr>
              <a:t>Multiple data sources with different formats and various date ranges </a:t>
            </a:r>
          </a:p>
        </p:txBody>
      </p:sp>
      <p:sp>
        <p:nvSpPr>
          <p:cNvPr id="19" name="TextBox 18">
            <a:extLst>
              <a:ext uri="{FF2B5EF4-FFF2-40B4-BE49-F238E27FC236}">
                <a16:creationId xmlns:a16="http://schemas.microsoft.com/office/drawing/2014/main" id="{360C8B46-1D44-441B-A8DA-26E686BDE3CE}"/>
              </a:ext>
            </a:extLst>
          </p:cNvPr>
          <p:cNvSpPr txBox="1"/>
          <p:nvPr/>
        </p:nvSpPr>
        <p:spPr>
          <a:xfrm>
            <a:off x="6616141" y="4076126"/>
            <a:ext cx="2150331" cy="347314"/>
          </a:xfrm>
          <a:prstGeom prst="rect">
            <a:avLst/>
          </a:prstGeom>
          <a:solidFill>
            <a:srgbClr val="A6D7D3"/>
          </a:solidFill>
        </p:spPr>
        <p:txBody>
          <a:bodyPr wrap="square" rtlCol="0">
            <a:noAutofit/>
          </a:bodyPr>
          <a:lstStyle/>
          <a:p>
            <a:r>
              <a:rPr lang="en-GB" sz="1400">
                <a:latin typeface="+mj-lt"/>
              </a:rPr>
              <a:t>Regular updates</a:t>
            </a:r>
          </a:p>
        </p:txBody>
      </p:sp>
      <p:sp>
        <p:nvSpPr>
          <p:cNvPr id="20" name="TextBox 19">
            <a:extLst>
              <a:ext uri="{FF2B5EF4-FFF2-40B4-BE49-F238E27FC236}">
                <a16:creationId xmlns:a16="http://schemas.microsoft.com/office/drawing/2014/main" id="{52C03513-9B0F-45FC-9A2E-99795CA02B13}"/>
              </a:ext>
            </a:extLst>
          </p:cNvPr>
          <p:cNvSpPr txBox="1"/>
          <p:nvPr/>
        </p:nvSpPr>
        <p:spPr>
          <a:xfrm>
            <a:off x="3849882" y="4076126"/>
            <a:ext cx="2150331" cy="347314"/>
          </a:xfrm>
          <a:prstGeom prst="rect">
            <a:avLst/>
          </a:prstGeom>
          <a:solidFill>
            <a:srgbClr val="A6D7D3"/>
          </a:solidFill>
        </p:spPr>
        <p:txBody>
          <a:bodyPr wrap="square" rtlCol="0">
            <a:noAutofit/>
          </a:bodyPr>
          <a:lstStyle/>
          <a:p>
            <a:r>
              <a:rPr lang="en-GB" sz="1400">
                <a:latin typeface="+mj-lt"/>
              </a:rPr>
              <a:t>Time constraints </a:t>
            </a:r>
          </a:p>
        </p:txBody>
      </p:sp>
      <p:sp>
        <p:nvSpPr>
          <p:cNvPr id="3" name="TextBox 2">
            <a:extLst>
              <a:ext uri="{FF2B5EF4-FFF2-40B4-BE49-F238E27FC236}">
                <a16:creationId xmlns:a16="http://schemas.microsoft.com/office/drawing/2014/main" id="{78DC2C10-3B88-42E5-983A-27E097C9D174}"/>
              </a:ext>
            </a:extLst>
          </p:cNvPr>
          <p:cNvSpPr txBox="1"/>
          <p:nvPr/>
        </p:nvSpPr>
        <p:spPr>
          <a:xfrm>
            <a:off x="1820900" y="2993332"/>
            <a:ext cx="1364876" cy="412955"/>
          </a:xfrm>
          <a:prstGeom prst="rect">
            <a:avLst/>
          </a:prstGeom>
          <a:solidFill>
            <a:schemeClr val="tx2">
              <a:lumMod val="75000"/>
            </a:schemeClr>
          </a:solidFill>
          <a:ln w="12700">
            <a:solidFill>
              <a:schemeClr val="tx1"/>
            </a:solidFill>
          </a:ln>
        </p:spPr>
        <p:txBody>
          <a:bodyPr wrap="square" rtlCol="0">
            <a:noAutofit/>
          </a:bodyPr>
          <a:lstStyle/>
          <a:p>
            <a:r>
              <a:rPr lang="en-GB" sz="1100">
                <a:solidFill>
                  <a:srgbClr val="FFFFFF"/>
                </a:solidFill>
                <a:latin typeface="+mj-lt"/>
              </a:rPr>
              <a:t>Ambulance quality indicators </a:t>
            </a:r>
          </a:p>
        </p:txBody>
      </p:sp>
      <p:sp>
        <p:nvSpPr>
          <p:cNvPr id="16" name="TextBox 15">
            <a:extLst>
              <a:ext uri="{FF2B5EF4-FFF2-40B4-BE49-F238E27FC236}">
                <a16:creationId xmlns:a16="http://schemas.microsoft.com/office/drawing/2014/main" id="{8A993742-F8DB-49CE-A5AC-A17BB37AE4DD}"/>
              </a:ext>
            </a:extLst>
          </p:cNvPr>
          <p:cNvSpPr txBox="1"/>
          <p:nvPr/>
        </p:nvSpPr>
        <p:spPr>
          <a:xfrm>
            <a:off x="360000" y="2517536"/>
            <a:ext cx="1508759" cy="589677"/>
          </a:xfrm>
          <a:prstGeom prst="rect">
            <a:avLst/>
          </a:prstGeom>
          <a:solidFill>
            <a:schemeClr val="accent6">
              <a:lumMod val="75000"/>
            </a:schemeClr>
          </a:solidFill>
          <a:ln w="12700">
            <a:solidFill>
              <a:schemeClr val="tx1"/>
            </a:solidFill>
          </a:ln>
        </p:spPr>
        <p:txBody>
          <a:bodyPr wrap="square" rtlCol="0">
            <a:noAutofit/>
          </a:bodyPr>
          <a:lstStyle/>
          <a:p>
            <a:r>
              <a:rPr lang="en-GB" sz="1100">
                <a:solidFill>
                  <a:srgbClr val="FFFFFF"/>
                </a:solidFill>
                <a:latin typeface="+mj-lt"/>
              </a:rPr>
              <a:t>Urgent and emergency care daily situation reports </a:t>
            </a:r>
          </a:p>
        </p:txBody>
      </p:sp>
      <p:sp>
        <p:nvSpPr>
          <p:cNvPr id="23" name="TextBox 22">
            <a:extLst>
              <a:ext uri="{FF2B5EF4-FFF2-40B4-BE49-F238E27FC236}">
                <a16:creationId xmlns:a16="http://schemas.microsoft.com/office/drawing/2014/main" id="{1972A20C-DF22-4000-8E14-E30DC0C2505B}"/>
              </a:ext>
            </a:extLst>
          </p:cNvPr>
          <p:cNvSpPr txBox="1"/>
          <p:nvPr/>
        </p:nvSpPr>
        <p:spPr>
          <a:xfrm>
            <a:off x="1773490" y="1978088"/>
            <a:ext cx="1927816" cy="736652"/>
          </a:xfrm>
          <a:prstGeom prst="rect">
            <a:avLst/>
          </a:prstGeom>
          <a:solidFill>
            <a:schemeClr val="accent2"/>
          </a:solidFill>
          <a:ln w="12700">
            <a:solidFill>
              <a:schemeClr val="tx1"/>
            </a:solidFill>
          </a:ln>
        </p:spPr>
        <p:txBody>
          <a:bodyPr wrap="square" rtlCol="0">
            <a:noAutofit/>
          </a:bodyPr>
          <a:lstStyle/>
          <a:p>
            <a:r>
              <a:rPr lang="en-GB" sz="1100">
                <a:solidFill>
                  <a:srgbClr val="FFFFFF"/>
                </a:solidFill>
                <a:latin typeface="+mj-lt"/>
              </a:rPr>
              <a:t>Critical care and general acute beds – urgent and emergency care daily situation reports </a:t>
            </a:r>
          </a:p>
        </p:txBody>
      </p:sp>
      <p:sp>
        <p:nvSpPr>
          <p:cNvPr id="21" name="TextBox 20">
            <a:extLst>
              <a:ext uri="{FF2B5EF4-FFF2-40B4-BE49-F238E27FC236}">
                <a16:creationId xmlns:a16="http://schemas.microsoft.com/office/drawing/2014/main" id="{D9F2CDEA-AAD2-41E1-A731-F8D84F0E2F3E}"/>
              </a:ext>
            </a:extLst>
          </p:cNvPr>
          <p:cNvSpPr txBox="1"/>
          <p:nvPr/>
        </p:nvSpPr>
        <p:spPr>
          <a:xfrm>
            <a:off x="426353" y="1720811"/>
            <a:ext cx="1140759" cy="595596"/>
          </a:xfrm>
          <a:prstGeom prst="rect">
            <a:avLst/>
          </a:prstGeom>
          <a:solidFill>
            <a:srgbClr val="002060"/>
          </a:solidFill>
          <a:ln w="12700">
            <a:solidFill>
              <a:schemeClr val="tx1"/>
            </a:solidFill>
          </a:ln>
        </p:spPr>
        <p:txBody>
          <a:bodyPr wrap="square" rtlCol="0">
            <a:noAutofit/>
          </a:bodyPr>
          <a:lstStyle/>
          <a:p>
            <a:r>
              <a:rPr lang="en-GB" sz="1100">
                <a:solidFill>
                  <a:srgbClr val="FFFFFF"/>
                </a:solidFill>
                <a:latin typeface="+mj-lt"/>
              </a:rPr>
              <a:t>NHS staff sickness absence rates </a:t>
            </a:r>
          </a:p>
        </p:txBody>
      </p:sp>
      <p:sp>
        <p:nvSpPr>
          <p:cNvPr id="22" name="TextBox 21">
            <a:extLst>
              <a:ext uri="{FF2B5EF4-FFF2-40B4-BE49-F238E27FC236}">
                <a16:creationId xmlns:a16="http://schemas.microsoft.com/office/drawing/2014/main" id="{0D8AFBF1-B222-405A-99D2-7BE43F3AD3C8}"/>
              </a:ext>
            </a:extLst>
          </p:cNvPr>
          <p:cNvSpPr txBox="1"/>
          <p:nvPr/>
        </p:nvSpPr>
        <p:spPr>
          <a:xfrm>
            <a:off x="1380357" y="1459795"/>
            <a:ext cx="976803" cy="410823"/>
          </a:xfrm>
          <a:prstGeom prst="rect">
            <a:avLst/>
          </a:prstGeom>
          <a:solidFill>
            <a:srgbClr val="7030A0"/>
          </a:solidFill>
          <a:ln w="12700">
            <a:solidFill>
              <a:schemeClr val="tx1"/>
            </a:solidFill>
          </a:ln>
        </p:spPr>
        <p:txBody>
          <a:bodyPr wrap="square" rtlCol="0">
            <a:noAutofit/>
          </a:bodyPr>
          <a:lstStyle/>
          <a:p>
            <a:r>
              <a:rPr lang="en-GB" sz="1100">
                <a:solidFill>
                  <a:srgbClr val="FFFFFF"/>
                </a:solidFill>
                <a:latin typeface="+mj-lt"/>
              </a:rPr>
              <a:t>A&amp;E waiting times </a:t>
            </a:r>
          </a:p>
        </p:txBody>
      </p:sp>
      <p:pic>
        <p:nvPicPr>
          <p:cNvPr id="15" name="Graphic 14" descr="Stopwatch 33% with solid fill">
            <a:extLst>
              <a:ext uri="{FF2B5EF4-FFF2-40B4-BE49-F238E27FC236}">
                <a16:creationId xmlns:a16="http://schemas.microsoft.com/office/drawing/2014/main" id="{B00EC4E6-2BB8-4C64-B829-C8370EAA32D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89157" y="1870618"/>
            <a:ext cx="1754714" cy="1754714"/>
          </a:xfrm>
          <a:prstGeom prst="rect">
            <a:avLst/>
          </a:prstGeom>
        </p:spPr>
      </p:pic>
    </p:spTree>
    <p:extLst>
      <p:ext uri="{BB962C8B-B14F-4D97-AF65-F5344CB8AC3E}">
        <p14:creationId xmlns:p14="http://schemas.microsoft.com/office/powerpoint/2010/main" val="2583011520"/>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FB1F-196A-4BB5-94EB-1253F6B70B27}"/>
              </a:ext>
            </a:extLst>
          </p:cNvPr>
          <p:cNvSpPr>
            <a:spLocks noGrp="1"/>
          </p:cNvSpPr>
          <p:nvPr>
            <p:ph type="title"/>
          </p:nvPr>
        </p:nvSpPr>
        <p:spPr/>
        <p:txBody>
          <a:bodyPr/>
          <a:lstStyle/>
          <a:p>
            <a:r>
              <a:rPr lang="en-GB"/>
              <a:t>Solution? </a:t>
            </a:r>
          </a:p>
        </p:txBody>
      </p:sp>
      <p:sp>
        <p:nvSpPr>
          <p:cNvPr id="4" name="Date Placeholder 3">
            <a:extLst>
              <a:ext uri="{FF2B5EF4-FFF2-40B4-BE49-F238E27FC236}">
                <a16:creationId xmlns:a16="http://schemas.microsoft.com/office/drawing/2014/main" id="{76AC4151-B0D6-45CC-93C7-C6A70A755AAB}"/>
              </a:ext>
            </a:extLst>
          </p:cNvPr>
          <p:cNvSpPr>
            <a:spLocks noGrp="1"/>
          </p:cNvSpPr>
          <p:nvPr>
            <p:ph type="dt" sz="half" idx="10"/>
          </p:nvPr>
        </p:nvSpPr>
        <p:spPr/>
        <p:txBody>
          <a:bodyPr/>
          <a:lstStyle/>
          <a:p>
            <a:r>
              <a:rPr lang="en-US"/>
              <a:t>16.11.22</a:t>
            </a:r>
          </a:p>
        </p:txBody>
      </p:sp>
      <p:sp>
        <p:nvSpPr>
          <p:cNvPr id="5" name="Footer Placeholder 4">
            <a:extLst>
              <a:ext uri="{FF2B5EF4-FFF2-40B4-BE49-F238E27FC236}">
                <a16:creationId xmlns:a16="http://schemas.microsoft.com/office/drawing/2014/main" id="{DF614E59-A674-4CAF-B3E3-F8A433F26DEF}"/>
              </a:ext>
            </a:extLst>
          </p:cNvPr>
          <p:cNvSpPr>
            <a:spLocks noGrp="1"/>
          </p:cNvSpPr>
          <p:nvPr>
            <p:ph type="ftr" sz="quarter" idx="11"/>
          </p:nvPr>
        </p:nvSpPr>
        <p:spPr/>
        <p:txBody>
          <a:bodyPr/>
          <a:lstStyle/>
          <a:p>
            <a:r>
              <a:rPr lang="en-GB"/>
              <a:t>Using R to explore why ambulance waiting times have been getting worse?</a:t>
            </a:r>
            <a:endParaRPr lang="en-US"/>
          </a:p>
        </p:txBody>
      </p:sp>
      <p:pic>
        <p:nvPicPr>
          <p:cNvPr id="6" name="Picture 5">
            <a:extLst>
              <a:ext uri="{FF2B5EF4-FFF2-40B4-BE49-F238E27FC236}">
                <a16:creationId xmlns:a16="http://schemas.microsoft.com/office/drawing/2014/main" id="{C3EE07ED-4C6A-4773-A473-E1BE03181E95}"/>
              </a:ext>
            </a:extLst>
          </p:cNvPr>
          <p:cNvPicPr>
            <a:picLocks noChangeAspect="1"/>
          </p:cNvPicPr>
          <p:nvPr/>
        </p:nvPicPr>
        <p:blipFill>
          <a:blip r:embed="rId3"/>
          <a:stretch>
            <a:fillRect/>
          </a:stretch>
        </p:blipFill>
        <p:spPr>
          <a:xfrm>
            <a:off x="1101790" y="1232573"/>
            <a:ext cx="6787943" cy="3278850"/>
          </a:xfrm>
          <a:prstGeom prst="rect">
            <a:avLst/>
          </a:prstGeom>
        </p:spPr>
      </p:pic>
      <p:pic>
        <p:nvPicPr>
          <p:cNvPr id="21" name="Picture 20" descr="Qr code&#10;&#10;Description automatically generated">
            <a:extLst>
              <a:ext uri="{FF2B5EF4-FFF2-40B4-BE49-F238E27FC236}">
                <a16:creationId xmlns:a16="http://schemas.microsoft.com/office/drawing/2014/main" id="{8198E79A-DA58-4D35-8F2E-40625086A92D}"/>
              </a:ext>
            </a:extLst>
          </p:cNvPr>
          <p:cNvPicPr>
            <a:picLocks noChangeAspect="1"/>
          </p:cNvPicPr>
          <p:nvPr/>
        </p:nvPicPr>
        <p:blipFill>
          <a:blip r:embed="rId4"/>
          <a:stretch>
            <a:fillRect/>
          </a:stretch>
        </p:blipFill>
        <p:spPr>
          <a:xfrm>
            <a:off x="245378" y="3822149"/>
            <a:ext cx="1200182" cy="1200182"/>
          </a:xfrm>
          <a:prstGeom prst="rect">
            <a:avLst/>
          </a:prstGeom>
        </p:spPr>
      </p:pic>
    </p:spTree>
    <p:extLst>
      <p:ext uri="{BB962C8B-B14F-4D97-AF65-F5344CB8AC3E}">
        <p14:creationId xmlns:p14="http://schemas.microsoft.com/office/powerpoint/2010/main" val="3504906339"/>
      </p:ext>
    </p:extLst>
  </p:cSld>
  <p:clrMapOvr>
    <a:masterClrMapping/>
  </p:clrMapOvr>
  <mc:AlternateContent xmlns:mc="http://schemas.openxmlformats.org/markup-compatibility/2006">
    <mc:Choice xmlns:p14="http://schemas.microsoft.com/office/powerpoint/2010/main" Requires="p14">
      <p:transition spd="slow" p14:dur="1125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FB1F-196A-4BB5-94EB-1253F6B70B27}"/>
              </a:ext>
            </a:extLst>
          </p:cNvPr>
          <p:cNvSpPr>
            <a:spLocks noGrp="1"/>
          </p:cNvSpPr>
          <p:nvPr>
            <p:ph type="title"/>
          </p:nvPr>
        </p:nvSpPr>
        <p:spPr/>
        <p:txBody>
          <a:bodyPr/>
          <a:lstStyle/>
          <a:p>
            <a:r>
              <a:rPr lang="en-GB"/>
              <a:t>Learnings</a:t>
            </a:r>
          </a:p>
        </p:txBody>
      </p:sp>
      <p:sp>
        <p:nvSpPr>
          <p:cNvPr id="4" name="Date Placeholder 3">
            <a:extLst>
              <a:ext uri="{FF2B5EF4-FFF2-40B4-BE49-F238E27FC236}">
                <a16:creationId xmlns:a16="http://schemas.microsoft.com/office/drawing/2014/main" id="{76AC4151-B0D6-45CC-93C7-C6A70A755AAB}"/>
              </a:ext>
            </a:extLst>
          </p:cNvPr>
          <p:cNvSpPr>
            <a:spLocks noGrp="1"/>
          </p:cNvSpPr>
          <p:nvPr>
            <p:ph type="dt" sz="half" idx="10"/>
          </p:nvPr>
        </p:nvSpPr>
        <p:spPr/>
        <p:txBody>
          <a:bodyPr/>
          <a:lstStyle/>
          <a:p>
            <a:r>
              <a:rPr lang="en-US"/>
              <a:t>16.11.22</a:t>
            </a:r>
          </a:p>
        </p:txBody>
      </p:sp>
      <p:sp>
        <p:nvSpPr>
          <p:cNvPr id="5" name="Footer Placeholder 4">
            <a:extLst>
              <a:ext uri="{FF2B5EF4-FFF2-40B4-BE49-F238E27FC236}">
                <a16:creationId xmlns:a16="http://schemas.microsoft.com/office/drawing/2014/main" id="{DF614E59-A674-4CAF-B3E3-F8A433F26DEF}"/>
              </a:ext>
            </a:extLst>
          </p:cNvPr>
          <p:cNvSpPr>
            <a:spLocks noGrp="1"/>
          </p:cNvSpPr>
          <p:nvPr>
            <p:ph type="ftr" sz="quarter" idx="11"/>
          </p:nvPr>
        </p:nvSpPr>
        <p:spPr/>
        <p:txBody>
          <a:bodyPr/>
          <a:lstStyle/>
          <a:p>
            <a:r>
              <a:rPr lang="en-GB"/>
              <a:t>Using R to explore why ambulance waiting times have been getting worse?</a:t>
            </a:r>
            <a:endParaRPr lang="en-US"/>
          </a:p>
        </p:txBody>
      </p:sp>
      <p:sp>
        <p:nvSpPr>
          <p:cNvPr id="3" name="TextBox 2">
            <a:extLst>
              <a:ext uri="{FF2B5EF4-FFF2-40B4-BE49-F238E27FC236}">
                <a16:creationId xmlns:a16="http://schemas.microsoft.com/office/drawing/2014/main" id="{60F09194-8927-46C3-8E78-42A6E849B27A}"/>
              </a:ext>
            </a:extLst>
          </p:cNvPr>
          <p:cNvSpPr txBox="1"/>
          <p:nvPr/>
        </p:nvSpPr>
        <p:spPr>
          <a:xfrm>
            <a:off x="493614" y="1358083"/>
            <a:ext cx="7023887" cy="3163986"/>
          </a:xfrm>
          <a:prstGeom prst="rect">
            <a:avLst/>
          </a:prstGeom>
          <a:noFill/>
        </p:spPr>
        <p:txBody>
          <a:bodyPr wrap="square" rtlCol="0">
            <a:noAutofit/>
          </a:bodyPr>
          <a:lstStyle/>
          <a:p>
            <a:pPr marL="342900" indent="-342900">
              <a:buAutoNum type="arabicParenR"/>
            </a:pPr>
            <a:r>
              <a:rPr lang="en-GB" sz="1400" dirty="0">
                <a:solidFill>
                  <a:sysClr val="windowText" lastClr="000000"/>
                </a:solidFill>
                <a:latin typeface="+mj-lt"/>
              </a:rPr>
              <a:t>Link download for easy download and updates</a:t>
            </a:r>
          </a:p>
          <a:p>
            <a:pPr marL="342900" indent="-342900">
              <a:buAutoNum type="arabicParenR"/>
            </a:pPr>
            <a:r>
              <a:rPr lang="en-GB" sz="1400" dirty="0">
                <a:solidFill>
                  <a:sysClr val="windowText" lastClr="000000"/>
                </a:solidFill>
                <a:latin typeface="+mj-lt"/>
              </a:rPr>
              <a:t>Functions for formatting issues</a:t>
            </a:r>
          </a:p>
          <a:p>
            <a:pPr marL="342900" indent="-342900">
              <a:buAutoNum type="arabicParenR"/>
            </a:pPr>
            <a:r>
              <a:rPr lang="en-GB" sz="1400" dirty="0">
                <a:solidFill>
                  <a:sysClr val="windowText" lastClr="000000"/>
                </a:solidFill>
                <a:latin typeface="+mj-lt"/>
              </a:rPr>
              <a:t>Standardise early and often</a:t>
            </a:r>
          </a:p>
          <a:p>
            <a:pPr marL="342900" indent="-342900">
              <a:buAutoNum type="arabicParenR"/>
            </a:pPr>
            <a:r>
              <a:rPr lang="en-GB" sz="1400" dirty="0">
                <a:solidFill>
                  <a:sysClr val="windowText" lastClr="000000"/>
                </a:solidFill>
                <a:latin typeface="+mj-lt"/>
              </a:rPr>
              <a:t>Have dates in long and short formats </a:t>
            </a:r>
          </a:p>
        </p:txBody>
      </p:sp>
      <p:pic>
        <p:nvPicPr>
          <p:cNvPr id="7" name="Picture 6">
            <a:extLst>
              <a:ext uri="{FF2B5EF4-FFF2-40B4-BE49-F238E27FC236}">
                <a16:creationId xmlns:a16="http://schemas.microsoft.com/office/drawing/2014/main" id="{1F1FF033-F3F7-4B15-A4DE-9A0A94F635C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359010" y="2509409"/>
            <a:ext cx="4407462" cy="2479198"/>
          </a:xfrm>
          <a:prstGeom prst="rect">
            <a:avLst/>
          </a:prstGeom>
        </p:spPr>
      </p:pic>
    </p:spTree>
    <p:extLst>
      <p:ext uri="{BB962C8B-B14F-4D97-AF65-F5344CB8AC3E}">
        <p14:creationId xmlns:p14="http://schemas.microsoft.com/office/powerpoint/2010/main" val="2852708829"/>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C768BE9-B73C-4831-A235-1E0DD8D29F87}"/>
              </a:ext>
            </a:extLst>
          </p:cNvPr>
          <p:cNvPicPr>
            <a:picLocks noChangeAspect="1"/>
          </p:cNvPicPr>
          <p:nvPr/>
        </p:nvPicPr>
        <p:blipFill rotWithShape="1">
          <a:blip r:embed="rId3"/>
          <a:srcRect r="1470"/>
          <a:stretch/>
        </p:blipFill>
        <p:spPr>
          <a:xfrm>
            <a:off x="67209" y="1074148"/>
            <a:ext cx="9009581" cy="1577130"/>
          </a:xfrm>
          <a:prstGeom prst="rect">
            <a:avLst/>
          </a:prstGeom>
        </p:spPr>
      </p:pic>
      <p:sp>
        <p:nvSpPr>
          <p:cNvPr id="3" name="Rectangle 2">
            <a:extLst>
              <a:ext uri="{FF2B5EF4-FFF2-40B4-BE49-F238E27FC236}">
                <a16:creationId xmlns:a16="http://schemas.microsoft.com/office/drawing/2014/main" id="{A7C9FC10-BBF4-4CF7-B0A1-F7973B5DD0B9}"/>
              </a:ext>
            </a:extLst>
          </p:cNvPr>
          <p:cNvSpPr/>
          <p:nvPr/>
        </p:nvSpPr>
        <p:spPr>
          <a:xfrm>
            <a:off x="87359" y="1507020"/>
            <a:ext cx="8502228" cy="321885"/>
          </a:xfrm>
          <a:prstGeom prst="rect">
            <a:avLst/>
          </a:prstGeom>
          <a:noFill/>
          <a:ln w="12700">
            <a:solidFill>
              <a:srgbClr val="0099CC"/>
            </a:solidFill>
          </a:ln>
        </p:spPr>
        <p:style>
          <a:lnRef idx="1">
            <a:schemeClr val="accent1"/>
          </a:lnRef>
          <a:fillRef idx="3">
            <a:schemeClr val="accent1"/>
          </a:fillRef>
          <a:effectRef idx="2">
            <a:schemeClr val="accent1"/>
          </a:effectRef>
          <a:fontRef idx="minor">
            <a:schemeClr val="lt1"/>
          </a:fontRef>
        </p:style>
        <p:txBody>
          <a:bodyPr rtlCol="0" anchor="t"/>
          <a:lstStyle/>
          <a:p>
            <a:pPr algn="l"/>
            <a:endParaRPr lang="en-GB" sz="3000">
              <a:solidFill>
                <a:schemeClr val="accent1"/>
              </a:solidFill>
              <a:latin typeface="Univers LT Std 65 Bold"/>
              <a:cs typeface="Univers LT Std 65 Bold"/>
            </a:endParaRPr>
          </a:p>
        </p:txBody>
      </p:sp>
      <p:sp>
        <p:nvSpPr>
          <p:cNvPr id="8" name="Rectangle 7">
            <a:extLst>
              <a:ext uri="{FF2B5EF4-FFF2-40B4-BE49-F238E27FC236}">
                <a16:creationId xmlns:a16="http://schemas.microsoft.com/office/drawing/2014/main" id="{8448E80B-2453-4BE0-9EC1-3BEB0B68DC01}"/>
              </a:ext>
            </a:extLst>
          </p:cNvPr>
          <p:cNvSpPr/>
          <p:nvPr/>
        </p:nvSpPr>
        <p:spPr>
          <a:xfrm>
            <a:off x="113307" y="2044281"/>
            <a:ext cx="3732731" cy="261336"/>
          </a:xfrm>
          <a:prstGeom prst="rect">
            <a:avLst/>
          </a:prstGeom>
          <a:noFill/>
          <a:ln w="12700">
            <a:solidFill>
              <a:srgbClr val="E30514"/>
            </a:solidFill>
          </a:ln>
        </p:spPr>
        <p:style>
          <a:lnRef idx="1">
            <a:schemeClr val="accent1"/>
          </a:lnRef>
          <a:fillRef idx="3">
            <a:schemeClr val="accent1"/>
          </a:fillRef>
          <a:effectRef idx="2">
            <a:schemeClr val="accent1"/>
          </a:effectRef>
          <a:fontRef idx="minor">
            <a:schemeClr val="lt1"/>
          </a:fontRef>
        </p:style>
        <p:txBody>
          <a:bodyPr rtlCol="0" anchor="t"/>
          <a:lstStyle/>
          <a:p>
            <a:pPr algn="l"/>
            <a:endParaRPr lang="en-GB" sz="3000">
              <a:solidFill>
                <a:schemeClr val="accent1"/>
              </a:solidFill>
              <a:latin typeface="Univers LT Std 65 Bold"/>
              <a:cs typeface="Univers LT Std 65 Bold"/>
            </a:endParaRPr>
          </a:p>
        </p:txBody>
      </p:sp>
      <p:sp>
        <p:nvSpPr>
          <p:cNvPr id="9" name="Rectangle 8">
            <a:extLst>
              <a:ext uri="{FF2B5EF4-FFF2-40B4-BE49-F238E27FC236}">
                <a16:creationId xmlns:a16="http://schemas.microsoft.com/office/drawing/2014/main" id="{E6D8F8F7-1DDA-4DC6-9BBC-40982EE62706}"/>
              </a:ext>
            </a:extLst>
          </p:cNvPr>
          <p:cNvSpPr/>
          <p:nvPr/>
        </p:nvSpPr>
        <p:spPr>
          <a:xfrm>
            <a:off x="103903" y="2335973"/>
            <a:ext cx="3423643" cy="230359"/>
          </a:xfrm>
          <a:prstGeom prst="rect">
            <a:avLst/>
          </a:prstGeom>
          <a:noFill/>
          <a:ln>
            <a:solidFill>
              <a:schemeClr val="accent5">
                <a:lumMod val="75000"/>
              </a:schemeClr>
            </a:solidFill>
          </a:ln>
        </p:spPr>
        <p:style>
          <a:lnRef idx="2">
            <a:schemeClr val="accent4"/>
          </a:lnRef>
          <a:fillRef idx="1">
            <a:schemeClr val="lt1"/>
          </a:fillRef>
          <a:effectRef idx="0">
            <a:schemeClr val="accent4"/>
          </a:effectRef>
          <a:fontRef idx="minor">
            <a:schemeClr val="dk1"/>
          </a:fontRef>
        </p:style>
        <p:txBody>
          <a:bodyPr rtlCol="0" anchor="t"/>
          <a:lstStyle/>
          <a:p>
            <a:pPr algn="l"/>
            <a:endParaRPr lang="en-GB" sz="3000">
              <a:solidFill>
                <a:schemeClr val="accent1"/>
              </a:solidFill>
              <a:latin typeface="Univers LT Std 65 Bold"/>
              <a:cs typeface="Univers LT Std 65 Bold"/>
            </a:endParaRPr>
          </a:p>
        </p:txBody>
      </p:sp>
      <p:sp>
        <p:nvSpPr>
          <p:cNvPr id="2" name="Title 1">
            <a:extLst>
              <a:ext uri="{FF2B5EF4-FFF2-40B4-BE49-F238E27FC236}">
                <a16:creationId xmlns:a16="http://schemas.microsoft.com/office/drawing/2014/main" id="{47012812-76BE-4180-842D-9018A36BD3E6}"/>
              </a:ext>
            </a:extLst>
          </p:cNvPr>
          <p:cNvSpPr>
            <a:spLocks noGrp="1"/>
          </p:cNvSpPr>
          <p:nvPr>
            <p:ph type="title"/>
          </p:nvPr>
        </p:nvSpPr>
        <p:spPr/>
        <p:txBody>
          <a:bodyPr/>
          <a:lstStyle/>
          <a:p>
            <a:r>
              <a:rPr lang="en-GB"/>
              <a:t>Easy download and updates? </a:t>
            </a:r>
          </a:p>
        </p:txBody>
      </p:sp>
      <p:sp>
        <p:nvSpPr>
          <p:cNvPr id="4" name="Date Placeholder 3">
            <a:extLst>
              <a:ext uri="{FF2B5EF4-FFF2-40B4-BE49-F238E27FC236}">
                <a16:creationId xmlns:a16="http://schemas.microsoft.com/office/drawing/2014/main" id="{4DCCD285-9519-43D2-ABC1-E6E9B200BC58}"/>
              </a:ext>
            </a:extLst>
          </p:cNvPr>
          <p:cNvSpPr>
            <a:spLocks noGrp="1"/>
          </p:cNvSpPr>
          <p:nvPr>
            <p:ph type="dt" sz="half" idx="10"/>
          </p:nvPr>
        </p:nvSpPr>
        <p:spPr/>
        <p:txBody>
          <a:bodyPr/>
          <a:lstStyle/>
          <a:p>
            <a:r>
              <a:rPr lang="en-US"/>
              <a:t>16.11.22</a:t>
            </a:r>
          </a:p>
        </p:txBody>
      </p:sp>
      <p:sp>
        <p:nvSpPr>
          <p:cNvPr id="5" name="Footer Placeholder 4">
            <a:extLst>
              <a:ext uri="{FF2B5EF4-FFF2-40B4-BE49-F238E27FC236}">
                <a16:creationId xmlns:a16="http://schemas.microsoft.com/office/drawing/2014/main" id="{A5C6EB37-EE20-4E43-8EF6-787B394EA515}"/>
              </a:ext>
            </a:extLst>
          </p:cNvPr>
          <p:cNvSpPr>
            <a:spLocks noGrp="1"/>
          </p:cNvSpPr>
          <p:nvPr>
            <p:ph type="ftr" sz="quarter" idx="11"/>
          </p:nvPr>
        </p:nvSpPr>
        <p:spPr/>
        <p:txBody>
          <a:bodyPr/>
          <a:lstStyle/>
          <a:p>
            <a:r>
              <a:rPr lang="en-GB"/>
              <a:t>Using R to explore why ambulance waiting times have been getting worse?</a:t>
            </a:r>
            <a:endParaRPr lang="en-US"/>
          </a:p>
        </p:txBody>
      </p:sp>
      <p:pic>
        <p:nvPicPr>
          <p:cNvPr id="10" name="Graphic 9" descr="Download from cloud with solid fill">
            <a:extLst>
              <a:ext uri="{FF2B5EF4-FFF2-40B4-BE49-F238E27FC236}">
                <a16:creationId xmlns:a16="http://schemas.microsoft.com/office/drawing/2014/main" id="{76651F7B-8CC6-494A-A8BA-6AE607B9E5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11069" y="2428350"/>
            <a:ext cx="1721225" cy="1721225"/>
          </a:xfrm>
          <a:prstGeom prst="rect">
            <a:avLst/>
          </a:prstGeom>
        </p:spPr>
      </p:pic>
      <p:sp>
        <p:nvSpPr>
          <p:cNvPr id="6" name="TextBox 5">
            <a:extLst>
              <a:ext uri="{FF2B5EF4-FFF2-40B4-BE49-F238E27FC236}">
                <a16:creationId xmlns:a16="http://schemas.microsoft.com/office/drawing/2014/main" id="{3C12977F-3A44-4B47-AC54-97C108576560}"/>
              </a:ext>
            </a:extLst>
          </p:cNvPr>
          <p:cNvSpPr txBox="1"/>
          <p:nvPr/>
        </p:nvSpPr>
        <p:spPr>
          <a:xfrm>
            <a:off x="147119" y="2927482"/>
            <a:ext cx="5435075" cy="438328"/>
          </a:xfrm>
          <a:prstGeom prst="rect">
            <a:avLst/>
          </a:prstGeom>
          <a:noFill/>
          <a:ln w="12700">
            <a:solidFill>
              <a:srgbClr val="0099CC"/>
            </a:solidFill>
          </a:ln>
        </p:spPr>
        <p:txBody>
          <a:bodyPr wrap="square" rtlCol="0">
            <a:noAutofit/>
          </a:bodyPr>
          <a:lstStyle/>
          <a:p>
            <a:r>
              <a:rPr lang="en-GB" sz="1400">
                <a:latin typeface="+mj-lt"/>
              </a:rPr>
              <a:t>Specify the </a:t>
            </a:r>
            <a:r>
              <a:rPr lang="en-GB" sz="1400" err="1">
                <a:latin typeface="+mj-lt"/>
              </a:rPr>
              <a:t>url</a:t>
            </a:r>
            <a:r>
              <a:rPr lang="en-GB" sz="1400">
                <a:latin typeface="+mj-lt"/>
              </a:rPr>
              <a:t> of the data set you want to download </a:t>
            </a:r>
          </a:p>
        </p:txBody>
      </p:sp>
      <p:sp>
        <p:nvSpPr>
          <p:cNvPr id="15" name="TextBox 14">
            <a:extLst>
              <a:ext uri="{FF2B5EF4-FFF2-40B4-BE49-F238E27FC236}">
                <a16:creationId xmlns:a16="http://schemas.microsoft.com/office/drawing/2014/main" id="{E8436E9B-96F6-4B67-A33C-B77761CBA626}"/>
              </a:ext>
            </a:extLst>
          </p:cNvPr>
          <p:cNvSpPr txBox="1"/>
          <p:nvPr/>
        </p:nvSpPr>
        <p:spPr>
          <a:xfrm>
            <a:off x="147119" y="3469326"/>
            <a:ext cx="5025946" cy="554398"/>
          </a:xfrm>
          <a:prstGeom prst="rect">
            <a:avLst/>
          </a:prstGeom>
          <a:noFill/>
          <a:ln w="12700">
            <a:solidFill>
              <a:srgbClr val="E30514"/>
            </a:solidFill>
          </a:ln>
        </p:spPr>
        <p:txBody>
          <a:bodyPr wrap="square" rtlCol="0">
            <a:noAutofit/>
          </a:bodyPr>
          <a:lstStyle/>
          <a:p>
            <a:r>
              <a:rPr lang="en-GB" sz="1400">
                <a:latin typeface="+mj-lt"/>
              </a:rPr>
              <a:t>Here::here( ) -&gt; Specify where the file should be saved (should be a path with file name) </a:t>
            </a:r>
          </a:p>
        </p:txBody>
      </p:sp>
      <p:sp>
        <p:nvSpPr>
          <p:cNvPr id="16" name="TextBox 15">
            <a:extLst>
              <a:ext uri="{FF2B5EF4-FFF2-40B4-BE49-F238E27FC236}">
                <a16:creationId xmlns:a16="http://schemas.microsoft.com/office/drawing/2014/main" id="{3FB52A67-70A1-4D91-B6B7-D5CDAE03C9E0}"/>
              </a:ext>
            </a:extLst>
          </p:cNvPr>
          <p:cNvSpPr txBox="1"/>
          <p:nvPr/>
        </p:nvSpPr>
        <p:spPr>
          <a:xfrm>
            <a:off x="147119" y="4149575"/>
            <a:ext cx="5025946" cy="554398"/>
          </a:xfrm>
          <a:prstGeom prst="rect">
            <a:avLst/>
          </a:prstGeom>
          <a:noFill/>
          <a:ln w="12700">
            <a:solidFill>
              <a:schemeClr val="accent5">
                <a:lumMod val="75000"/>
              </a:schemeClr>
            </a:solidFill>
          </a:ln>
        </p:spPr>
        <p:txBody>
          <a:bodyPr wrap="square" rtlCol="0">
            <a:noAutofit/>
          </a:bodyPr>
          <a:lstStyle/>
          <a:p>
            <a:r>
              <a:rPr lang="en-GB" sz="1400">
                <a:latin typeface="+mj-lt"/>
              </a:rPr>
              <a:t>Curl::</a:t>
            </a:r>
            <a:r>
              <a:rPr lang="en-GB" sz="1400" err="1">
                <a:latin typeface="+mj-lt"/>
              </a:rPr>
              <a:t>curl_download</a:t>
            </a:r>
            <a:r>
              <a:rPr lang="en-GB" sz="1400">
                <a:latin typeface="+mj-lt"/>
              </a:rPr>
              <a:t>( ) -&gt; Downloads the file based on the </a:t>
            </a:r>
            <a:r>
              <a:rPr lang="en-GB" sz="1400" err="1">
                <a:latin typeface="+mj-lt"/>
              </a:rPr>
              <a:t>url</a:t>
            </a:r>
            <a:r>
              <a:rPr lang="en-GB" sz="1400">
                <a:latin typeface="+mj-lt"/>
              </a:rPr>
              <a:t> of the file and saves it per the specified file path and name</a:t>
            </a:r>
          </a:p>
        </p:txBody>
      </p:sp>
    </p:spTree>
    <p:extLst>
      <p:ext uri="{BB962C8B-B14F-4D97-AF65-F5344CB8AC3E}">
        <p14:creationId xmlns:p14="http://schemas.microsoft.com/office/powerpoint/2010/main" val="897275564"/>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11E61-2FA5-47BC-8BAF-30CCF6E86396}"/>
              </a:ext>
            </a:extLst>
          </p:cNvPr>
          <p:cNvSpPr>
            <a:spLocks noGrp="1"/>
          </p:cNvSpPr>
          <p:nvPr>
            <p:ph type="title"/>
          </p:nvPr>
        </p:nvSpPr>
        <p:spPr/>
        <p:txBody>
          <a:bodyPr/>
          <a:lstStyle/>
          <a:p>
            <a:r>
              <a:rPr lang="en-GB"/>
              <a:t>How to deal with formatted excel sheets? </a:t>
            </a:r>
          </a:p>
        </p:txBody>
      </p:sp>
      <p:sp>
        <p:nvSpPr>
          <p:cNvPr id="4" name="Date Placeholder 3">
            <a:extLst>
              <a:ext uri="{FF2B5EF4-FFF2-40B4-BE49-F238E27FC236}">
                <a16:creationId xmlns:a16="http://schemas.microsoft.com/office/drawing/2014/main" id="{0538AA97-8CDF-4E31-9A8A-595CB0C967DD}"/>
              </a:ext>
            </a:extLst>
          </p:cNvPr>
          <p:cNvSpPr>
            <a:spLocks noGrp="1"/>
          </p:cNvSpPr>
          <p:nvPr>
            <p:ph type="dt" sz="half" idx="10"/>
          </p:nvPr>
        </p:nvSpPr>
        <p:spPr/>
        <p:txBody>
          <a:bodyPr/>
          <a:lstStyle/>
          <a:p>
            <a:r>
              <a:rPr lang="en-US"/>
              <a:t>16.11.22</a:t>
            </a:r>
          </a:p>
        </p:txBody>
      </p:sp>
      <p:sp>
        <p:nvSpPr>
          <p:cNvPr id="5" name="Footer Placeholder 4">
            <a:extLst>
              <a:ext uri="{FF2B5EF4-FFF2-40B4-BE49-F238E27FC236}">
                <a16:creationId xmlns:a16="http://schemas.microsoft.com/office/drawing/2014/main" id="{0E05025C-71AA-4402-9BCD-5996D696A88E}"/>
              </a:ext>
            </a:extLst>
          </p:cNvPr>
          <p:cNvSpPr>
            <a:spLocks noGrp="1"/>
          </p:cNvSpPr>
          <p:nvPr>
            <p:ph type="ftr" sz="quarter" idx="11"/>
          </p:nvPr>
        </p:nvSpPr>
        <p:spPr/>
        <p:txBody>
          <a:bodyPr/>
          <a:lstStyle/>
          <a:p>
            <a:r>
              <a:rPr lang="en-GB"/>
              <a:t>Using R to explore why ambulance waiting times have been getting worse?</a:t>
            </a:r>
            <a:endParaRPr lang="en-US"/>
          </a:p>
        </p:txBody>
      </p:sp>
      <p:pic>
        <p:nvPicPr>
          <p:cNvPr id="7" name="Picture 6">
            <a:extLst>
              <a:ext uri="{FF2B5EF4-FFF2-40B4-BE49-F238E27FC236}">
                <a16:creationId xmlns:a16="http://schemas.microsoft.com/office/drawing/2014/main" id="{7B2ACD3E-84B3-46B4-9626-F34EE26AFFC8}"/>
              </a:ext>
            </a:extLst>
          </p:cNvPr>
          <p:cNvPicPr>
            <a:picLocks noChangeAspect="1"/>
          </p:cNvPicPr>
          <p:nvPr/>
        </p:nvPicPr>
        <p:blipFill rotWithShape="1">
          <a:blip r:embed="rId3"/>
          <a:srcRect r="34033" b="4182"/>
          <a:stretch/>
        </p:blipFill>
        <p:spPr>
          <a:xfrm>
            <a:off x="155626" y="1613510"/>
            <a:ext cx="4116674" cy="2100489"/>
          </a:xfrm>
          <a:prstGeom prst="rect">
            <a:avLst/>
          </a:prstGeom>
        </p:spPr>
      </p:pic>
      <p:pic>
        <p:nvPicPr>
          <p:cNvPr id="10" name="Picture 9">
            <a:extLst>
              <a:ext uri="{FF2B5EF4-FFF2-40B4-BE49-F238E27FC236}">
                <a16:creationId xmlns:a16="http://schemas.microsoft.com/office/drawing/2014/main" id="{B2F742B3-0CF2-4DFC-B5C2-D7FA46052289}"/>
              </a:ext>
            </a:extLst>
          </p:cNvPr>
          <p:cNvPicPr>
            <a:picLocks noChangeAspect="1"/>
          </p:cNvPicPr>
          <p:nvPr/>
        </p:nvPicPr>
        <p:blipFill rotWithShape="1">
          <a:blip r:embed="rId4"/>
          <a:srcRect r="38696"/>
          <a:stretch/>
        </p:blipFill>
        <p:spPr>
          <a:xfrm>
            <a:off x="2905703" y="2363120"/>
            <a:ext cx="5860769" cy="2603261"/>
          </a:xfrm>
          <a:prstGeom prst="rect">
            <a:avLst/>
          </a:prstGeom>
        </p:spPr>
      </p:pic>
      <p:sp>
        <p:nvSpPr>
          <p:cNvPr id="16" name="Rectangle 15">
            <a:extLst>
              <a:ext uri="{FF2B5EF4-FFF2-40B4-BE49-F238E27FC236}">
                <a16:creationId xmlns:a16="http://schemas.microsoft.com/office/drawing/2014/main" id="{2835F6EC-162C-447C-8371-1C248AE3768D}"/>
              </a:ext>
            </a:extLst>
          </p:cNvPr>
          <p:cNvSpPr/>
          <p:nvPr/>
        </p:nvSpPr>
        <p:spPr>
          <a:xfrm>
            <a:off x="2905702" y="4150162"/>
            <a:ext cx="6193847" cy="919348"/>
          </a:xfrm>
          <a:prstGeom prst="rect">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t"/>
          <a:lstStyle/>
          <a:p>
            <a:pPr algn="l"/>
            <a:endParaRPr lang="en-GB" sz="3000">
              <a:solidFill>
                <a:schemeClr val="accent1"/>
              </a:solidFill>
              <a:latin typeface="Univers LT Std 65 Bold"/>
              <a:cs typeface="Univers LT Std 65 Bold"/>
            </a:endParaRPr>
          </a:p>
        </p:txBody>
      </p:sp>
      <p:pic>
        <p:nvPicPr>
          <p:cNvPr id="11" name="Picture 10">
            <a:extLst>
              <a:ext uri="{FF2B5EF4-FFF2-40B4-BE49-F238E27FC236}">
                <a16:creationId xmlns:a16="http://schemas.microsoft.com/office/drawing/2014/main" id="{619BAFAF-9062-4EBF-81E8-169E692CE973}"/>
              </a:ext>
            </a:extLst>
          </p:cNvPr>
          <p:cNvPicPr>
            <a:picLocks noChangeAspect="1"/>
          </p:cNvPicPr>
          <p:nvPr/>
        </p:nvPicPr>
        <p:blipFill>
          <a:blip r:embed="rId5"/>
          <a:stretch>
            <a:fillRect/>
          </a:stretch>
        </p:blipFill>
        <p:spPr>
          <a:xfrm>
            <a:off x="155626" y="1161653"/>
            <a:ext cx="8406469" cy="310467"/>
          </a:xfrm>
          <a:prstGeom prst="rect">
            <a:avLst/>
          </a:prstGeom>
        </p:spPr>
      </p:pic>
      <p:sp>
        <p:nvSpPr>
          <p:cNvPr id="13" name="Arrow: Bent 12">
            <a:extLst>
              <a:ext uri="{FF2B5EF4-FFF2-40B4-BE49-F238E27FC236}">
                <a16:creationId xmlns:a16="http://schemas.microsoft.com/office/drawing/2014/main" id="{61B3C79F-8612-46B5-9F80-44B104B6400C}"/>
              </a:ext>
            </a:extLst>
          </p:cNvPr>
          <p:cNvSpPr/>
          <p:nvPr/>
        </p:nvSpPr>
        <p:spPr>
          <a:xfrm rot="5400000">
            <a:off x="4673029" y="1387429"/>
            <a:ext cx="541311" cy="1169650"/>
          </a:xfrm>
          <a:prstGeom prst="bentArrow">
            <a:avLst/>
          </a:prstGeom>
          <a:solidFill>
            <a:schemeClr val="tx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l"/>
            <a:endParaRPr lang="en-GB" sz="3000">
              <a:solidFill>
                <a:schemeClr val="accent1"/>
              </a:solidFill>
              <a:latin typeface="Univers LT Std 65 Bold"/>
              <a:cs typeface="Univers LT Std 65 Bold"/>
            </a:endParaRPr>
          </a:p>
        </p:txBody>
      </p:sp>
    </p:spTree>
    <p:extLst>
      <p:ext uri="{BB962C8B-B14F-4D97-AF65-F5344CB8AC3E}">
        <p14:creationId xmlns:p14="http://schemas.microsoft.com/office/powerpoint/2010/main" val="2122691079"/>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F8B1618-04BD-4F6D-837F-F966A192130B}"/>
              </a:ext>
            </a:extLst>
          </p:cNvPr>
          <p:cNvPicPr>
            <a:picLocks noChangeAspect="1"/>
          </p:cNvPicPr>
          <p:nvPr/>
        </p:nvPicPr>
        <p:blipFill>
          <a:blip r:embed="rId3"/>
          <a:stretch>
            <a:fillRect/>
          </a:stretch>
        </p:blipFill>
        <p:spPr>
          <a:xfrm>
            <a:off x="134748" y="1089075"/>
            <a:ext cx="3136900" cy="1170599"/>
          </a:xfrm>
          <a:prstGeom prst="rect">
            <a:avLst/>
          </a:prstGeom>
        </p:spPr>
      </p:pic>
      <p:pic>
        <p:nvPicPr>
          <p:cNvPr id="6" name="Picture 5">
            <a:extLst>
              <a:ext uri="{FF2B5EF4-FFF2-40B4-BE49-F238E27FC236}">
                <a16:creationId xmlns:a16="http://schemas.microsoft.com/office/drawing/2014/main" id="{4E8B69C7-BD8A-41BB-BE32-08558403637D}"/>
              </a:ext>
            </a:extLst>
          </p:cNvPr>
          <p:cNvPicPr>
            <a:picLocks noChangeAspect="1"/>
          </p:cNvPicPr>
          <p:nvPr/>
        </p:nvPicPr>
        <p:blipFill>
          <a:blip r:embed="rId4"/>
          <a:stretch>
            <a:fillRect/>
          </a:stretch>
        </p:blipFill>
        <p:spPr>
          <a:xfrm>
            <a:off x="134748" y="2422149"/>
            <a:ext cx="7935432" cy="962159"/>
          </a:xfrm>
          <a:prstGeom prst="rect">
            <a:avLst/>
          </a:prstGeom>
          <a:ln w="28575">
            <a:solidFill>
              <a:schemeClr val="accent5">
                <a:lumMod val="75000"/>
              </a:schemeClr>
            </a:solidFill>
          </a:ln>
        </p:spPr>
      </p:pic>
      <p:sp>
        <p:nvSpPr>
          <p:cNvPr id="4" name="Date Placeholder 3">
            <a:extLst>
              <a:ext uri="{FF2B5EF4-FFF2-40B4-BE49-F238E27FC236}">
                <a16:creationId xmlns:a16="http://schemas.microsoft.com/office/drawing/2014/main" id="{0538AA97-8CDF-4E31-9A8A-595CB0C967DD}"/>
              </a:ext>
            </a:extLst>
          </p:cNvPr>
          <p:cNvSpPr>
            <a:spLocks noGrp="1"/>
          </p:cNvSpPr>
          <p:nvPr>
            <p:ph type="dt" sz="half" idx="10"/>
          </p:nvPr>
        </p:nvSpPr>
        <p:spPr/>
        <p:txBody>
          <a:bodyPr/>
          <a:lstStyle/>
          <a:p>
            <a:r>
              <a:rPr lang="en-US"/>
              <a:t>16.11.22</a:t>
            </a:r>
          </a:p>
        </p:txBody>
      </p:sp>
      <p:sp>
        <p:nvSpPr>
          <p:cNvPr id="5" name="Footer Placeholder 4">
            <a:extLst>
              <a:ext uri="{FF2B5EF4-FFF2-40B4-BE49-F238E27FC236}">
                <a16:creationId xmlns:a16="http://schemas.microsoft.com/office/drawing/2014/main" id="{0E05025C-71AA-4402-9BCD-5996D696A88E}"/>
              </a:ext>
            </a:extLst>
          </p:cNvPr>
          <p:cNvSpPr>
            <a:spLocks noGrp="1"/>
          </p:cNvSpPr>
          <p:nvPr>
            <p:ph type="ftr" sz="quarter" idx="11"/>
          </p:nvPr>
        </p:nvSpPr>
        <p:spPr/>
        <p:txBody>
          <a:bodyPr/>
          <a:lstStyle/>
          <a:p>
            <a:r>
              <a:rPr lang="en-GB"/>
              <a:t>Using R to explore why ambulance waiting times have been getting worse?</a:t>
            </a:r>
            <a:endParaRPr lang="en-US"/>
          </a:p>
        </p:txBody>
      </p:sp>
      <p:sp>
        <p:nvSpPr>
          <p:cNvPr id="11" name="Rectangle 10">
            <a:extLst>
              <a:ext uri="{FF2B5EF4-FFF2-40B4-BE49-F238E27FC236}">
                <a16:creationId xmlns:a16="http://schemas.microsoft.com/office/drawing/2014/main" id="{2A6B4DB5-D932-4F01-89F1-A524217C4A37}"/>
              </a:ext>
            </a:extLst>
          </p:cNvPr>
          <p:cNvSpPr/>
          <p:nvPr/>
        </p:nvSpPr>
        <p:spPr>
          <a:xfrm>
            <a:off x="265592" y="1508369"/>
            <a:ext cx="2776058" cy="214717"/>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t"/>
          <a:lstStyle/>
          <a:p>
            <a:pPr algn="l"/>
            <a:endParaRPr lang="en-GB" sz="3000">
              <a:solidFill>
                <a:schemeClr val="accent1"/>
              </a:solidFill>
              <a:latin typeface="Univers LT Std 65 Bold"/>
              <a:cs typeface="Univers LT Std 65 Bold"/>
            </a:endParaRPr>
          </a:p>
        </p:txBody>
      </p:sp>
      <p:sp>
        <p:nvSpPr>
          <p:cNvPr id="12" name="Rectangle 11">
            <a:extLst>
              <a:ext uri="{FF2B5EF4-FFF2-40B4-BE49-F238E27FC236}">
                <a16:creationId xmlns:a16="http://schemas.microsoft.com/office/drawing/2014/main" id="{EC1F7827-ED40-4EF7-B9D0-ACC8A52EA132}"/>
              </a:ext>
            </a:extLst>
          </p:cNvPr>
          <p:cNvSpPr/>
          <p:nvPr/>
        </p:nvSpPr>
        <p:spPr>
          <a:xfrm>
            <a:off x="265592" y="1761651"/>
            <a:ext cx="1756810" cy="214717"/>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t"/>
          <a:lstStyle/>
          <a:p>
            <a:pPr algn="l"/>
            <a:endParaRPr lang="en-GB" sz="3000">
              <a:solidFill>
                <a:schemeClr val="accent1"/>
              </a:solidFill>
              <a:latin typeface="Univers LT Std 65 Bold"/>
              <a:cs typeface="Univers LT Std 65 Bold"/>
            </a:endParaRPr>
          </a:p>
        </p:txBody>
      </p:sp>
      <p:sp>
        <p:nvSpPr>
          <p:cNvPr id="13" name="TextBox 12">
            <a:extLst>
              <a:ext uri="{FF2B5EF4-FFF2-40B4-BE49-F238E27FC236}">
                <a16:creationId xmlns:a16="http://schemas.microsoft.com/office/drawing/2014/main" id="{F21C94D5-90BE-411F-89FF-36CBF2D39F0B}"/>
              </a:ext>
            </a:extLst>
          </p:cNvPr>
          <p:cNvSpPr txBox="1"/>
          <p:nvPr/>
        </p:nvSpPr>
        <p:spPr>
          <a:xfrm>
            <a:off x="3399848" y="1096287"/>
            <a:ext cx="5478559" cy="524088"/>
          </a:xfrm>
          <a:prstGeom prst="rect">
            <a:avLst/>
          </a:prstGeom>
        </p:spPr>
        <p:style>
          <a:lnRef idx="2">
            <a:schemeClr val="accent5"/>
          </a:lnRef>
          <a:fillRef idx="1">
            <a:schemeClr val="lt1"/>
          </a:fillRef>
          <a:effectRef idx="0">
            <a:schemeClr val="accent5"/>
          </a:effectRef>
          <a:fontRef idx="minor">
            <a:schemeClr val="dk1"/>
          </a:fontRef>
        </p:style>
        <p:txBody>
          <a:bodyPr wrap="square" rtlCol="0">
            <a:noAutofit/>
          </a:bodyPr>
          <a:lstStyle/>
          <a:p>
            <a:r>
              <a:rPr lang="en-GB" sz="1400" err="1">
                <a:solidFill>
                  <a:sysClr val="windowText" lastClr="000000"/>
                </a:solidFill>
                <a:latin typeface="+mj-lt"/>
              </a:rPr>
              <a:t>Dplyr</a:t>
            </a:r>
            <a:r>
              <a:rPr lang="en-GB" sz="1400">
                <a:solidFill>
                  <a:sysClr val="windowText" lastClr="000000"/>
                </a:solidFill>
                <a:latin typeface="+mj-lt"/>
              </a:rPr>
              <a:t>::slice( )-&gt;subset rows based on a specified location</a:t>
            </a:r>
          </a:p>
          <a:p>
            <a:r>
              <a:rPr lang="en-GB" sz="1400">
                <a:solidFill>
                  <a:sysClr val="windowText" lastClr="000000"/>
                </a:solidFill>
                <a:latin typeface="+mj-lt"/>
              </a:rPr>
              <a:t>which( )-&gt;  find the row number based on the argument specified </a:t>
            </a:r>
          </a:p>
        </p:txBody>
      </p:sp>
      <p:sp>
        <p:nvSpPr>
          <p:cNvPr id="16" name="TextBox 15">
            <a:extLst>
              <a:ext uri="{FF2B5EF4-FFF2-40B4-BE49-F238E27FC236}">
                <a16:creationId xmlns:a16="http://schemas.microsoft.com/office/drawing/2014/main" id="{78C37F56-4EA5-45AE-AAA5-0A7E255C35A9}"/>
              </a:ext>
            </a:extLst>
          </p:cNvPr>
          <p:cNvSpPr txBox="1"/>
          <p:nvPr/>
        </p:nvSpPr>
        <p:spPr>
          <a:xfrm>
            <a:off x="3399848" y="1703819"/>
            <a:ext cx="5478559" cy="524088"/>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noAutofit/>
          </a:bodyPr>
          <a:lstStyle/>
          <a:p>
            <a:r>
              <a:rPr lang="en-GB" sz="1400">
                <a:solidFill>
                  <a:sysClr val="windowText" lastClr="000000"/>
                </a:solidFill>
                <a:latin typeface="+mj-lt"/>
              </a:rPr>
              <a:t>janitor::</a:t>
            </a:r>
            <a:r>
              <a:rPr lang="en-GB" sz="1400" err="1">
                <a:solidFill>
                  <a:sysClr val="windowText" lastClr="000000"/>
                </a:solidFill>
                <a:latin typeface="+mj-lt"/>
              </a:rPr>
              <a:t>row_to_names</a:t>
            </a:r>
            <a:r>
              <a:rPr lang="en-GB" sz="1400">
                <a:solidFill>
                  <a:sysClr val="windowText" lastClr="000000"/>
                </a:solidFill>
                <a:latin typeface="+mj-lt"/>
              </a:rPr>
              <a:t> () -&gt; select the row that you want to be as column names </a:t>
            </a:r>
          </a:p>
        </p:txBody>
      </p:sp>
      <p:pic>
        <p:nvPicPr>
          <p:cNvPr id="18" name="Picture 17">
            <a:extLst>
              <a:ext uri="{FF2B5EF4-FFF2-40B4-BE49-F238E27FC236}">
                <a16:creationId xmlns:a16="http://schemas.microsoft.com/office/drawing/2014/main" id="{54A1733F-A473-4E98-A7A5-A505DCBA40FB}"/>
              </a:ext>
            </a:extLst>
          </p:cNvPr>
          <p:cNvPicPr>
            <a:picLocks noChangeAspect="1"/>
          </p:cNvPicPr>
          <p:nvPr/>
        </p:nvPicPr>
        <p:blipFill>
          <a:blip r:embed="rId5"/>
          <a:stretch>
            <a:fillRect/>
          </a:stretch>
        </p:blipFill>
        <p:spPr>
          <a:xfrm>
            <a:off x="2290549" y="3094725"/>
            <a:ext cx="6718703" cy="1833691"/>
          </a:xfrm>
          <a:prstGeom prst="rect">
            <a:avLst/>
          </a:prstGeom>
          <a:ln w="28575">
            <a:solidFill>
              <a:schemeClr val="accent4">
                <a:lumMod val="75000"/>
              </a:schemeClr>
            </a:solidFill>
          </a:ln>
        </p:spPr>
      </p:pic>
      <p:sp>
        <p:nvSpPr>
          <p:cNvPr id="14" name="Title 1">
            <a:extLst>
              <a:ext uri="{FF2B5EF4-FFF2-40B4-BE49-F238E27FC236}">
                <a16:creationId xmlns:a16="http://schemas.microsoft.com/office/drawing/2014/main" id="{75087A94-4864-4D6F-8581-CBDFB15CE932}"/>
              </a:ext>
            </a:extLst>
          </p:cNvPr>
          <p:cNvSpPr txBox="1">
            <a:spLocks/>
          </p:cNvSpPr>
          <p:nvPr/>
        </p:nvSpPr>
        <p:spPr>
          <a:xfrm>
            <a:off x="265592" y="607360"/>
            <a:ext cx="8406469" cy="470898"/>
          </a:xfrm>
          <a:prstGeom prst="rect">
            <a:avLst/>
          </a:prstGeom>
        </p:spPr>
        <p:txBody>
          <a:bodyPr vert="horz" lIns="0" tIns="0" rIns="0" bIns="0" rtlCol="0" anchor="t" anchorCtr="0">
            <a:spAutoFit/>
          </a:bodyPr>
          <a:lstStyle>
            <a:lvl1pPr algn="l" defTabSz="411480" rtl="0" eaLnBrk="1" latinLnBrk="0" hangingPunct="1">
              <a:spcBef>
                <a:spcPct val="0"/>
              </a:spcBef>
              <a:buNone/>
              <a:defRPr sz="3060" b="0" i="0" kern="1200">
                <a:solidFill>
                  <a:schemeClr val="tx1"/>
                </a:solidFill>
                <a:latin typeface="Georgia"/>
                <a:ea typeface="+mj-ea"/>
                <a:cs typeface="Georgia"/>
              </a:defRPr>
            </a:lvl1pPr>
          </a:lstStyle>
          <a:p>
            <a:r>
              <a:rPr lang="en-GB"/>
              <a:t>How to deal with formatted excel sheets? </a:t>
            </a:r>
          </a:p>
        </p:txBody>
      </p:sp>
      <p:sp>
        <p:nvSpPr>
          <p:cNvPr id="7" name="Arrow: Bent 6">
            <a:extLst>
              <a:ext uri="{FF2B5EF4-FFF2-40B4-BE49-F238E27FC236}">
                <a16:creationId xmlns:a16="http://schemas.microsoft.com/office/drawing/2014/main" id="{34BBDACC-40B5-4825-A794-61DB72C482C0}"/>
              </a:ext>
            </a:extLst>
          </p:cNvPr>
          <p:cNvSpPr/>
          <p:nvPr/>
        </p:nvSpPr>
        <p:spPr>
          <a:xfrm rot="10800000" flipH="1">
            <a:off x="1151107" y="3555744"/>
            <a:ext cx="871295" cy="864973"/>
          </a:xfrm>
          <a:prstGeom prst="bentArrow">
            <a:avLst/>
          </a:prstGeom>
          <a:solidFill>
            <a:schemeClr val="tx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l"/>
            <a:endParaRPr lang="en-GB" sz="3000">
              <a:solidFill>
                <a:schemeClr val="accent1"/>
              </a:solidFill>
              <a:latin typeface="Univers LT Std 65 Bold"/>
              <a:cs typeface="Univers LT Std 65 Bold"/>
            </a:endParaRPr>
          </a:p>
        </p:txBody>
      </p:sp>
    </p:spTree>
    <p:extLst>
      <p:ext uri="{BB962C8B-B14F-4D97-AF65-F5344CB8AC3E}">
        <p14:creationId xmlns:p14="http://schemas.microsoft.com/office/powerpoint/2010/main" val="2959886082"/>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11E61-2FA5-47BC-8BAF-30CCF6E86396}"/>
              </a:ext>
            </a:extLst>
          </p:cNvPr>
          <p:cNvSpPr>
            <a:spLocks noGrp="1"/>
          </p:cNvSpPr>
          <p:nvPr>
            <p:ph type="title"/>
          </p:nvPr>
        </p:nvSpPr>
        <p:spPr>
          <a:xfrm>
            <a:off x="360003" y="621431"/>
            <a:ext cx="8406469" cy="470898"/>
          </a:xfrm>
        </p:spPr>
        <p:txBody>
          <a:bodyPr/>
          <a:lstStyle/>
          <a:p>
            <a:r>
              <a:rPr lang="en-GB"/>
              <a:t>Standardising my work flow? </a:t>
            </a:r>
          </a:p>
        </p:txBody>
      </p:sp>
      <p:sp>
        <p:nvSpPr>
          <p:cNvPr id="3" name="Content Placeholder 2">
            <a:extLst>
              <a:ext uri="{FF2B5EF4-FFF2-40B4-BE49-F238E27FC236}">
                <a16:creationId xmlns:a16="http://schemas.microsoft.com/office/drawing/2014/main" id="{3182DE56-C358-4E75-AE52-1E1299EF4CD4}"/>
              </a:ext>
            </a:extLst>
          </p:cNvPr>
          <p:cNvSpPr>
            <a:spLocks noGrp="1"/>
          </p:cNvSpPr>
          <p:nvPr>
            <p:ph idx="1"/>
          </p:nvPr>
        </p:nvSpPr>
        <p:spPr>
          <a:xfrm>
            <a:off x="219416" y="1243330"/>
            <a:ext cx="8547056" cy="3456000"/>
          </a:xfrm>
        </p:spPr>
        <p:txBody>
          <a:bodyPr/>
          <a:lstStyle/>
          <a:p>
            <a:r>
              <a:rPr lang="en-GB" sz="1800">
                <a:latin typeface="+mj-lt"/>
              </a:rPr>
              <a:t>janitor::</a:t>
            </a:r>
            <a:r>
              <a:rPr lang="en-GB" sz="1800" err="1">
                <a:latin typeface="+mj-lt"/>
              </a:rPr>
              <a:t>clean_names</a:t>
            </a:r>
            <a:r>
              <a:rPr lang="en-GB" sz="1800">
                <a:latin typeface="+mj-lt"/>
              </a:rPr>
              <a:t>( ) -&gt; Turns column names into “</a:t>
            </a:r>
            <a:r>
              <a:rPr lang="en-GB" sz="1800" err="1">
                <a:latin typeface="+mj-lt"/>
              </a:rPr>
              <a:t>snake_case</a:t>
            </a:r>
            <a:r>
              <a:rPr lang="en-GB" sz="1800">
                <a:latin typeface="+mj-lt"/>
              </a:rPr>
              <a:t>”</a:t>
            </a:r>
          </a:p>
          <a:p>
            <a:endParaRPr lang="en-GB" b="0" i="0">
              <a:solidFill>
                <a:srgbClr val="24292F"/>
              </a:solidFill>
              <a:effectLst/>
              <a:latin typeface="ui-monospace"/>
            </a:endParaRPr>
          </a:p>
          <a:p>
            <a:endParaRPr lang="en-GB">
              <a:solidFill>
                <a:srgbClr val="24292F"/>
              </a:solidFill>
              <a:latin typeface="ui-monospace"/>
            </a:endParaRPr>
          </a:p>
          <a:p>
            <a:endParaRPr lang="en-GB">
              <a:solidFill>
                <a:srgbClr val="24292F"/>
              </a:solidFill>
              <a:latin typeface="ui-monospace"/>
            </a:endParaRPr>
          </a:p>
          <a:p>
            <a:endParaRPr lang="en-GB">
              <a:solidFill>
                <a:srgbClr val="24292F"/>
              </a:solidFill>
              <a:latin typeface="ui-monospace"/>
            </a:endParaRPr>
          </a:p>
          <a:p>
            <a:endParaRPr lang="en-GB">
              <a:solidFill>
                <a:srgbClr val="24292F"/>
              </a:solidFill>
              <a:latin typeface="ui-monospace"/>
            </a:endParaRPr>
          </a:p>
          <a:p>
            <a:r>
              <a:rPr lang="en-GB" b="0" i="0">
                <a:solidFill>
                  <a:srgbClr val="24292F"/>
                </a:solidFill>
                <a:effectLst/>
                <a:latin typeface="+mj-lt"/>
              </a:rPr>
              <a:t>%</a:t>
            </a:r>
            <a:r>
              <a:rPr lang="en-GB" b="0" i="0" err="1">
                <a:solidFill>
                  <a:srgbClr val="24292F"/>
                </a:solidFill>
                <a:effectLst/>
                <a:latin typeface="+mj-lt"/>
              </a:rPr>
              <a:t>notin</a:t>
            </a:r>
            <a:r>
              <a:rPr lang="en-GB" b="0" i="0">
                <a:solidFill>
                  <a:srgbClr val="24292F"/>
                </a:solidFill>
                <a:effectLst/>
                <a:latin typeface="+mj-lt"/>
              </a:rPr>
              <a:t>%` </a:t>
            </a:r>
            <a:r>
              <a:rPr lang="en-GB" b="0" i="0">
                <a:effectLst/>
                <a:latin typeface="+mj-lt"/>
              </a:rPr>
              <a:t>&lt;-</a:t>
            </a:r>
            <a:r>
              <a:rPr lang="en-GB" b="0" i="0">
                <a:solidFill>
                  <a:srgbClr val="24292F"/>
                </a:solidFill>
                <a:effectLst/>
                <a:latin typeface="+mj-lt"/>
              </a:rPr>
              <a:t> Negate(`%in%`) : to filter observations that are not in the list </a:t>
            </a:r>
          </a:p>
          <a:p>
            <a:endParaRPr lang="en-GB">
              <a:solidFill>
                <a:srgbClr val="24292F"/>
              </a:solidFill>
              <a:latin typeface="ui-monospace"/>
            </a:endParaRPr>
          </a:p>
          <a:p>
            <a:endParaRPr lang="en-GB" b="0" i="0">
              <a:solidFill>
                <a:srgbClr val="24292F"/>
              </a:solidFill>
              <a:effectLst/>
              <a:latin typeface="ui-monospace"/>
            </a:endParaRPr>
          </a:p>
          <a:p>
            <a:endParaRPr lang="en-GB" b="0" i="0">
              <a:solidFill>
                <a:srgbClr val="24292F"/>
              </a:solidFill>
              <a:effectLst/>
              <a:latin typeface="ui-monospace"/>
            </a:endParaRPr>
          </a:p>
          <a:p>
            <a:endParaRPr lang="en-GB"/>
          </a:p>
          <a:p>
            <a:endParaRPr lang="en-GB"/>
          </a:p>
          <a:p>
            <a:endParaRPr lang="en-GB"/>
          </a:p>
          <a:p>
            <a:endParaRPr lang="en-GB"/>
          </a:p>
          <a:p>
            <a:endParaRPr lang="en-GB"/>
          </a:p>
        </p:txBody>
      </p:sp>
      <p:sp>
        <p:nvSpPr>
          <p:cNvPr id="4" name="Date Placeholder 3">
            <a:extLst>
              <a:ext uri="{FF2B5EF4-FFF2-40B4-BE49-F238E27FC236}">
                <a16:creationId xmlns:a16="http://schemas.microsoft.com/office/drawing/2014/main" id="{0538AA97-8CDF-4E31-9A8A-595CB0C967DD}"/>
              </a:ext>
            </a:extLst>
          </p:cNvPr>
          <p:cNvSpPr>
            <a:spLocks noGrp="1"/>
          </p:cNvSpPr>
          <p:nvPr>
            <p:ph type="dt" sz="half" idx="10"/>
          </p:nvPr>
        </p:nvSpPr>
        <p:spPr/>
        <p:txBody>
          <a:bodyPr/>
          <a:lstStyle/>
          <a:p>
            <a:r>
              <a:rPr lang="en-US"/>
              <a:t>16.11.22</a:t>
            </a:r>
          </a:p>
        </p:txBody>
      </p:sp>
      <p:sp>
        <p:nvSpPr>
          <p:cNvPr id="5" name="Footer Placeholder 4">
            <a:extLst>
              <a:ext uri="{FF2B5EF4-FFF2-40B4-BE49-F238E27FC236}">
                <a16:creationId xmlns:a16="http://schemas.microsoft.com/office/drawing/2014/main" id="{0E05025C-71AA-4402-9BCD-5996D696A88E}"/>
              </a:ext>
            </a:extLst>
          </p:cNvPr>
          <p:cNvSpPr>
            <a:spLocks noGrp="1"/>
          </p:cNvSpPr>
          <p:nvPr>
            <p:ph type="ftr" sz="quarter" idx="11"/>
          </p:nvPr>
        </p:nvSpPr>
        <p:spPr/>
        <p:txBody>
          <a:bodyPr/>
          <a:lstStyle/>
          <a:p>
            <a:r>
              <a:rPr lang="en-GB"/>
              <a:t>Using R to explore why ambulance waiting times have been getting worse?</a:t>
            </a:r>
            <a:endParaRPr lang="en-US"/>
          </a:p>
        </p:txBody>
      </p:sp>
      <p:pic>
        <p:nvPicPr>
          <p:cNvPr id="8" name="Picture 7">
            <a:extLst>
              <a:ext uri="{FF2B5EF4-FFF2-40B4-BE49-F238E27FC236}">
                <a16:creationId xmlns:a16="http://schemas.microsoft.com/office/drawing/2014/main" id="{4362084C-7813-4288-8C83-F32DD392CD8E}"/>
              </a:ext>
            </a:extLst>
          </p:cNvPr>
          <p:cNvPicPr>
            <a:picLocks noChangeAspect="1"/>
          </p:cNvPicPr>
          <p:nvPr/>
        </p:nvPicPr>
        <p:blipFill>
          <a:blip r:embed="rId3"/>
          <a:stretch>
            <a:fillRect/>
          </a:stretch>
        </p:blipFill>
        <p:spPr>
          <a:xfrm>
            <a:off x="289007" y="1585234"/>
            <a:ext cx="2013986" cy="436491"/>
          </a:xfrm>
          <a:prstGeom prst="rect">
            <a:avLst/>
          </a:prstGeom>
        </p:spPr>
      </p:pic>
      <p:pic>
        <p:nvPicPr>
          <p:cNvPr id="9" name="Picture 8">
            <a:extLst>
              <a:ext uri="{FF2B5EF4-FFF2-40B4-BE49-F238E27FC236}">
                <a16:creationId xmlns:a16="http://schemas.microsoft.com/office/drawing/2014/main" id="{3282C9E3-6D66-4166-9F17-95D99C4C949D}"/>
              </a:ext>
            </a:extLst>
          </p:cNvPr>
          <p:cNvPicPr>
            <a:picLocks noChangeAspect="1"/>
          </p:cNvPicPr>
          <p:nvPr/>
        </p:nvPicPr>
        <p:blipFill>
          <a:blip r:embed="rId4"/>
          <a:stretch>
            <a:fillRect/>
          </a:stretch>
        </p:blipFill>
        <p:spPr>
          <a:xfrm>
            <a:off x="972915" y="2093535"/>
            <a:ext cx="6420746" cy="304843"/>
          </a:xfrm>
          <a:prstGeom prst="rect">
            <a:avLst/>
          </a:prstGeom>
          <a:ln>
            <a:solidFill>
              <a:srgbClr val="000000"/>
            </a:solidFill>
          </a:ln>
        </p:spPr>
      </p:pic>
      <p:pic>
        <p:nvPicPr>
          <p:cNvPr id="11" name="Picture 10">
            <a:extLst>
              <a:ext uri="{FF2B5EF4-FFF2-40B4-BE49-F238E27FC236}">
                <a16:creationId xmlns:a16="http://schemas.microsoft.com/office/drawing/2014/main" id="{7C2F2811-4025-4D5F-BE9D-351FF3172A36}"/>
              </a:ext>
            </a:extLst>
          </p:cNvPr>
          <p:cNvPicPr>
            <a:picLocks noChangeAspect="1"/>
          </p:cNvPicPr>
          <p:nvPr/>
        </p:nvPicPr>
        <p:blipFill>
          <a:blip r:embed="rId5"/>
          <a:stretch>
            <a:fillRect/>
          </a:stretch>
        </p:blipFill>
        <p:spPr>
          <a:xfrm>
            <a:off x="915935" y="2867605"/>
            <a:ext cx="6458851" cy="295316"/>
          </a:xfrm>
          <a:prstGeom prst="rect">
            <a:avLst/>
          </a:prstGeom>
          <a:ln>
            <a:solidFill>
              <a:srgbClr val="000000"/>
            </a:solidFill>
          </a:ln>
        </p:spPr>
      </p:pic>
      <p:sp>
        <p:nvSpPr>
          <p:cNvPr id="12" name="Arrow: Down 11">
            <a:extLst>
              <a:ext uri="{FF2B5EF4-FFF2-40B4-BE49-F238E27FC236}">
                <a16:creationId xmlns:a16="http://schemas.microsoft.com/office/drawing/2014/main" id="{C4B47E02-CC13-443F-8540-A402A3D682F6}"/>
              </a:ext>
            </a:extLst>
          </p:cNvPr>
          <p:cNvSpPr/>
          <p:nvPr/>
        </p:nvSpPr>
        <p:spPr>
          <a:xfrm>
            <a:off x="3665691" y="2440280"/>
            <a:ext cx="331773" cy="304843"/>
          </a:xfrm>
          <a:prstGeom prst="downArrow">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l"/>
            <a:endParaRPr lang="en-GB" sz="3000">
              <a:solidFill>
                <a:schemeClr val="accent1"/>
              </a:solidFill>
              <a:latin typeface="Univers LT Std 65 Bold"/>
              <a:cs typeface="Univers LT Std 65 Bold"/>
            </a:endParaRPr>
          </a:p>
        </p:txBody>
      </p:sp>
      <p:pic>
        <p:nvPicPr>
          <p:cNvPr id="7" name="Picture 6">
            <a:extLst>
              <a:ext uri="{FF2B5EF4-FFF2-40B4-BE49-F238E27FC236}">
                <a16:creationId xmlns:a16="http://schemas.microsoft.com/office/drawing/2014/main" id="{01E1D996-313B-4B91-BE16-50144E6F1DEA}"/>
              </a:ext>
            </a:extLst>
          </p:cNvPr>
          <p:cNvPicPr>
            <a:picLocks noChangeAspect="1"/>
          </p:cNvPicPr>
          <p:nvPr/>
        </p:nvPicPr>
        <p:blipFill>
          <a:blip r:embed="rId6"/>
          <a:stretch>
            <a:fillRect/>
          </a:stretch>
        </p:blipFill>
        <p:spPr>
          <a:xfrm>
            <a:off x="289007" y="3935822"/>
            <a:ext cx="7965993" cy="314224"/>
          </a:xfrm>
          <a:prstGeom prst="rect">
            <a:avLst/>
          </a:prstGeom>
          <a:ln>
            <a:solidFill>
              <a:schemeClr val="tx1">
                <a:lumMod val="75000"/>
                <a:lumOff val="25000"/>
              </a:schemeClr>
            </a:solidFill>
          </a:ln>
        </p:spPr>
      </p:pic>
      <p:pic>
        <p:nvPicPr>
          <p:cNvPr id="13" name="Picture 12">
            <a:extLst>
              <a:ext uri="{FF2B5EF4-FFF2-40B4-BE49-F238E27FC236}">
                <a16:creationId xmlns:a16="http://schemas.microsoft.com/office/drawing/2014/main" id="{FB640DCA-67B5-492D-9274-C985CEC95C5E}"/>
              </a:ext>
            </a:extLst>
          </p:cNvPr>
          <p:cNvPicPr>
            <a:picLocks noChangeAspect="1"/>
          </p:cNvPicPr>
          <p:nvPr/>
        </p:nvPicPr>
        <p:blipFill>
          <a:blip r:embed="rId7"/>
          <a:stretch>
            <a:fillRect/>
          </a:stretch>
        </p:blipFill>
        <p:spPr>
          <a:xfrm>
            <a:off x="255200" y="4292798"/>
            <a:ext cx="3376684" cy="284989"/>
          </a:xfrm>
          <a:prstGeom prst="rect">
            <a:avLst/>
          </a:prstGeom>
          <a:ln>
            <a:solidFill>
              <a:schemeClr val="tx1">
                <a:lumMod val="75000"/>
                <a:lumOff val="25000"/>
              </a:schemeClr>
            </a:solidFill>
          </a:ln>
        </p:spPr>
      </p:pic>
    </p:spTree>
    <p:extLst>
      <p:ext uri="{BB962C8B-B14F-4D97-AF65-F5344CB8AC3E}">
        <p14:creationId xmlns:p14="http://schemas.microsoft.com/office/powerpoint/2010/main" val="925702796"/>
      </p:ext>
    </p:extLst>
  </p:cSld>
  <p:clrMapOvr>
    <a:masterClrMapping/>
  </p:clrMapOvr>
  <mc:AlternateContent xmlns:mc="http://schemas.openxmlformats.org/markup-compatibility/2006" xmlns:p14="http://schemas.microsoft.com/office/powerpoint/2010/main">
    <mc:Choice Requires="p14">
      <p:transition spd="slow" p14:dur="11250"/>
    </mc:Choice>
    <mc:Fallback xmlns="">
      <p:transition spd="slow"/>
    </mc:Fallback>
  </mc:AlternateContent>
</p:sld>
</file>

<file path=ppt/theme/theme1.xml><?xml version="1.0" encoding="utf-8"?>
<a:theme xmlns:a="http://schemas.openxmlformats.org/drawingml/2006/main" name="PowerPoint Template">
  <a:themeElements>
    <a:clrScheme name="Custom 5">
      <a:dk1>
        <a:srgbClr val="1C1C1C"/>
      </a:dk1>
      <a:lt1>
        <a:srgbClr val="FFFFFF"/>
      </a:lt1>
      <a:dk2>
        <a:srgbClr val="DD0031"/>
      </a:dk2>
      <a:lt2>
        <a:srgbClr val="E2DFD8"/>
      </a:lt2>
      <a:accent1>
        <a:srgbClr val="999390"/>
      </a:accent1>
      <a:accent2>
        <a:srgbClr val="EE9B90"/>
      </a:accent2>
      <a:accent3>
        <a:srgbClr val="9D8CB1"/>
      </a:accent3>
      <a:accent4>
        <a:srgbClr val="8BC68F"/>
      </a:accent4>
      <a:accent5>
        <a:srgbClr val="FFE996"/>
      </a:accent5>
      <a:accent6>
        <a:srgbClr val="A6D7D3"/>
      </a:accent6>
      <a:hlink>
        <a:srgbClr val="DD0031"/>
      </a:hlink>
      <a:folHlink>
        <a:srgbClr val="E2DFD8"/>
      </a:folHlink>
    </a:clrScheme>
    <a:fontScheme name="The Health Foundation">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t"/>
      <a:lstStyle>
        <a:defPPr algn="l">
          <a:defRPr sz="3000">
            <a:solidFill>
              <a:schemeClr val="accent1"/>
            </a:solidFill>
            <a:latin typeface="Univers LT Std 65 Bold"/>
            <a:cs typeface="Univers LT Std 65 Bold"/>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rgbClr val="A6D7D3"/>
        </a:solidFill>
      </a:spPr>
      <a:bodyPr wrap="square" rtlCol="0">
        <a:noAutofit/>
      </a:bodyPr>
      <a:lstStyle>
        <a:defPPr>
          <a:defRPr sz="1400">
            <a:solidFill>
              <a:srgbClr val="FFFFFF"/>
            </a:solidFill>
            <a:latin typeface="+mj-lt"/>
          </a:defRPr>
        </a:defPPr>
      </a:lstStyle>
    </a:txDef>
  </a:objectDefaults>
  <a:extraClrSchemeLst/>
  <a:extLst>
    <a:ext uri="{05A4C25C-085E-4340-85A3-A5531E510DB2}">
      <thm15:themeFamily xmlns:thm15="http://schemas.microsoft.com/office/thememl/2012/main" name="16-9 Standard" id="{BACFD643-86A7-4597-83EF-179D54FA5F81}" vid="{E472FB13-B683-43E0-ACA5-AD03014622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73B981C41018943A802FE72061B3F41" ma:contentTypeVersion="6" ma:contentTypeDescription="Create a new document." ma:contentTypeScope="" ma:versionID="e9870e12bdaa4c114836e5db5a9a4467">
  <xsd:schema xmlns:xsd="http://www.w3.org/2001/XMLSchema" xmlns:xs="http://www.w3.org/2001/XMLSchema" xmlns:p="http://schemas.microsoft.com/office/2006/metadata/properties" xmlns:ns2="e6baf772-2f60-4f00-9544-29fc29b568c8" xmlns:ns3="0fbfcc2e-3b8d-4ab9-b3e5-b0eb04aca3a1" targetNamespace="http://schemas.microsoft.com/office/2006/metadata/properties" ma:root="true" ma:fieldsID="df7f54fa31f43288a1a2d16e08adc41f" ns2:_="" ns3:_="">
    <xsd:import namespace="e6baf772-2f60-4f00-9544-29fc29b568c8"/>
    <xsd:import namespace="0fbfcc2e-3b8d-4ab9-b3e5-b0eb04aca3a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baf772-2f60-4f00-9544-29fc29b568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fbfcc2e-3b8d-4ab9-b3e5-b0eb04aca3a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128B968-89CC-4A03-9CC5-FA0B38119426}">
  <ds:schemaRefs>
    <ds:schemaRef ds:uri="http://schemas.microsoft.com/sharepoint/v3/contenttype/forms"/>
  </ds:schemaRefs>
</ds:datastoreItem>
</file>

<file path=customXml/itemProps2.xml><?xml version="1.0" encoding="utf-8"?>
<ds:datastoreItem xmlns:ds="http://schemas.openxmlformats.org/officeDocument/2006/customXml" ds:itemID="{C6A55769-F173-40D6-A501-4F631AFB666A}">
  <ds:schemaRefs>
    <ds:schemaRef ds:uri="0fbfcc2e-3b8d-4ab9-b3e5-b0eb04aca3a1"/>
    <ds:schemaRef ds:uri="e6baf772-2f60-4f00-9544-29fc29b568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01DB061-F06C-4E46-9E24-E9C7F64AF7BF}">
  <ds:schemaRefs>
    <ds:schemaRef ds:uri="0fbfcc2e-3b8d-4ab9-b3e5-b0eb04aca3a1"/>
    <ds:schemaRef ds:uri="e6baf772-2f60-4f00-9544-29fc29b568c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16-9 MAIN template</Template>
  <TotalTime>1</TotalTime>
  <Words>2446</Words>
  <Application>Microsoft Office PowerPoint</Application>
  <PresentationFormat>On-screen Show (16:9)</PresentationFormat>
  <Paragraphs>189</Paragraphs>
  <Slides>20</Slides>
  <Notes>17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Georgia</vt:lpstr>
      <vt:lpstr>Open Sans</vt:lpstr>
      <vt:lpstr>ui-monospace</vt:lpstr>
      <vt:lpstr>Univers LT Std 65 Bold</vt:lpstr>
      <vt:lpstr>Wingdings</vt:lpstr>
      <vt:lpstr>PowerPoint Template</vt:lpstr>
      <vt:lpstr>Using R to explore why ambulance waiting times have been getting worse? </vt:lpstr>
      <vt:lpstr>Context</vt:lpstr>
      <vt:lpstr>Challenge? </vt:lpstr>
      <vt:lpstr>Solution? </vt:lpstr>
      <vt:lpstr>Learnings</vt:lpstr>
      <vt:lpstr>Easy download and updates? </vt:lpstr>
      <vt:lpstr>How to deal with formatted excel sheets? </vt:lpstr>
      <vt:lpstr>PowerPoint Presentation</vt:lpstr>
      <vt:lpstr>Standardising my work flow? </vt:lpstr>
      <vt:lpstr>How do I deal with dates?  </vt:lpstr>
      <vt:lpstr>Findings</vt:lpstr>
      <vt:lpstr>Response times are increasing</vt:lpstr>
      <vt:lpstr>Demand for ambulances</vt:lpstr>
      <vt:lpstr>Demand for ambulances</vt:lpstr>
      <vt:lpstr>Ambulance service capacity</vt:lpstr>
      <vt:lpstr>Ambulance service capacity</vt:lpstr>
      <vt:lpstr>What’s needed to reduce ambulance response times? </vt:lpstr>
      <vt:lpstr>What’s needed to reduce ambulance response times?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Mai Stafford</dc:creator>
  <cp:lastModifiedBy>Anne Alarilla</cp:lastModifiedBy>
  <cp:revision>2</cp:revision>
  <dcterms:created xsi:type="dcterms:W3CDTF">2018-11-30T12:53:08Z</dcterms:created>
  <dcterms:modified xsi:type="dcterms:W3CDTF">2022-11-14T10:22:06Z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0x010100273B981C41018943A802FE72061B3F41</vt:lpwstr>
  </property>
</Properties>
</file>