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61" r:id="rId5"/>
    <p:sldId id="262" r:id="rId6"/>
    <p:sldId id="269" r:id="rId7"/>
    <p:sldId id="274" r:id="rId8"/>
    <p:sldId id="270" r:id="rId9"/>
    <p:sldId id="271" r:id="rId10"/>
    <p:sldId id="275" r:id="rId11"/>
    <p:sldId id="277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15BFC-7077-45A5-A876-9E491A40D092}" v="14" dt="2022-08-30T11:26:41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9322" autoAdjust="0"/>
  </p:normalViewPr>
  <p:slideViewPr>
    <p:cSldViewPr snapToGrid="0">
      <p:cViewPr varScale="1">
        <p:scale>
          <a:sx n="64" d="100"/>
          <a:sy n="64" d="100"/>
        </p:scale>
        <p:origin x="233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3552" y="-4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12T11:24:41.0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0,'7'0,"2"0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59FFC-432B-4CE6-B3E1-61F6F71A2B07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7C093-C731-4F15-A313-D0BFFDC98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6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7C093-C731-4F15-A313-D0BFFDC98C1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332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-All about automation and reproducibility</a:t>
            </a:r>
          </a:p>
          <a:p>
            <a:r>
              <a:rPr lang="en-GB" dirty="0"/>
              <a:t>-Feedback – has been excitement</a:t>
            </a:r>
          </a:p>
          <a:p>
            <a:r>
              <a:rPr lang="en-GB" dirty="0"/>
              <a:t>-It does identify some inequalities</a:t>
            </a:r>
          </a:p>
          <a:p>
            <a:r>
              <a:rPr lang="en-GB" dirty="0"/>
              <a:t>-Risk factors – stating the obvious</a:t>
            </a:r>
          </a:p>
          <a:p>
            <a:r>
              <a:rPr lang="en-GB" dirty="0"/>
              <a:t>-Some inequalities my be clinically appropriate</a:t>
            </a:r>
          </a:p>
          <a:p>
            <a:r>
              <a:rPr lang="en-GB" dirty="0"/>
              <a:t>-DQ around ethnicity not fit for purpose</a:t>
            </a:r>
          </a:p>
          <a:p>
            <a:r>
              <a:rPr lang="en-GB" dirty="0"/>
              <a:t>-My code is open and accessible and easily adaptable</a:t>
            </a:r>
          </a:p>
          <a:p>
            <a:r>
              <a:rPr lang="en-GB" dirty="0"/>
              <a:t>-IMD is crude – you and your neighbour are not the same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7C093-C731-4F15-A313-D0BFFDC98C1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594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-Pulling dataset together and understanding it has been a challenge</a:t>
            </a:r>
          </a:p>
          <a:p>
            <a:r>
              <a:rPr lang="en-GB" dirty="0"/>
              <a:t>-Just a snapshot show does not identify change over time or trends</a:t>
            </a:r>
          </a:p>
          <a:p>
            <a:r>
              <a:rPr lang="en-GB" dirty="0"/>
              <a:t>-More features can be added</a:t>
            </a:r>
          </a:p>
          <a:p>
            <a:r>
              <a:rPr lang="en-GB" dirty="0"/>
              <a:t>-Improve the model</a:t>
            </a:r>
          </a:p>
          <a:p>
            <a:r>
              <a:rPr lang="en-GB" dirty="0"/>
              <a:t>-UDAL – one click reporting</a:t>
            </a:r>
          </a:p>
          <a:p>
            <a:r>
              <a:rPr lang="en-GB" dirty="0"/>
              <a:t>-Who is this report for – regional leads as well as local level providers</a:t>
            </a:r>
          </a:p>
          <a:p>
            <a:r>
              <a:rPr lang="en-GB" dirty="0"/>
              <a:t>-Really proud to say work is being picked up and developed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7C093-C731-4F15-A313-D0BFFDC98C1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30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7C093-C731-4F15-A313-D0BFFDC98C1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96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was around identifying health inequalities</a:t>
            </a:r>
          </a:p>
          <a:p>
            <a:r>
              <a:rPr lang="en-GB" dirty="0"/>
              <a:t>Covid – massive waiting lists – 8 years  to 2020 went from 3m to  </a:t>
            </a:r>
            <a:r>
              <a:rPr lang="en-GB"/>
              <a:t>4m then to </a:t>
            </a:r>
            <a:r>
              <a:rPr lang="en-GB" dirty="0"/>
              <a:t>6.5m in 2 years</a:t>
            </a:r>
          </a:p>
          <a:p>
            <a:r>
              <a:rPr lang="en-GB" dirty="0"/>
              <a:t>Big part of remit was to produce a tool</a:t>
            </a:r>
          </a:p>
          <a:p>
            <a:r>
              <a:rPr lang="en-GB" dirty="0"/>
              <a:t>Something that was automated and reproducible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7C093-C731-4F15-A313-D0BFFDC98C1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39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 waiting list is different</a:t>
            </a:r>
          </a:p>
          <a:p>
            <a:r>
              <a:rPr lang="en-GB" dirty="0"/>
              <a:t>There are in effect  over 7500 waiting lists in south west </a:t>
            </a:r>
          </a:p>
          <a:p>
            <a:r>
              <a:rPr lang="en-GB" dirty="0"/>
              <a:t>Waiting lists are not normally distributed – or even a fitted distribution</a:t>
            </a:r>
          </a:p>
          <a:p>
            <a:r>
              <a:rPr lang="en-GB" dirty="0"/>
              <a:t>Also wanted to test if there was a link between waiting a long time and becoming an emergency admission – but more importantly if there were any other demographic features that contributed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7C093-C731-4F15-A313-D0BFFDC98C1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870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Descriptive data on waiting list</a:t>
            </a:r>
          </a:p>
          <a:p>
            <a:r>
              <a:rPr lang="en-GB" dirty="0"/>
              <a:t>Very hard to take inference from this </a:t>
            </a:r>
          </a:p>
          <a:p>
            <a:r>
              <a:rPr lang="en-GB" dirty="0"/>
              <a:t>Local IMDs give even comparisons across quintiles</a:t>
            </a:r>
          </a:p>
          <a:p>
            <a:r>
              <a:rPr lang="en-GB" dirty="0"/>
              <a:t>Warning around IMD – self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7C093-C731-4F15-A313-D0BFFDC98C1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30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how do you identify a health inequality</a:t>
            </a:r>
          </a:p>
          <a:p>
            <a:endParaRPr lang="en-GB" dirty="0"/>
          </a:p>
          <a:p>
            <a:r>
              <a:rPr lang="en-GB" dirty="0"/>
              <a:t>Gender split</a:t>
            </a:r>
          </a:p>
          <a:p>
            <a:endParaRPr lang="en-GB" dirty="0"/>
          </a:p>
          <a:p>
            <a:r>
              <a:rPr lang="en-GB" dirty="0"/>
              <a:t>Breast cancer waiting list</a:t>
            </a:r>
          </a:p>
          <a:p>
            <a:endParaRPr lang="en-GB" dirty="0"/>
          </a:p>
          <a:p>
            <a:r>
              <a:rPr lang="en-GB" dirty="0"/>
              <a:t>Either by gender, ethnicity and so some extent by IMD</a:t>
            </a:r>
          </a:p>
          <a:p>
            <a:endParaRPr lang="en-GB" dirty="0"/>
          </a:p>
          <a:p>
            <a:r>
              <a:rPr lang="en-GB" dirty="0"/>
              <a:t>Hypothesis – irrespective of the number split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7C093-C731-4F15-A313-D0BFFDC98C1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535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Kruskal Wallis test – owe them a pint</a:t>
            </a:r>
          </a:p>
          <a:p>
            <a:endParaRPr lang="en-GB" dirty="0"/>
          </a:p>
          <a:p>
            <a:r>
              <a:rPr lang="en-GB" dirty="0"/>
              <a:t>Runs at scale across all sites on a waiting list and returns exception report  </a:t>
            </a:r>
          </a:p>
          <a:p>
            <a:r>
              <a:rPr lang="en-GB" dirty="0"/>
              <a:t>- validated in background by generalised linear model based on gamma distribution</a:t>
            </a:r>
          </a:p>
          <a:p>
            <a:endParaRPr lang="en-GB" dirty="0"/>
          </a:p>
          <a:p>
            <a:r>
              <a:rPr lang="en-GB" dirty="0"/>
              <a:t>Runs further tests on statistical significant outliers</a:t>
            </a:r>
          </a:p>
          <a:p>
            <a:endParaRPr lang="en-GB" dirty="0"/>
          </a:p>
          <a:p>
            <a:r>
              <a:rPr lang="en-GB" dirty="0"/>
              <a:t>Can be run by treatment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7C093-C731-4F15-A313-D0BFFDC98C1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108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Examples of inequalities identified</a:t>
            </a:r>
          </a:p>
          <a:p>
            <a:endParaRPr lang="en-GB" dirty="0"/>
          </a:p>
          <a:p>
            <a:r>
              <a:rPr lang="en-GB" dirty="0"/>
              <a:t>Not going to name which waiting list this is- </a:t>
            </a:r>
          </a:p>
          <a:p>
            <a:endParaRPr lang="en-GB" dirty="0"/>
          </a:p>
          <a:p>
            <a:r>
              <a:rPr lang="en-GB" dirty="0"/>
              <a:t>Automated pairwise comparison</a:t>
            </a:r>
          </a:p>
          <a:p>
            <a:endParaRPr lang="en-GB" dirty="0"/>
          </a:p>
          <a:p>
            <a:r>
              <a:rPr lang="en-GB" dirty="0"/>
              <a:t>Automated descriptive text that adjusts to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7C093-C731-4F15-A313-D0BFFDC98C1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64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Identifying risks that lead to emergency admission</a:t>
            </a:r>
          </a:p>
          <a:p>
            <a:endParaRPr lang="en-GB" dirty="0"/>
          </a:p>
          <a:p>
            <a:r>
              <a:rPr lang="en-GB" dirty="0"/>
              <a:t>Missing data – I know right?</a:t>
            </a:r>
          </a:p>
          <a:p>
            <a:endParaRPr lang="en-GB" dirty="0"/>
          </a:p>
          <a:p>
            <a:r>
              <a:rPr lang="en-GB" dirty="0"/>
              <a:t>Feature importance rather than full patient level predictive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7C093-C731-4F15-A313-D0BFFDC98C1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214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-XG Boost limited amounts of pre processing</a:t>
            </a:r>
          </a:p>
          <a:p>
            <a:r>
              <a:rPr lang="en-GB" dirty="0"/>
              <a:t>-Still utilised some hyper parameter tuning into workflow</a:t>
            </a:r>
          </a:p>
          <a:p>
            <a:r>
              <a:rPr lang="en-GB" dirty="0"/>
              <a:t>-Produce simple feature importance graph – the idea to make as simple as possible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-Creates an overall tree but that is not useful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-A really simple plot that is understandable to pull out feature importance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-A deprived older male patient who has been waiting a longer time and has attended ED several times whilst waiting, is at increased risk of becoming an emergency admission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7C093-C731-4F15-A313-D0BFFDC98C1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42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AF3D-5A8F-4C25-85F6-67D53FD4E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35F62-AFC3-4C67-A0E0-D8F7502AB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49CC-4BFC-462B-85EC-1D7E5DB0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D1B-F7B7-4C59-9B6A-554AEAE6DD2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F36B5-5115-49CD-9448-4C8ABC22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E162-654E-49F6-8354-1FD0CB33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2905-9C8F-4EF4-BE3B-637EA9FB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8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5563-32D9-496F-8B85-84086F36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F24C7-42DF-4FCF-92DE-93CF776B5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4E2F-407E-430A-916B-181D74FF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D1B-F7B7-4C59-9B6A-554AEAE6DD2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54B1C-B694-41F9-8FD5-55BDCFB5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63A71-46BC-414A-A4F9-F806E2785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2905-9C8F-4EF4-BE3B-637EA9FB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4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05CD7-998D-4967-971B-30CEB2F0C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605ED-F717-4F5B-945D-61EAFCCE9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21625-44B3-4C47-BF9F-7E79E6DB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D1B-F7B7-4C59-9B6A-554AEAE6DD2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2BC42-4204-445C-9643-A42854D2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F342A-86F2-47E6-9E2A-365FC37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2905-9C8F-4EF4-BE3B-637EA9FB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98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3D9B-12DF-4E46-9DF7-5F4A908D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C3FF-96E6-486F-90F5-2BE9BBFAE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F6A58-2A11-445D-A7D2-77747EA7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D1B-F7B7-4C59-9B6A-554AEAE6DD2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0BD46-E00A-4EA6-9096-AB065D08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8C503-474E-496F-9D4E-FE23E0DD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2905-9C8F-4EF4-BE3B-637EA9FB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71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F9DF-D6B5-4237-9072-CA04B0F4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4B17C-7314-4075-B0B1-CC4E14042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22D99-63B6-468C-9A2A-796D8FE6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D1B-F7B7-4C59-9B6A-554AEAE6DD2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95BAC-A829-4341-A4AF-697C9115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DC105-E774-4590-A421-97052D86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2905-9C8F-4EF4-BE3B-637EA9FB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02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FA66-169A-4466-B393-7E1D065D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8922-AC99-443D-BC5A-B68223893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36186-73F5-4938-ADAF-1FBF6E848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FF64D-58A7-40BB-920C-B970CE2A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D1B-F7B7-4C59-9B6A-554AEAE6DD2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1A39B-707D-4A11-B5B2-B5FBFD04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64060-6072-4282-BF70-CC192CE4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2905-9C8F-4EF4-BE3B-637EA9FB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9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EE36-44D6-43A3-97A9-C2CFA55C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6136C-8D40-4BAD-8645-60E22AF74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4214E-7DF2-4890-82BB-785C2022D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BAF4F-BCB7-4222-8FBB-C19B407E4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A4678-699F-4278-B4F2-5695DF550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714FA-CF43-4604-A0D9-15959E2B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D1B-F7B7-4C59-9B6A-554AEAE6DD2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7A9B2-1046-401B-B87F-06A47DA8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7ADF4-1824-4E7F-A2FB-64AE8401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2905-9C8F-4EF4-BE3B-637EA9FB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9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B7D4-649B-466F-8640-B76BB57F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4AC78-99FA-4B38-8086-5DDD849D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D1B-F7B7-4C59-9B6A-554AEAE6DD2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CABC2-867E-4C5A-A578-DFF70246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46DC7-0FEA-4249-9F7E-807822B6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2905-9C8F-4EF4-BE3B-637EA9FB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7DD1F-805F-4F25-8D1B-26EBD56C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D1B-F7B7-4C59-9B6A-554AEAE6DD2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DC72B-8CBF-4C55-8A87-1509DA9D7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45AED-C449-4F9A-865B-372D1A50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2905-9C8F-4EF4-BE3B-637EA9FB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C187-82BF-45C6-B3EC-90B7F409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1FD51-BD76-4BAF-ACE4-C1AD3105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BDB20-574C-4118-AA68-FC2C3A6D8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86D35-2EB2-4D59-8F4A-48EB94CE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D1B-F7B7-4C59-9B6A-554AEAE6DD2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9B2B9-8FF1-483A-8C84-AC42B2E0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587D5-270C-4ABE-BB6D-B5E391F4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2905-9C8F-4EF4-BE3B-637EA9FB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18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C923-C5E7-4BB9-832A-84D4B3D3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D1C6E-D9E8-4F12-A12C-216700372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EBE40-7249-49D8-A647-859998160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53AD3-C077-4F7E-9AA0-7A2A0561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1D1B-F7B7-4C59-9B6A-554AEAE6DD2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FE857-216E-400D-AEAD-D8AE4935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A8843-B339-40A7-B4BA-F454396C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42905-9C8F-4EF4-BE3B-637EA9FB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86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FB4BF-56A1-43F4-BA1F-35F1DDD9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8C7B6-27F5-49A9-9C7F-017D8250C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CB017-C3B2-4D9A-A602-68DE97E8B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01D1B-F7B7-4C59-9B6A-554AEAE6DD29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5DDCE-2FBB-4952-89DF-EBD2FE3F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C6602-4DC6-47AC-B8EB-D2636E41A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42905-9C8F-4EF4-BE3B-637EA9FB26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41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who.int/news-room/facts-in-pictures/detail/health-inequities-and-their-causes" TargetMode="External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v.uk/government/statistics/english-indices-of-deprivation-2019" TargetMode="External"/><Relationship Id="rId5" Type="http://schemas.openxmlformats.org/officeDocument/2006/relationships/hyperlink" Target="https://www.england.nhs.uk/about/equality/equality-hub/national-healthcare-inequalities-improvement-programme/core20plus5/" TargetMode="External"/><Relationship Id="rId4" Type="http://schemas.openxmlformats.org/officeDocument/2006/relationships/hyperlink" Target="https://www.datadictionary.nhs.uk/classes/waiting_list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FCA4-F0E2-4AB0-AE91-9AA3B51E2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4290"/>
            <a:ext cx="9144000" cy="2387600"/>
          </a:xfrm>
        </p:spPr>
        <p:txBody>
          <a:bodyPr>
            <a:noAutofit/>
          </a:bodyPr>
          <a:lstStyle/>
          <a:p>
            <a:r>
              <a:rPr lang="en-GB" sz="6600" dirty="0">
                <a:latin typeface="Gill Sans MT" panose="020B0502020104020203" pitchFamily="34" charset="0"/>
              </a:rPr>
              <a:t>Identifying health inequalities within elective waiting lists and factors leading to emergency admission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73B6A-ADD8-481B-980A-C7F59706EEEA}"/>
              </a:ext>
            </a:extLst>
          </p:cNvPr>
          <p:cNvSpPr txBox="1"/>
          <p:nvPr/>
        </p:nvSpPr>
        <p:spPr>
          <a:xfrm>
            <a:off x="460806" y="5072989"/>
            <a:ext cx="4453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ill Sans MT" panose="020B0502020104020203" pitchFamily="34" charset="0"/>
              </a:rPr>
              <a:t>Simon Wellesley-Miller</a:t>
            </a:r>
          </a:p>
          <a:p>
            <a:r>
              <a:rPr lang="en-GB" sz="1200" i="1" dirty="0">
                <a:latin typeface="Gill Sans MT" panose="020B0502020104020203" pitchFamily="34" charset="0"/>
              </a:rPr>
              <a:t>Senior Analytical Manager</a:t>
            </a:r>
          </a:p>
          <a:p>
            <a:r>
              <a:rPr lang="en-GB" sz="1200" i="1" dirty="0">
                <a:latin typeface="Gill Sans MT" panose="020B0502020104020203" pitchFamily="34" charset="0"/>
              </a:rPr>
              <a:t>South West Performance Analysis Team</a:t>
            </a:r>
          </a:p>
          <a:p>
            <a:r>
              <a:rPr lang="en-GB" sz="1200" b="1" dirty="0">
                <a:latin typeface="Gill Sans MT" panose="020B0502020104020203" pitchFamily="34" charset="0"/>
              </a:rPr>
              <a:t>NHS England</a:t>
            </a:r>
          </a:p>
          <a:p>
            <a:r>
              <a:rPr lang="en-GB" sz="1200" i="1" dirty="0">
                <a:latin typeface="Gill Sans MT" panose="020B0502020104020203" pitchFamily="34" charset="0"/>
              </a:rPr>
              <a:t>MSc Student</a:t>
            </a:r>
          </a:p>
          <a:p>
            <a:r>
              <a:rPr lang="en-GB" sz="1200" i="1">
                <a:latin typeface="Gill Sans MT" panose="020B0502020104020203" pitchFamily="34" charset="0"/>
              </a:rPr>
              <a:t>Healthcare Data Science</a:t>
            </a:r>
            <a:endParaRPr lang="en-GB" sz="1200" i="1" dirty="0">
              <a:latin typeface="Gill Sans MT" panose="020B0502020104020203" pitchFamily="34" charset="0"/>
            </a:endParaRPr>
          </a:p>
          <a:p>
            <a:r>
              <a:rPr lang="en-GB" sz="1200" b="1" dirty="0">
                <a:latin typeface="Gill Sans MT" panose="020B0502020104020203" pitchFamily="34" charset="0"/>
              </a:rPr>
              <a:t>University of Exeter</a:t>
            </a:r>
          </a:p>
        </p:txBody>
      </p:sp>
    </p:spTree>
    <p:extLst>
      <p:ext uri="{BB962C8B-B14F-4D97-AF65-F5344CB8AC3E}">
        <p14:creationId xmlns:p14="http://schemas.microsoft.com/office/powerpoint/2010/main" val="40599011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063E81F-F0B2-49CF-9EA5-84FD989EEF72}"/>
              </a:ext>
            </a:extLst>
          </p:cNvPr>
          <p:cNvSpPr/>
          <p:nvPr/>
        </p:nvSpPr>
        <p:spPr>
          <a:xfrm>
            <a:off x="219068" y="0"/>
            <a:ext cx="1089138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1" dirty="0">
                <a:latin typeface="Gill Sans MT" panose="020B0502020104020203" pitchFamily="34" charset="0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Reproducible analytical pipeline – code to be published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Feedback from operational leads, clinicians and analysts</a:t>
            </a:r>
          </a:p>
          <a:p>
            <a:r>
              <a:rPr lang="en-GB" dirty="0">
                <a:latin typeface="Gill Sans MT" panose="020B0502020104020203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Does identify elements of inequality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Risk factors – hardly breaking new ground but good to support intuition with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7677C68-E02A-4B1F-94C2-2DF211A414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1D8C73-C635-5FBC-0640-FA7E9B1DCD8B}"/>
              </a:ext>
            </a:extLst>
          </p:cNvPr>
          <p:cNvSpPr/>
          <p:nvPr/>
        </p:nvSpPr>
        <p:spPr>
          <a:xfrm>
            <a:off x="219068" y="2550761"/>
            <a:ext cx="117538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1" dirty="0">
                <a:latin typeface="Gill Sans MT" panose="020B0502020104020203" pitchFamily="34" charset="0"/>
              </a:rPr>
              <a:t>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Not all inequalities picked up are necessarily an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Element of clinical decision making and ongoing risk stratification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Not all disparities are clinically meaningful – there may clinical need to prioritise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Data quality is poor – especially around ethnicity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The pipeline is built so that additional features can easily be added to the analysis, things such as serious mental illness (SMI), learning disability (LD), long term conditions (LTC)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IMD is very crude and covers an area of up to 3,000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6744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063E81F-F0B2-49CF-9EA5-84FD989EEF72}"/>
              </a:ext>
            </a:extLst>
          </p:cNvPr>
          <p:cNvSpPr/>
          <p:nvPr/>
        </p:nvSpPr>
        <p:spPr>
          <a:xfrm>
            <a:off x="204321" y="0"/>
            <a:ext cx="10891383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i="1" dirty="0">
                <a:latin typeface="Gill Sans MT" panose="020B0502020104020203" pitchFamily="34" charset="0"/>
              </a:rPr>
              <a:t>Conclusion</a:t>
            </a:r>
          </a:p>
          <a:p>
            <a:endParaRPr lang="en-GB" b="1" i="1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So much time wrangling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Report is just a snapshot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Additional features to be added, serious mental illness, learning disability, long term conditions, coastal status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More features, better analysis, better model!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Code written to be a simple adaption to add new features – can transfer to UDAL to be one workflow</a:t>
            </a:r>
          </a:p>
          <a:p>
            <a:r>
              <a:rPr lang="en-GB" dirty="0">
                <a:latin typeface="Gill Sans MT" panose="020B0502020104020203" pitchFamily="34" charset="0"/>
              </a:rPr>
              <a:t>	- Choose a treatment function and one click to produce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Utilised at local level to stratify risk and support clinical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Used at a regional level to support strategic decision making and inequalities oversight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Invited onto national working group to discuss work and how it can be further developed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7677C68-E02A-4B1F-94C2-2DF211A414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0329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FE5C09-30B8-4936-A010-2F23D813E594}"/>
              </a:ext>
            </a:extLst>
          </p:cNvPr>
          <p:cNvSpPr txBox="1"/>
          <p:nvPr/>
        </p:nvSpPr>
        <p:spPr>
          <a:xfrm>
            <a:off x="393094" y="2677633"/>
            <a:ext cx="1110081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Gill Sans MT" panose="020B0502020104020203" pitchFamily="34" charset="0"/>
              </a:rPr>
              <a:t>References</a:t>
            </a:r>
          </a:p>
          <a:p>
            <a:endParaRPr lang="en-GB" sz="1400" dirty="0">
              <a:latin typeface="Gill Sans MT" panose="020B0502020104020203" pitchFamily="34" charset="0"/>
            </a:endParaRPr>
          </a:p>
          <a:p>
            <a:r>
              <a:rPr lang="en-GB" sz="1400" baseline="30000" dirty="0">
                <a:latin typeface="Gill Sans MT" panose="020B0502020104020203" pitchFamily="34" charset="0"/>
              </a:rPr>
              <a:t>(1) </a:t>
            </a:r>
            <a:r>
              <a:rPr lang="en-GB" sz="1400" dirty="0">
                <a:latin typeface="Gill Sans MT" panose="020B0502020104020203" pitchFamily="34" charset="0"/>
                <a:hlinkClick r:id="rId3"/>
              </a:rPr>
              <a:t>https://www.who.int/news-room/facts-in-pictures/detail/health-inequities-and-their-causes</a:t>
            </a:r>
            <a:r>
              <a:rPr lang="en-GB" sz="1400" dirty="0">
                <a:latin typeface="Gill Sans MT" panose="020B0502020104020203" pitchFamily="34" charset="0"/>
              </a:rPr>
              <a:t> </a:t>
            </a:r>
          </a:p>
          <a:p>
            <a:r>
              <a:rPr lang="en-GB" sz="1400" baseline="30000" dirty="0">
                <a:latin typeface="Gill Sans MT" panose="020B0502020104020203" pitchFamily="34" charset="0"/>
              </a:rPr>
              <a:t>(2) </a:t>
            </a:r>
            <a:r>
              <a:rPr lang="en-GB" sz="1400" dirty="0">
                <a:latin typeface="Gill Sans MT" panose="020B0502020104020203" pitchFamily="34" charset="0"/>
              </a:rPr>
              <a:t>NHS Data Model and dictionary  - </a:t>
            </a:r>
            <a:r>
              <a:rPr lang="en-GB" sz="1400" dirty="0">
                <a:latin typeface="Gill Sans MT" panose="020B0502020104020203" pitchFamily="34" charset="0"/>
                <a:hlinkClick r:id="rId4"/>
              </a:rPr>
              <a:t>https://www.datadictionary.nhs.uk/classes/waiting_list.html</a:t>
            </a:r>
            <a:endParaRPr lang="en-GB" sz="1400" dirty="0">
              <a:latin typeface="Gill Sans MT" panose="020B0502020104020203" pitchFamily="34" charset="0"/>
            </a:endParaRPr>
          </a:p>
          <a:p>
            <a:r>
              <a:rPr lang="en-GB" sz="1400" baseline="30000" dirty="0">
                <a:latin typeface="Gill Sans MT" panose="020B0502020104020203" pitchFamily="34" charset="0"/>
              </a:rPr>
              <a:t>(3) </a:t>
            </a:r>
            <a:r>
              <a:rPr lang="en-GB" sz="1400" dirty="0">
                <a:latin typeface="Gill Sans MT" panose="020B0502020104020203" pitchFamily="34" charset="0"/>
                <a:hlinkClick r:id="rId5"/>
              </a:rPr>
              <a:t>https://www.england.nhs.uk/about/equality/equality-hub/national-healthcare-inequalities-improvement-programme/core20plus5/</a:t>
            </a:r>
            <a:r>
              <a:rPr lang="en-GB" sz="1400" dirty="0">
                <a:latin typeface="Gill Sans MT" panose="020B0502020104020203" pitchFamily="34" charset="0"/>
              </a:rPr>
              <a:t> </a:t>
            </a:r>
          </a:p>
          <a:p>
            <a:r>
              <a:rPr lang="en-GB" sz="1400" baseline="30000" dirty="0">
                <a:latin typeface="Gill Sans MT" panose="020B0502020104020203" pitchFamily="34" charset="0"/>
              </a:rPr>
              <a:t>(4) </a:t>
            </a:r>
            <a:r>
              <a:rPr lang="en-GB" sz="1400" dirty="0">
                <a:latin typeface="Gill Sans MT" panose="020B0502020104020203" pitchFamily="34" charset="0"/>
                <a:hlinkClick r:id="rId6"/>
              </a:rPr>
              <a:t>https://www.gov.uk/government/statistics/english-indices-of-deprivation-2019</a:t>
            </a:r>
            <a:r>
              <a:rPr lang="en-GB" sz="1400" dirty="0">
                <a:latin typeface="Gill Sans MT" panose="020B0502020104020203" pitchFamily="34" charset="0"/>
              </a:rPr>
              <a:t> </a:t>
            </a:r>
          </a:p>
          <a:p>
            <a:r>
              <a:rPr lang="en-GB" sz="1400" baseline="30000" dirty="0">
                <a:latin typeface="Gill Sans MT" panose="020B0502020104020203" pitchFamily="34" charset="0"/>
              </a:rPr>
              <a:t>(5) </a:t>
            </a:r>
            <a:r>
              <a:rPr lang="en-GB" sz="1400" dirty="0" err="1">
                <a:latin typeface="Gill Sans MT" panose="020B0502020104020203" pitchFamily="34" charset="0"/>
              </a:rPr>
              <a:t>Dimakou</a:t>
            </a:r>
            <a:r>
              <a:rPr lang="en-GB" sz="1400" dirty="0">
                <a:latin typeface="Gill Sans MT" panose="020B0502020104020203" pitchFamily="34" charset="0"/>
              </a:rPr>
              <a:t>, S., </a:t>
            </a:r>
            <a:r>
              <a:rPr lang="en-GB" sz="1400" dirty="0" err="1">
                <a:latin typeface="Gill Sans MT" panose="020B0502020104020203" pitchFamily="34" charset="0"/>
              </a:rPr>
              <a:t>Dimakou</a:t>
            </a:r>
            <a:r>
              <a:rPr lang="en-GB" sz="1400" dirty="0">
                <a:latin typeface="Gill Sans MT" panose="020B0502020104020203" pitchFamily="34" charset="0"/>
              </a:rPr>
              <a:t>, O. &amp; Basso, H.S. Waiting time distribution in public health care: empirics and theory. </a:t>
            </a:r>
            <a:r>
              <a:rPr lang="en-GB" sz="1400" i="1" dirty="0">
                <a:latin typeface="Gill Sans MT" panose="020B0502020104020203" pitchFamily="34" charset="0"/>
              </a:rPr>
              <a:t>Health Econ Rev</a:t>
            </a:r>
            <a:r>
              <a:rPr lang="en-GB" sz="1400" dirty="0">
                <a:latin typeface="Gill Sans MT" panose="020B0502020104020203" pitchFamily="34" charset="0"/>
              </a:rPr>
              <a:t> </a:t>
            </a:r>
            <a:r>
              <a:rPr lang="en-GB" sz="1400" b="1" dirty="0">
                <a:latin typeface="Gill Sans MT" panose="020B0502020104020203" pitchFamily="34" charset="0"/>
              </a:rPr>
              <a:t>5, </a:t>
            </a:r>
            <a:r>
              <a:rPr lang="en-GB" sz="1400" dirty="0">
                <a:latin typeface="Gill Sans MT" panose="020B0502020104020203" pitchFamily="34" charset="0"/>
              </a:rPr>
              <a:t>25 (2015).</a:t>
            </a:r>
          </a:p>
          <a:p>
            <a:r>
              <a:rPr lang="en-GB" sz="1400" baseline="30000" dirty="0">
                <a:latin typeface="Gill Sans MT" panose="020B0502020104020203" pitchFamily="34" charset="0"/>
              </a:rPr>
              <a:t>(6) </a:t>
            </a:r>
            <a:r>
              <a:rPr lang="en-GB" sz="1400" dirty="0" err="1">
                <a:latin typeface="Gill Sans MT" panose="020B0502020104020203" pitchFamily="34" charset="0"/>
              </a:rPr>
              <a:t>Dimakou</a:t>
            </a:r>
            <a:r>
              <a:rPr lang="en-GB" sz="1400" dirty="0">
                <a:latin typeface="Gill Sans MT" panose="020B0502020104020203" pitchFamily="34" charset="0"/>
              </a:rPr>
              <a:t>, S., Parkin, D., Devlin, N. et al. Identifying the impact of government targets on waiting times in the NHS. Health Care </a:t>
            </a:r>
            <a:r>
              <a:rPr lang="en-GB" sz="1400" dirty="0" err="1">
                <a:latin typeface="Gill Sans MT" panose="020B0502020104020203" pitchFamily="34" charset="0"/>
              </a:rPr>
              <a:t>Manag</a:t>
            </a:r>
            <a:r>
              <a:rPr lang="en-GB" sz="1400" dirty="0">
                <a:latin typeface="Gill Sans MT" panose="020B0502020104020203" pitchFamily="34" charset="0"/>
              </a:rPr>
              <a:t> Sci 12, 1 (2009)</a:t>
            </a:r>
          </a:p>
          <a:p>
            <a:r>
              <a:rPr lang="en-GB" sz="1400" baseline="30000" dirty="0">
                <a:latin typeface="Gill Sans MT" panose="020B0502020104020203" pitchFamily="34" charset="0"/>
              </a:rPr>
              <a:t>(7) </a:t>
            </a:r>
            <a:r>
              <a:rPr lang="en-GB" sz="1400" dirty="0">
                <a:latin typeface="Gill Sans MT" panose="020B0502020104020203" pitchFamily="34" charset="0"/>
              </a:rPr>
              <a:t>Kruskal, W. H., &amp; Wallis, W. A. (1952). Use of Ranks in One-Criterion Variance Analysis. Journal of the American   Statistical Association, 47, 583-621.</a:t>
            </a:r>
          </a:p>
          <a:p>
            <a:r>
              <a:rPr lang="en-GB" sz="1400" baseline="30000" dirty="0">
                <a:latin typeface="Gill Sans MT" panose="020B0502020104020203" pitchFamily="34" charset="0"/>
              </a:rPr>
              <a:t>(8) </a:t>
            </a:r>
            <a:r>
              <a:rPr lang="en-GB" sz="1400" dirty="0">
                <a:latin typeface="Gill Sans MT" panose="020B0502020104020203" pitchFamily="34" charset="0"/>
              </a:rPr>
              <a:t>Chen, T., &amp; </a:t>
            </a:r>
            <a:r>
              <a:rPr lang="en-GB" sz="1400" dirty="0" err="1">
                <a:latin typeface="Gill Sans MT" panose="020B0502020104020203" pitchFamily="34" charset="0"/>
              </a:rPr>
              <a:t>Guestrin</a:t>
            </a:r>
            <a:r>
              <a:rPr lang="en-GB" sz="1400" dirty="0">
                <a:latin typeface="Gill Sans MT" panose="020B0502020104020203" pitchFamily="34" charset="0"/>
              </a:rPr>
              <a:t>, C. (2016). </a:t>
            </a:r>
            <a:r>
              <a:rPr lang="en-GB" sz="1400" dirty="0" err="1">
                <a:latin typeface="Gill Sans MT" panose="020B0502020104020203" pitchFamily="34" charset="0"/>
              </a:rPr>
              <a:t>XGBoost</a:t>
            </a:r>
            <a:r>
              <a:rPr lang="en-GB" sz="1400" dirty="0">
                <a:latin typeface="Gill Sans MT" panose="020B0502020104020203" pitchFamily="34" charset="0"/>
              </a:rPr>
              <a:t>: A Scalable Tree Boosting System. In </a:t>
            </a:r>
            <a:r>
              <a:rPr lang="en-GB" sz="1400" i="1" dirty="0">
                <a:latin typeface="Gill Sans MT" panose="020B0502020104020203" pitchFamily="34" charset="0"/>
              </a:rPr>
              <a:t>Proceedings of the 22nd ACM SIGKDD International Conference on Knowledge Discovery and Data Mining</a:t>
            </a:r>
            <a:r>
              <a:rPr lang="en-GB" sz="1400" dirty="0">
                <a:latin typeface="Gill Sans MT" panose="020B0502020104020203" pitchFamily="34" charset="0"/>
              </a:rPr>
              <a:t> (pp. 785–794). New York, NY, USA: ACM.</a:t>
            </a:r>
          </a:p>
          <a:p>
            <a:endParaRPr lang="en-GB" sz="1400" dirty="0">
              <a:latin typeface="Gill Sans MT" panose="020B0502020104020203" pitchFamily="34" charset="0"/>
            </a:endParaRPr>
          </a:p>
          <a:p>
            <a:r>
              <a:rPr lang="en-GB" sz="1400" b="1" dirty="0">
                <a:latin typeface="Gill Sans MT" panose="020B0502020104020203" pitchFamily="34" charset="0"/>
              </a:rPr>
              <a:t>Thanks to</a:t>
            </a:r>
          </a:p>
          <a:p>
            <a:endParaRPr lang="en-GB" sz="1400" dirty="0">
              <a:latin typeface="Gill Sans MT" panose="020B0502020104020203" pitchFamily="34" charset="0"/>
            </a:endParaRPr>
          </a:p>
          <a:p>
            <a:r>
              <a:rPr lang="en-GB" sz="1400" dirty="0">
                <a:latin typeface="Gill Sans MT" panose="020B0502020104020203" pitchFamily="34" charset="0"/>
              </a:rPr>
              <a:t>Lucy Wellesley-Miller,  Vicki </a:t>
            </a:r>
            <a:r>
              <a:rPr lang="en-GB" sz="1400" dirty="0" err="1">
                <a:latin typeface="Gill Sans MT" panose="020B0502020104020203" pitchFamily="34" charset="0"/>
              </a:rPr>
              <a:t>Cruize</a:t>
            </a:r>
            <a:r>
              <a:rPr lang="en-GB" sz="1400" dirty="0">
                <a:latin typeface="Gill Sans MT" panose="020B0502020104020203" pitchFamily="34" charset="0"/>
              </a:rPr>
              <a:t>,  Tobin Savage,  Jo </a:t>
            </a:r>
            <a:r>
              <a:rPr lang="en-GB" sz="1400" dirty="0" err="1">
                <a:latin typeface="Gill Sans MT" panose="020B0502020104020203" pitchFamily="34" charset="0"/>
              </a:rPr>
              <a:t>Mcsweeny</a:t>
            </a:r>
            <a:r>
              <a:rPr lang="en-GB" sz="1400" dirty="0">
                <a:latin typeface="Gill Sans MT" panose="020B0502020104020203" pitchFamily="34" charset="0"/>
              </a:rPr>
              <a:t>, Martin </a:t>
            </a:r>
            <a:r>
              <a:rPr lang="en-GB" sz="1400" dirty="0" err="1">
                <a:latin typeface="Gill Sans MT" panose="020B0502020104020203" pitchFamily="34" charset="0"/>
              </a:rPr>
              <a:t>Huscroft</a:t>
            </a:r>
            <a:r>
              <a:rPr lang="en-GB" sz="1400" dirty="0">
                <a:latin typeface="Gill Sans MT" panose="020B0502020104020203" pitchFamily="34" charset="0"/>
              </a:rPr>
              <a:t>, Julia Gonzalez-</a:t>
            </a:r>
            <a:r>
              <a:rPr lang="en-GB" sz="1400" dirty="0" err="1">
                <a:latin typeface="Gill Sans MT" panose="020B0502020104020203" pitchFamily="34" charset="0"/>
              </a:rPr>
              <a:t>Esquerre</a:t>
            </a:r>
            <a:r>
              <a:rPr lang="en-GB" sz="1400" dirty="0">
                <a:latin typeface="Gill Sans MT" panose="020B0502020104020203" pitchFamily="34" charset="0"/>
              </a:rPr>
              <a:t>, Martin Pitt, William Henley </a:t>
            </a:r>
          </a:p>
          <a:p>
            <a:r>
              <a:rPr lang="en-GB" sz="1400" dirty="0">
                <a:latin typeface="Gill Sans MT" panose="020B0502020104020203" pitchFamily="34" charset="0"/>
              </a:rPr>
              <a:t>and many others for support with the project</a:t>
            </a:r>
          </a:p>
          <a:p>
            <a:endParaRPr lang="en-GB" dirty="0">
              <a:latin typeface="Gill Sans MT" panose="020B05020201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87B4A7-58D9-409D-816F-5CCFF7AABC54}"/>
              </a:ext>
            </a:extLst>
          </p:cNvPr>
          <p:cNvSpPr/>
          <p:nvPr/>
        </p:nvSpPr>
        <p:spPr>
          <a:xfrm>
            <a:off x="602527" y="426993"/>
            <a:ext cx="1089138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b="1" i="1" dirty="0">
              <a:latin typeface="Gill Sans MT" panose="020B0502020104020203" pitchFamily="34" charset="0"/>
            </a:endParaRPr>
          </a:p>
          <a:p>
            <a:r>
              <a:rPr lang="en-GB" sz="3600" b="1" i="1" dirty="0">
                <a:latin typeface="Gill Sans MT" panose="020B0502020104020203" pitchFamily="34" charset="0"/>
              </a:rPr>
              <a:t>Any questions?</a:t>
            </a:r>
          </a:p>
          <a:p>
            <a:endParaRPr lang="en-GB" sz="3600" b="1" i="1" dirty="0">
              <a:latin typeface="Gill Sans MT" panose="020B0502020104020203" pitchFamily="34" charset="0"/>
            </a:endParaRPr>
          </a:p>
          <a:p>
            <a:r>
              <a:rPr lang="en-GB" sz="3600" b="1" i="1" dirty="0">
                <a:latin typeface="Gill Sans MT" panose="020B0502020104020203" pitchFamily="34" charset="0"/>
              </a:rPr>
              <a:t>				Thank you!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53A70C-D318-476A-B359-1A15A8CA9EF4}"/>
                  </a:ext>
                </a:extLst>
              </p14:cNvPr>
              <p14:cNvContentPartPr/>
              <p14:nvPr/>
            </p14:nvContentPartPr>
            <p14:xfrm>
              <a:off x="6670186" y="2293088"/>
              <a:ext cx="612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53A70C-D318-476A-B359-1A15A8CA9E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1546" y="2284088"/>
                <a:ext cx="237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2912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CA4ED3-ABCA-4988-83E3-C460AA356C66}"/>
              </a:ext>
            </a:extLst>
          </p:cNvPr>
          <p:cNvSpPr txBox="1"/>
          <p:nvPr/>
        </p:nvSpPr>
        <p:spPr>
          <a:xfrm>
            <a:off x="694944" y="210312"/>
            <a:ext cx="1014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B8E4C-3F57-445D-8EC5-CAA0BB4F6449}"/>
              </a:ext>
            </a:extLst>
          </p:cNvPr>
          <p:cNvSpPr txBox="1"/>
          <p:nvPr/>
        </p:nvSpPr>
        <p:spPr>
          <a:xfrm>
            <a:off x="409415" y="33627"/>
            <a:ext cx="4974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latin typeface="Gill Sans MT" panose="020B0502020104020203" pitchFamily="34" charset="0"/>
              </a:rPr>
              <a:t>Project objectives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To understand where there has been significant impacts on health inequalities in the South West, with respect to accessing acute services during </a:t>
            </a:r>
            <a:r>
              <a:rPr lang="en-GB" dirty="0" err="1">
                <a:latin typeface="Gill Sans MT" panose="020B0502020104020203" pitchFamily="34" charset="0"/>
              </a:rPr>
              <a:t>Covid</a:t>
            </a:r>
            <a:r>
              <a:rPr lang="en-GB" dirty="0">
                <a:latin typeface="Gill Sans MT" panose="020B0502020104020203" pitchFamily="34" charset="0"/>
              </a:rPr>
              <a:t> 19.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Outputs of the project will support future areas of focus to address the gap in ensuring accessing services is equitable across the South West.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Analysis to support this project should be automated and available to enable continuation post MSc and become part of business as usual.</a:t>
            </a:r>
          </a:p>
          <a:p>
            <a:endParaRPr lang="en-GB" dirty="0">
              <a:latin typeface="Gill Sans MT" panose="020B05020201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FA2A1-5CFC-34D8-8C64-B6360A18BAE8}"/>
              </a:ext>
            </a:extLst>
          </p:cNvPr>
          <p:cNvSpPr txBox="1"/>
          <p:nvPr/>
        </p:nvSpPr>
        <p:spPr>
          <a:xfrm>
            <a:off x="6244467" y="2620"/>
            <a:ext cx="58277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latin typeface="Gill Sans MT" panose="020B0502020104020203" pitchFamily="34" charset="0"/>
              </a:rPr>
              <a:t>Definitions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r>
              <a:rPr lang="en-GB" b="1" dirty="0">
                <a:latin typeface="Gill Sans MT" panose="020B0502020104020203" pitchFamily="34" charset="0"/>
              </a:rPr>
              <a:t>Health inequalities </a:t>
            </a:r>
            <a:r>
              <a:rPr lang="en-GB" dirty="0">
                <a:latin typeface="Gill Sans MT" panose="020B0502020104020203" pitchFamily="34" charset="0"/>
              </a:rPr>
              <a:t>are systematic differences in the health status of different population groups. These inequities have significant social and economic costs both to individuals and societies. </a:t>
            </a:r>
            <a:r>
              <a:rPr lang="en-GB" baseline="30000" dirty="0">
                <a:latin typeface="Gill Sans MT" panose="020B0502020104020203" pitchFamily="34" charset="0"/>
              </a:rPr>
              <a:t>(1) 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r>
              <a:rPr lang="en-GB" b="1" dirty="0">
                <a:latin typeface="Gill Sans MT" panose="020B0502020104020203" pitchFamily="34" charset="0"/>
              </a:rPr>
              <a:t>Waiting list </a:t>
            </a:r>
            <a:r>
              <a:rPr lang="en-GB" dirty="0">
                <a:latin typeface="Gill Sans MT" panose="020B0502020104020203" pitchFamily="34" charset="0"/>
              </a:rPr>
              <a:t>- A list of patients waiting to receive a consultative, assessment, diagnosis, care or treatment activity from an organisation.</a:t>
            </a:r>
          </a:p>
          <a:p>
            <a:r>
              <a:rPr lang="en-GB" dirty="0">
                <a:latin typeface="Gill Sans MT" panose="020B0502020104020203" pitchFamily="34" charset="0"/>
              </a:rPr>
              <a:t>The list is maintained for an identified care professional or service within an organisation.</a:t>
            </a:r>
            <a:r>
              <a:rPr lang="en-GB" baseline="30000" dirty="0">
                <a:latin typeface="Gill Sans MT" panose="020B0502020104020203" pitchFamily="34" charset="0"/>
              </a:rPr>
              <a:t> (2) </a:t>
            </a:r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r>
              <a:rPr lang="en-GB" b="1" dirty="0">
                <a:latin typeface="Gill Sans MT" panose="020B0502020104020203" pitchFamily="34" charset="0"/>
              </a:rPr>
              <a:t>Emergency admission  </a:t>
            </a:r>
            <a:r>
              <a:rPr lang="en-GB" dirty="0">
                <a:latin typeface="Gill Sans MT" panose="020B0502020104020203" pitchFamily="34" charset="0"/>
              </a:rPr>
              <a:t>- Patients admitted to hospital when admission is unpredictable and at short notice because of clinical need.</a:t>
            </a:r>
            <a:r>
              <a:rPr lang="en-GB" baseline="30000" dirty="0">
                <a:latin typeface="Gill Sans MT" panose="020B0502020104020203" pitchFamily="34" charset="0"/>
              </a:rPr>
              <a:t> (2) </a:t>
            </a:r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290E8F-714F-EEE1-2A13-DBA1C0155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467" y="5359294"/>
            <a:ext cx="2076450" cy="70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2C3E4B-9A79-6888-2FD2-0150AB20F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404" y="5205718"/>
            <a:ext cx="2054352" cy="858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7F2CB-CE7B-459C-9C54-700D3BE66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836" y="4359564"/>
            <a:ext cx="4011472" cy="22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022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3EF40-8F20-4EDF-B7BC-B7250857DA99}"/>
              </a:ext>
            </a:extLst>
          </p:cNvPr>
          <p:cNvSpPr txBox="1"/>
          <p:nvPr/>
        </p:nvSpPr>
        <p:spPr>
          <a:xfrm>
            <a:off x="267931" y="474345"/>
            <a:ext cx="63518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latin typeface="Gill Sans MT" panose="020B0502020104020203" pitchFamily="34" charset="0"/>
              </a:rPr>
              <a:t>What does a waiting list look like?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There is not a single waiting list – is by treatment function</a:t>
            </a:r>
          </a:p>
          <a:p>
            <a:r>
              <a:rPr lang="en-GB" dirty="0">
                <a:latin typeface="Gill Sans MT" panose="020B0502020104020203" pitchFamily="34" charset="0"/>
              </a:rPr>
              <a:t>     and by organisation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Looking at South West Region, over 50+ organisations, </a:t>
            </a:r>
          </a:p>
          <a:p>
            <a:r>
              <a:rPr lang="en-GB" dirty="0">
                <a:latin typeface="Gill Sans MT" panose="020B0502020104020203" pitchFamily="34" charset="0"/>
              </a:rPr>
              <a:t>    each its own independent lists across 150+ treatment </a:t>
            </a:r>
          </a:p>
          <a:p>
            <a:r>
              <a:rPr lang="en-GB" dirty="0">
                <a:latin typeface="Gill Sans MT" panose="020B0502020104020203" pitchFamily="34" charset="0"/>
              </a:rPr>
              <a:t>   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Waiting lists are far from normally distributed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There is also an issue that patients that are waiting may become an emergency admission.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Linking the waiting list dataset to ED attendances and Emergency Admission data, train a model to identify features that may lead to emergency admission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C2518-A8DC-4325-BFD7-9C5987138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660" y="939607"/>
            <a:ext cx="5612409" cy="56124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13EED7-62E9-4664-B62E-91C8CB27EA57}"/>
              </a:ext>
            </a:extLst>
          </p:cNvPr>
          <p:cNvSpPr txBox="1"/>
          <p:nvPr/>
        </p:nvSpPr>
        <p:spPr>
          <a:xfrm>
            <a:off x="6311660" y="2113613"/>
            <a:ext cx="134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Hospital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A6F95-C259-480C-8BAE-E0B94E0DD9B2}"/>
              </a:ext>
            </a:extLst>
          </p:cNvPr>
          <p:cNvSpPr txBox="1"/>
          <p:nvPr/>
        </p:nvSpPr>
        <p:spPr>
          <a:xfrm>
            <a:off x="6311660" y="3745811"/>
            <a:ext cx="134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Hospital X</a:t>
            </a:r>
          </a:p>
        </p:txBody>
      </p:sp>
    </p:spTree>
    <p:extLst>
      <p:ext uri="{BB962C8B-B14F-4D97-AF65-F5344CB8AC3E}">
        <p14:creationId xmlns:p14="http://schemas.microsoft.com/office/powerpoint/2010/main" val="28294271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3EF40-8F20-4EDF-B7BC-B7250857DA99}"/>
              </a:ext>
            </a:extLst>
          </p:cNvPr>
          <p:cNvSpPr txBox="1"/>
          <p:nvPr/>
        </p:nvSpPr>
        <p:spPr>
          <a:xfrm>
            <a:off x="315124" y="433800"/>
            <a:ext cx="1042170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latin typeface="Gill Sans MT" panose="020B0502020104020203" pitchFamily="34" charset="0"/>
              </a:rPr>
              <a:t>What is a health inequality </a:t>
            </a:r>
          </a:p>
          <a:p>
            <a:r>
              <a:rPr lang="en-GB" sz="3600" b="1" i="1" dirty="0">
                <a:latin typeface="Gill Sans MT" panose="020B0502020104020203" pitchFamily="34" charset="0"/>
              </a:rPr>
              <a:t>within a waiting list?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These approaches have flaws as they perhaps simply </a:t>
            </a:r>
          </a:p>
          <a:p>
            <a:r>
              <a:rPr lang="en-GB" dirty="0">
                <a:latin typeface="Gill Sans MT" panose="020B0502020104020203" pitchFamily="34" charset="0"/>
              </a:rPr>
              <a:t>	describe the patients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Calculate local IMD for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IMD contains an element of health outcome </a:t>
            </a:r>
          </a:p>
          <a:p>
            <a:r>
              <a:rPr lang="en-GB" dirty="0">
                <a:latin typeface="Gill Sans MT" panose="020B0502020104020203" pitchFamily="34" charset="0"/>
              </a:rPr>
              <a:t>	– risk of self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Quantitative or descriptive techniques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Comparison to rates by expected prevalence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B81DE6-AD53-4C87-A162-ED1963809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575" y="0"/>
            <a:ext cx="438407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C335E-696E-4E0A-9229-A2B818C2077E}"/>
              </a:ext>
            </a:extLst>
          </p:cNvPr>
          <p:cNvSpPr txBox="1"/>
          <p:nvPr/>
        </p:nvSpPr>
        <p:spPr>
          <a:xfrm>
            <a:off x="8062692" y="-81090"/>
            <a:ext cx="134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Hospital 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7445B-84E2-419A-84D6-37D010D83D44}"/>
              </a:ext>
            </a:extLst>
          </p:cNvPr>
          <p:cNvSpPr txBox="1"/>
          <p:nvPr/>
        </p:nvSpPr>
        <p:spPr>
          <a:xfrm>
            <a:off x="9391908" y="-81090"/>
            <a:ext cx="134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Hospital X</a:t>
            </a:r>
          </a:p>
        </p:txBody>
      </p:sp>
    </p:spTree>
    <p:extLst>
      <p:ext uri="{BB962C8B-B14F-4D97-AF65-F5344CB8AC3E}">
        <p14:creationId xmlns:p14="http://schemas.microsoft.com/office/powerpoint/2010/main" val="2442272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3EF40-8F20-4EDF-B7BC-B7250857DA99}"/>
              </a:ext>
            </a:extLst>
          </p:cNvPr>
          <p:cNvSpPr txBox="1"/>
          <p:nvPr/>
        </p:nvSpPr>
        <p:spPr>
          <a:xfrm>
            <a:off x="502919" y="246888"/>
            <a:ext cx="11476878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latin typeface="Gill Sans MT" panose="020B0502020104020203" pitchFamily="34" charset="0"/>
              </a:rPr>
              <a:t>What is a health inequality within a waiting list?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What if there was a 95% to 5% percent split by gender on a waiting list?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Would we consider that to be a health inequality?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Conditions and disease do have a demographic prevalence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Literature review identified some previous work to look at distribution of waits, this mainly looked at the difference in mean and median, or via a survival analysis, many others tried to link to prevalence rates </a:t>
            </a:r>
            <a:r>
              <a:rPr lang="en-GB" baseline="30000" dirty="0">
                <a:latin typeface="Gill Sans MT" panose="020B0502020104020203" pitchFamily="34" charset="0"/>
              </a:rPr>
              <a:t>(5) (6)</a:t>
            </a: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r>
              <a:rPr lang="en-GB" sz="3600" b="1" dirty="0">
                <a:latin typeface="Gill Sans MT" panose="020B0502020104020203" pitchFamily="34" charset="0"/>
              </a:rPr>
              <a:t>My hypothesis 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r>
              <a:rPr lang="en-GB" sz="2000" i="1" dirty="0">
                <a:latin typeface="Gill Sans MT" panose="020B0502020104020203" pitchFamily="34" charset="0"/>
              </a:rPr>
              <a:t>If a waiting list is equitable, then the distribution of patient cohorts within the overall distribution would be the same</a:t>
            </a:r>
          </a:p>
          <a:p>
            <a:endParaRPr lang="en-GB" sz="2000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193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3EF40-8F20-4EDF-B7BC-B7250857DA99}"/>
              </a:ext>
            </a:extLst>
          </p:cNvPr>
          <p:cNvSpPr txBox="1"/>
          <p:nvPr/>
        </p:nvSpPr>
        <p:spPr>
          <a:xfrm>
            <a:off x="502920" y="246888"/>
            <a:ext cx="110185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latin typeface="Gill Sans MT" panose="020B0502020104020203" pitchFamily="34" charset="0"/>
              </a:rPr>
              <a:t>What is a health inequality within a waiting list?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Identified a statistical test to compare distributions of cohorts within a waiting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Utilises a rank sum approach to compare sample significance across non parametric distributions</a:t>
            </a:r>
            <a:r>
              <a:rPr lang="en-GB" baseline="30000" dirty="0">
                <a:latin typeface="Gill Sans MT" panose="020B0502020104020203" pitchFamily="34" charset="0"/>
              </a:rPr>
              <a:t> (7) </a:t>
            </a: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Created analytical pipeline to examine waiting lists </a:t>
            </a:r>
          </a:p>
          <a:p>
            <a:r>
              <a:rPr lang="en-GB" dirty="0">
                <a:latin typeface="Gill Sans MT" panose="020B0502020104020203" pitchFamily="34" charset="0"/>
              </a:rPr>
              <a:t>     by treatment code, by organisation and by health </a:t>
            </a:r>
          </a:p>
          <a:p>
            <a:r>
              <a:rPr lang="en-GB" dirty="0">
                <a:latin typeface="Gill Sans MT" panose="020B0502020104020203" pitchFamily="34" charset="0"/>
              </a:rPr>
              <a:t>     inequality demographic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Runs at scale and only return those that reach</a:t>
            </a:r>
          </a:p>
          <a:p>
            <a:r>
              <a:rPr lang="en-GB" dirty="0">
                <a:latin typeface="Gill Sans MT" panose="020B0502020104020203" pitchFamily="34" charset="0"/>
              </a:rPr>
              <a:t>     statistical significance with a p value &lt; 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Where statistical significance identified run further pairwise </a:t>
            </a:r>
          </a:p>
          <a:p>
            <a:r>
              <a:rPr lang="en-GB" dirty="0">
                <a:latin typeface="Gill Sans MT" panose="020B0502020104020203" pitchFamily="34" charset="0"/>
              </a:rPr>
              <a:t>    comparisons to identify significance between pairs within cohorts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Dynamically create exception report for analysis and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Can be run for any treatment function </a:t>
            </a:r>
          </a:p>
          <a:p>
            <a:r>
              <a:rPr lang="en-GB" dirty="0">
                <a:latin typeface="Gill Sans MT" panose="020B0502020104020203" pitchFamily="34" charset="0"/>
              </a:rPr>
              <a:t>    (with slight tweaks could be run for other regions)</a:t>
            </a:r>
          </a:p>
          <a:p>
            <a:endParaRPr lang="en-GB" dirty="0">
              <a:latin typeface="Gill Sans MT" panose="020B05020201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1D79BD-9E7B-447B-911B-8EEBE8244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699" y="2186083"/>
            <a:ext cx="1782296" cy="24858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8C04B3-3617-436E-883D-FDCAF4FD4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036" y="2186083"/>
            <a:ext cx="2196363" cy="2485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AE3675-598D-44FA-917B-9A56CD742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4690" y="4671917"/>
            <a:ext cx="44767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251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3EF40-8F20-4EDF-B7BC-B7250857DA99}"/>
              </a:ext>
            </a:extLst>
          </p:cNvPr>
          <p:cNvSpPr txBox="1"/>
          <p:nvPr/>
        </p:nvSpPr>
        <p:spPr>
          <a:xfrm>
            <a:off x="502920" y="246888"/>
            <a:ext cx="11018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latin typeface="Gill Sans MT" panose="020B0502020104020203" pitchFamily="34" charset="0"/>
              </a:rPr>
              <a:t>What is a health inequality within a waiting list?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024A0-B636-4F39-BA8B-BD433E1F0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97" y="847052"/>
            <a:ext cx="5886203" cy="5878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905D6-2EBE-4A0B-BCBC-D1EFEF700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123" y="847052"/>
            <a:ext cx="5863496" cy="58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100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3EF40-8F20-4EDF-B7BC-B7250857DA99}"/>
              </a:ext>
            </a:extLst>
          </p:cNvPr>
          <p:cNvSpPr txBox="1"/>
          <p:nvPr/>
        </p:nvSpPr>
        <p:spPr>
          <a:xfrm>
            <a:off x="671702" y="786384"/>
            <a:ext cx="10767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latin typeface="Gill Sans MT" panose="020B0502020104020203" pitchFamily="34" charset="0"/>
              </a:rPr>
              <a:t>What are the risks leading to emergency admission?</a:t>
            </a:r>
          </a:p>
          <a:p>
            <a:endParaRPr lang="en-GB" b="1" i="1" dirty="0">
              <a:latin typeface="Gill Sans MT" panose="020B0502020104020203" pitchFamily="34" charset="0"/>
            </a:endParaRPr>
          </a:p>
          <a:p>
            <a:r>
              <a:rPr lang="en-GB" dirty="0">
                <a:latin typeface="Gill Sans MT" panose="020B0502020104020203" pitchFamily="34" charset="0"/>
              </a:rPr>
              <a:t>Chose to train a machine learning </a:t>
            </a:r>
            <a:r>
              <a:rPr lang="en-GB" dirty="0" err="1">
                <a:latin typeface="Gill Sans MT" panose="020B0502020104020203" pitchFamily="34" charset="0"/>
              </a:rPr>
              <a:t>XGBoost</a:t>
            </a:r>
            <a:r>
              <a:rPr lang="en-GB" baseline="30000" dirty="0">
                <a:latin typeface="Gill Sans MT" panose="020B0502020104020203" pitchFamily="34" charset="0"/>
              </a:rPr>
              <a:t> (8)</a:t>
            </a:r>
            <a:r>
              <a:rPr lang="en-GB" dirty="0">
                <a:latin typeface="Gill Sans MT" panose="020B0502020104020203" pitchFamily="34" charset="0"/>
              </a:rPr>
              <a:t> model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Flexible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In built capacity for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Good performance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Interpretability of results, can give explainable feature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Rather than specific prediction, determining feature importance is the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Useful for risk stratification of patients and potential support of clinical triage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sz="3600" b="1" i="1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DB9A8-84B6-4D18-8C30-9CE6E857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348" y="1523604"/>
            <a:ext cx="38862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016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3EF40-8F20-4EDF-B7BC-B7250857DA99}"/>
              </a:ext>
            </a:extLst>
          </p:cNvPr>
          <p:cNvSpPr txBox="1"/>
          <p:nvPr/>
        </p:nvSpPr>
        <p:spPr>
          <a:xfrm>
            <a:off x="671702" y="786384"/>
            <a:ext cx="107674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>
                <a:latin typeface="Gill Sans MT" panose="020B0502020104020203" pitchFamily="34" charset="0"/>
              </a:rPr>
              <a:t>XG Boost Model</a:t>
            </a:r>
          </a:p>
          <a:p>
            <a:endParaRPr lang="en-GB" b="1" i="1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No need to scale or centre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Creates a 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Utilises a space filling parameter grid to try </a:t>
            </a:r>
          </a:p>
          <a:p>
            <a:r>
              <a:rPr lang="en-GB" dirty="0">
                <a:latin typeface="Gill Sans MT" panose="020B0502020104020203" pitchFamily="34" charset="0"/>
              </a:rPr>
              <a:t>     various hyper parameters in the model </a:t>
            </a:r>
          </a:p>
          <a:p>
            <a:r>
              <a:rPr lang="en-GB" dirty="0">
                <a:latin typeface="Gill Sans MT" panose="020B0502020104020203" pitchFamily="34" charset="0"/>
              </a:rPr>
              <a:t>     itself and selects best AOC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Uses 10 fold cross-validation using stratification </a:t>
            </a:r>
          </a:p>
          <a:p>
            <a:r>
              <a:rPr lang="en-GB" dirty="0">
                <a:latin typeface="Gill Sans MT" panose="020B0502020104020203" pitchFamily="34" charset="0"/>
              </a:rPr>
              <a:t>     for tuning the model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Gill Sans MT" panose="020B0502020104020203" pitchFamily="34" charset="0"/>
              </a:rPr>
              <a:t>Returns interpretable feature importance</a:t>
            </a:r>
          </a:p>
          <a:p>
            <a:endParaRPr lang="en-GB" dirty="0">
              <a:latin typeface="Gill Sans MT" panose="020B0502020104020203" pitchFamily="34" charset="0"/>
            </a:endParaRPr>
          </a:p>
          <a:p>
            <a:r>
              <a:rPr lang="en-GB" dirty="0">
                <a:latin typeface="Gill Sans MT" panose="020B0502020104020203" pitchFamily="34" charset="0"/>
              </a:rPr>
              <a:t>  </a:t>
            </a:r>
          </a:p>
          <a:p>
            <a:endParaRPr lang="en-GB" sz="3600" b="1" i="1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  <a:p>
            <a:endParaRPr lang="en-GB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F33EF-5D67-5C76-EEAE-EB332EC75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292" y="2029003"/>
            <a:ext cx="6723707" cy="2899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8164BD-7C38-53C7-1A04-BB89143E1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881" y="1883121"/>
            <a:ext cx="6627937" cy="316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340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1735</Words>
  <Application>Microsoft Office PowerPoint</Application>
  <PresentationFormat>Widescreen</PresentationFormat>
  <Paragraphs>292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Office Theme</vt:lpstr>
      <vt:lpstr>Identifying health inequalities within elective waiting lists and factors leading to emergency admission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health inequalities within waiting lists and factors leading to emergency admission</dc:title>
  <dc:creator>Simon Wellesley-Miller</dc:creator>
  <cp:lastModifiedBy>Simon Wellesley-Miller</cp:lastModifiedBy>
  <cp:revision>16</cp:revision>
  <dcterms:created xsi:type="dcterms:W3CDTF">2022-07-29T08:38:17Z</dcterms:created>
  <dcterms:modified xsi:type="dcterms:W3CDTF">2022-11-04T13:48:31Z</dcterms:modified>
</cp:coreProperties>
</file>