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9" r:id="rId3"/>
    <p:sldId id="286" r:id="rId4"/>
    <p:sldId id="287" r:id="rId5"/>
    <p:sldId id="281" r:id="rId6"/>
    <p:sldId id="295" r:id="rId7"/>
    <p:sldId id="285" r:id="rId8"/>
    <p:sldId id="288" r:id="rId9"/>
    <p:sldId id="292" r:id="rId10"/>
    <p:sldId id="294" r:id="rId11"/>
    <p:sldId id="290" r:id="rId12"/>
    <p:sldId id="289" r:id="rId13"/>
    <p:sldId id="297" r:id="rId14"/>
    <p:sldId id="296" r:id="rId15"/>
    <p:sldId id="280" r:id="rId16"/>
    <p:sldId id="282" r:id="rId17"/>
    <p:sldId id="283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74"/>
    <a:srgbClr val="7095B3"/>
    <a:srgbClr val="FDD51B"/>
    <a:srgbClr val="96CEFC"/>
    <a:srgbClr val="A8E838"/>
    <a:srgbClr val="D4EBFF"/>
    <a:srgbClr val="9EDAE8"/>
    <a:srgbClr val="9EB3E8"/>
    <a:srgbClr val="BADFFE"/>
    <a:srgbClr val="CEE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1" autoAdjust="0"/>
    <p:restoredTop sz="89424" autoAdjust="0"/>
  </p:normalViewPr>
  <p:slideViewPr>
    <p:cSldViewPr snapToGrid="0">
      <p:cViewPr varScale="1">
        <p:scale>
          <a:sx n="78" d="100"/>
          <a:sy n="78" d="100"/>
        </p:scale>
        <p:origin x="979" y="38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5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54DD2-4A47-402A-886F-493F7C3F03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92530-AAA4-4C72-BAE0-2BD5CA94A2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7D95E-2012-4417-B1E9-0E75443B68C6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B00B7-503B-4309-A721-08282A3DE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9A1C8-5C7F-452B-9F55-6E2D61340E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016D4-B5CA-43BD-A742-4A0888CD4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83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73071-39ED-400F-AD9A-70362F277ECE}" type="datetimeFigureOut">
              <a:rPr lang="en-GB" smtClean="0"/>
              <a:t>01/11/2022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11D30-797D-4841-8333-E8625469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11D30-797D-4841-8333-E8625469C2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5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4D17-B1C3-4748-87CB-A5DE9B1E1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97C98-D97D-42F1-B252-878CE85F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82DB3-2C1B-4ADD-A729-26B65509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39AD-A4F4-402B-8041-512BEAA2EAB1}" type="datetime1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862C0-01EA-45E7-A1FB-6B50AC2B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F42-DA07-4E8D-BE52-E687180A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68EA4416-F331-4059-B1E1-CFB0BC879A8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EEAE0B-B833-416D-916A-5C4A03892FEA}"/>
              </a:ext>
            </a:extLst>
          </p:cNvPr>
          <p:cNvGrpSpPr/>
          <p:nvPr userDrawn="1"/>
        </p:nvGrpSpPr>
        <p:grpSpPr>
          <a:xfrm rot="18725377">
            <a:off x="-1057673" y="-120796"/>
            <a:ext cx="2830053" cy="1247932"/>
            <a:chOff x="2139351" y="698240"/>
            <a:chExt cx="1524000" cy="13106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91DC33-066A-407E-9A4A-4F7FC2181293}"/>
                </a:ext>
              </a:extLst>
            </p:cNvPr>
            <p:cNvSpPr/>
            <p:nvPr/>
          </p:nvSpPr>
          <p:spPr>
            <a:xfrm>
              <a:off x="2139351" y="698240"/>
              <a:ext cx="1524000" cy="328730"/>
            </a:xfrm>
            <a:prstGeom prst="rect">
              <a:avLst/>
            </a:prstGeom>
            <a:solidFill>
              <a:srgbClr val="A8E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AEFFC8-9F4D-41E9-B3EB-D4758877C5F1}"/>
                </a:ext>
              </a:extLst>
            </p:cNvPr>
            <p:cNvSpPr/>
            <p:nvPr/>
          </p:nvSpPr>
          <p:spPr>
            <a:xfrm>
              <a:off x="2139351" y="1026970"/>
              <a:ext cx="1524000" cy="328730"/>
            </a:xfrm>
            <a:prstGeom prst="rect">
              <a:avLst/>
            </a:prstGeom>
            <a:solidFill>
              <a:srgbClr val="FDD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F82D4F-6B35-4C46-926D-727352638D81}"/>
                </a:ext>
              </a:extLst>
            </p:cNvPr>
            <p:cNvSpPr/>
            <p:nvPr/>
          </p:nvSpPr>
          <p:spPr>
            <a:xfrm>
              <a:off x="2139351" y="1351415"/>
              <a:ext cx="1524000" cy="328730"/>
            </a:xfrm>
            <a:prstGeom prst="rect">
              <a:avLst/>
            </a:prstGeom>
            <a:solidFill>
              <a:srgbClr val="96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9F5B7C-1AD9-4DB5-8634-950C4C29B87A}"/>
                </a:ext>
              </a:extLst>
            </p:cNvPr>
            <p:cNvSpPr/>
            <p:nvPr/>
          </p:nvSpPr>
          <p:spPr>
            <a:xfrm>
              <a:off x="2139351" y="1680145"/>
              <a:ext cx="1524000" cy="328730"/>
            </a:xfrm>
            <a:prstGeom prst="rect">
              <a:avLst/>
            </a:prstGeom>
            <a:solidFill>
              <a:srgbClr val="F15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54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17B5-662E-4264-AB52-EA6707C2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9132-C5CE-4CAC-8418-5FEDDDC3C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8461-109B-4425-86C5-1F466B19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A761-2A3B-4FC3-ADC7-8E74234AEFBD}" type="datetime1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E536-EB40-48DE-AF57-A76B99E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9AF2-7AA2-4082-B4A7-CFEB85C2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5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CE853-8A81-4990-A913-7C20235B4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FFCA-CDC4-4E29-8F62-50EBCA897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D35F-D6B8-4127-BA69-0BA60A5A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77B4-2BFB-4375-8D96-6CE75012A541}" type="datetime1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CA80-13E5-48CF-8FE6-91F780EE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28FA-4EAC-4C24-96FB-0199E2CE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9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E0EE-A040-4F06-80C9-0584EA50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8DC1-6D9A-49CA-8772-0092FC7F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40C4-6A70-457E-B07C-2B398F9A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692C-933B-4FC0-A87F-3F8EE0FA25F3}" type="datetime1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9765-74B0-407E-AAB2-7658122F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80B2-585B-4B0B-A4CC-2E1F2BB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7147-EED1-4CC9-858B-8C1CFFAE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A95E-89D1-4E06-8CF0-73EC54F9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09B1-4A10-43F3-B79C-5FA8C8A5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547C-AE5D-4799-B18F-6576B63DAE61}" type="datetime1">
              <a:rPr lang="en-GB" smtClean="0"/>
              <a:t>01/11/2022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6733-225B-46EB-9CE6-1F7259B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A5A4-A782-44A1-B0D4-24A6530C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0C7476-6277-44B6-9259-957A91B362B2}"/>
              </a:ext>
            </a:extLst>
          </p:cNvPr>
          <p:cNvGrpSpPr/>
          <p:nvPr userDrawn="1"/>
        </p:nvGrpSpPr>
        <p:grpSpPr>
          <a:xfrm rot="18725377">
            <a:off x="-1057673" y="-120796"/>
            <a:ext cx="2830053" cy="1247932"/>
            <a:chOff x="2139351" y="698240"/>
            <a:chExt cx="1524000" cy="13106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5D5288-C028-4C92-B5CC-24CAAA1230BE}"/>
                </a:ext>
              </a:extLst>
            </p:cNvPr>
            <p:cNvSpPr/>
            <p:nvPr/>
          </p:nvSpPr>
          <p:spPr>
            <a:xfrm>
              <a:off x="2139351" y="698240"/>
              <a:ext cx="1524000" cy="328730"/>
            </a:xfrm>
            <a:prstGeom prst="rect">
              <a:avLst/>
            </a:prstGeom>
            <a:solidFill>
              <a:srgbClr val="A8E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2ECB95-B260-4FB2-8DB4-91EFD37C5EC3}"/>
                </a:ext>
              </a:extLst>
            </p:cNvPr>
            <p:cNvSpPr/>
            <p:nvPr/>
          </p:nvSpPr>
          <p:spPr>
            <a:xfrm>
              <a:off x="2139351" y="1026970"/>
              <a:ext cx="1524000" cy="328730"/>
            </a:xfrm>
            <a:prstGeom prst="rect">
              <a:avLst/>
            </a:prstGeom>
            <a:solidFill>
              <a:srgbClr val="FDD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954DB9-8FB6-4F63-B3B4-E0BEE02BECEC}"/>
                </a:ext>
              </a:extLst>
            </p:cNvPr>
            <p:cNvSpPr/>
            <p:nvPr/>
          </p:nvSpPr>
          <p:spPr>
            <a:xfrm>
              <a:off x="2139351" y="1351415"/>
              <a:ext cx="1524000" cy="328730"/>
            </a:xfrm>
            <a:prstGeom prst="rect">
              <a:avLst/>
            </a:prstGeom>
            <a:solidFill>
              <a:srgbClr val="96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545F38-A37D-4F6E-B475-2EA9169563B3}"/>
                </a:ext>
              </a:extLst>
            </p:cNvPr>
            <p:cNvSpPr/>
            <p:nvPr/>
          </p:nvSpPr>
          <p:spPr>
            <a:xfrm>
              <a:off x="2139351" y="1680145"/>
              <a:ext cx="1524000" cy="328730"/>
            </a:xfrm>
            <a:prstGeom prst="rect">
              <a:avLst/>
            </a:prstGeom>
            <a:solidFill>
              <a:srgbClr val="F15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75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9F0-3F68-46F5-AF08-244D0F38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A09F-B5C7-4201-94C8-C63644F12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333B8-CE59-4A32-906F-26D62020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52DB-6C02-4735-9C02-0F65B585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BE85-8B2A-4B65-91EC-21509D41CF11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76CC-E427-4ACB-AFE4-B3B7DB6F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A163E-986F-4AC0-988A-D6D31FEA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DEDA-575C-4BE9-8039-CDE7A1B5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BA1B-FCA1-4B4F-8B39-23059FDD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2658-AA09-4DC4-9F20-A88F1917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E63FD-6B10-4BD8-AD65-8DBE7BC2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4D86C-5037-4603-882D-D20B4692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B888E-BA14-4F93-8933-A327B581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3C2-63EB-49AB-8057-50BAAF30616B}" type="datetime1">
              <a:rPr lang="en-GB" smtClean="0"/>
              <a:t>01/11/2022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DC8AC-45AC-464E-B311-066E5A4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DFCD4-1B19-435E-8105-69DAD5CF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9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626A-F3E3-4844-9F89-4CC2F9EC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DCC5E-A810-4401-854C-004F4BF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7FF8-CB01-4A1F-B48E-B55A2326B63C}" type="datetime1">
              <a:rPr lang="en-GB" smtClean="0"/>
              <a:t>01/11/2022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AAEAE-6A54-4B6F-AA50-2F9D4AB2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29046-4F34-435C-976D-B58C998D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7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5A776-CA9A-4549-BA3A-602E4247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1EE2-ABCE-4B8C-BADD-5EB517F6B6FC}" type="datetime1">
              <a:rPr lang="en-GB" smtClean="0"/>
              <a:t>01/11/2022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AAFDA-FEAF-4647-BD87-DAB55B99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DC61-83FC-4DC3-82FE-277808FC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0F0C-AF5C-44BE-B380-5C061C6E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E833-A868-47C1-9DC2-F49C4331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AB3FD-0C99-47F2-884F-9EAA9540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50DF-D281-49F2-9DDB-1CF6C41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CE2B-E68F-4CB3-B822-BC49C948522D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4C350-F5F6-47C4-BC7C-0D550CB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0D889-6A65-4790-8689-07D53B8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A980-CD49-4E2D-B217-F91BC0BB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91E17-1ED5-43EE-A468-70BDA2FF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5AC4A-8560-40AC-80A4-9E87EE03F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F305-F427-4EA2-BFAD-936B1F96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B50A-252A-436C-8A72-9921D2E47112}" type="datetime1">
              <a:rPr lang="en-GB" smtClean="0"/>
              <a:t>01/11/2022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923A4-1285-474A-B1C5-A1528400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767C-1DA7-42E8-ABEF-A6BB5CB5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02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FDF1A-E0D8-4339-8FD0-D42DBE1D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2DCAC-B611-4313-8BA6-A3103E9E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123B-DF9C-4E94-B95E-54A70E9BE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4865615" y="6356350"/>
            <a:ext cx="3492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GB" dirty="0"/>
              <a:t>| Sep-22 | </a:t>
            </a:r>
            <a:r>
              <a:rPr lang="en-GB" dirty="0">
                <a:solidFill>
                  <a:srgbClr val="F15B74"/>
                </a:solidFill>
              </a:rPr>
              <a:t>PH.Intelligence@hertfordshire.gov.uk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97E9-E6F3-4816-911C-BA6D1171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49"/>
            <a:ext cx="4027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A69C-0B86-4361-9E69-D0CCB3EA4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68EA4416-F331-4059-B1E1-CFB0BC879A8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ED886-0DB9-4994-A048-8C57175A75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56" y="6123963"/>
            <a:ext cx="994435" cy="741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A9B4A-3A56-412F-9871-492FC608315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57991" y="6353176"/>
            <a:ext cx="1633734" cy="3767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3ACD80B-606E-4EB1-AD80-B21E1D88031D}"/>
              </a:ext>
            </a:extLst>
          </p:cNvPr>
          <p:cNvGrpSpPr/>
          <p:nvPr userDrawn="1"/>
        </p:nvGrpSpPr>
        <p:grpSpPr>
          <a:xfrm rot="18725377">
            <a:off x="-576339" y="-76385"/>
            <a:ext cx="1559849" cy="736313"/>
            <a:chOff x="2139351" y="698240"/>
            <a:chExt cx="1524000" cy="13106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EED42-61C0-497E-86E1-D66F3F771592}"/>
                </a:ext>
              </a:extLst>
            </p:cNvPr>
            <p:cNvSpPr/>
            <p:nvPr/>
          </p:nvSpPr>
          <p:spPr>
            <a:xfrm>
              <a:off x="2139351" y="698240"/>
              <a:ext cx="1524000" cy="328730"/>
            </a:xfrm>
            <a:prstGeom prst="rect">
              <a:avLst/>
            </a:prstGeom>
            <a:solidFill>
              <a:srgbClr val="A8E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0AA76A-8B03-41E9-84AC-B24AF6B88BD1}"/>
                </a:ext>
              </a:extLst>
            </p:cNvPr>
            <p:cNvSpPr/>
            <p:nvPr/>
          </p:nvSpPr>
          <p:spPr>
            <a:xfrm>
              <a:off x="2139351" y="1026970"/>
              <a:ext cx="1524000" cy="328730"/>
            </a:xfrm>
            <a:prstGeom prst="rect">
              <a:avLst/>
            </a:prstGeom>
            <a:solidFill>
              <a:srgbClr val="FDD5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7B2073-F5BB-4761-938A-F62B15BCC957}"/>
                </a:ext>
              </a:extLst>
            </p:cNvPr>
            <p:cNvSpPr/>
            <p:nvPr/>
          </p:nvSpPr>
          <p:spPr>
            <a:xfrm>
              <a:off x="2139351" y="1351415"/>
              <a:ext cx="1524000" cy="328730"/>
            </a:xfrm>
            <a:prstGeom prst="rect">
              <a:avLst/>
            </a:prstGeom>
            <a:solidFill>
              <a:srgbClr val="96CE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1CAAD0-0FC0-47B8-A80B-C3887AED6E52}"/>
                </a:ext>
              </a:extLst>
            </p:cNvPr>
            <p:cNvSpPr/>
            <p:nvPr/>
          </p:nvSpPr>
          <p:spPr>
            <a:xfrm>
              <a:off x="2139351" y="1680145"/>
              <a:ext cx="1524000" cy="328730"/>
            </a:xfrm>
            <a:prstGeom prst="rect">
              <a:avLst/>
            </a:prstGeom>
            <a:solidFill>
              <a:srgbClr val="F15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D912F-57D7-404B-8BDC-5744DE78EE32}"/>
              </a:ext>
            </a:extLst>
          </p:cNvPr>
          <p:cNvCxnSpPr>
            <a:cxnSpLocks/>
          </p:cNvCxnSpPr>
          <p:nvPr userDrawn="1"/>
        </p:nvCxnSpPr>
        <p:spPr>
          <a:xfrm>
            <a:off x="696000" y="6195385"/>
            <a:ext cx="108000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2D73D7-5D55-4E08-9A9E-F81748DD4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Box: Reusing functions across projects</a:t>
            </a:r>
            <a:endParaRPr lang="en-GB" b="1" dirty="0">
              <a:latin typeface="Bahnschrift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BF22C0-F7A2-4D4A-BB79-D87305151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dirty="0">
                <a:latin typeface="Bahnschrift" panose="020B0502040204020203" pitchFamily="34" charset="0"/>
              </a:rPr>
              <a:t>Annie Yu</a:t>
            </a:r>
          </a:p>
          <a:p>
            <a:pPr algn="l"/>
            <a:r>
              <a:rPr lang="en-GB" sz="2000" dirty="0"/>
              <a:t>Epidemiological Programmer, </a:t>
            </a:r>
            <a:r>
              <a:rPr lang="en-GB" sz="2000" dirty="0">
                <a:latin typeface="Bahnschrift" panose="020B0502040204020203" pitchFamily="34" charset="0"/>
              </a:rPr>
              <a:t>Hertfordshire County Council</a:t>
            </a:r>
            <a:endParaRPr lang="en-GB" sz="2000" dirty="0"/>
          </a:p>
          <a:p>
            <a:pPr algn="l"/>
            <a:r>
              <a:rPr lang="en-GB" sz="2000" dirty="0">
                <a:solidFill>
                  <a:srgbClr val="F15B74"/>
                </a:solidFill>
                <a:latin typeface="Bahnschrift" panose="020B0502040204020203" pitchFamily="34" charset="0"/>
              </a:rPr>
              <a:t>Annie.yu@hertfordshire.gov.uk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652583-2CDF-4501-89C4-D3FB186CDD4F}"/>
              </a:ext>
            </a:extLst>
          </p:cNvPr>
          <p:cNvSpPr txBox="1"/>
          <p:nvPr/>
        </p:nvSpPr>
        <p:spPr>
          <a:xfrm>
            <a:off x="723530" y="6411954"/>
            <a:ext cx="4450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Bahnschrift" panose="020B0502040204020203" pitchFamily="34" charset="0"/>
              </a:rPr>
              <a:t>NHS-R Conference 2021 | 2021-11 | </a:t>
            </a:r>
            <a:r>
              <a:rPr lang="en-GB" sz="1050" dirty="0">
                <a:solidFill>
                  <a:srgbClr val="F15B74"/>
                </a:solidFill>
                <a:latin typeface="Bahnschrift" panose="020B0502040204020203" pitchFamily="34" charset="0"/>
              </a:rPr>
              <a:t>PH.Intelligence@hertfordshire.gov.uk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D60C7-BBFA-4E05-B3B9-318237AC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9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C79-5586-4371-82EE-E20B2D9E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8482"/>
            <a:ext cx="9144000" cy="238760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95B3"/>
                </a:solidFill>
              </a:rPr>
              <a:t>That’s it! Your modular code is now re-usable.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0530-B621-4E7B-BA51-276ACAE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0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4D9E-3245-4FB5-BEC4-AB39AAB1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2" y="935674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All that’s left to do is use and organise these types of scripts however you want.</a:t>
            </a:r>
          </a:p>
          <a:p>
            <a:r>
              <a:rPr lang="en-GB" sz="2400" dirty="0"/>
              <a:t>Then, call the modular code using </a:t>
            </a:r>
            <a:r>
              <a:rPr lang="en-GB" sz="2400" dirty="0">
                <a:solidFill>
                  <a:srgbClr val="F15B74"/>
                </a:solidFill>
              </a:rPr>
              <a:t>box::use </a:t>
            </a:r>
            <a:r>
              <a:rPr lang="en-GB" sz="2400" dirty="0"/>
              <a:t>and the path to the script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B623-8734-45DA-ADB6-C6D1DFFE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BCD13-2CCB-4358-8BC6-72C07E98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61" y="2346668"/>
            <a:ext cx="8117542" cy="3526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EF2986-4E89-435D-96FF-CC5D951FA084}"/>
              </a:ext>
            </a:extLst>
          </p:cNvPr>
          <p:cNvSpPr/>
          <p:nvPr/>
        </p:nvSpPr>
        <p:spPr>
          <a:xfrm>
            <a:off x="3624458" y="3901686"/>
            <a:ext cx="3666293" cy="4167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C29F6FD-60C1-4D3B-A7E2-9B101C2BFF88}"/>
              </a:ext>
            </a:extLst>
          </p:cNvPr>
          <p:cNvSpPr/>
          <p:nvPr/>
        </p:nvSpPr>
        <p:spPr>
          <a:xfrm>
            <a:off x="5642875" y="4752924"/>
            <a:ext cx="410746" cy="684578"/>
          </a:xfrm>
          <a:prstGeom prst="up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8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763D-E265-46BF-BA13-3C6FFEDD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79" y="885681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Notice that to use the </a:t>
            </a:r>
            <a:r>
              <a:rPr lang="en-GB" sz="2400" dirty="0">
                <a:solidFill>
                  <a:srgbClr val="F15B74"/>
                </a:solidFill>
              </a:rPr>
              <a:t>differences() </a:t>
            </a:r>
            <a:r>
              <a:rPr lang="en-GB" sz="2400" dirty="0"/>
              <a:t>function we just added, we need to namespace </a:t>
            </a:r>
            <a:r>
              <a:rPr lang="en-GB" sz="2400" dirty="0">
                <a:solidFill>
                  <a:srgbClr val="F15B74"/>
                </a:solidFill>
              </a:rPr>
              <a:t>fingertips$</a:t>
            </a:r>
            <a:r>
              <a:rPr lang="en-GB" sz="2400" dirty="0"/>
              <a:t>, the name of the module we stored it in. This means we can store more functions within the fingertips module and call them the same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44370-0384-44DE-AE86-2039B332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12</a:t>
            </a:fld>
            <a:endParaRPr lang="en-GB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EB863056-DB76-4DAD-BF9A-487063BA102B}"/>
              </a:ext>
            </a:extLst>
          </p:cNvPr>
          <p:cNvSpPr/>
          <p:nvPr/>
        </p:nvSpPr>
        <p:spPr>
          <a:xfrm>
            <a:off x="5642875" y="4752924"/>
            <a:ext cx="410746" cy="684578"/>
          </a:xfrm>
          <a:prstGeom prst="up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0E6D1-455C-47EB-B96D-02EF2497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77" y="2488474"/>
            <a:ext cx="8117542" cy="352676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DDE2361F-70E6-4DCA-A734-B2723E1518B5}"/>
              </a:ext>
            </a:extLst>
          </p:cNvPr>
          <p:cNvSpPr/>
          <p:nvPr/>
        </p:nvSpPr>
        <p:spPr>
          <a:xfrm>
            <a:off x="5741891" y="4894730"/>
            <a:ext cx="410746" cy="684578"/>
          </a:xfrm>
          <a:prstGeom prst="up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9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C9C5-BFA8-4E20-8FD9-25DAD196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view help pages for each function, use </a:t>
            </a:r>
            <a:r>
              <a:rPr lang="en-GB" dirty="0">
                <a:solidFill>
                  <a:srgbClr val="F15B74"/>
                </a:solidFill>
              </a:rPr>
              <a:t>box::help()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C7DC61-2B3D-4D00-8625-26A7570C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46589"/>
            <a:ext cx="6019331" cy="516157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B86B4-034A-4D36-B9A6-925B8481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EA4416-F331-4059-B1E1-CFB0BC879A87}" type="slidenum">
              <a:rPr lang="en-GB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GB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8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010424-6F3F-491F-A85B-C6F0E5FD1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46478"/>
            <a:ext cx="5294716" cy="296504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6420D70-951F-4B5B-8DDF-9E3D1643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57443"/>
            <a:ext cx="5294715" cy="41431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07844-5694-4C5A-B5AE-48BA580A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EA4416-F331-4059-B1E1-CFB0BC879A87}" type="slidenum">
              <a:rPr lang="en-US" smtClean="0">
                <a:latin typeface="+mn-lt"/>
              </a:rPr>
              <a:pPr>
                <a:spcAft>
                  <a:spcPts val="600"/>
                </a:spcAft>
              </a:pPr>
              <a:t>14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24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FCD1-741E-42D7-9950-73D378A6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0D05-219E-40E7-B0E1-42E89B36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if you have a few functions that you reuse regularly across projects, but you do not want to package them because: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They don’t seem “significant” enough to package</a:t>
            </a:r>
          </a:p>
          <a:p>
            <a:r>
              <a:rPr lang="en-GB" sz="2400" dirty="0"/>
              <a:t>You can’t publish a package to GitHub due to sensitive information included in the functions</a:t>
            </a:r>
          </a:p>
          <a:p>
            <a:r>
              <a:rPr lang="en-GB" sz="2400" dirty="0"/>
              <a:t>You just need a quick way to call them across projects and don’t want to spend time learning package development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F9D45-1990-4699-9700-82D64AD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2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F937-4390-4726-AF14-9888DDD3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BCA7-AD37-44E8-99C5-BA951302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and intuitive to use </a:t>
            </a:r>
          </a:p>
          <a:p>
            <a:r>
              <a:rPr lang="en-GB" dirty="0"/>
              <a:t>Reduces duplication of code</a:t>
            </a:r>
          </a:p>
          <a:p>
            <a:r>
              <a:rPr lang="en-GB" dirty="0"/>
              <a:t>Gateway to packaging, at least for us </a:t>
            </a:r>
          </a:p>
          <a:p>
            <a:r>
              <a:rPr lang="en-GB" dirty="0"/>
              <a:t>Provides an alternative to packaging (albeit not as good as packaging in some ways!)</a:t>
            </a:r>
          </a:p>
          <a:p>
            <a:r>
              <a:rPr lang="en-GB" dirty="0"/>
              <a:t>Can be organised and documented easily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47003-12AA-4251-BE5D-278E86CE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2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6C37-77FD-4D70-A233-71F1C61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DBDB-AEA3-425E-9F98-37F4307D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Cannot be used in deployed Shiny apps, as it relies on code existing in local folders.</a:t>
            </a:r>
          </a:p>
          <a:p>
            <a:r>
              <a:rPr lang="en-GB" dirty="0"/>
              <a:t>Cannot be used in deployed </a:t>
            </a:r>
            <a:r>
              <a:rPr lang="en-GB" dirty="0" err="1"/>
              <a:t>Rmarkdown</a:t>
            </a:r>
            <a:r>
              <a:rPr lang="en-GB" dirty="0"/>
              <a:t> documents easily for the same reason.</a:t>
            </a:r>
          </a:p>
          <a:p>
            <a:r>
              <a:rPr lang="en-GB" dirty="0"/>
              <a:t>Need to adjust paths if calling module from inner folders </a:t>
            </a:r>
          </a:p>
          <a:p>
            <a:r>
              <a:rPr lang="en-GB" dirty="0"/>
              <a:t>Need to manually “update”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6D58F-8905-4D0B-8BD8-16EDB76C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B7DB-8A36-4105-BC94-5EC48CCC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2C15-96F3-4256-832F-50816C25F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annie.yu@hertfordshire.gov.uk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8F901-6331-446A-9261-8EE0599A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4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77C7-5180-4FFB-84DC-3C6DD7F0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box?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7335-54DA-4436-BBA0-0AFE29F7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2493"/>
          </a:xfrm>
        </p:spPr>
        <p:txBody>
          <a:bodyPr/>
          <a:lstStyle/>
          <a:p>
            <a:r>
              <a:rPr lang="en-GB" dirty="0"/>
              <a:t>Box is an R package that allows you to write, save, and use modular code without requiring the user to create entire packages. 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15B74"/>
                </a:solidFill>
              </a:rPr>
              <a:t>https://github.com/klmr/box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AD887-0128-4F15-B9E5-209920D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1AB6B-786E-4806-81BF-2DC9442A569A}"/>
              </a:ext>
            </a:extLst>
          </p:cNvPr>
          <p:cNvSpPr txBox="1"/>
          <p:nvPr/>
        </p:nvSpPr>
        <p:spPr>
          <a:xfrm>
            <a:off x="723530" y="6411954"/>
            <a:ext cx="4450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Bahnschrift" panose="020B0502040204020203" pitchFamily="34" charset="0"/>
              </a:rPr>
              <a:t>NHS-R Conference 2021 | 2021-11 | </a:t>
            </a:r>
            <a:r>
              <a:rPr lang="en-GB" sz="1050" dirty="0">
                <a:solidFill>
                  <a:srgbClr val="F15B74"/>
                </a:solidFill>
                <a:latin typeface="Bahnschrift" panose="020B0502040204020203" pitchFamily="34" charset="0"/>
              </a:rPr>
              <a:t>PH.Intelligence@hertfordshire.gov.uk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6B513-1660-49C6-941E-7C003A4D2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3" y="2856753"/>
            <a:ext cx="4491561" cy="30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C79-5586-4371-82EE-E20B2D9E4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0530-B621-4E7B-BA51-276ACAE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1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C79-5586-4371-82EE-E20B2D9E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398" y="512961"/>
            <a:ext cx="10515599" cy="932688"/>
          </a:xfrm>
        </p:spPr>
        <p:txBody>
          <a:bodyPr>
            <a:normAutofit/>
          </a:bodyPr>
          <a:lstStyle/>
          <a:p>
            <a:r>
              <a:rPr lang="en-GB" sz="3000" dirty="0"/>
              <a:t>Scenario: A colleague has developed a useful function that will be useful for the for the rest of the team. What next?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74096-4CEA-48F2-BF25-7C9CB243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70" y="1445649"/>
            <a:ext cx="8052590" cy="50932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0530-B621-4E7B-BA51-276ACAE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EA4416-F331-4059-B1E1-CFB0BC879A87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15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ED23-718D-45E7-A201-56782BE5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development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96A4-5321-4556-80A0-CBD1EBD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additional benefit to using box is it opens the door to package-making</a:t>
            </a:r>
          </a:p>
          <a:p>
            <a:endParaRPr lang="en-GB" dirty="0"/>
          </a:p>
          <a:p>
            <a:r>
              <a:rPr lang="en-GB" sz="2400" dirty="0"/>
              <a:t>Box modules are similar to packages</a:t>
            </a:r>
          </a:p>
          <a:p>
            <a:r>
              <a:rPr lang="en-GB" sz="2400" dirty="0"/>
              <a:t>Forces you to “import” dependent packages and namespace thoroughly</a:t>
            </a:r>
          </a:p>
          <a:p>
            <a:r>
              <a:rPr lang="en-GB" sz="2400" dirty="0"/>
              <a:t>Can create help pages for each function</a:t>
            </a:r>
          </a:p>
          <a:p>
            <a:r>
              <a:rPr lang="en-GB" sz="2400" dirty="0"/>
              <a:t>Uses </a:t>
            </a:r>
            <a:r>
              <a:rPr lang="en-GB" sz="2400" dirty="0" err="1"/>
              <a:t>roxygen</a:t>
            </a:r>
            <a:r>
              <a:rPr lang="en-GB" sz="2400" dirty="0"/>
              <a:t> tags </a:t>
            </a:r>
          </a:p>
          <a:p>
            <a:r>
              <a:rPr lang="en-GB" sz="2400" dirty="0"/>
              <a:t>Modular code can be easily transferred to package repo if needed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1531-FAFC-425F-9721-B71E2F33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1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C79-5586-4371-82EE-E20B2D9E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679688"/>
            <a:ext cx="9144000" cy="4727533"/>
          </a:xfrm>
        </p:spPr>
        <p:txBody>
          <a:bodyPr>
            <a:normAutofit/>
          </a:bodyPr>
          <a:lstStyle/>
          <a:p>
            <a:r>
              <a:rPr lang="en-GB" sz="4800" dirty="0"/>
              <a:t>One way: Everyone copies and pastes the code to every project, causing </a:t>
            </a:r>
            <a:r>
              <a:rPr lang="en-GB" sz="4800" dirty="0">
                <a:solidFill>
                  <a:srgbClr val="7095B3"/>
                </a:solidFill>
              </a:rPr>
              <a:t>duplication of code </a:t>
            </a:r>
            <a:r>
              <a:rPr lang="en-GB" sz="4800" dirty="0"/>
              <a:t>across the team</a:t>
            </a:r>
            <a:br>
              <a:rPr lang="en-GB" sz="4800" dirty="0"/>
            </a:br>
            <a:br>
              <a:rPr lang="en-GB" sz="4800" dirty="0"/>
            </a:br>
            <a:r>
              <a:rPr lang="en-GB" sz="4800" dirty="0"/>
              <a:t>The better way: </a:t>
            </a:r>
            <a:r>
              <a:rPr lang="en-GB" sz="4800" dirty="0">
                <a:solidFill>
                  <a:srgbClr val="F15B74"/>
                </a:solidFill>
              </a:rPr>
              <a:t>Box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0530-B621-4E7B-BA51-276ACAE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4416-F331-4059-B1E1-CFB0BC879A8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ACC3-C2BB-4AB2-8AC1-3738F0BB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398494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Save the function code into a new script.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(We can put other similarly useful functions within this code if needed.)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B17B9-9621-4AC5-BEE2-6B37E5A9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78619"/>
            <a:ext cx="6019331" cy="389751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8B213-1E2A-45CD-8925-EE76E6F5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EA4416-F331-4059-B1E1-CFB0BC879A87}" type="slidenum">
              <a:rPr lang="en-GB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GB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ACC3-C2BB-4AB2-8AC1-3738F0BB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45" y="1545571"/>
            <a:ext cx="3505494" cy="3785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dirty="0"/>
              <a:t>To call functions from external packages, use </a:t>
            </a:r>
            <a:r>
              <a:rPr lang="en-GB" sz="2600" dirty="0">
                <a:solidFill>
                  <a:srgbClr val="F15B74"/>
                </a:solidFill>
              </a:rPr>
              <a:t>box::use() </a:t>
            </a:r>
            <a:r>
              <a:rPr lang="en-GB" sz="2600" dirty="0"/>
              <a:t>or namespace within the code.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This is similar to how, when creating packages, you will import these packages beforehand and namespace thoroughly in the code.</a:t>
            </a:r>
          </a:p>
          <a:p>
            <a:endParaRPr lang="en-GB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F42AA9-546D-4429-932C-FCDBDE0D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021229"/>
            <a:ext cx="4493856" cy="4686279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8B213-1E2A-45CD-8925-EE76E6F5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EA4416-F331-4059-B1E1-CFB0BC879A87}" type="slidenum">
              <a:rPr lang="en-GB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AEA6BD-68A3-4968-96AB-A5F9D19668A4}"/>
              </a:ext>
            </a:extLst>
          </p:cNvPr>
          <p:cNvSpPr/>
          <p:nvPr/>
        </p:nvSpPr>
        <p:spPr>
          <a:xfrm>
            <a:off x="6240522" y="2203316"/>
            <a:ext cx="1954849" cy="5348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9AE2E-2E0D-4DF0-957E-41E1F47F41BA}"/>
              </a:ext>
            </a:extLst>
          </p:cNvPr>
          <p:cNvSpPr/>
          <p:nvPr/>
        </p:nvSpPr>
        <p:spPr>
          <a:xfrm>
            <a:off x="6391020" y="4848877"/>
            <a:ext cx="1146397" cy="9851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9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ACC3-C2BB-4AB2-8AC1-3738F0BB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45" y="1545571"/>
            <a:ext cx="3505494" cy="4596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Use </a:t>
            </a:r>
            <a:r>
              <a:rPr lang="en-GB" sz="2600" dirty="0" err="1"/>
              <a:t>roxygen</a:t>
            </a:r>
            <a:r>
              <a:rPr lang="en-GB" sz="2600" dirty="0"/>
              <a:t> tags the same way you would do when writing for a package. 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F15B74"/>
                </a:solidFill>
              </a:rPr>
              <a:t>@param </a:t>
            </a:r>
            <a:r>
              <a:rPr lang="en-GB" sz="2600" dirty="0"/>
              <a:t>and </a:t>
            </a:r>
            <a:r>
              <a:rPr lang="en-GB" sz="2600" dirty="0">
                <a:solidFill>
                  <a:srgbClr val="F15B74"/>
                </a:solidFill>
              </a:rPr>
              <a:t>@export </a:t>
            </a:r>
            <a:r>
              <a:rPr lang="en-GB" sz="2600" dirty="0"/>
              <a:t>are non-optional.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makes it easy for you to transfer this code to a package if you want to later.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F42AA9-546D-4429-932C-FCDBDE0D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288" y="1371951"/>
            <a:ext cx="5512480" cy="3677159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8B213-1E2A-45CD-8925-EE76E6F5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EA4416-F331-4059-B1E1-CFB0BC879A87}" type="slidenum">
              <a:rPr lang="en-GB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GB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1354</TotalTime>
  <Words>600</Words>
  <Application>Microsoft Office PowerPoint</Application>
  <PresentationFormat>Widescreen</PresentationFormat>
  <Paragraphs>75</Paragraphs>
  <Slides>18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Bahnschrift</vt:lpstr>
      <vt:lpstr>Calibri</vt:lpstr>
      <vt:lpstr>Office Theme</vt:lpstr>
      <vt:lpstr>Box: Reusing functions across projects</vt:lpstr>
      <vt:lpstr>What is box?</vt:lpstr>
      <vt:lpstr>Example</vt:lpstr>
      <vt:lpstr>Scenario: A colleague has developed a useful function that will be useful for the for the rest of the team. What next?</vt:lpstr>
      <vt:lpstr>Package development lite</vt:lpstr>
      <vt:lpstr>One way: Everyone copies and pastes the code to every project, causing duplication of code across the team  The better way: Box modules</vt:lpstr>
      <vt:lpstr>PowerPoint Presentation</vt:lpstr>
      <vt:lpstr>PowerPoint Presentation</vt:lpstr>
      <vt:lpstr>PowerPoint Presentation</vt:lpstr>
      <vt:lpstr>That’s it! Your modular code is now re-usable.</vt:lpstr>
      <vt:lpstr>PowerPoint Presentation</vt:lpstr>
      <vt:lpstr>PowerPoint Presentation</vt:lpstr>
      <vt:lpstr>PowerPoint Presentation</vt:lpstr>
      <vt:lpstr>PowerPoint Presentation</vt:lpstr>
      <vt:lpstr>Why use box?</vt:lpstr>
      <vt:lpstr>Pros</vt:lpstr>
      <vt:lpstr>Cons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Yuill</dc:creator>
  <cp:lastModifiedBy>Annie Yu</cp:lastModifiedBy>
  <cp:revision>104</cp:revision>
  <dcterms:created xsi:type="dcterms:W3CDTF">2021-10-04T14:01:21Z</dcterms:created>
  <dcterms:modified xsi:type="dcterms:W3CDTF">2022-11-01T18:18:20Z</dcterms:modified>
</cp:coreProperties>
</file>