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3D25D-1DFF-49E9-91EF-85BD6CA37419}" v="8" dt="2022-11-03T15:54:44.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8" autoAdjust="0"/>
    <p:restoredTop sz="94660"/>
  </p:normalViewPr>
  <p:slideViewPr>
    <p:cSldViewPr snapToGrid="0">
      <p:cViewPr varScale="1">
        <p:scale>
          <a:sx n="134" d="100"/>
          <a:sy n="134" d="100"/>
        </p:scale>
        <p:origin x="23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Thomas" userId="67543d3a-24be-412b-bf4f-9528b9973e68" providerId="ADAL" clId="{50E3D25D-1DFF-49E9-91EF-85BD6CA37419}"/>
    <pc:docChg chg="custSel addSld delSld modSld">
      <pc:chgData name="Nathan Thomas" userId="67543d3a-24be-412b-bf4f-9528b9973e68" providerId="ADAL" clId="{50E3D25D-1DFF-49E9-91EF-85BD6CA37419}" dt="2022-11-03T15:54:47.785" v="5757" actId="20577"/>
      <pc:docMkLst>
        <pc:docMk/>
      </pc:docMkLst>
      <pc:sldChg chg="modSp mod">
        <pc:chgData name="Nathan Thomas" userId="67543d3a-24be-412b-bf4f-9528b9973e68" providerId="ADAL" clId="{50E3D25D-1DFF-49E9-91EF-85BD6CA37419}" dt="2022-11-03T15:45:56.995" v="5742" actId="20577"/>
        <pc:sldMkLst>
          <pc:docMk/>
          <pc:sldMk cId="318825439" sldId="257"/>
        </pc:sldMkLst>
        <pc:spChg chg="mod">
          <ac:chgData name="Nathan Thomas" userId="67543d3a-24be-412b-bf4f-9528b9973e68" providerId="ADAL" clId="{50E3D25D-1DFF-49E9-91EF-85BD6CA37419}" dt="2022-11-03T15:45:56.995" v="5742" actId="20577"/>
          <ac:spMkLst>
            <pc:docMk/>
            <pc:sldMk cId="318825439" sldId="257"/>
            <ac:spMk id="2" creationId="{A74A2727-B31F-C33E-A4E8-A4DF2207CAE9}"/>
          </ac:spMkLst>
        </pc:spChg>
      </pc:sldChg>
      <pc:sldChg chg="modSp mod">
        <pc:chgData name="Nathan Thomas" userId="67543d3a-24be-412b-bf4f-9528b9973e68" providerId="ADAL" clId="{50E3D25D-1DFF-49E9-91EF-85BD6CA37419}" dt="2022-11-03T15:43:08.243" v="5718" actId="20577"/>
        <pc:sldMkLst>
          <pc:docMk/>
          <pc:sldMk cId="1633781361" sldId="258"/>
        </pc:sldMkLst>
        <pc:spChg chg="mod">
          <ac:chgData name="Nathan Thomas" userId="67543d3a-24be-412b-bf4f-9528b9973e68" providerId="ADAL" clId="{50E3D25D-1DFF-49E9-91EF-85BD6CA37419}" dt="2022-11-03T15:43:08.243" v="5718" actId="20577"/>
          <ac:spMkLst>
            <pc:docMk/>
            <pc:sldMk cId="1633781361" sldId="258"/>
            <ac:spMk id="2" creationId="{297E1231-3354-323B-D0E6-88382625EA24}"/>
          </ac:spMkLst>
        </pc:spChg>
        <pc:spChg chg="mod">
          <ac:chgData name="Nathan Thomas" userId="67543d3a-24be-412b-bf4f-9528b9973e68" providerId="ADAL" clId="{50E3D25D-1DFF-49E9-91EF-85BD6CA37419}" dt="2022-10-19T14:22:17.618" v="1228" actId="20577"/>
          <ac:spMkLst>
            <pc:docMk/>
            <pc:sldMk cId="1633781361" sldId="258"/>
            <ac:spMk id="3" creationId="{6461DD49-F25B-4CF2-871A-B5DD021CBEB7}"/>
          </ac:spMkLst>
        </pc:spChg>
      </pc:sldChg>
      <pc:sldChg chg="modSp del mod">
        <pc:chgData name="Nathan Thomas" userId="67543d3a-24be-412b-bf4f-9528b9973e68" providerId="ADAL" clId="{50E3D25D-1DFF-49E9-91EF-85BD6CA37419}" dt="2022-10-26T13:32:26.104" v="5590" actId="2696"/>
        <pc:sldMkLst>
          <pc:docMk/>
          <pc:sldMk cId="1802568020" sldId="259"/>
        </pc:sldMkLst>
        <pc:spChg chg="mod">
          <ac:chgData name="Nathan Thomas" userId="67543d3a-24be-412b-bf4f-9528b9973e68" providerId="ADAL" clId="{50E3D25D-1DFF-49E9-91EF-85BD6CA37419}" dt="2022-10-26T08:07:08.383" v="3203" actId="20577"/>
          <ac:spMkLst>
            <pc:docMk/>
            <pc:sldMk cId="1802568020" sldId="259"/>
            <ac:spMk id="2" creationId="{6C4B4A08-36A3-94FC-3068-96FC10C48A7B}"/>
          </ac:spMkLst>
        </pc:spChg>
      </pc:sldChg>
      <pc:sldChg chg="addSp modSp mod">
        <pc:chgData name="Nathan Thomas" userId="67543d3a-24be-412b-bf4f-9528b9973e68" providerId="ADAL" clId="{50E3D25D-1DFF-49E9-91EF-85BD6CA37419}" dt="2022-11-03T15:44:17.928" v="5740" actId="1076"/>
        <pc:sldMkLst>
          <pc:docMk/>
          <pc:sldMk cId="2295053839" sldId="260"/>
        </pc:sldMkLst>
        <pc:spChg chg="mod">
          <ac:chgData name="Nathan Thomas" userId="67543d3a-24be-412b-bf4f-9528b9973e68" providerId="ADAL" clId="{50E3D25D-1DFF-49E9-91EF-85BD6CA37419}" dt="2022-11-03T15:44:09.947" v="5739" actId="20577"/>
          <ac:spMkLst>
            <pc:docMk/>
            <pc:sldMk cId="2295053839" sldId="260"/>
            <ac:spMk id="2" creationId="{BA5FCD9C-F7A2-9B4C-6D71-0D4AA917686C}"/>
          </ac:spMkLst>
        </pc:spChg>
        <pc:spChg chg="add mod">
          <ac:chgData name="Nathan Thomas" userId="67543d3a-24be-412b-bf4f-9528b9973e68" providerId="ADAL" clId="{50E3D25D-1DFF-49E9-91EF-85BD6CA37419}" dt="2022-11-03T15:44:17.928" v="5740" actId="1076"/>
          <ac:spMkLst>
            <pc:docMk/>
            <pc:sldMk cId="2295053839" sldId="260"/>
            <ac:spMk id="6" creationId="{417D083F-9910-C547-3ECD-0DC91A66F899}"/>
          </ac:spMkLst>
        </pc:spChg>
        <pc:picChg chg="add mod">
          <ac:chgData name="Nathan Thomas" userId="67543d3a-24be-412b-bf4f-9528b9973e68" providerId="ADAL" clId="{50E3D25D-1DFF-49E9-91EF-85BD6CA37419}" dt="2022-10-19T15:51:50.223" v="2701" actId="1076"/>
          <ac:picMkLst>
            <pc:docMk/>
            <pc:sldMk cId="2295053839" sldId="260"/>
            <ac:picMk id="5" creationId="{332AC0EC-153F-C31A-59E6-71AC00518BF6}"/>
          </ac:picMkLst>
        </pc:picChg>
      </pc:sldChg>
      <pc:sldChg chg="addSp modSp mod">
        <pc:chgData name="Nathan Thomas" userId="67543d3a-24be-412b-bf4f-9528b9973e68" providerId="ADAL" clId="{50E3D25D-1DFF-49E9-91EF-85BD6CA37419}" dt="2022-10-26T11:04:36.847" v="5412" actId="1076"/>
        <pc:sldMkLst>
          <pc:docMk/>
          <pc:sldMk cId="1731422553" sldId="261"/>
        </pc:sldMkLst>
        <pc:spChg chg="mod">
          <ac:chgData name="Nathan Thomas" userId="67543d3a-24be-412b-bf4f-9528b9973e68" providerId="ADAL" clId="{50E3D25D-1DFF-49E9-91EF-85BD6CA37419}" dt="2022-10-26T11:04:36.847" v="5412" actId="1076"/>
          <ac:spMkLst>
            <pc:docMk/>
            <pc:sldMk cId="1731422553" sldId="261"/>
            <ac:spMk id="2" creationId="{6F83B8ED-FECE-F11D-7E86-30D49EBCB73A}"/>
          </ac:spMkLst>
        </pc:spChg>
        <pc:picChg chg="add mod">
          <ac:chgData name="Nathan Thomas" userId="67543d3a-24be-412b-bf4f-9528b9973e68" providerId="ADAL" clId="{50E3D25D-1DFF-49E9-91EF-85BD6CA37419}" dt="2022-10-26T09:59:24.136" v="3206" actId="1076"/>
          <ac:picMkLst>
            <pc:docMk/>
            <pc:sldMk cId="1731422553" sldId="261"/>
            <ac:picMk id="5" creationId="{9F216279-9352-E469-2C88-82CBA1D51ABA}"/>
          </ac:picMkLst>
        </pc:picChg>
      </pc:sldChg>
      <pc:sldChg chg="addSp delSp modSp mod">
        <pc:chgData name="Nathan Thomas" userId="67543d3a-24be-412b-bf4f-9528b9973e68" providerId="ADAL" clId="{50E3D25D-1DFF-49E9-91EF-85BD6CA37419}" dt="2022-10-26T11:04:21.414" v="5409" actId="1076"/>
        <pc:sldMkLst>
          <pc:docMk/>
          <pc:sldMk cId="929746487" sldId="262"/>
        </pc:sldMkLst>
        <pc:spChg chg="del mod">
          <ac:chgData name="Nathan Thomas" userId="67543d3a-24be-412b-bf4f-9528b9973e68" providerId="ADAL" clId="{50E3D25D-1DFF-49E9-91EF-85BD6CA37419}" dt="2022-10-26T10:22:57.575" v="3858" actId="478"/>
          <ac:spMkLst>
            <pc:docMk/>
            <pc:sldMk cId="929746487" sldId="262"/>
            <ac:spMk id="2" creationId="{AAC7A538-8AC2-9932-4BD7-97C505777DC1}"/>
          </ac:spMkLst>
        </pc:spChg>
        <pc:spChg chg="add mod">
          <ac:chgData name="Nathan Thomas" userId="67543d3a-24be-412b-bf4f-9528b9973e68" providerId="ADAL" clId="{50E3D25D-1DFF-49E9-91EF-85BD6CA37419}" dt="2022-10-26T11:04:21.414" v="5409" actId="1076"/>
          <ac:spMkLst>
            <pc:docMk/>
            <pc:sldMk cId="929746487" sldId="262"/>
            <ac:spMk id="6" creationId="{4F029685-02FD-F363-331B-5E8A05EBFBD2}"/>
          </ac:spMkLst>
        </pc:spChg>
        <pc:picChg chg="add mod">
          <ac:chgData name="Nathan Thomas" userId="67543d3a-24be-412b-bf4f-9528b9973e68" providerId="ADAL" clId="{50E3D25D-1DFF-49E9-91EF-85BD6CA37419}" dt="2022-10-26T10:33:15.396" v="4166" actId="14100"/>
          <ac:picMkLst>
            <pc:docMk/>
            <pc:sldMk cId="929746487" sldId="262"/>
            <ac:picMk id="5" creationId="{18BCDE6A-F1CD-E506-73C9-E1626E77A5CB}"/>
          </ac:picMkLst>
        </pc:picChg>
      </pc:sldChg>
      <pc:sldChg chg="addSp delSp modSp mod">
        <pc:chgData name="Nathan Thomas" userId="67543d3a-24be-412b-bf4f-9528b9973e68" providerId="ADAL" clId="{50E3D25D-1DFF-49E9-91EF-85BD6CA37419}" dt="2022-10-26T11:04:08.599" v="5407" actId="1076"/>
        <pc:sldMkLst>
          <pc:docMk/>
          <pc:sldMk cId="4222764043" sldId="263"/>
        </pc:sldMkLst>
        <pc:spChg chg="del">
          <ac:chgData name="Nathan Thomas" userId="67543d3a-24be-412b-bf4f-9528b9973e68" providerId="ADAL" clId="{50E3D25D-1DFF-49E9-91EF-85BD6CA37419}" dt="2022-10-26T10:32:50.647" v="4160" actId="478"/>
          <ac:spMkLst>
            <pc:docMk/>
            <pc:sldMk cId="4222764043" sldId="263"/>
            <ac:spMk id="2" creationId="{F19E6758-E334-0C10-E168-BE847FCA68C7}"/>
          </ac:spMkLst>
        </pc:spChg>
        <pc:spChg chg="add mod">
          <ac:chgData name="Nathan Thomas" userId="67543d3a-24be-412b-bf4f-9528b9973e68" providerId="ADAL" clId="{50E3D25D-1DFF-49E9-91EF-85BD6CA37419}" dt="2022-10-26T11:04:08.599" v="5407" actId="1076"/>
          <ac:spMkLst>
            <pc:docMk/>
            <pc:sldMk cId="4222764043" sldId="263"/>
            <ac:spMk id="6" creationId="{9AB7F648-A423-07D1-DBBF-C1E9369A86E4}"/>
          </ac:spMkLst>
        </pc:spChg>
        <pc:picChg chg="add mod">
          <ac:chgData name="Nathan Thomas" userId="67543d3a-24be-412b-bf4f-9528b9973e68" providerId="ADAL" clId="{50E3D25D-1DFF-49E9-91EF-85BD6CA37419}" dt="2022-10-26T10:33:10.579" v="4165" actId="1076"/>
          <ac:picMkLst>
            <pc:docMk/>
            <pc:sldMk cId="4222764043" sldId="263"/>
            <ac:picMk id="5" creationId="{FC902A3A-5AF5-D2E2-2BC8-962110AF951B}"/>
          </ac:picMkLst>
        </pc:picChg>
      </pc:sldChg>
      <pc:sldChg chg="modSp mod">
        <pc:chgData name="Nathan Thomas" userId="67543d3a-24be-412b-bf4f-9528b9973e68" providerId="ADAL" clId="{50E3D25D-1DFF-49E9-91EF-85BD6CA37419}" dt="2022-11-03T15:54:47.785" v="5757" actId="20577"/>
        <pc:sldMkLst>
          <pc:docMk/>
          <pc:sldMk cId="1657591903" sldId="264"/>
        </pc:sldMkLst>
        <pc:spChg chg="mod">
          <ac:chgData name="Nathan Thomas" userId="67543d3a-24be-412b-bf4f-9528b9973e68" providerId="ADAL" clId="{50E3D25D-1DFF-49E9-91EF-85BD6CA37419}" dt="2022-11-03T15:54:47.785" v="5757" actId="20577"/>
          <ac:spMkLst>
            <pc:docMk/>
            <pc:sldMk cId="1657591903" sldId="264"/>
            <ac:spMk id="2" creationId="{D5F0C6E7-406E-D5EF-B67A-73CB0D957723}"/>
          </ac:spMkLst>
        </pc:spChg>
      </pc:sldChg>
      <pc:sldChg chg="modSp add mod">
        <pc:chgData name="Nathan Thomas" userId="67543d3a-24be-412b-bf4f-9528b9973e68" providerId="ADAL" clId="{50E3D25D-1DFF-49E9-91EF-85BD6CA37419}" dt="2022-10-26T13:35:08.459" v="5715" actId="20577"/>
        <pc:sldMkLst>
          <pc:docMk/>
          <pc:sldMk cId="309905722" sldId="265"/>
        </pc:sldMkLst>
        <pc:spChg chg="mod">
          <ac:chgData name="Nathan Thomas" userId="67543d3a-24be-412b-bf4f-9528b9973e68" providerId="ADAL" clId="{50E3D25D-1DFF-49E9-91EF-85BD6CA37419}" dt="2022-10-26T13:35:08.459" v="5715" actId="20577"/>
          <ac:spMkLst>
            <pc:docMk/>
            <pc:sldMk cId="309905722" sldId="265"/>
            <ac:spMk id="2" creationId="{D5F0C6E7-406E-D5EF-B67A-73CB0D957723}"/>
          </ac:spMkLst>
        </pc:spChg>
        <pc:spChg chg="mod">
          <ac:chgData name="Nathan Thomas" userId="67543d3a-24be-412b-bf4f-9528b9973e68" providerId="ADAL" clId="{50E3D25D-1DFF-49E9-91EF-85BD6CA37419}" dt="2022-10-26T13:33:27.415" v="5610" actId="20577"/>
          <ac:spMkLst>
            <pc:docMk/>
            <pc:sldMk cId="309905722" sldId="265"/>
            <ac:spMk id="3" creationId="{92D7457E-3DE0-AE34-8616-20FDBC46AE7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599385" y="3660488"/>
            <a:ext cx="105156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a:t>Presentation title</a:t>
            </a:r>
          </a:p>
        </p:txBody>
      </p:sp>
      <p:sp>
        <p:nvSpPr>
          <p:cNvPr id="11" name="Subtitle 2"/>
          <p:cNvSpPr>
            <a:spLocks noGrp="1"/>
          </p:cNvSpPr>
          <p:nvPr>
            <p:ph type="subTitle" idx="1" hasCustomPrompt="1"/>
          </p:nvPr>
        </p:nvSpPr>
        <p:spPr>
          <a:xfrm>
            <a:off x="618301" y="4364955"/>
            <a:ext cx="9144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p:nvPicPr>
        <p:blipFill>
          <a:blip r:embed="rId2"/>
          <a:stretch>
            <a:fillRect/>
          </a:stretch>
        </p:blipFill>
        <p:spPr>
          <a:xfrm>
            <a:off x="0" y="6345239"/>
            <a:ext cx="12192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p:nvSpPr>
        <p:spPr>
          <a:xfrm>
            <a:off x="3731032" y="5921278"/>
            <a:ext cx="4729937"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 and Health Education England </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10" name="Picture 9" descr="A picture containing clipart&#10;&#10;Description generated with very high confidence">
            <a:extLst>
              <a:ext uri="{FF2B5EF4-FFF2-40B4-BE49-F238E27FC236}">
                <a16:creationId xmlns:a16="http://schemas.microsoft.com/office/drawing/2014/main" id="{7ADC841C-5A22-4563-A975-9750BB6F94B4}"/>
              </a:ext>
            </a:extLst>
          </p:cNvPr>
          <p:cNvPicPr>
            <a:picLocks noChangeAspect="1"/>
          </p:cNvPicPr>
          <p:nvPr/>
        </p:nvPicPr>
        <p:blipFill>
          <a:blip r:embed="rId3"/>
          <a:stretch>
            <a:fillRect/>
          </a:stretch>
        </p:blipFill>
        <p:spPr>
          <a:xfrm>
            <a:off x="10621766" y="293024"/>
            <a:ext cx="1080655" cy="436418"/>
          </a:xfrm>
          <a:prstGeom prst="rect">
            <a:avLst/>
          </a:prstGeom>
        </p:spPr>
      </p:pic>
    </p:spTree>
    <p:extLst>
      <p:ext uri="{BB962C8B-B14F-4D97-AF65-F5344CB8AC3E}">
        <p14:creationId xmlns:p14="http://schemas.microsoft.com/office/powerpoint/2010/main" val="191973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614921" y="1343804"/>
            <a:ext cx="10316899"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p:nvPr>
        </p:nvSpPr>
        <p:spPr>
          <a:xfrm>
            <a:off x="609602" y="548643"/>
            <a:ext cx="8756073"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sp>
        <p:nvSpPr>
          <p:cNvPr id="8" name="TextBox 7"/>
          <p:cNvSpPr txBox="1"/>
          <p:nvPr/>
        </p:nvSpPr>
        <p:spPr>
          <a:xfrm>
            <a:off x="388420" y="6372539"/>
            <a:ext cx="863149"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pic>
        <p:nvPicPr>
          <p:cNvPr id="7" name="Picture 6" descr="A picture containing clipart&#10;&#10;Description generated with very high confidence">
            <a:extLst>
              <a:ext uri="{FF2B5EF4-FFF2-40B4-BE49-F238E27FC236}">
                <a16:creationId xmlns:a16="http://schemas.microsoft.com/office/drawing/2014/main" id="{7ADC841C-5A22-4563-A975-9750BB6F94B4}"/>
              </a:ext>
            </a:extLst>
          </p:cNvPr>
          <p:cNvPicPr>
            <a:picLocks noChangeAspect="1"/>
          </p:cNvPicPr>
          <p:nvPr/>
        </p:nvPicPr>
        <p:blipFill>
          <a:blip r:embed="rId2"/>
          <a:stretch>
            <a:fillRect/>
          </a:stretch>
        </p:blipFill>
        <p:spPr>
          <a:xfrm>
            <a:off x="10621766" y="293024"/>
            <a:ext cx="1080655" cy="436418"/>
          </a:xfrm>
          <a:prstGeom prst="rect">
            <a:avLst/>
          </a:prstGeom>
        </p:spPr>
      </p:pic>
    </p:spTree>
    <p:extLst>
      <p:ext uri="{BB962C8B-B14F-4D97-AF65-F5344CB8AC3E}">
        <p14:creationId xmlns:p14="http://schemas.microsoft.com/office/powerpoint/2010/main" val="1467378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p:nvSpPr>
        <p:spPr>
          <a:xfrm>
            <a:off x="388420" y="6372539"/>
            <a:ext cx="863149"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6395870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nathan.thomas@hee.nhs.u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texts.com/fpp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AF2B-4DF9-1A94-06F1-175ADDAC3FC1}"/>
              </a:ext>
            </a:extLst>
          </p:cNvPr>
          <p:cNvSpPr>
            <a:spLocks noGrp="1"/>
          </p:cNvSpPr>
          <p:nvPr>
            <p:ph type="title"/>
          </p:nvPr>
        </p:nvSpPr>
        <p:spPr/>
        <p:txBody>
          <a:bodyPr/>
          <a:lstStyle/>
          <a:p>
            <a:r>
              <a:rPr lang="en-GB" dirty="0"/>
              <a:t>Using forecasts to understand change</a:t>
            </a:r>
          </a:p>
        </p:txBody>
      </p:sp>
      <p:sp>
        <p:nvSpPr>
          <p:cNvPr id="3" name="Subtitle 2">
            <a:extLst>
              <a:ext uri="{FF2B5EF4-FFF2-40B4-BE49-F238E27FC236}">
                <a16:creationId xmlns:a16="http://schemas.microsoft.com/office/drawing/2014/main" id="{CF6B8FA9-186A-E92B-1510-CB8B07D442B1}"/>
              </a:ext>
            </a:extLst>
          </p:cNvPr>
          <p:cNvSpPr>
            <a:spLocks noGrp="1"/>
          </p:cNvSpPr>
          <p:nvPr>
            <p:ph type="subTitle" idx="1"/>
          </p:nvPr>
        </p:nvSpPr>
        <p:spPr>
          <a:xfrm>
            <a:off x="618301" y="4364955"/>
            <a:ext cx="9144000" cy="1092720"/>
          </a:xfrm>
        </p:spPr>
        <p:txBody>
          <a:bodyPr/>
          <a:lstStyle/>
          <a:p>
            <a:r>
              <a:rPr lang="en-GB" dirty="0"/>
              <a:t>17 November 2022</a:t>
            </a:r>
          </a:p>
          <a:p>
            <a:r>
              <a:rPr lang="en-GB" dirty="0"/>
              <a:t>Nathan Thomas, Principal Workforce Analyst</a:t>
            </a:r>
          </a:p>
          <a:p>
            <a:r>
              <a:rPr lang="en-GB" dirty="0"/>
              <a:t>Workforce Intelligence Team (East of England)</a:t>
            </a:r>
          </a:p>
        </p:txBody>
      </p:sp>
    </p:spTree>
    <p:extLst>
      <p:ext uri="{BB962C8B-B14F-4D97-AF65-F5344CB8AC3E}">
        <p14:creationId xmlns:p14="http://schemas.microsoft.com/office/powerpoint/2010/main" val="184096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4A2727-B31F-C33E-A4E8-A4DF2207CAE9}"/>
              </a:ext>
            </a:extLst>
          </p:cNvPr>
          <p:cNvSpPr>
            <a:spLocks noGrp="1"/>
          </p:cNvSpPr>
          <p:nvPr>
            <p:ph sz="quarter" idx="10"/>
          </p:nvPr>
        </p:nvSpPr>
        <p:spPr>
          <a:xfrm>
            <a:off x="614921" y="1343803"/>
            <a:ext cx="10316899" cy="4860711"/>
          </a:xfrm>
        </p:spPr>
        <p:txBody>
          <a:bodyPr/>
          <a:lstStyle/>
          <a:p>
            <a:pPr>
              <a:lnSpc>
                <a:spcPct val="100000"/>
              </a:lnSpc>
              <a:spcBef>
                <a:spcPts val="1800"/>
              </a:spcBef>
            </a:pPr>
            <a:r>
              <a:rPr lang="en-GB" sz="1800" dirty="0"/>
              <a:t>Aim was understand how the COVID-19 pandemic had affected NHS staff sickness absence rates.</a:t>
            </a:r>
          </a:p>
          <a:p>
            <a:pPr>
              <a:lnSpc>
                <a:spcPct val="100000"/>
              </a:lnSpc>
              <a:spcBef>
                <a:spcPts val="1800"/>
              </a:spcBef>
            </a:pPr>
            <a:r>
              <a:rPr lang="en-GB" sz="1800" dirty="0"/>
              <a:t>Questions of interest included:</a:t>
            </a:r>
          </a:p>
          <a:p>
            <a:pPr lvl="1">
              <a:lnSpc>
                <a:spcPct val="100000"/>
              </a:lnSpc>
              <a:spcBef>
                <a:spcPts val="1800"/>
              </a:spcBef>
            </a:pPr>
            <a:r>
              <a:rPr lang="en-GB" sz="1800" dirty="0"/>
              <a:t>By how much did COVID-19 change sickness absence rates?</a:t>
            </a:r>
          </a:p>
          <a:p>
            <a:pPr lvl="1">
              <a:lnSpc>
                <a:spcPct val="100000"/>
              </a:lnSpc>
              <a:spcBef>
                <a:spcPts val="1800"/>
              </a:spcBef>
            </a:pPr>
            <a:r>
              <a:rPr lang="en-GB" sz="1800" dirty="0"/>
              <a:t>How did this change itself vary over time and at different points in the course of the pandemic?</a:t>
            </a:r>
          </a:p>
          <a:p>
            <a:pPr lvl="1">
              <a:lnSpc>
                <a:spcPct val="100000"/>
              </a:lnSpc>
              <a:spcBef>
                <a:spcPts val="1800"/>
              </a:spcBef>
            </a:pPr>
            <a:r>
              <a:rPr lang="en-GB" sz="1800" dirty="0"/>
              <a:t>How might this information be used to develop better forecasts of future sickness absence rates?</a:t>
            </a:r>
          </a:p>
          <a:p>
            <a:pPr>
              <a:lnSpc>
                <a:spcPct val="100000"/>
              </a:lnSpc>
              <a:spcBef>
                <a:spcPts val="1800"/>
              </a:spcBef>
            </a:pPr>
            <a:r>
              <a:rPr lang="en-GB" sz="1800" dirty="0"/>
              <a:t>I attempted to answer these questions by using pre-pandemic sickness absence data to forecast what sickness absence rates could have looked like if the pandemic never happened, then comparing the forecasts with actual observed rates and measuring the difference.</a:t>
            </a:r>
          </a:p>
          <a:p>
            <a:pPr>
              <a:lnSpc>
                <a:spcPct val="100000"/>
              </a:lnSpc>
              <a:spcBef>
                <a:spcPts val="1800"/>
              </a:spcBef>
            </a:pPr>
            <a:endParaRPr lang="en-GB" sz="1800" dirty="0"/>
          </a:p>
        </p:txBody>
      </p:sp>
      <p:sp>
        <p:nvSpPr>
          <p:cNvPr id="3" name="Title 2">
            <a:extLst>
              <a:ext uri="{FF2B5EF4-FFF2-40B4-BE49-F238E27FC236}">
                <a16:creationId xmlns:a16="http://schemas.microsoft.com/office/drawing/2014/main" id="{45B702C1-1C5F-E489-9F02-E7CA98CBB325}"/>
              </a:ext>
            </a:extLst>
          </p:cNvPr>
          <p:cNvSpPr>
            <a:spLocks noGrp="1"/>
          </p:cNvSpPr>
          <p:nvPr>
            <p:ph type="title"/>
          </p:nvPr>
        </p:nvSpPr>
        <p:spPr/>
        <p:txBody>
          <a:bodyPr/>
          <a:lstStyle/>
          <a:p>
            <a:r>
              <a:rPr lang="en-GB" dirty="0"/>
              <a:t>Introduction</a:t>
            </a:r>
          </a:p>
        </p:txBody>
      </p:sp>
    </p:spTree>
    <p:extLst>
      <p:ext uri="{BB962C8B-B14F-4D97-AF65-F5344CB8AC3E}">
        <p14:creationId xmlns:p14="http://schemas.microsoft.com/office/powerpoint/2010/main" val="31882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E1231-3354-323B-D0E6-88382625EA24}"/>
              </a:ext>
            </a:extLst>
          </p:cNvPr>
          <p:cNvSpPr>
            <a:spLocks noGrp="1"/>
          </p:cNvSpPr>
          <p:nvPr>
            <p:ph sz="quarter" idx="10"/>
          </p:nvPr>
        </p:nvSpPr>
        <p:spPr>
          <a:xfrm>
            <a:off x="614921" y="1343803"/>
            <a:ext cx="10316899" cy="4836775"/>
          </a:xfrm>
        </p:spPr>
        <p:txBody>
          <a:bodyPr/>
          <a:lstStyle/>
          <a:p>
            <a:pPr>
              <a:lnSpc>
                <a:spcPct val="100000"/>
              </a:lnSpc>
              <a:spcBef>
                <a:spcPts val="1200"/>
              </a:spcBef>
            </a:pPr>
            <a:r>
              <a:rPr lang="en-GB" sz="1800" dirty="0"/>
              <a:t>The monthly sickness absence rate data to be modelled have the following characteristics:</a:t>
            </a:r>
          </a:p>
          <a:p>
            <a:pPr lvl="1">
              <a:lnSpc>
                <a:spcPct val="100000"/>
              </a:lnSpc>
              <a:spcBef>
                <a:spcPts val="600"/>
              </a:spcBef>
            </a:pPr>
            <a:r>
              <a:rPr lang="en-GB" sz="1800" dirty="0"/>
              <a:t>They change over time</a:t>
            </a:r>
          </a:p>
          <a:p>
            <a:pPr lvl="1">
              <a:lnSpc>
                <a:spcPct val="100000"/>
              </a:lnSpc>
              <a:spcBef>
                <a:spcPts val="600"/>
              </a:spcBef>
            </a:pPr>
            <a:r>
              <a:rPr lang="en-GB" sz="1800" dirty="0"/>
              <a:t>They vary by a range of factors including staff group, provider, and season (pre-pandemic, total sickness absence rates were generally higher in winter)</a:t>
            </a:r>
          </a:p>
          <a:p>
            <a:pPr lvl="1">
              <a:lnSpc>
                <a:spcPct val="100000"/>
              </a:lnSpc>
              <a:spcBef>
                <a:spcPts val="600"/>
              </a:spcBef>
            </a:pPr>
            <a:r>
              <a:rPr lang="en-GB" sz="1800" dirty="0"/>
              <a:t>They potentially involve trends (consistent increases or decreases in level over time, distinct from seasonal variation)</a:t>
            </a:r>
          </a:p>
          <a:p>
            <a:pPr>
              <a:lnSpc>
                <a:spcPct val="100000"/>
              </a:lnSpc>
              <a:spcBef>
                <a:spcPts val="1200"/>
              </a:spcBef>
            </a:pPr>
            <a:r>
              <a:rPr lang="en-GB" sz="1800" dirty="0"/>
              <a:t>Exponential smoothing handles time series trends using weighted averages of past observations, with the weights decaying exponentially as the observations get older (the more recent the observation, the higher the associated weight).</a:t>
            </a:r>
          </a:p>
          <a:p>
            <a:pPr>
              <a:lnSpc>
                <a:spcPct val="100000"/>
              </a:lnSpc>
              <a:spcBef>
                <a:spcPts val="1200"/>
              </a:spcBef>
            </a:pPr>
            <a:r>
              <a:rPr lang="en-GB" sz="1800" dirty="0"/>
              <a:t>State space models use exponential smoothing to identify up to three components of the time series: the level, the trend, and the seasonality.</a:t>
            </a:r>
          </a:p>
          <a:p>
            <a:pPr>
              <a:lnSpc>
                <a:spcPct val="100000"/>
              </a:lnSpc>
              <a:spcBef>
                <a:spcPts val="1200"/>
              </a:spcBef>
            </a:pPr>
            <a:r>
              <a:rPr lang="en-GB" sz="1800" dirty="0"/>
              <a:t>This approach allows us to plausibly model time series data with the identified characteristics.</a:t>
            </a:r>
          </a:p>
        </p:txBody>
      </p:sp>
      <p:sp>
        <p:nvSpPr>
          <p:cNvPr id="3" name="Title 2">
            <a:extLst>
              <a:ext uri="{FF2B5EF4-FFF2-40B4-BE49-F238E27FC236}">
                <a16:creationId xmlns:a16="http://schemas.microsoft.com/office/drawing/2014/main" id="{6461DD49-F25B-4CF2-871A-B5DD021CBEB7}"/>
              </a:ext>
            </a:extLst>
          </p:cNvPr>
          <p:cNvSpPr>
            <a:spLocks noGrp="1"/>
          </p:cNvSpPr>
          <p:nvPr>
            <p:ph type="title"/>
          </p:nvPr>
        </p:nvSpPr>
        <p:spPr/>
        <p:txBody>
          <a:bodyPr/>
          <a:lstStyle/>
          <a:p>
            <a:r>
              <a:rPr lang="en-GB" dirty="0"/>
              <a:t>Choosing a forecasting method</a:t>
            </a:r>
          </a:p>
        </p:txBody>
      </p:sp>
    </p:spTree>
    <p:extLst>
      <p:ext uri="{BB962C8B-B14F-4D97-AF65-F5344CB8AC3E}">
        <p14:creationId xmlns:p14="http://schemas.microsoft.com/office/powerpoint/2010/main" val="163378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5FCD9C-F7A2-9B4C-6D71-0D4AA917686C}"/>
              </a:ext>
            </a:extLst>
          </p:cNvPr>
          <p:cNvSpPr>
            <a:spLocks noGrp="1"/>
          </p:cNvSpPr>
          <p:nvPr>
            <p:ph sz="quarter" idx="10"/>
          </p:nvPr>
        </p:nvSpPr>
        <p:spPr>
          <a:xfrm>
            <a:off x="614921" y="1343804"/>
            <a:ext cx="10316899" cy="1341947"/>
          </a:xfrm>
        </p:spPr>
        <p:txBody>
          <a:bodyPr/>
          <a:lstStyle/>
          <a:p>
            <a:r>
              <a:rPr lang="en-GB" dirty="0"/>
              <a:t>Forecast function in Excel uses exponential smoothing, but does not offer control over key parameters of the model.</a:t>
            </a:r>
          </a:p>
          <a:p>
            <a:r>
              <a:rPr lang="en-GB" dirty="0"/>
              <a:t>Time series of monthly sickness absence rate data from March 2017 onwards was loaded into R.</a:t>
            </a:r>
          </a:p>
          <a:p>
            <a:r>
              <a:rPr lang="en-GB" dirty="0"/>
              <a:t>The data were split into the three years of data prior to March 2020 (pre-COVID) and the remainder (post-COVID).</a:t>
            </a:r>
          </a:p>
          <a:p>
            <a:r>
              <a:rPr lang="en-GB" dirty="0"/>
              <a:t>The </a:t>
            </a:r>
            <a:r>
              <a:rPr lang="en-GB" i="1" dirty="0"/>
              <a:t>forecast </a:t>
            </a:r>
            <a:r>
              <a:rPr lang="en-GB" dirty="0"/>
              <a:t>package was then used to create a state space model of the training data.</a:t>
            </a:r>
          </a:p>
        </p:txBody>
      </p:sp>
      <p:sp>
        <p:nvSpPr>
          <p:cNvPr id="3" name="Title 2">
            <a:extLst>
              <a:ext uri="{FF2B5EF4-FFF2-40B4-BE49-F238E27FC236}">
                <a16:creationId xmlns:a16="http://schemas.microsoft.com/office/drawing/2014/main" id="{37B70F50-1786-A834-2351-6F3FD408BF4A}"/>
              </a:ext>
            </a:extLst>
          </p:cNvPr>
          <p:cNvSpPr>
            <a:spLocks noGrp="1"/>
          </p:cNvSpPr>
          <p:nvPr>
            <p:ph type="title"/>
          </p:nvPr>
        </p:nvSpPr>
        <p:spPr/>
        <p:txBody>
          <a:bodyPr/>
          <a:lstStyle/>
          <a:p>
            <a:r>
              <a:rPr lang="en-GB" dirty="0"/>
              <a:t>Creating the model</a:t>
            </a:r>
          </a:p>
        </p:txBody>
      </p:sp>
      <p:pic>
        <p:nvPicPr>
          <p:cNvPr id="5" name="Picture 4">
            <a:extLst>
              <a:ext uri="{FF2B5EF4-FFF2-40B4-BE49-F238E27FC236}">
                <a16:creationId xmlns:a16="http://schemas.microsoft.com/office/drawing/2014/main" id="{332AC0EC-153F-C31A-59E6-71AC00518BF6}"/>
              </a:ext>
            </a:extLst>
          </p:cNvPr>
          <p:cNvPicPr>
            <a:picLocks noChangeAspect="1"/>
          </p:cNvPicPr>
          <p:nvPr/>
        </p:nvPicPr>
        <p:blipFill>
          <a:blip r:embed="rId2"/>
          <a:stretch>
            <a:fillRect/>
          </a:stretch>
        </p:blipFill>
        <p:spPr>
          <a:xfrm>
            <a:off x="609602" y="2685751"/>
            <a:ext cx="5412836" cy="3664781"/>
          </a:xfrm>
          <a:prstGeom prst="rect">
            <a:avLst/>
          </a:prstGeom>
        </p:spPr>
      </p:pic>
      <p:sp>
        <p:nvSpPr>
          <p:cNvPr id="6" name="Content Placeholder 1">
            <a:extLst>
              <a:ext uri="{FF2B5EF4-FFF2-40B4-BE49-F238E27FC236}">
                <a16:creationId xmlns:a16="http://schemas.microsoft.com/office/drawing/2014/main" id="{417D083F-9910-C547-3ECD-0DC91A66F899}"/>
              </a:ext>
            </a:extLst>
          </p:cNvPr>
          <p:cNvSpPr txBox="1">
            <a:spLocks/>
          </p:cNvSpPr>
          <p:nvPr/>
        </p:nvSpPr>
        <p:spPr>
          <a:xfrm>
            <a:off x="6169564" y="3397881"/>
            <a:ext cx="4762255" cy="2240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Box-Cox transformation was applied to improve normality of residuals (see Model diagnostics).</a:t>
            </a:r>
          </a:p>
          <a:p>
            <a:pPr>
              <a:lnSpc>
                <a:spcPct val="100000"/>
              </a:lnSpc>
            </a:pPr>
            <a:r>
              <a:rPr lang="en-GB" i="1" dirty="0"/>
              <a:t>forecast</a:t>
            </a:r>
            <a:r>
              <a:rPr lang="en-GB" dirty="0"/>
              <a:t> automatically determines the model that fits the training data best, which in this case is an ETS(A,N,A) model.</a:t>
            </a:r>
          </a:p>
          <a:p>
            <a:pPr>
              <a:lnSpc>
                <a:spcPct val="100000"/>
              </a:lnSpc>
            </a:pPr>
            <a:r>
              <a:rPr lang="en-GB" dirty="0"/>
              <a:t>This means that the level has additive errors, there is no trend, and the seasonal errors are also additive (i.e. they do not change with the level).</a:t>
            </a:r>
          </a:p>
        </p:txBody>
      </p:sp>
    </p:spTree>
    <p:extLst>
      <p:ext uri="{BB962C8B-B14F-4D97-AF65-F5344CB8AC3E}">
        <p14:creationId xmlns:p14="http://schemas.microsoft.com/office/powerpoint/2010/main" val="229505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83B8ED-FECE-F11D-7E86-30D49EBCB73A}"/>
              </a:ext>
            </a:extLst>
          </p:cNvPr>
          <p:cNvSpPr>
            <a:spLocks noGrp="1"/>
          </p:cNvSpPr>
          <p:nvPr>
            <p:ph sz="quarter" idx="10"/>
          </p:nvPr>
        </p:nvSpPr>
        <p:spPr>
          <a:xfrm>
            <a:off x="6964776" y="1507218"/>
            <a:ext cx="4801797" cy="3843564"/>
          </a:xfrm>
        </p:spPr>
        <p:txBody>
          <a:bodyPr/>
          <a:lstStyle/>
          <a:p>
            <a:pPr>
              <a:lnSpc>
                <a:spcPct val="100000"/>
              </a:lnSpc>
            </a:pPr>
            <a:r>
              <a:rPr lang="en-GB" sz="1600" dirty="0"/>
              <a:t>Residual plot suggests residuals are randomly scattered around a mean of zero.</a:t>
            </a:r>
          </a:p>
          <a:p>
            <a:pPr>
              <a:lnSpc>
                <a:spcPct val="100000"/>
              </a:lnSpc>
            </a:pPr>
            <a:r>
              <a:rPr lang="en-GB" sz="1600" dirty="0"/>
              <a:t>ACF plot suggests that residuals are not correlated – however the result of a Box-</a:t>
            </a:r>
            <a:r>
              <a:rPr lang="en-GB" sz="1600" dirty="0" err="1"/>
              <a:t>Ljung</a:t>
            </a:r>
            <a:r>
              <a:rPr lang="en-GB" sz="1600" dirty="0"/>
              <a:t> test shows otherwise, indicating that the model can be improved.</a:t>
            </a:r>
          </a:p>
          <a:p>
            <a:pPr>
              <a:lnSpc>
                <a:spcPct val="100000"/>
              </a:lnSpc>
            </a:pPr>
            <a:r>
              <a:rPr lang="en-GB" sz="1600" dirty="0"/>
              <a:t>Histogram looks ‘normal-</a:t>
            </a:r>
            <a:r>
              <a:rPr lang="en-GB" sz="1600" dirty="0" err="1"/>
              <a:t>ish</a:t>
            </a:r>
            <a:r>
              <a:rPr lang="en-GB" sz="1600" dirty="0"/>
              <a:t>’ – only 36 data points.</a:t>
            </a:r>
          </a:p>
          <a:p>
            <a:pPr>
              <a:lnSpc>
                <a:spcPct val="100000"/>
              </a:lnSpc>
            </a:pPr>
            <a:r>
              <a:rPr lang="en-GB" sz="1600" dirty="0"/>
              <a:t>Extensive tweaking of the model produced very minor changes to the forecasts, so simpler model was retained.</a:t>
            </a:r>
          </a:p>
          <a:p>
            <a:pPr>
              <a:lnSpc>
                <a:spcPct val="100000"/>
              </a:lnSpc>
            </a:pPr>
            <a:r>
              <a:rPr lang="en-GB" sz="1600" dirty="0"/>
              <a:t>“All models are wrong, but some are useful” (Box).</a:t>
            </a:r>
          </a:p>
        </p:txBody>
      </p:sp>
      <p:sp>
        <p:nvSpPr>
          <p:cNvPr id="3" name="Title 2">
            <a:extLst>
              <a:ext uri="{FF2B5EF4-FFF2-40B4-BE49-F238E27FC236}">
                <a16:creationId xmlns:a16="http://schemas.microsoft.com/office/drawing/2014/main" id="{D99B0D9D-1D0B-FC68-B497-91A1497ADEEA}"/>
              </a:ext>
            </a:extLst>
          </p:cNvPr>
          <p:cNvSpPr>
            <a:spLocks noGrp="1"/>
          </p:cNvSpPr>
          <p:nvPr>
            <p:ph type="title"/>
          </p:nvPr>
        </p:nvSpPr>
        <p:spPr/>
        <p:txBody>
          <a:bodyPr/>
          <a:lstStyle/>
          <a:p>
            <a:r>
              <a:rPr lang="en-GB" dirty="0"/>
              <a:t>Model diagnostics</a:t>
            </a:r>
          </a:p>
        </p:txBody>
      </p:sp>
      <p:pic>
        <p:nvPicPr>
          <p:cNvPr id="5" name="Picture 4">
            <a:extLst>
              <a:ext uri="{FF2B5EF4-FFF2-40B4-BE49-F238E27FC236}">
                <a16:creationId xmlns:a16="http://schemas.microsoft.com/office/drawing/2014/main" id="{9F216279-9352-E469-2C88-82CBA1D51ABA}"/>
              </a:ext>
            </a:extLst>
          </p:cNvPr>
          <p:cNvPicPr>
            <a:picLocks noChangeAspect="1"/>
          </p:cNvPicPr>
          <p:nvPr/>
        </p:nvPicPr>
        <p:blipFill>
          <a:blip r:embed="rId2"/>
          <a:stretch>
            <a:fillRect/>
          </a:stretch>
        </p:blipFill>
        <p:spPr>
          <a:xfrm>
            <a:off x="609602" y="1249521"/>
            <a:ext cx="6159317" cy="4170189"/>
          </a:xfrm>
          <a:prstGeom prst="rect">
            <a:avLst/>
          </a:prstGeom>
        </p:spPr>
      </p:pic>
    </p:spTree>
    <p:extLst>
      <p:ext uri="{BB962C8B-B14F-4D97-AF65-F5344CB8AC3E}">
        <p14:creationId xmlns:p14="http://schemas.microsoft.com/office/powerpoint/2010/main" val="173142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623BF6-0852-3A99-06ED-B2CD6C4E86F5}"/>
              </a:ext>
            </a:extLst>
          </p:cNvPr>
          <p:cNvSpPr>
            <a:spLocks noGrp="1"/>
          </p:cNvSpPr>
          <p:nvPr>
            <p:ph type="title"/>
          </p:nvPr>
        </p:nvSpPr>
        <p:spPr/>
        <p:txBody>
          <a:bodyPr/>
          <a:lstStyle/>
          <a:p>
            <a:r>
              <a:rPr lang="en-GB" dirty="0"/>
              <a:t>Forecasting</a:t>
            </a:r>
          </a:p>
        </p:txBody>
      </p:sp>
      <p:pic>
        <p:nvPicPr>
          <p:cNvPr id="5" name="Picture 4">
            <a:extLst>
              <a:ext uri="{FF2B5EF4-FFF2-40B4-BE49-F238E27FC236}">
                <a16:creationId xmlns:a16="http://schemas.microsoft.com/office/drawing/2014/main" id="{18BCDE6A-F1CD-E506-73C9-E1626E77A5CB}"/>
              </a:ext>
            </a:extLst>
          </p:cNvPr>
          <p:cNvPicPr>
            <a:picLocks noChangeAspect="1"/>
          </p:cNvPicPr>
          <p:nvPr/>
        </p:nvPicPr>
        <p:blipFill>
          <a:blip r:embed="rId2"/>
          <a:stretch>
            <a:fillRect/>
          </a:stretch>
        </p:blipFill>
        <p:spPr>
          <a:xfrm>
            <a:off x="609602" y="1277456"/>
            <a:ext cx="6380585" cy="4320000"/>
          </a:xfrm>
          <a:prstGeom prst="rect">
            <a:avLst/>
          </a:prstGeom>
        </p:spPr>
      </p:pic>
      <p:sp>
        <p:nvSpPr>
          <p:cNvPr id="6" name="Content Placeholder 1">
            <a:extLst>
              <a:ext uri="{FF2B5EF4-FFF2-40B4-BE49-F238E27FC236}">
                <a16:creationId xmlns:a16="http://schemas.microsoft.com/office/drawing/2014/main" id="{4F029685-02FD-F363-331B-5E8A05EBFBD2}"/>
              </a:ext>
            </a:extLst>
          </p:cNvPr>
          <p:cNvSpPr>
            <a:spLocks noGrp="1"/>
          </p:cNvSpPr>
          <p:nvPr>
            <p:ph sz="quarter" idx="10"/>
          </p:nvPr>
        </p:nvSpPr>
        <p:spPr>
          <a:xfrm>
            <a:off x="6964776" y="2692108"/>
            <a:ext cx="4801797" cy="1473784"/>
          </a:xfrm>
        </p:spPr>
        <p:txBody>
          <a:bodyPr/>
          <a:lstStyle/>
          <a:p>
            <a:pPr>
              <a:lnSpc>
                <a:spcPct val="100000"/>
              </a:lnSpc>
            </a:pPr>
            <a:r>
              <a:rPr lang="en-GB" sz="1600" dirty="0"/>
              <a:t>Black line shows the observed (transformed) data.</a:t>
            </a:r>
          </a:p>
          <a:p>
            <a:pPr>
              <a:lnSpc>
                <a:spcPct val="100000"/>
              </a:lnSpc>
            </a:pPr>
            <a:r>
              <a:rPr lang="en-GB" sz="1600" dirty="0"/>
              <a:t>Purple line shows point forecasts, dark purple band shows 80% prediction intervals, light purple band shows 95% prediction intervals. </a:t>
            </a:r>
          </a:p>
        </p:txBody>
      </p:sp>
    </p:spTree>
    <p:extLst>
      <p:ext uri="{BB962C8B-B14F-4D97-AF65-F5344CB8AC3E}">
        <p14:creationId xmlns:p14="http://schemas.microsoft.com/office/powerpoint/2010/main" val="92974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CA6C2-2940-20E6-EFAE-4D7EB40B332D}"/>
              </a:ext>
            </a:extLst>
          </p:cNvPr>
          <p:cNvSpPr>
            <a:spLocks noGrp="1"/>
          </p:cNvSpPr>
          <p:nvPr>
            <p:ph type="title"/>
          </p:nvPr>
        </p:nvSpPr>
        <p:spPr/>
        <p:txBody>
          <a:bodyPr/>
          <a:lstStyle/>
          <a:p>
            <a:r>
              <a:rPr lang="en-GB" dirty="0"/>
              <a:t>Comparing with observations</a:t>
            </a:r>
          </a:p>
        </p:txBody>
      </p:sp>
      <p:pic>
        <p:nvPicPr>
          <p:cNvPr id="5" name="Picture 4">
            <a:extLst>
              <a:ext uri="{FF2B5EF4-FFF2-40B4-BE49-F238E27FC236}">
                <a16:creationId xmlns:a16="http://schemas.microsoft.com/office/drawing/2014/main" id="{FC902A3A-5AF5-D2E2-2BC8-962110AF951B}"/>
              </a:ext>
            </a:extLst>
          </p:cNvPr>
          <p:cNvPicPr>
            <a:picLocks noChangeAspect="1"/>
          </p:cNvPicPr>
          <p:nvPr/>
        </p:nvPicPr>
        <p:blipFill>
          <a:blip r:embed="rId2"/>
          <a:stretch>
            <a:fillRect/>
          </a:stretch>
        </p:blipFill>
        <p:spPr>
          <a:xfrm>
            <a:off x="571816" y="1450592"/>
            <a:ext cx="6380586" cy="4320000"/>
          </a:xfrm>
          <a:prstGeom prst="rect">
            <a:avLst/>
          </a:prstGeom>
        </p:spPr>
      </p:pic>
      <p:sp>
        <p:nvSpPr>
          <p:cNvPr id="6" name="Content Placeholder 1">
            <a:extLst>
              <a:ext uri="{FF2B5EF4-FFF2-40B4-BE49-F238E27FC236}">
                <a16:creationId xmlns:a16="http://schemas.microsoft.com/office/drawing/2014/main" id="{9AB7F648-A423-07D1-DBBF-C1E9369A86E4}"/>
              </a:ext>
            </a:extLst>
          </p:cNvPr>
          <p:cNvSpPr>
            <a:spLocks noGrp="1"/>
          </p:cNvSpPr>
          <p:nvPr>
            <p:ph sz="quarter" idx="10"/>
          </p:nvPr>
        </p:nvSpPr>
        <p:spPr>
          <a:xfrm>
            <a:off x="6918890" y="1539758"/>
            <a:ext cx="4801797" cy="3778483"/>
          </a:xfrm>
        </p:spPr>
        <p:txBody>
          <a:bodyPr/>
          <a:lstStyle/>
          <a:p>
            <a:pPr>
              <a:lnSpc>
                <a:spcPct val="100000"/>
              </a:lnSpc>
            </a:pPr>
            <a:r>
              <a:rPr lang="en-GB" sz="1600" dirty="0"/>
              <a:t>Comparison shows observed sickness absence greatly exceeding forecast during the first two waves of the COVID-19 pandemic in April 2020 and January 2021.</a:t>
            </a:r>
          </a:p>
          <a:p>
            <a:pPr>
              <a:lnSpc>
                <a:spcPct val="100000"/>
              </a:lnSpc>
            </a:pPr>
            <a:r>
              <a:rPr lang="en-GB" sz="1600" dirty="0"/>
              <a:t>Between these waves, and immediately after the second wave, observed sickness absence falls back to forecast.</a:t>
            </a:r>
          </a:p>
          <a:p>
            <a:pPr>
              <a:lnSpc>
                <a:spcPct val="100000"/>
              </a:lnSpc>
            </a:pPr>
            <a:r>
              <a:rPr lang="en-GB" sz="1600" dirty="0"/>
              <a:t>Following the removal of social restrictions in mid-2021, observed sickness absence increases again and remains higher than forecast.</a:t>
            </a:r>
          </a:p>
          <a:p>
            <a:pPr>
              <a:lnSpc>
                <a:spcPct val="100000"/>
              </a:lnSpc>
            </a:pPr>
            <a:r>
              <a:rPr lang="en-GB" sz="1600" dirty="0"/>
              <a:t>2022 has seen more frequent waves occurring every 12-15 weeks; this was used to successfully forecast the recent October wave.</a:t>
            </a:r>
          </a:p>
        </p:txBody>
      </p:sp>
    </p:spTree>
    <p:extLst>
      <p:ext uri="{BB962C8B-B14F-4D97-AF65-F5344CB8AC3E}">
        <p14:creationId xmlns:p14="http://schemas.microsoft.com/office/powerpoint/2010/main" val="422276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F0C6E7-406E-D5EF-B67A-73CB0D957723}"/>
              </a:ext>
            </a:extLst>
          </p:cNvPr>
          <p:cNvSpPr>
            <a:spLocks noGrp="1"/>
          </p:cNvSpPr>
          <p:nvPr>
            <p:ph sz="quarter" idx="10"/>
          </p:nvPr>
        </p:nvSpPr>
        <p:spPr>
          <a:xfrm>
            <a:off x="614921" y="1343803"/>
            <a:ext cx="10316899" cy="3510655"/>
          </a:xfrm>
        </p:spPr>
        <p:txBody>
          <a:bodyPr/>
          <a:lstStyle/>
          <a:p>
            <a:pPr>
              <a:lnSpc>
                <a:spcPct val="100000"/>
              </a:lnSpc>
              <a:spcBef>
                <a:spcPts val="1600"/>
              </a:spcBef>
            </a:pPr>
            <a:r>
              <a:rPr lang="en-GB" sz="1600" dirty="0"/>
              <a:t>Comparing forecasts with observed data can be used to understand changes in NHS staff sickness absence that occurred as a result of the COVID-19 pandemic, and to inform projections of future sickness absence.</a:t>
            </a:r>
          </a:p>
          <a:p>
            <a:pPr>
              <a:lnSpc>
                <a:spcPct val="100000"/>
              </a:lnSpc>
              <a:spcBef>
                <a:spcPts val="1600"/>
              </a:spcBef>
            </a:pPr>
            <a:r>
              <a:rPr lang="en-GB" sz="1600" dirty="0"/>
              <a:t>The application of this technique is not limited to sickness absence data – many subjects for which a robust historical dataset exists can be analysed in this manner.</a:t>
            </a:r>
          </a:p>
          <a:p>
            <a:pPr>
              <a:lnSpc>
                <a:spcPct val="100000"/>
              </a:lnSpc>
              <a:spcBef>
                <a:spcPts val="1600"/>
              </a:spcBef>
            </a:pPr>
            <a:r>
              <a:rPr lang="en-GB" sz="1600" dirty="0"/>
              <a:t>For example, the observed impact of an intervention can be compared with a forecast of what could have happened had the intervention not been made.</a:t>
            </a:r>
          </a:p>
          <a:p>
            <a:pPr>
              <a:lnSpc>
                <a:spcPct val="100000"/>
              </a:lnSpc>
              <a:spcBef>
                <a:spcPts val="1600"/>
              </a:spcBef>
            </a:pPr>
            <a:r>
              <a:rPr lang="en-GB" sz="1600" dirty="0"/>
              <a:t>For more information and R code, contact </a:t>
            </a:r>
            <a:r>
              <a:rPr lang="en-GB" sz="1600" dirty="0">
                <a:hlinkClick r:id="rId2"/>
              </a:rPr>
              <a:t>nathan.thomas@hee.nhs.uk</a:t>
            </a:r>
            <a:r>
              <a:rPr lang="en-GB" sz="1600" dirty="0"/>
              <a:t>.</a:t>
            </a:r>
          </a:p>
          <a:p>
            <a:pPr>
              <a:lnSpc>
                <a:spcPct val="100000"/>
              </a:lnSpc>
              <a:spcBef>
                <a:spcPts val="1600"/>
              </a:spcBef>
            </a:pPr>
            <a:r>
              <a:rPr lang="en-GB" sz="1600" dirty="0"/>
              <a:t>Any questions?</a:t>
            </a:r>
          </a:p>
        </p:txBody>
      </p:sp>
      <p:sp>
        <p:nvSpPr>
          <p:cNvPr id="3" name="Title 2">
            <a:extLst>
              <a:ext uri="{FF2B5EF4-FFF2-40B4-BE49-F238E27FC236}">
                <a16:creationId xmlns:a16="http://schemas.microsoft.com/office/drawing/2014/main" id="{92D7457E-3DE0-AE34-8616-20FDBC46AE7D}"/>
              </a:ext>
            </a:extLst>
          </p:cNvPr>
          <p:cNvSpPr>
            <a:spLocks noGrp="1"/>
          </p:cNvSpPr>
          <p:nvPr>
            <p:ph type="title"/>
          </p:nvPr>
        </p:nvSpPr>
        <p:spPr/>
        <p:txBody>
          <a:bodyPr/>
          <a:lstStyle/>
          <a:p>
            <a:r>
              <a:rPr lang="en-GB"/>
              <a:t>Conclusion</a:t>
            </a:r>
          </a:p>
        </p:txBody>
      </p:sp>
    </p:spTree>
    <p:extLst>
      <p:ext uri="{BB962C8B-B14F-4D97-AF65-F5344CB8AC3E}">
        <p14:creationId xmlns:p14="http://schemas.microsoft.com/office/powerpoint/2010/main" val="165759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F0C6E7-406E-D5EF-B67A-73CB0D957723}"/>
              </a:ext>
            </a:extLst>
          </p:cNvPr>
          <p:cNvSpPr>
            <a:spLocks noGrp="1"/>
          </p:cNvSpPr>
          <p:nvPr>
            <p:ph sz="quarter" idx="10"/>
          </p:nvPr>
        </p:nvSpPr>
        <p:spPr>
          <a:xfrm>
            <a:off x="614921" y="1343803"/>
            <a:ext cx="10316899" cy="3510655"/>
          </a:xfrm>
        </p:spPr>
        <p:txBody>
          <a:bodyPr/>
          <a:lstStyle/>
          <a:p>
            <a:pPr>
              <a:lnSpc>
                <a:spcPct val="100000"/>
              </a:lnSpc>
              <a:spcBef>
                <a:spcPts val="1600"/>
              </a:spcBef>
            </a:pPr>
            <a:r>
              <a:rPr lang="en-GB" sz="1600" dirty="0"/>
              <a:t>Hyndman and </a:t>
            </a:r>
            <a:r>
              <a:rPr lang="en-GB" sz="1600" dirty="0" err="1"/>
              <a:t>Athanasopoulos</a:t>
            </a:r>
            <a:r>
              <a:rPr lang="en-GB" sz="1600" dirty="0"/>
              <a:t> (2018). </a:t>
            </a:r>
            <a:r>
              <a:rPr lang="en-GB" sz="1600" i="1" dirty="0"/>
              <a:t>Forecasting: Principles and Practice </a:t>
            </a:r>
            <a:r>
              <a:rPr lang="en-GB" sz="1600" dirty="0"/>
              <a:t>(2</a:t>
            </a:r>
            <a:r>
              <a:rPr lang="en-GB" sz="1600" baseline="30000" dirty="0"/>
              <a:t>nd</a:t>
            </a:r>
            <a:r>
              <a:rPr lang="en-GB" sz="1600" dirty="0"/>
              <a:t> ed.). Available at </a:t>
            </a:r>
            <a:r>
              <a:rPr lang="en-GB" sz="1600" dirty="0">
                <a:hlinkClick r:id="rId2"/>
              </a:rPr>
              <a:t>https://otexts.com/fpp2/</a:t>
            </a:r>
            <a:endParaRPr lang="en-GB" sz="1600" dirty="0"/>
          </a:p>
        </p:txBody>
      </p:sp>
      <p:sp>
        <p:nvSpPr>
          <p:cNvPr id="3" name="Title 2">
            <a:extLst>
              <a:ext uri="{FF2B5EF4-FFF2-40B4-BE49-F238E27FC236}">
                <a16:creationId xmlns:a16="http://schemas.microsoft.com/office/drawing/2014/main" id="{92D7457E-3DE0-AE34-8616-20FDBC46AE7D}"/>
              </a:ext>
            </a:extLst>
          </p:cNvPr>
          <p:cNvSpPr>
            <a:spLocks noGrp="1"/>
          </p:cNvSpPr>
          <p:nvPr>
            <p:ph type="title"/>
          </p:nvPr>
        </p:nvSpPr>
        <p:spPr/>
        <p:txBody>
          <a:bodyPr/>
          <a:lstStyle/>
          <a:p>
            <a:r>
              <a:rPr lang="en-GB" dirty="0"/>
              <a:t>References</a:t>
            </a:r>
          </a:p>
        </p:txBody>
      </p:sp>
    </p:spTree>
    <p:extLst>
      <p:ext uri="{BB962C8B-B14F-4D97-AF65-F5344CB8AC3E}">
        <p14:creationId xmlns:p14="http://schemas.microsoft.com/office/powerpoint/2010/main" val="309905722"/>
      </p:ext>
    </p:extLst>
  </p:cSld>
  <p:clrMapOvr>
    <a:masterClrMapping/>
  </p:clrMapOvr>
</p:sld>
</file>

<file path=ppt/theme/theme1.xml><?xml version="1.0" encoding="utf-8"?>
<a:theme xmlns:a="http://schemas.openxmlformats.org/drawingml/2006/main" name="NHSE HEE Eo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E HEE EoE theme" id="{AB1F6716-EBA9-4F43-94CB-E58E04FC1F09}" vid="{8243C833-49F7-4535-A5DF-C65EB0AEF33B}"/>
    </a:ext>
  </a:extLst>
</a:theme>
</file>

<file path=docProps/app.xml><?xml version="1.0" encoding="utf-8"?>
<Properties xmlns="http://schemas.openxmlformats.org/officeDocument/2006/extended-properties" xmlns:vt="http://schemas.openxmlformats.org/officeDocument/2006/docPropsVTypes">
  <Template>NHSE HEE EoE theme</Template>
  <TotalTime>738</TotalTime>
  <Words>780</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NHSE HEE EoE theme</vt:lpstr>
      <vt:lpstr>Using forecasts to understand change</vt:lpstr>
      <vt:lpstr>Introduction</vt:lpstr>
      <vt:lpstr>Choosing a forecasting method</vt:lpstr>
      <vt:lpstr>Creating the model</vt:lpstr>
      <vt:lpstr>Model diagnostics</vt:lpstr>
      <vt:lpstr>Forecasting</vt:lpstr>
      <vt:lpstr>Comparing with observations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forecasts to understand change</dc:title>
  <dc:creator>Nathan Thomas</dc:creator>
  <cp:lastModifiedBy>Nathan Thomas</cp:lastModifiedBy>
  <cp:revision>1</cp:revision>
  <dcterms:created xsi:type="dcterms:W3CDTF">2022-10-11T12:39:06Z</dcterms:created>
  <dcterms:modified xsi:type="dcterms:W3CDTF">2022-11-03T15:56:21Z</dcterms:modified>
</cp:coreProperties>
</file>