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8" r:id="rId4"/>
    <p:sldId id="263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9"/>
          <p:cNvSpPr>
            <a:spLocks noGrp="1"/>
          </p:cNvSpPr>
          <p:nvPr>
            <p:ph type="title" hasCustomPrompt="1"/>
          </p:nvPr>
        </p:nvSpPr>
        <p:spPr>
          <a:xfrm>
            <a:off x="599385" y="3660488"/>
            <a:ext cx="10515600" cy="689541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8301" y="4364955"/>
            <a:ext cx="9144000" cy="47324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 baseline="0">
                <a:solidFill>
                  <a:srgbClr val="005EB8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Date</a:t>
            </a:r>
          </a:p>
        </p:txBody>
      </p:sp>
      <p:pic>
        <p:nvPicPr>
          <p:cNvPr id="9" name="Picture 8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7959884-1B4F-43C5-92F7-E44DF373C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546" y="293024"/>
            <a:ext cx="1440873" cy="436418"/>
          </a:xfrm>
          <a:prstGeom prst="rect">
            <a:avLst/>
          </a:prstGeom>
        </p:spPr>
      </p:pic>
      <p:pic>
        <p:nvPicPr>
          <p:cNvPr id="5" name="Content Placeholder 16">
            <a:extLst>
              <a:ext uri="{FF2B5EF4-FFF2-40B4-BE49-F238E27FC236}">
                <a16:creationId xmlns:a16="http://schemas.microsoft.com/office/drawing/2014/main" id="{5FDDE1C8-218E-4901-92BB-E0ADB27DC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5237"/>
            <a:ext cx="12192000" cy="3094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614920" y="1343804"/>
            <a:ext cx="10316899" cy="224412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1" y="548641"/>
            <a:ext cx="8756073" cy="611649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sz="2800" dirty="0">
              <a:solidFill>
                <a:srgbClr val="005EB8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8419" y="6372537"/>
            <a:ext cx="863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4F92BC6-D7C3-584B-87F2-0B845776A5AD}" type="slidenum">
              <a:rPr lang="en-US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endParaRPr lang="en-US" sz="1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20902" y="6333440"/>
            <a:ext cx="7630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2" name="Picture 11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7ADC841C-5A22-4563-A975-9750BB6F9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546" y="293024"/>
            <a:ext cx="1440873" cy="4364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8419" y="6372537"/>
            <a:ext cx="863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4F92BC6-D7C3-584B-87F2-0B845776A5AD}" type="slidenum">
              <a:rPr lang="en-US" sz="120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20902" y="6333440"/>
            <a:ext cx="7630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6626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4ds.had.co.nz/workflow-projects.html" TargetMode="Externa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F9D1-A307-442A-B26A-FE7405E5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022" y="2739459"/>
            <a:ext cx="7886700" cy="689541"/>
          </a:xfrm>
        </p:spPr>
        <p:txBody>
          <a:bodyPr/>
          <a:lstStyle/>
          <a:p>
            <a:r>
              <a:rPr lang="en-GB" dirty="0"/>
              <a:t>Delivering analytical projects using R: lessons learnt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D4B42-825C-40B0-9786-7B09FA695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022" y="4438107"/>
            <a:ext cx="6858000" cy="473244"/>
          </a:xfrm>
        </p:spPr>
        <p:txBody>
          <a:bodyPr/>
          <a:lstStyle/>
          <a:p>
            <a:r>
              <a:rPr lang="en-GB" dirty="0"/>
              <a:t>Anastasiia Zharinova</a:t>
            </a:r>
          </a:p>
          <a:p>
            <a:r>
              <a:rPr lang="en-GB" dirty="0"/>
              <a:t>Senior Economic Manager</a:t>
            </a:r>
          </a:p>
          <a:p>
            <a:r>
              <a:rPr lang="en-GB" dirty="0"/>
              <a:t>Economics &amp; Strategic Analysis team</a:t>
            </a:r>
          </a:p>
        </p:txBody>
      </p:sp>
    </p:spTree>
    <p:extLst>
      <p:ext uri="{BB962C8B-B14F-4D97-AF65-F5344CB8AC3E}">
        <p14:creationId xmlns:p14="http://schemas.microsoft.com/office/powerpoint/2010/main" val="155915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E47642-5FB6-48AF-A2C9-59F0D310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AEED3-FCF0-4D0F-863A-54F405242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Delivering analytical projects using 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02AB27-8612-49CB-9E44-315F82047A2B}"/>
              </a:ext>
            </a:extLst>
          </p:cNvPr>
          <p:cNvSpPr/>
          <p:nvPr/>
        </p:nvSpPr>
        <p:spPr>
          <a:xfrm>
            <a:off x="1981200" y="2018787"/>
            <a:ext cx="2532888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A3990E-6ABC-4742-8BCF-EF1F852F7A4E}"/>
              </a:ext>
            </a:extLst>
          </p:cNvPr>
          <p:cNvSpPr/>
          <p:nvPr/>
        </p:nvSpPr>
        <p:spPr>
          <a:xfrm>
            <a:off x="4964092" y="2018787"/>
            <a:ext cx="2532888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F10F43F0-A338-402D-9141-AA6B7EE89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6552" y="2018787"/>
            <a:ext cx="571500" cy="571500"/>
          </a:xfrm>
          <a:prstGeom prst="rect">
            <a:avLst/>
          </a:prstGeom>
        </p:spPr>
      </p:pic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C87797F7-486B-49CB-8FA9-6D8F18244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7168" y="1991634"/>
            <a:ext cx="614968" cy="61496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8133A49-D38A-4530-99E6-F432055A0144}"/>
              </a:ext>
            </a:extLst>
          </p:cNvPr>
          <p:cNvSpPr/>
          <p:nvPr/>
        </p:nvSpPr>
        <p:spPr>
          <a:xfrm>
            <a:off x="7946984" y="2018787"/>
            <a:ext cx="2532888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c 10" descr="Presentation with bar chart RTL">
            <a:extLst>
              <a:ext uri="{FF2B5EF4-FFF2-40B4-BE49-F238E27FC236}">
                <a16:creationId xmlns:a16="http://schemas.microsoft.com/office/drawing/2014/main" id="{5554BDD3-F5A9-48DA-B9CF-ABB9080DF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6984" y="2024519"/>
            <a:ext cx="609236" cy="6092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5AC797-3DB9-45DD-A933-7720AA04A10A}"/>
              </a:ext>
            </a:extLst>
          </p:cNvPr>
          <p:cNvSpPr txBox="1"/>
          <p:nvPr/>
        </p:nvSpPr>
        <p:spPr>
          <a:xfrm>
            <a:off x="2383536" y="2326272"/>
            <a:ext cx="172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Scoping and planning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942DB6-3A66-4ACA-968C-A6ACA3C677A8}"/>
              </a:ext>
            </a:extLst>
          </p:cNvPr>
          <p:cNvSpPr txBox="1"/>
          <p:nvPr/>
        </p:nvSpPr>
        <p:spPr>
          <a:xfrm>
            <a:off x="5441714" y="2421936"/>
            <a:ext cx="172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Doing the work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5EA4A6-CDC3-43D7-A5D7-F260D6B20A62}"/>
              </a:ext>
            </a:extLst>
          </p:cNvPr>
          <p:cNvSpPr txBox="1"/>
          <p:nvPr/>
        </p:nvSpPr>
        <p:spPr>
          <a:xfrm>
            <a:off x="8349320" y="2421936"/>
            <a:ext cx="172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Wrapping up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F887107-FB2B-4DF1-88EC-BFFD0D7E60E5}"/>
              </a:ext>
            </a:extLst>
          </p:cNvPr>
          <p:cNvSpPr/>
          <p:nvPr/>
        </p:nvSpPr>
        <p:spPr>
          <a:xfrm>
            <a:off x="4637042" y="2475987"/>
            <a:ext cx="237744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B490058-F905-4A91-B8FD-363FBA2D3037}"/>
              </a:ext>
            </a:extLst>
          </p:cNvPr>
          <p:cNvSpPr/>
          <p:nvPr/>
        </p:nvSpPr>
        <p:spPr>
          <a:xfrm>
            <a:off x="7586286" y="2475987"/>
            <a:ext cx="237744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08F4FB-5AEB-4CB1-A262-A07FDB3B88BD}"/>
              </a:ext>
            </a:extLst>
          </p:cNvPr>
          <p:cNvSpPr txBox="1"/>
          <p:nvPr/>
        </p:nvSpPr>
        <p:spPr>
          <a:xfrm>
            <a:off x="1981200" y="1335774"/>
            <a:ext cx="438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do we mean by a project?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CB8417-2DE2-4E5E-9784-6BED18C5BEEA}"/>
              </a:ext>
            </a:extLst>
          </p:cNvPr>
          <p:cNvSpPr/>
          <p:nvPr/>
        </p:nvSpPr>
        <p:spPr>
          <a:xfrm>
            <a:off x="1981200" y="3962013"/>
            <a:ext cx="2532888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4B4E84-AA7B-4B6A-A531-8611965FAF52}"/>
              </a:ext>
            </a:extLst>
          </p:cNvPr>
          <p:cNvSpPr/>
          <p:nvPr/>
        </p:nvSpPr>
        <p:spPr>
          <a:xfrm>
            <a:off x="4964092" y="3962013"/>
            <a:ext cx="2532888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Graphic 22" descr="Research">
            <a:extLst>
              <a:ext uri="{FF2B5EF4-FFF2-40B4-BE49-F238E27FC236}">
                <a16:creationId xmlns:a16="http://schemas.microsoft.com/office/drawing/2014/main" id="{CB87B8A7-84DE-49A6-AE6F-C98BA9613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06552" y="3962013"/>
            <a:ext cx="571500" cy="571500"/>
          </a:xfrm>
          <a:prstGeom prst="rect">
            <a:avLst/>
          </a:prstGeom>
        </p:spPr>
      </p:pic>
      <p:pic>
        <p:nvPicPr>
          <p:cNvPr id="24" name="Graphic 23" descr="Questions">
            <a:extLst>
              <a:ext uri="{FF2B5EF4-FFF2-40B4-BE49-F238E27FC236}">
                <a16:creationId xmlns:a16="http://schemas.microsoft.com/office/drawing/2014/main" id="{4AB4AF86-7493-4B2D-8A6E-5D7A1F59C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7168" y="3934860"/>
            <a:ext cx="614968" cy="61496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A5640EC-D82F-45A8-B6FA-534974672B56}"/>
              </a:ext>
            </a:extLst>
          </p:cNvPr>
          <p:cNvSpPr/>
          <p:nvPr/>
        </p:nvSpPr>
        <p:spPr>
          <a:xfrm>
            <a:off x="7946984" y="3962013"/>
            <a:ext cx="2532888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c 25" descr="Presentation with bar chart RTL">
            <a:extLst>
              <a:ext uri="{FF2B5EF4-FFF2-40B4-BE49-F238E27FC236}">
                <a16:creationId xmlns:a16="http://schemas.microsoft.com/office/drawing/2014/main" id="{48BD5A38-9B6C-461D-AF57-A0A01B2975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46984" y="3967745"/>
            <a:ext cx="609236" cy="60923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1883631-BF39-430E-B313-B9EA9751E467}"/>
              </a:ext>
            </a:extLst>
          </p:cNvPr>
          <p:cNvSpPr txBox="1"/>
          <p:nvPr/>
        </p:nvSpPr>
        <p:spPr>
          <a:xfrm>
            <a:off x="2383536" y="4269498"/>
            <a:ext cx="172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Scoping and planning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3238E4-B6C0-44BC-A113-ECD232D0BEE6}"/>
              </a:ext>
            </a:extLst>
          </p:cNvPr>
          <p:cNvSpPr txBox="1"/>
          <p:nvPr/>
        </p:nvSpPr>
        <p:spPr>
          <a:xfrm>
            <a:off x="5441714" y="4365162"/>
            <a:ext cx="172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Doing the work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77BB4C-971D-479B-9935-7A9C9FF05625}"/>
              </a:ext>
            </a:extLst>
          </p:cNvPr>
          <p:cNvSpPr txBox="1"/>
          <p:nvPr/>
        </p:nvSpPr>
        <p:spPr>
          <a:xfrm>
            <a:off x="8349320" y="4365162"/>
            <a:ext cx="172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Wrapping up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021C2A4-FFA7-4621-9CD0-36BE9CB78D16}"/>
              </a:ext>
            </a:extLst>
          </p:cNvPr>
          <p:cNvSpPr/>
          <p:nvPr/>
        </p:nvSpPr>
        <p:spPr>
          <a:xfrm>
            <a:off x="4637042" y="4419213"/>
            <a:ext cx="237744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3AA323DB-45F1-4EF4-9F7C-B155D9014D00}"/>
              </a:ext>
            </a:extLst>
          </p:cNvPr>
          <p:cNvSpPr/>
          <p:nvPr/>
        </p:nvSpPr>
        <p:spPr>
          <a:xfrm>
            <a:off x="7586286" y="4419213"/>
            <a:ext cx="237744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F3A4BEE-42CC-423F-BBC2-33B96E4A93C4}"/>
              </a:ext>
            </a:extLst>
          </p:cNvPr>
          <p:cNvSpPr/>
          <p:nvPr/>
        </p:nvSpPr>
        <p:spPr>
          <a:xfrm rot="16200000">
            <a:off x="3148904" y="5263464"/>
            <a:ext cx="314196" cy="20332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CE44EF-3363-464E-88D9-AFD2268DDFA3}"/>
              </a:ext>
            </a:extLst>
          </p:cNvPr>
          <p:cNvSpPr/>
          <p:nvPr/>
        </p:nvSpPr>
        <p:spPr>
          <a:xfrm>
            <a:off x="3247644" y="5513081"/>
            <a:ext cx="2958084" cy="11216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3FFF9E-21B0-43EC-A62E-F7DFD02FC11A}"/>
              </a:ext>
            </a:extLst>
          </p:cNvPr>
          <p:cNvSpPr/>
          <p:nvPr/>
        </p:nvSpPr>
        <p:spPr>
          <a:xfrm rot="5400000">
            <a:off x="6008925" y="5375509"/>
            <a:ext cx="401024" cy="9747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2CE4EDB-26DB-4E3B-ADBF-2A1F321748CB}"/>
              </a:ext>
            </a:extLst>
          </p:cNvPr>
          <p:cNvSpPr/>
          <p:nvPr/>
        </p:nvSpPr>
        <p:spPr>
          <a:xfrm rot="16200000">
            <a:off x="6446840" y="5261003"/>
            <a:ext cx="314196" cy="20332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844C54-04C0-4879-A83B-938B14ECE68B}"/>
              </a:ext>
            </a:extLst>
          </p:cNvPr>
          <p:cNvSpPr/>
          <p:nvPr/>
        </p:nvSpPr>
        <p:spPr>
          <a:xfrm>
            <a:off x="6545580" y="5510620"/>
            <a:ext cx="2958084" cy="11216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03C033-AE2F-4549-BCC3-A681B67B9A44}"/>
              </a:ext>
            </a:extLst>
          </p:cNvPr>
          <p:cNvSpPr/>
          <p:nvPr/>
        </p:nvSpPr>
        <p:spPr>
          <a:xfrm rot="5400000">
            <a:off x="9306861" y="5373048"/>
            <a:ext cx="401024" cy="9747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32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5" grpId="0" animBg="1"/>
      <p:bldP spid="27" grpId="0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89A756-AD88-4B4A-AED1-9D85ADF5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Scoping and planning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1F367-7571-45A4-8F31-FE3D4E2FB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Delivering analytical projects using 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577CCA-2126-4B01-8362-3BC979958D49}"/>
              </a:ext>
            </a:extLst>
          </p:cNvPr>
          <p:cNvSpPr/>
          <p:nvPr/>
        </p:nvSpPr>
        <p:spPr>
          <a:xfrm>
            <a:off x="1953768" y="1379139"/>
            <a:ext cx="2048256" cy="111163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Stakeholder engagement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B2133D-E09C-4A28-92B1-09E9AADDE73D}"/>
              </a:ext>
            </a:extLst>
          </p:cNvPr>
          <p:cNvSpPr/>
          <p:nvPr/>
        </p:nvSpPr>
        <p:spPr>
          <a:xfrm>
            <a:off x="1953768" y="3919572"/>
            <a:ext cx="2048256" cy="22034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Planning the 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3E440-8BDF-477D-AD86-9708BCCEC1D8}"/>
              </a:ext>
            </a:extLst>
          </p:cNvPr>
          <p:cNvSpPr/>
          <p:nvPr/>
        </p:nvSpPr>
        <p:spPr>
          <a:xfrm>
            <a:off x="4509514" y="1370737"/>
            <a:ext cx="5823203" cy="11116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B4A15C-9A13-4439-AFA4-BBCC06BDA070}"/>
              </a:ext>
            </a:extLst>
          </p:cNvPr>
          <p:cNvSpPr/>
          <p:nvPr/>
        </p:nvSpPr>
        <p:spPr>
          <a:xfrm>
            <a:off x="4509516" y="3919572"/>
            <a:ext cx="5823204" cy="22034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122A7-0969-4052-90A6-7B377E4E2CC9}"/>
              </a:ext>
            </a:extLst>
          </p:cNvPr>
          <p:cNvSpPr txBox="1"/>
          <p:nvPr/>
        </p:nvSpPr>
        <p:spPr>
          <a:xfrm>
            <a:off x="4637532" y="1494502"/>
            <a:ext cx="5312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Pushing for clarity but being flexible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Managing expectations and presenting trade offs clearly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Thinking about storytelling from the start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A348A6-9A4F-41E8-AF19-99A48E2837E1}"/>
              </a:ext>
            </a:extLst>
          </p:cNvPr>
          <p:cNvSpPr/>
          <p:nvPr/>
        </p:nvSpPr>
        <p:spPr>
          <a:xfrm>
            <a:off x="1953768" y="2651758"/>
            <a:ext cx="2048256" cy="11116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Scoping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AFEBF7-EBAF-4815-8794-A9ABE376BB67}"/>
              </a:ext>
            </a:extLst>
          </p:cNvPr>
          <p:cNvSpPr/>
          <p:nvPr/>
        </p:nvSpPr>
        <p:spPr>
          <a:xfrm>
            <a:off x="4509516" y="2648566"/>
            <a:ext cx="5823204" cy="111163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6FCC5-29E7-4C81-97A2-6FF389DC832C}"/>
              </a:ext>
            </a:extLst>
          </p:cNvPr>
          <p:cNvSpPr txBox="1"/>
          <p:nvPr/>
        </p:nvSpPr>
        <p:spPr>
          <a:xfrm>
            <a:off x="4637532" y="2780797"/>
            <a:ext cx="5456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Understanding what analysis is already there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… who else might be working on similar operational question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… and what code is available</a:t>
            </a:r>
          </a:p>
          <a:p>
            <a:pPr marL="342900" indent="-342900">
              <a:buFont typeface="+mj-lt"/>
              <a:buAutoNum type="arabicPeriod"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FBC2A2-BBA8-403A-B600-3740225EE08A}"/>
              </a:ext>
            </a:extLst>
          </p:cNvPr>
          <p:cNvSpPr txBox="1"/>
          <p:nvPr/>
        </p:nvSpPr>
        <p:spPr>
          <a:xfrm>
            <a:off x="4637532" y="3897897"/>
            <a:ext cx="5568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Account for data access and IT issues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Keep all documents in one place and use R as a project-management tool: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Ghannt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Charts (https://mermaid-js.github.io/mermaid/#/)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Assumptions/decisions/risk log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Methodology and technical documents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7EBD7F3-8CBA-45BC-BBB1-0E9062DB64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004" r="34001" b="12900"/>
          <a:stretch/>
        </p:blipFill>
        <p:spPr>
          <a:xfrm>
            <a:off x="5437256" y="4891339"/>
            <a:ext cx="4431267" cy="58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7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215445-CC49-475E-8B96-33FCA608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the 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2934A-F484-4B0A-8066-1F73A2C52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Delivering analytical projects using R</a:t>
            </a:r>
            <a:endParaRPr lang="en-US" dirty="0"/>
          </a:p>
        </p:txBody>
      </p:sp>
      <p:pic>
        <p:nvPicPr>
          <p:cNvPr id="9" name="Graphic 8" descr="Lightbulb">
            <a:extLst>
              <a:ext uri="{FF2B5EF4-FFF2-40B4-BE49-F238E27FC236}">
                <a16:creationId xmlns:a16="http://schemas.microsoft.com/office/drawing/2014/main" id="{8049AD19-8C32-4E29-9342-C6B78C614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6650" y="1414108"/>
            <a:ext cx="611649" cy="611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09BF12-08EA-492A-BE09-E4AEAD4C5DC4}"/>
              </a:ext>
            </a:extLst>
          </p:cNvPr>
          <p:cNvSpPr txBox="1"/>
          <p:nvPr/>
        </p:nvSpPr>
        <p:spPr>
          <a:xfrm>
            <a:off x="1998792" y="1571082"/>
            <a:ext cx="3359592" cy="338553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Obstacles</a:t>
            </a:r>
          </a:p>
        </p:txBody>
      </p:sp>
      <p:pic>
        <p:nvPicPr>
          <p:cNvPr id="12" name="Graphic 11" descr="Mountains">
            <a:extLst>
              <a:ext uri="{FF2B5EF4-FFF2-40B4-BE49-F238E27FC236}">
                <a16:creationId xmlns:a16="http://schemas.microsoft.com/office/drawing/2014/main" id="{C9F85BB4-973C-4109-89C5-0EECF13DC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4556" y="1371492"/>
            <a:ext cx="706662" cy="7066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E65D25-4C8F-45F9-B955-11AC3CC6FD7E}"/>
              </a:ext>
            </a:extLst>
          </p:cNvPr>
          <p:cNvSpPr txBox="1"/>
          <p:nvPr/>
        </p:nvSpPr>
        <p:spPr>
          <a:xfrm>
            <a:off x="7378299" y="1571082"/>
            <a:ext cx="3680536" cy="338554"/>
          </a:xfrm>
          <a:prstGeom prst="rect">
            <a:avLst/>
          </a:prstGeo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6E308B-4870-48A8-8869-7300C320C999}"/>
              </a:ext>
            </a:extLst>
          </p:cNvPr>
          <p:cNvSpPr txBox="1"/>
          <p:nvPr/>
        </p:nvSpPr>
        <p:spPr>
          <a:xfrm>
            <a:off x="1295400" y="2246819"/>
            <a:ext cx="4062984" cy="52322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Changes in data flows and multiple versions of 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09B9C5-5CE4-4D76-8FAA-94A7CF93D422}"/>
              </a:ext>
            </a:extLst>
          </p:cNvPr>
          <p:cNvSpPr txBox="1"/>
          <p:nvPr/>
        </p:nvSpPr>
        <p:spPr>
          <a:xfrm>
            <a:off x="1295400" y="3010794"/>
            <a:ext cx="4062984" cy="307777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IT delays and software crash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0AEA91-D71A-4116-A305-195A748BF070}"/>
              </a:ext>
            </a:extLst>
          </p:cNvPr>
          <p:cNvSpPr txBox="1"/>
          <p:nvPr/>
        </p:nvSpPr>
        <p:spPr>
          <a:xfrm>
            <a:off x="1295400" y="3528303"/>
            <a:ext cx="4062984" cy="52322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Multiple changes to the model, e.g. by stakeholder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349191-D2BC-4EDB-8E7A-D27FECBC5C48}"/>
              </a:ext>
            </a:extLst>
          </p:cNvPr>
          <p:cNvSpPr txBox="1"/>
          <p:nvPr/>
        </p:nvSpPr>
        <p:spPr>
          <a:xfrm>
            <a:off x="1295400" y="4830916"/>
            <a:ext cx="4062984" cy="52322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Coordinating the team, especially when different levels in 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1597EA-DF14-4B7A-BC1C-A8CFAFA6EB32}"/>
              </a:ext>
            </a:extLst>
          </p:cNvPr>
          <p:cNvSpPr txBox="1"/>
          <p:nvPr/>
        </p:nvSpPr>
        <p:spPr>
          <a:xfrm>
            <a:off x="1295400" y="5472926"/>
            <a:ext cx="4062984" cy="52322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Competing deadlines and/or unrealistic expectations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F7F03-801D-4836-83AE-10C3C8812D36}"/>
              </a:ext>
            </a:extLst>
          </p:cNvPr>
          <p:cNvSpPr txBox="1"/>
          <p:nvPr/>
        </p:nvSpPr>
        <p:spPr>
          <a:xfrm>
            <a:off x="6995848" y="3011291"/>
            <a:ext cx="4062983" cy="30777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Use RStudio cloud as a plan 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F6DE36-9AE5-43BC-A71B-A69D194E0123}"/>
              </a:ext>
            </a:extLst>
          </p:cNvPr>
          <p:cNvSpPr txBox="1"/>
          <p:nvPr/>
        </p:nvSpPr>
        <p:spPr>
          <a:xfrm>
            <a:off x="6995847" y="2246819"/>
            <a:ext cx="4062984" cy="52322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Set up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R project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and save datasets as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Rdata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. If possible, use git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971A7B-89DD-4C2A-82B5-05295366F9B6}"/>
              </a:ext>
            </a:extLst>
          </p:cNvPr>
          <p:cNvSpPr txBox="1"/>
          <p:nvPr/>
        </p:nvSpPr>
        <p:spPr>
          <a:xfrm>
            <a:off x="6995848" y="3522706"/>
            <a:ext cx="4062983" cy="52322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Maintaining clear documentation from the start, e.g. decisions log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12549E-1646-408E-98EF-1D6F24EFE46D}"/>
              </a:ext>
            </a:extLst>
          </p:cNvPr>
          <p:cNvSpPr txBox="1"/>
          <p:nvPr/>
        </p:nvSpPr>
        <p:spPr>
          <a:xfrm>
            <a:off x="6995847" y="4839554"/>
            <a:ext cx="3986358" cy="52322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Daily stand-ups, regular check-ins, pair coding sessions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FEF820-8313-4E9E-A51B-89CF330B68E5}"/>
              </a:ext>
            </a:extLst>
          </p:cNvPr>
          <p:cNvSpPr txBox="1"/>
          <p:nvPr/>
        </p:nvSpPr>
        <p:spPr>
          <a:xfrm>
            <a:off x="6995848" y="5472926"/>
            <a:ext cx="4062983" cy="52322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Communicating with the team, wider department and stakeholders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C2D2E9-6204-48B9-B0C7-903F33147A00}"/>
              </a:ext>
            </a:extLst>
          </p:cNvPr>
          <p:cNvSpPr txBox="1"/>
          <p:nvPr/>
        </p:nvSpPr>
        <p:spPr>
          <a:xfrm>
            <a:off x="1295400" y="4214762"/>
            <a:ext cx="4062984" cy="52322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Multiple versions of the same file or conflicting naming of models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4019BC-D925-4735-A20F-F10FA21FC293}"/>
              </a:ext>
            </a:extLst>
          </p:cNvPr>
          <p:cNvSpPr txBox="1"/>
          <p:nvPr/>
        </p:nvSpPr>
        <p:spPr>
          <a:xfrm>
            <a:off x="6995848" y="4206182"/>
            <a:ext cx="4062983" cy="52322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Good file-naming and file organisation, relative paths</a:t>
            </a:r>
          </a:p>
        </p:txBody>
      </p:sp>
    </p:spTree>
    <p:extLst>
      <p:ext uri="{BB962C8B-B14F-4D97-AF65-F5344CB8AC3E}">
        <p14:creationId xmlns:p14="http://schemas.microsoft.com/office/powerpoint/2010/main" val="188185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7AD038-1E29-49A9-ABF5-D8ABC02F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Wrapping 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15BD3-3DDA-4946-85B9-10CF5619C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Delivering analytical projects using 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DC53C8-3291-4E0D-84C7-908EAFBC2AAB}"/>
              </a:ext>
            </a:extLst>
          </p:cNvPr>
          <p:cNvSpPr/>
          <p:nvPr/>
        </p:nvSpPr>
        <p:spPr>
          <a:xfrm>
            <a:off x="583410" y="1934892"/>
            <a:ext cx="2874263" cy="1227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52C0143-AFFF-4438-9E44-1B3FE433F393}"/>
              </a:ext>
            </a:extLst>
          </p:cNvPr>
          <p:cNvSpPr/>
          <p:nvPr/>
        </p:nvSpPr>
        <p:spPr>
          <a:xfrm>
            <a:off x="3699647" y="2245165"/>
            <a:ext cx="676656" cy="36512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10F26C-A184-4D80-95F2-252CE979800C}"/>
              </a:ext>
            </a:extLst>
          </p:cNvPr>
          <p:cNvSpPr/>
          <p:nvPr/>
        </p:nvSpPr>
        <p:spPr>
          <a:xfrm>
            <a:off x="4625621" y="1934271"/>
            <a:ext cx="2874264" cy="122766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14DC22B-9F40-4A16-AA13-322092A5D989}"/>
              </a:ext>
            </a:extLst>
          </p:cNvPr>
          <p:cNvSpPr/>
          <p:nvPr/>
        </p:nvSpPr>
        <p:spPr>
          <a:xfrm>
            <a:off x="7741859" y="2245165"/>
            <a:ext cx="676656" cy="36512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4BA654-B973-4D55-9429-5D9A27716EB6}"/>
              </a:ext>
            </a:extLst>
          </p:cNvPr>
          <p:cNvSpPr/>
          <p:nvPr/>
        </p:nvSpPr>
        <p:spPr>
          <a:xfrm>
            <a:off x="8641643" y="1934270"/>
            <a:ext cx="2874264" cy="12276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DCA7EE2-A426-4A02-ACE5-4008E78DEBE4}"/>
              </a:ext>
            </a:extLst>
          </p:cNvPr>
          <p:cNvSpPr/>
          <p:nvPr/>
        </p:nvSpPr>
        <p:spPr>
          <a:xfrm rot="5400000">
            <a:off x="9740446" y="3329723"/>
            <a:ext cx="676656" cy="36512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70EB8-7AFD-4B3D-AACE-FA0D85A22031}"/>
              </a:ext>
            </a:extLst>
          </p:cNvPr>
          <p:cNvSpPr/>
          <p:nvPr/>
        </p:nvSpPr>
        <p:spPr>
          <a:xfrm>
            <a:off x="8641643" y="4256857"/>
            <a:ext cx="2874264" cy="143560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97FC71F-24B2-46B3-A486-C8FB6A21EED9}"/>
              </a:ext>
            </a:extLst>
          </p:cNvPr>
          <p:cNvSpPr/>
          <p:nvPr/>
        </p:nvSpPr>
        <p:spPr>
          <a:xfrm rot="10800000">
            <a:off x="7741859" y="4792097"/>
            <a:ext cx="676656" cy="36512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FE3BE2-22AC-409C-AEDC-19BA760B534D}"/>
              </a:ext>
            </a:extLst>
          </p:cNvPr>
          <p:cNvSpPr/>
          <p:nvPr/>
        </p:nvSpPr>
        <p:spPr>
          <a:xfrm>
            <a:off x="4654355" y="4256858"/>
            <a:ext cx="2874264" cy="14356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415E49-4A70-4412-A90B-538232D94B7D}"/>
              </a:ext>
            </a:extLst>
          </p:cNvPr>
          <p:cNvSpPr/>
          <p:nvPr/>
        </p:nvSpPr>
        <p:spPr>
          <a:xfrm>
            <a:off x="595180" y="4256858"/>
            <a:ext cx="2874264" cy="143560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563382B-75B8-480D-89BA-DE2BAD39FC74}"/>
              </a:ext>
            </a:extLst>
          </p:cNvPr>
          <p:cNvSpPr/>
          <p:nvPr/>
        </p:nvSpPr>
        <p:spPr>
          <a:xfrm rot="10800000">
            <a:off x="3682685" y="4792097"/>
            <a:ext cx="676656" cy="36512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Graphic 16" descr="Balloons">
            <a:extLst>
              <a:ext uri="{FF2B5EF4-FFF2-40B4-BE49-F238E27FC236}">
                <a16:creationId xmlns:a16="http://schemas.microsoft.com/office/drawing/2014/main" id="{33A96E41-8D37-4260-B837-0C6BDE613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34419">
            <a:off x="842410" y="4249861"/>
            <a:ext cx="1084471" cy="108447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A68CD8D-ABE6-48E5-A04B-34189B2464E8}"/>
              </a:ext>
            </a:extLst>
          </p:cNvPr>
          <p:cNvSpPr/>
          <p:nvPr/>
        </p:nvSpPr>
        <p:spPr>
          <a:xfrm>
            <a:off x="583409" y="1549776"/>
            <a:ext cx="2874263" cy="36512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4C2454-985B-493D-8030-E8C1E46A9D45}"/>
              </a:ext>
            </a:extLst>
          </p:cNvPr>
          <p:cNvSpPr txBox="1"/>
          <p:nvPr/>
        </p:nvSpPr>
        <p:spPr>
          <a:xfrm>
            <a:off x="1037560" y="1558584"/>
            <a:ext cx="196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Assurance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8A7CD6-2140-483E-8754-1036266E8702}"/>
              </a:ext>
            </a:extLst>
          </p:cNvPr>
          <p:cNvSpPr txBox="1"/>
          <p:nvPr/>
        </p:nvSpPr>
        <p:spPr>
          <a:xfrm>
            <a:off x="676093" y="2090572"/>
            <a:ext cx="26888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Doing it by stages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Finding appropriate person in advance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D6382F-A69B-4EDE-8557-B38DD534D7D4}"/>
              </a:ext>
            </a:extLst>
          </p:cNvPr>
          <p:cNvSpPr/>
          <p:nvPr/>
        </p:nvSpPr>
        <p:spPr>
          <a:xfrm>
            <a:off x="4625622" y="1549776"/>
            <a:ext cx="2874263" cy="36512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C49850-DE0F-4F42-9DB1-DA853D8D0B06}"/>
              </a:ext>
            </a:extLst>
          </p:cNvPr>
          <p:cNvSpPr txBox="1"/>
          <p:nvPr/>
        </p:nvSpPr>
        <p:spPr>
          <a:xfrm>
            <a:off x="5113020" y="1563062"/>
            <a:ext cx="196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 findings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3CB400-D46B-4F50-A7F3-E5A33A554B50}"/>
              </a:ext>
            </a:extLst>
          </p:cNvPr>
          <p:cNvSpPr/>
          <p:nvPr/>
        </p:nvSpPr>
        <p:spPr>
          <a:xfrm>
            <a:off x="8641643" y="1545298"/>
            <a:ext cx="2874263" cy="36512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306E20-AAA9-4817-ABA0-D0292AB756F6}"/>
              </a:ext>
            </a:extLst>
          </p:cNvPr>
          <p:cNvSpPr txBox="1"/>
          <p:nvPr/>
        </p:nvSpPr>
        <p:spPr>
          <a:xfrm>
            <a:off x="9129041" y="1558584"/>
            <a:ext cx="196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Handover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0A098F-A221-4353-82CF-82ABDF425128}"/>
              </a:ext>
            </a:extLst>
          </p:cNvPr>
          <p:cNvSpPr/>
          <p:nvPr/>
        </p:nvSpPr>
        <p:spPr>
          <a:xfrm>
            <a:off x="583409" y="3873968"/>
            <a:ext cx="2874263" cy="36512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FCDA63-7FE8-4A5B-BACD-516ADF03B6DD}"/>
              </a:ext>
            </a:extLst>
          </p:cNvPr>
          <p:cNvSpPr txBox="1"/>
          <p:nvPr/>
        </p:nvSpPr>
        <p:spPr>
          <a:xfrm>
            <a:off x="1070807" y="3887254"/>
            <a:ext cx="196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Celebrate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E6C5C9-C39D-448A-94DA-7040B87A0C46}"/>
              </a:ext>
            </a:extLst>
          </p:cNvPr>
          <p:cNvSpPr/>
          <p:nvPr/>
        </p:nvSpPr>
        <p:spPr>
          <a:xfrm>
            <a:off x="4654356" y="3887254"/>
            <a:ext cx="2878776" cy="36512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F49B98-DA79-4513-9661-C0E491298958}"/>
              </a:ext>
            </a:extLst>
          </p:cNvPr>
          <p:cNvSpPr txBox="1"/>
          <p:nvPr/>
        </p:nvSpPr>
        <p:spPr>
          <a:xfrm>
            <a:off x="5146266" y="3900540"/>
            <a:ext cx="196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230A37-9812-4A49-8940-82EC88FC09C7}"/>
              </a:ext>
            </a:extLst>
          </p:cNvPr>
          <p:cNvSpPr/>
          <p:nvPr/>
        </p:nvSpPr>
        <p:spPr>
          <a:xfrm>
            <a:off x="8641643" y="3900540"/>
            <a:ext cx="2874263" cy="36512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GB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7CE9EA-584C-46BA-9179-BD91EF5D1D0B}"/>
              </a:ext>
            </a:extLst>
          </p:cNvPr>
          <p:cNvSpPr txBox="1"/>
          <p:nvPr/>
        </p:nvSpPr>
        <p:spPr>
          <a:xfrm>
            <a:off x="9129041" y="3913826"/>
            <a:ext cx="196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 findings v2</a:t>
            </a:r>
          </a:p>
        </p:txBody>
      </p:sp>
      <p:pic>
        <p:nvPicPr>
          <p:cNvPr id="33" name="Graphic 32" descr="Party hat">
            <a:extLst>
              <a:ext uri="{FF2B5EF4-FFF2-40B4-BE49-F238E27FC236}">
                <a16:creationId xmlns:a16="http://schemas.microsoft.com/office/drawing/2014/main" id="{BCA02260-A24C-4690-9D67-19A31171E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51030">
            <a:off x="1546474" y="4866784"/>
            <a:ext cx="760813" cy="76081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3BBFDD5-4FEC-4C1F-8CDB-A22C4D8782F9}"/>
              </a:ext>
            </a:extLst>
          </p:cNvPr>
          <p:cNvSpPr txBox="1"/>
          <p:nvPr/>
        </p:nvSpPr>
        <p:spPr>
          <a:xfrm>
            <a:off x="4654355" y="2042432"/>
            <a:ext cx="27528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Think about story when preparing findings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Ideally, use R to generate slides and organise in small units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187923-2435-4531-9C35-979F818DBDAE}"/>
              </a:ext>
            </a:extLst>
          </p:cNvPr>
          <p:cNvSpPr txBox="1"/>
          <p:nvPr/>
        </p:nvSpPr>
        <p:spPr>
          <a:xfrm>
            <a:off x="8641643" y="2178769"/>
            <a:ext cx="26888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Build on documentation on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in case work will be picked up again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F262D0-43DB-4035-9DFE-1D77E7209D13}"/>
              </a:ext>
            </a:extLst>
          </p:cNvPr>
          <p:cNvSpPr txBox="1"/>
          <p:nvPr/>
        </p:nvSpPr>
        <p:spPr>
          <a:xfrm>
            <a:off x="8713530" y="4589221"/>
            <a:ext cx="2688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Share results wider if there is a sign off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06F926-9872-4310-82B0-C4FE5A997ECF}"/>
              </a:ext>
            </a:extLst>
          </p:cNvPr>
          <p:cNvSpPr txBox="1"/>
          <p:nvPr/>
        </p:nvSpPr>
        <p:spPr>
          <a:xfrm>
            <a:off x="4718303" y="4457112"/>
            <a:ext cx="2688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Discuss with the team what went well, what did not go well and what could be better</a:t>
            </a:r>
          </a:p>
        </p:txBody>
      </p:sp>
    </p:spTree>
    <p:extLst>
      <p:ext uri="{BB962C8B-B14F-4D97-AF65-F5344CB8AC3E}">
        <p14:creationId xmlns:p14="http://schemas.microsoft.com/office/powerpoint/2010/main" val="97198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22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6" grpId="0"/>
      <p:bldP spid="37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NHSEI">
  <a:themeElements>
    <a:clrScheme name="NHS Improvement">
      <a:dk1>
        <a:srgbClr val="000000"/>
      </a:dk1>
      <a:lt1>
        <a:srgbClr val="FFFFFF"/>
      </a:lt1>
      <a:dk2>
        <a:srgbClr val="003087"/>
      </a:dk2>
      <a:lt2>
        <a:srgbClr val="005EB8"/>
      </a:lt2>
      <a:accent1>
        <a:srgbClr val="005EB8"/>
      </a:accent1>
      <a:accent2>
        <a:srgbClr val="41B6E6"/>
      </a:accent2>
      <a:accent3>
        <a:srgbClr val="768692"/>
      </a:accent3>
      <a:accent4>
        <a:srgbClr val="00A499"/>
      </a:accent4>
      <a:accent5>
        <a:srgbClr val="006747"/>
      </a:accent5>
      <a:accent6>
        <a:srgbClr val="00A9CE"/>
      </a:accent6>
      <a:hlink>
        <a:srgbClr val="0072CE"/>
      </a:hlink>
      <a:folHlink>
        <a:srgbClr val="41B6E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HSEI" id="{8B4A6840-590A-4625-8FAF-97A2C0546CC9}" vid="{37FDA371-0537-4174-9DCB-49001439D5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495</TotalTime>
  <Words>358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NHSEI</vt:lpstr>
      <vt:lpstr>Delivering analytical projects using R: lessons learnt</vt:lpstr>
      <vt:lpstr>Background</vt:lpstr>
      <vt:lpstr>Scoping and planning</vt:lpstr>
      <vt:lpstr>Doing the work</vt:lpstr>
      <vt:lpstr>Wrapping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Anastasiia Zharinova</dc:creator>
  <cp:lastModifiedBy>Anastasiia Zharinova</cp:lastModifiedBy>
  <cp:revision>25</cp:revision>
  <dcterms:created xsi:type="dcterms:W3CDTF">2022-11-03T07:49:46Z</dcterms:created>
  <dcterms:modified xsi:type="dcterms:W3CDTF">2022-11-07T17:45:16Z</dcterms:modified>
</cp:coreProperties>
</file>